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75" r:id="rId11"/>
    <p:sldId id="270" r:id="rId12"/>
    <p:sldId id="271" r:id="rId13"/>
    <p:sldId id="272" r:id="rId14"/>
    <p:sldId id="273" r:id="rId15"/>
    <p:sldId id="277" r:id="rId16"/>
    <p:sldId id="274" r:id="rId17"/>
    <p:sldId id="276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8" r:id="rId26"/>
    <p:sldId id="287" r:id="rId27"/>
    <p:sldId id="291" r:id="rId28"/>
    <p:sldId id="292" r:id="rId29"/>
    <p:sldId id="295" r:id="rId30"/>
    <p:sldId id="293" r:id="rId31"/>
    <p:sldId id="294" r:id="rId32"/>
    <p:sldId id="304" r:id="rId33"/>
    <p:sldId id="305" r:id="rId34"/>
    <p:sldId id="306" r:id="rId35"/>
    <p:sldId id="307" r:id="rId36"/>
    <p:sldId id="308" r:id="rId37"/>
    <p:sldId id="309" r:id="rId38"/>
    <p:sldId id="303" r:id="rId39"/>
    <p:sldId id="299" r:id="rId40"/>
    <p:sldId id="301" r:id="rId41"/>
    <p:sldId id="302" r:id="rId42"/>
    <p:sldId id="296" r:id="rId43"/>
    <p:sldId id="298" r:id="rId44"/>
    <p:sldId id="297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4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>
        <p:scale>
          <a:sx n="112" d="100"/>
          <a:sy n="112" d="100"/>
        </p:scale>
        <p:origin x="-1000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0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703682-722D-42EF-98D2-D775D4F5A687}" type="datetimeFigureOut">
              <a:rPr lang="pt-BR" smtClean="0"/>
              <a:pPr/>
              <a:t>12/13/13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urcegear.com/diffmerge/downloads.ph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wamanza/step-up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Didox/mobile.git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itextensions/" TargetMode="External"/><Relationship Id="rId4" Type="http://schemas.openxmlformats.org/officeDocument/2006/relationships/hyperlink" Target="http://git-cola.github.io/" TargetMode="External"/><Relationship Id="rId5" Type="http://schemas.openxmlformats.org/officeDocument/2006/relationships/hyperlink" Target="http://www.syntevo.com/smartgith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ndows.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cola.github.io/" TargetMode="External"/><Relationship Id="rId3" Type="http://schemas.openxmlformats.org/officeDocument/2006/relationships/hyperlink" Target="http://www.syntevo.com/smartgithg/index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4" Type="http://schemas.openxmlformats.org/officeDocument/2006/relationships/hyperlink" Target="http://www.gitboxapp.com/" TargetMode="External"/><Relationship Id="rId5" Type="http://schemas.openxmlformats.org/officeDocument/2006/relationships/hyperlink" Target="http://www.sourcetreeapp.com/" TargetMode="External"/><Relationship Id="rId6" Type="http://schemas.openxmlformats.org/officeDocument/2006/relationships/hyperlink" Target="http://gitx.laull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c.github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linus.html/" TargetMode="External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0" y="2714620"/>
            <a:ext cx="2783534" cy="12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Instalação -Windows-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Visite: </a:t>
            </a:r>
          </a:p>
          <a:p>
            <a:pPr>
              <a:buNone/>
            </a:pPr>
            <a:r>
              <a:rPr lang="en-US" dirty="0" smtClean="0">
                <a:solidFill>
                  <a:srgbClr val="B5400B"/>
                </a:solidFill>
              </a:rPr>
              <a:t>	</a:t>
            </a:r>
            <a:r>
              <a:rPr lang="pt-BR" dirty="0" smtClean="0">
                <a:solidFill>
                  <a:srgbClr val="B5400B"/>
                </a:solidFill>
              </a:rPr>
              <a:t>http://msysgit.github.com</a:t>
            </a:r>
            <a:endParaRPr lang="en-US" dirty="0" smtClean="0">
              <a:solidFill>
                <a:srgbClr val="B5400B"/>
              </a:solidFill>
            </a:endParaRPr>
          </a:p>
          <a:p>
            <a:endParaRPr lang="pt-BR" dirty="0" smtClean="0"/>
          </a:p>
          <a:p>
            <a:pPr>
              <a:buNone/>
            </a:pPr>
            <a:r>
              <a:rPr lang="pt-BR" b="1" dirty="0" smtClean="0"/>
              <a:t>	</a:t>
            </a:r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	</a:t>
            </a:r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	Next, next, </a:t>
            </a:r>
            <a:r>
              <a:rPr lang="pt-BR" b="1" strike="sngStrike" dirty="0" smtClean="0"/>
              <a:t>leia os termos de uso</a:t>
            </a:r>
            <a:r>
              <a:rPr lang="pt-BR" b="1" dirty="0" smtClean="0"/>
              <a:t> e finish.  :] </a:t>
            </a:r>
            <a:endParaRPr lang="pt-BR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rgbClr val="B5400B"/>
                </a:solidFill>
                <a:latin typeface="Impact" pitchFamily="34" charset="0"/>
              </a:rPr>
              <a:t>Workflow: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Workflow básico do git:</a:t>
            </a:r>
          </a:p>
          <a:p>
            <a:pPr fontAlgn="base">
              <a:buNone/>
            </a:pPr>
            <a:endParaRPr lang="pt-BR" sz="2200" b="1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pt-BR" sz="2200" dirty="0" smtClean="0"/>
              <a:t>Você modifica os arquivos no seu diretório de trabalho.</a:t>
            </a:r>
          </a:p>
          <a:p>
            <a:pPr fontAlgn="base"/>
            <a:endParaRPr lang="pt-BR" sz="2200" dirty="0" smtClean="0"/>
          </a:p>
          <a:p>
            <a:pPr fontAlgn="base"/>
            <a:r>
              <a:rPr lang="pt-BR" sz="2200" dirty="0" smtClean="0"/>
              <a:t>Você seleciona os arquivos, adicionando snapshots deles para sua área de preparação.</a:t>
            </a:r>
          </a:p>
          <a:p>
            <a:pPr fontAlgn="base"/>
            <a:endParaRPr lang="pt-BR" sz="2200" dirty="0" smtClean="0"/>
          </a:p>
          <a:p>
            <a:pPr fontAlgn="base"/>
            <a:r>
              <a:rPr lang="pt-BR" sz="2200" dirty="0" smtClean="0"/>
              <a:t>Você faz um commit, que leva os arquivos como eles estão na sua área de preparação e os armazena permanentemente no seu diretório git.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Inicializando um projeto:</a:t>
            </a: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Do zero:</a:t>
            </a:r>
          </a:p>
          <a:p>
            <a:pPr lvl="1">
              <a:buNone/>
            </a:pPr>
            <a:r>
              <a:rPr lang="pt-BR" sz="19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mkdir wheezy</a:t>
            </a:r>
          </a:p>
          <a:p>
            <a:pPr lvl="1">
              <a:buNone/>
            </a:pPr>
            <a:r>
              <a:rPr lang="pt-BR" sz="19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cd wheezy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init</a:t>
            </a:r>
            <a:endParaRPr lang="pt-BR" sz="19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19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9" name="Picture 5" descr="F:\git\prints\Screen Shot 2013-04-07 at 17.01.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57" y="5072084"/>
            <a:ext cx="2867025" cy="1428750"/>
          </a:xfrm>
          <a:prstGeom prst="rect">
            <a:avLst/>
          </a:prstGeom>
          <a:noFill/>
        </p:spPr>
      </p:pic>
      <p:pic>
        <p:nvPicPr>
          <p:cNvPr id="6150" name="Picture 6" descr="F:\git\prints\Screen Shot 2013-04-07 at 14.45.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14686"/>
            <a:ext cx="3952875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Inicializando um projeto: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Clonando um repositório existente:</a:t>
            </a:r>
          </a:p>
          <a:p>
            <a:pPr lvl="1"/>
            <a:r>
              <a:rPr lang="pt-BR" sz="2200" b="1" dirty="0" smtClean="0"/>
              <a:t>Local:</a:t>
            </a:r>
          </a:p>
          <a:p>
            <a:pPr lvl="1"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clone &lt;repo&gt;</a:t>
            </a:r>
            <a:endParaRPr lang="pt-BR" sz="2200" b="1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7171" name="Picture 3" descr="F:\git\prints\Screen Shot 2013-04-07 at 17.23.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429000"/>
            <a:ext cx="6258728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Inicializando um projeto: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Clonando um repositório existente:</a:t>
            </a:r>
          </a:p>
          <a:p>
            <a:pPr lvl="1"/>
            <a:r>
              <a:rPr lang="pt-BR" sz="2200" b="1" dirty="0" smtClean="0"/>
              <a:t>Remoto:</a:t>
            </a:r>
          </a:p>
          <a:p>
            <a:pPr lvl="2"/>
            <a:r>
              <a:rPr lang="pt-BR" sz="2200" dirty="0" smtClean="0"/>
              <a:t>HTTP: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sz="2200" dirty="0" smtClean="0"/>
              <a:t>SSH:</a:t>
            </a:r>
            <a:endParaRPr lang="pt-BR" sz="2200" dirty="0"/>
          </a:p>
        </p:txBody>
      </p:sp>
      <p:pic>
        <p:nvPicPr>
          <p:cNvPr id="8195" name="Picture 3" descr="F:\git\prints\Screen Shot 2013-04-07 at 17.24.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286124"/>
            <a:ext cx="5353051" cy="1000132"/>
          </a:xfrm>
          <a:prstGeom prst="rect">
            <a:avLst/>
          </a:prstGeom>
          <a:noFill/>
        </p:spPr>
      </p:pic>
      <p:pic>
        <p:nvPicPr>
          <p:cNvPr id="8196" name="Picture 4" descr="F:\git\prints\Screen Shot 2013-04-07 at 17.24.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072074"/>
            <a:ext cx="5229225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Diretório .git:</a:t>
            </a:r>
          </a:p>
          <a:p>
            <a:pPr lvl="1"/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.git/</a:t>
            </a:r>
          </a:p>
        </p:txBody>
      </p:sp>
      <p:pic>
        <p:nvPicPr>
          <p:cNvPr id="11266" name="Picture 2" descr="F:\git\prints\Screen Shot 2013-04-07 at 17.18.5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14488"/>
            <a:ext cx="3589332" cy="4643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Configurando:                          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Informações:</a:t>
            </a:r>
            <a:endParaRPr lang="pt-BR" sz="22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200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/etc/gitconfig  </a:t>
            </a:r>
          </a:p>
          <a:p>
            <a:pPr lvl="1"/>
            <a:r>
              <a:rPr lang="pt-BR" sz="2200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~/.gitconfig</a:t>
            </a:r>
          </a:p>
          <a:p>
            <a:pPr lvl="1"/>
            <a:r>
              <a:rPr lang="pt-BR" sz="2200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.git/config </a:t>
            </a:r>
          </a:p>
          <a:p>
            <a:pPr lvl="1">
              <a:buNone/>
            </a:pPr>
            <a:endParaRPr lang="pt-BR" sz="2200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2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2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Identidade:</a:t>
            </a:r>
          </a:p>
          <a:p>
            <a:pPr lvl="1">
              <a:buNone/>
            </a:pPr>
            <a:endParaRPr lang="pt-BR" sz="22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0" name="Picture 4" descr="F:\git\prints\Screen Shot 2013-04-07 at 17.02.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636"/>
            <a:ext cx="3929090" cy="1571636"/>
          </a:xfrm>
          <a:prstGeom prst="rect">
            <a:avLst/>
          </a:prstGeom>
          <a:noFill/>
        </p:spPr>
      </p:pic>
      <p:pic>
        <p:nvPicPr>
          <p:cNvPr id="9225" name="Picture 9" descr="F:\git\prints\Screen Shot 2013-04-07 at 17.04.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143116"/>
            <a:ext cx="2643206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Ajuda: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Informações sobre os comandos</a:t>
            </a: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config --help</a:t>
            </a:r>
          </a:p>
          <a:p>
            <a:pPr lvl="1"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help config</a:t>
            </a:r>
            <a:endParaRPr lang="pt-BR" sz="22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F:\git\prints\Screen Shot 2013-04-07 at 17.14.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876"/>
            <a:ext cx="3000396" cy="1571636"/>
          </a:xfrm>
          <a:prstGeom prst="rect">
            <a:avLst/>
          </a:prstGeom>
          <a:noFill/>
        </p:spPr>
      </p:pic>
      <p:pic>
        <p:nvPicPr>
          <p:cNvPr id="10243" name="Picture 3" descr="F:\git\prints\Screen Shot 2013-04-07 at 17.14.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571876"/>
            <a:ext cx="3086100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Status dos arquivos.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tree</a:t>
            </a: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status</a:t>
            </a:r>
          </a:p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	</a:t>
            </a:r>
            <a:endParaRPr lang="pt-BR" sz="25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F:\git\prints\Screen Shot 2013-04-07 at 17.34.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142939"/>
            <a:ext cx="5643602" cy="3072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Criando um arquivo: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touch HelloWorld.java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status</a:t>
            </a:r>
            <a:endParaRPr lang="pt-BR" sz="2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 descr="F:\git\prints\Screen Shot 2013-04-07 at 17.36.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14686"/>
            <a:ext cx="6609051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  <a:ea typeface="Dotum" pitchFamily="34" charset="-127"/>
                <a:cs typeface="Arial" pitchFamily="34" charset="0"/>
              </a:rPr>
              <a:t>Definição</a:t>
            </a:r>
            <a:r>
              <a:rPr lang="pt-BR" b="1" dirty="0" smtClean="0">
                <a:solidFill>
                  <a:srgbClr val="B5400B"/>
                </a:solidFill>
                <a:latin typeface="Impact" pitchFamily="34" charset="0"/>
                <a:ea typeface="Dotum" pitchFamily="34" charset="-127"/>
                <a:cs typeface="Arial" pitchFamily="34" charset="0"/>
              </a:rPr>
              <a:t>:</a:t>
            </a:r>
            <a:endParaRPr lang="pt-BR" b="1" dirty="0">
              <a:solidFill>
                <a:srgbClr val="B5400B"/>
              </a:solidFill>
              <a:latin typeface="Impact" pitchFamily="34" charset="0"/>
              <a:ea typeface="Dotum" pitchFamily="34" charset="-127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196752"/>
            <a:ext cx="73448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>
                <a:latin typeface="Arial"/>
                <a:cs typeface="Arial"/>
              </a:rPr>
              <a:t>Git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>
                <a:latin typeface="Arial"/>
                <a:cs typeface="Arial"/>
              </a:rPr>
              <a:t>é um sistema de controle de versão distribuído e um sistema de gerenciamento de código fonte, com ênfase em velocidade. </a:t>
            </a:r>
            <a:endParaRPr lang="pt-BR" sz="2000" dirty="0" smtClean="0">
              <a:latin typeface="Arial"/>
              <a:cs typeface="Arial"/>
            </a:endParaRPr>
          </a:p>
          <a:p>
            <a:endParaRPr lang="pt-BR" sz="2000" dirty="0">
              <a:latin typeface="Arial"/>
              <a:cs typeface="Arial"/>
            </a:endParaRPr>
          </a:p>
          <a:p>
            <a:r>
              <a:rPr lang="pt-BR" sz="2000" dirty="0" err="1" smtClean="0">
                <a:latin typeface="Arial"/>
                <a:cs typeface="Arial"/>
              </a:rPr>
              <a:t>Git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>
                <a:latin typeface="Arial"/>
                <a:cs typeface="Arial"/>
              </a:rPr>
              <a:t>foi inicialmente projetado e desenvolvido por Linus Torvalds para o desenvolvimento do </a:t>
            </a:r>
            <a:r>
              <a:rPr lang="pt-BR" sz="2000" dirty="0" err="1">
                <a:latin typeface="Arial"/>
                <a:cs typeface="Arial"/>
              </a:rPr>
              <a:t>kernel</a:t>
            </a:r>
            <a:r>
              <a:rPr lang="pt-BR" sz="2000" dirty="0">
                <a:latin typeface="Arial"/>
                <a:cs typeface="Arial"/>
              </a:rPr>
              <a:t> Linux, mas foi adotado por muitos outros projetos</a:t>
            </a:r>
            <a:r>
              <a:rPr lang="pt-BR" sz="2000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buFontTx/>
              <a:buChar char="•"/>
            </a:pPr>
            <a:endParaRPr lang="pt-BR" sz="2000" dirty="0">
              <a:latin typeface="Arial"/>
              <a:cs typeface="Arial"/>
            </a:endParaRPr>
          </a:p>
          <a:p>
            <a:r>
              <a:rPr lang="pt-BR" sz="2000" dirty="0">
                <a:latin typeface="Arial"/>
                <a:cs typeface="Arial"/>
              </a:rPr>
              <a:t>Cada diretório de trabalho do </a:t>
            </a:r>
            <a:r>
              <a:rPr lang="pt-BR" sz="2000" dirty="0" err="1">
                <a:latin typeface="Arial"/>
                <a:cs typeface="Arial"/>
              </a:rPr>
              <a:t>Git</a:t>
            </a:r>
            <a:r>
              <a:rPr lang="pt-BR" sz="2000" dirty="0">
                <a:latin typeface="Arial"/>
                <a:cs typeface="Arial"/>
              </a:rPr>
              <a:t> é um repositório com um histórico completo e habilidade total de acompanhamento das revisões, não dependente de acesso a uma rede ou a um servidor central</a:t>
            </a:r>
            <a:r>
              <a:rPr lang="pt-BR" sz="2000" dirty="0" smtClean="0">
                <a:latin typeface="Arial"/>
                <a:cs typeface="Arial"/>
              </a:rPr>
              <a:t>.</a:t>
            </a:r>
          </a:p>
          <a:p>
            <a:endParaRPr lang="pt-BR" sz="2000" dirty="0">
              <a:latin typeface="Arial"/>
              <a:cs typeface="Arial"/>
            </a:endParaRPr>
          </a:p>
          <a:p>
            <a:r>
              <a:rPr lang="pt-BR" sz="2000" dirty="0">
                <a:latin typeface="Arial"/>
                <a:cs typeface="Arial"/>
              </a:rPr>
              <a:t>O </a:t>
            </a:r>
            <a:r>
              <a:rPr lang="pt-BR" sz="2000" dirty="0" err="1">
                <a:latin typeface="Arial"/>
                <a:cs typeface="Arial"/>
              </a:rPr>
              <a:t>Git</a:t>
            </a:r>
            <a:r>
              <a:rPr lang="pt-BR" sz="2000" dirty="0">
                <a:latin typeface="Arial"/>
                <a:cs typeface="Arial"/>
              </a:rPr>
              <a:t> é um software livre, distribuído sob os termos da versão 2 da GNU General </a:t>
            </a:r>
            <a:r>
              <a:rPr lang="pt-BR" sz="2000" dirty="0" err="1">
                <a:latin typeface="Arial"/>
                <a:cs typeface="Arial"/>
              </a:rPr>
              <a:t>Public</a:t>
            </a:r>
            <a:r>
              <a:rPr lang="pt-BR" sz="2000" dirty="0">
                <a:latin typeface="Arial"/>
                <a:cs typeface="Arial"/>
              </a:rPr>
              <a:t> </a:t>
            </a:r>
            <a:r>
              <a:rPr lang="pt-BR" sz="2000" dirty="0" err="1">
                <a:latin typeface="Arial"/>
                <a:cs typeface="Arial"/>
              </a:rPr>
              <a:t>License</a:t>
            </a:r>
            <a:r>
              <a:rPr lang="pt-BR" sz="2000" dirty="0">
                <a:latin typeface="Arial"/>
                <a:cs typeface="Arial"/>
              </a:rPr>
              <a:t>. Sua manutenção é atualmente supervisionada por </a:t>
            </a:r>
            <a:r>
              <a:rPr lang="pt-BR" sz="2000" dirty="0" err="1">
                <a:latin typeface="Arial"/>
                <a:cs typeface="Arial"/>
              </a:rPr>
              <a:t>Junio</a:t>
            </a:r>
            <a:r>
              <a:rPr lang="pt-BR" sz="2000" dirty="0">
                <a:latin typeface="Arial"/>
                <a:cs typeface="Arial"/>
              </a:rPr>
              <a:t> </a:t>
            </a:r>
            <a:r>
              <a:rPr lang="pt-BR" sz="2000" dirty="0" err="1">
                <a:latin typeface="Arial"/>
                <a:cs typeface="Arial"/>
              </a:rPr>
              <a:t>Hamano</a:t>
            </a:r>
            <a:r>
              <a:rPr lang="pt-BR" sz="2000" dirty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8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Monitorando novos arquivos:</a:t>
            </a:r>
          </a:p>
          <a:p>
            <a:pPr>
              <a:buNone/>
            </a:pP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add HelloWorld.java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status</a:t>
            </a:r>
            <a:endParaRPr lang="pt-BR" sz="2200" b="1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14338" name="Picture 2" descr="F:\git\prints\Screen Shot 2013-04-07 at 17.37.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620077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Modificando arquivos:</a:t>
            </a:r>
          </a:p>
          <a:p>
            <a:pPr>
              <a:buNone/>
            </a:pP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status</a:t>
            </a:r>
            <a:endParaRPr lang="pt-BR" dirty="0"/>
          </a:p>
        </p:txBody>
      </p:sp>
      <p:pic>
        <p:nvPicPr>
          <p:cNvPr id="16389" name="Picture 5" descr="F:\git\prints\Screen Shot 2013-04-07 at 17.46.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6810375" cy="37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Selecionando arquivos modificados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git add HelloWorld.java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status</a:t>
            </a:r>
            <a:endParaRPr lang="pt-BR" sz="2200" dirty="0" smtClean="0"/>
          </a:p>
          <a:p>
            <a:endParaRPr lang="pt-BR" dirty="0"/>
          </a:p>
        </p:txBody>
      </p:sp>
      <p:pic>
        <p:nvPicPr>
          <p:cNvPr id="17410" name="Picture 2" descr="F:\git\prints\Screen Shot 2013-04-07 at 17.47.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71809"/>
            <a:ext cx="5643602" cy="3321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900634"/>
          </a:xfrm>
        </p:spPr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Editando arquivos:</a:t>
            </a: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				     </a:t>
            </a: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				          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Visualizando as modificações</a:t>
            </a: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 descr="F:\git\prints\Screen Shot 2013-04-07 at 18.03.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4143403" cy="3429024"/>
          </a:xfrm>
          <a:prstGeom prst="rect">
            <a:avLst/>
          </a:prstGeom>
          <a:noFill/>
        </p:spPr>
      </p:pic>
      <p:pic>
        <p:nvPicPr>
          <p:cNvPr id="18436" name="Picture 4" descr="F:\git\prints\Screen Shot 2013-04-07 at 18.02.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00240"/>
            <a:ext cx="3571900" cy="1814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Fazendo commits(arquivando):</a:t>
            </a:r>
          </a:p>
          <a:p>
            <a:pPr>
              <a:buNone/>
            </a:pP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commit  -m  “Mensagem”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1"/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1 file changed, 6 insertions</a:t>
            </a:r>
          </a:p>
          <a:p>
            <a:pPr lvl="1"/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SHA-1 82814c4</a:t>
            </a:r>
          </a:p>
          <a:p>
            <a:pPr lvl="1"/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Msg: ‘Hello World’ na saída principal.</a:t>
            </a:r>
          </a:p>
        </p:txBody>
      </p:sp>
      <p:pic>
        <p:nvPicPr>
          <p:cNvPr id="19458" name="Picture 2" descr="F:\git\prints\Screen Shot 2013-04-07 at 18.17.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7429552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Visualizando commits(</a:t>
            </a:r>
            <a:r>
              <a:rPr lang="pt-BR" sz="2500" b="1" i="1" dirty="0" smtClean="0">
                <a:latin typeface="Arial" pitchFamily="34" charset="0"/>
                <a:cs typeface="Arial" pitchFamily="34" charset="0"/>
              </a:rPr>
              <a:t>logs</a:t>
            </a: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log 			                    $ git help log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pt-BR" sz="22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2530" name="Picture 2" descr="F:\git\prints\Screen Shot 2013-04-07 at 18.51.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4929222" cy="4000528"/>
          </a:xfrm>
          <a:prstGeom prst="rect">
            <a:avLst/>
          </a:prstGeom>
          <a:noFill/>
        </p:spPr>
      </p:pic>
      <p:pic>
        <p:nvPicPr>
          <p:cNvPr id="22531" name="Picture 3" descr="F:\git\prints\Screen Shot 2013-04-07 at 18.58.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571744"/>
            <a:ext cx="2214578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Retirando arquivos selecionados: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git reset HEAD HelloWorld</a:t>
            </a: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Desfazendo modificações: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git checkout HelloWorld</a:t>
            </a:r>
            <a:endParaRPr lang="pt-BR" dirty="0" smtClean="0"/>
          </a:p>
        </p:txBody>
      </p:sp>
      <p:pic>
        <p:nvPicPr>
          <p:cNvPr id="21506" name="Picture 2" descr="F:\git\prints\Screen Shot 2013-04-07 at 19.38.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3514725" cy="819150"/>
          </a:xfrm>
          <a:prstGeom prst="rect">
            <a:avLst/>
          </a:prstGeom>
          <a:noFill/>
        </p:spPr>
      </p:pic>
      <p:pic>
        <p:nvPicPr>
          <p:cNvPr id="21507" name="Picture 3" descr="F:\git\prints\Screen Shot 2013-04-07 at 19.40.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5500702"/>
            <a:ext cx="3705225" cy="666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Exibindo seus remotos: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git remote –v</a:t>
            </a:r>
          </a:p>
          <a:p>
            <a:pPr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remote show &lt;remoto&gt;</a:t>
            </a:r>
          </a:p>
        </p:txBody>
      </p:sp>
      <p:pic>
        <p:nvPicPr>
          <p:cNvPr id="25602" name="Picture 2" descr="F:\git\prints\Screen Shot 2013-04-08 at 08.55.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5705476" cy="1019175"/>
          </a:xfrm>
          <a:prstGeom prst="rect">
            <a:avLst/>
          </a:prstGeom>
          <a:noFill/>
        </p:spPr>
      </p:pic>
      <p:pic>
        <p:nvPicPr>
          <p:cNvPr id="25603" name="Picture 3" descr="F:\git\prints\Screen Shot 2013-04-08 at 09.14.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357694"/>
            <a:ext cx="6867526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Recebendo dados dos remotos: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git pull &lt;remoto&gt;</a:t>
            </a:r>
          </a:p>
          <a:p>
            <a:endParaRPr lang="pt-BR" dirty="0"/>
          </a:p>
        </p:txBody>
      </p:sp>
      <p:pic>
        <p:nvPicPr>
          <p:cNvPr id="26626" name="Picture 2" descr="F:\git\prints\Screen Shot 2013-04-08 at 09.07.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5981700" cy="2152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Visualizando os commits: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log,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log -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p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29698" name="Picture 2" descr="F:\git\prints\Screen Shot 2013-04-08 at 09.11.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2" y="2505102"/>
            <a:ext cx="7032336" cy="4138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O criador:</a:t>
            </a:r>
            <a:endParaRPr lang="pt-BR" sz="4000" b="1" dirty="0">
              <a:solidFill>
                <a:srgbClr val="B5400B"/>
              </a:solidFill>
              <a:latin typeface="Impact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5655002" cy="2376264"/>
          </a:xfrm>
        </p:spPr>
        <p:txBody>
          <a:bodyPr>
            <a:normAutofit/>
          </a:bodyPr>
          <a:lstStyle/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Linus Benedict Torvalds;</a:t>
            </a:r>
          </a:p>
          <a:p>
            <a:pPr marL="0" indent="0">
              <a:buNone/>
            </a:pPr>
            <a:endParaRPr lang="pt-BR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Comunidade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e</a:t>
            </a: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upervisionada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por </a:t>
            </a:r>
          </a:p>
          <a:p>
            <a:r>
              <a:rPr lang="en-US" sz="2500" dirty="0" err="1">
                <a:latin typeface="Arial" pitchFamily="34" charset="0"/>
                <a:cs typeface="Arial" pitchFamily="34" charset="0"/>
              </a:rPr>
              <a:t>Junio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Hamano</a:t>
            </a:r>
            <a:endParaRPr lang="pt-BR" sz="25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 descr="C:\Users\raphael\Desktop\lin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1412776"/>
            <a:ext cx="1550831" cy="161927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836712"/>
            <a:ext cx="2794000" cy="427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429000"/>
            <a:ext cx="3605741" cy="28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Enviando dados para os remotos: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origin</a:t>
            </a:r>
            <a:r>
              <a:rPr lang="pt-BR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</a:t>
            </a: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27650" name="Picture 2" descr="F:\git\prints\Screen Shot 2013-04-08 at 09.04.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6058"/>
            <a:ext cx="6429375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Criando </a:t>
            </a:r>
            <a:r>
              <a:rPr lang="pt-BR" sz="2500" b="1" dirty="0" err="1" smtClean="0">
                <a:latin typeface="Arial" pitchFamily="34" charset="0"/>
                <a:cs typeface="Arial" pitchFamily="34" charset="0"/>
              </a:rPr>
              <a:t>brach</a:t>
            </a: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pt-BR" sz="18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checkout</a:t>
            </a:r>
            <a:r>
              <a:rPr lang="en-US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</a:t>
            </a: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pt-BR" sz="2800" b="1" dirty="0" err="1" smtClean="0">
                <a:latin typeface="Arial" pitchFamily="34" charset="0"/>
                <a:cs typeface="Arial" pitchFamily="34" charset="0"/>
              </a:rPr>
              <a:t>heckout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dirty="0" err="1" smtClean="0">
                <a:latin typeface="Arial" pitchFamily="34" charset="0"/>
                <a:cs typeface="Arial" pitchFamily="34" charset="0"/>
              </a:rPr>
              <a:t>branch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 com referencia: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</a:t>
            </a:r>
            <a:r>
              <a:rPr lang="pt-BR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checkout</a:t>
            </a:r>
            <a:r>
              <a:rPr lang="en-US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</a:t>
            </a: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origin</a:t>
            </a: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pt-BR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branch_exist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Removendo </a:t>
            </a:r>
            <a:r>
              <a:rPr lang="pt-BR" sz="2500" b="1" dirty="0" err="1" smtClean="0">
                <a:latin typeface="Arial" pitchFamily="34" charset="0"/>
                <a:cs typeface="Arial" pitchFamily="34" charset="0"/>
              </a:rPr>
              <a:t>branch</a:t>
            </a: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hu-HU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 </a:t>
            </a:r>
            <a:r>
              <a:rPr lang="hu-HU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 </a:t>
            </a:r>
            <a:r>
              <a:rPr lang="en-US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hu-HU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d branch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hu-HU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 push origin --delete didox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Ver culpado:</a:t>
            </a:r>
          </a:p>
          <a:p>
            <a:pPr>
              <a:buNone/>
            </a:pPr>
            <a:r>
              <a:rPr lang="pt-BR" sz="18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blame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file.rb</a:t>
            </a: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 smtClean="0"/>
          </a:p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Merges: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merge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</a:t>
            </a:r>
            <a:endParaRPr lang="pt-BR" sz="25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pt-BR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pt-BR" sz="22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merge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abort</a:t>
            </a: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57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Merge com </a:t>
            </a:r>
            <a:r>
              <a:rPr lang="pt-BR" sz="2500" b="1" dirty="0" err="1" smtClean="0">
                <a:latin typeface="Arial" pitchFamily="34" charset="0"/>
                <a:cs typeface="Arial" pitchFamily="34" charset="0"/>
              </a:rPr>
              <a:t>diffmerg</a:t>
            </a:r>
            <a:r>
              <a:rPr lang="pt-BR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MAC: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8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44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pt-BR" sz="44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44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44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pt-BR" sz="28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800" b="1" dirty="0">
              <a:solidFill>
                <a:srgbClr val="B5400B"/>
              </a:solidFill>
              <a:latin typeface="Arial"/>
              <a:cs typeface="Arial"/>
            </a:endParaRPr>
          </a:p>
          <a:p>
            <a:r>
              <a:rPr lang="en-US" sz="2800" dirty="0" err="1">
                <a:latin typeface="Arial"/>
                <a:cs typeface="Arial"/>
              </a:rPr>
              <a:t>Instalar</a:t>
            </a:r>
            <a:r>
              <a:rPr lang="en-US" sz="2800" dirty="0">
                <a:latin typeface="Arial"/>
                <a:cs typeface="Arial"/>
              </a:rPr>
              <a:t> o </a:t>
            </a:r>
            <a:r>
              <a:rPr lang="en-US" sz="2800" dirty="0" err="1">
                <a:latin typeface="Arial"/>
                <a:cs typeface="Arial"/>
              </a:rPr>
              <a:t>diffmerge</a:t>
            </a:r>
            <a:r>
              <a:rPr lang="en-US" sz="2800" dirty="0">
                <a:latin typeface="Arial"/>
                <a:cs typeface="Arial"/>
              </a:rPr>
              <a:t> </a:t>
            </a:r>
            <a:r>
              <a:rPr lang="en-US" sz="2800" u="sng" dirty="0">
                <a:latin typeface="Arial"/>
                <a:cs typeface="Arial"/>
                <a:hlinkClick r:id="rId2"/>
              </a:rPr>
              <a:t>http://www.sourcegear.com/diffmerge/downloads.php</a:t>
            </a:r>
          </a:p>
          <a:p>
            <a:r>
              <a:rPr lang="pt-BR" sz="2800" dirty="0">
                <a:latin typeface="Arial"/>
                <a:cs typeface="Arial"/>
              </a:rPr>
              <a:t>criar o link para o </a:t>
            </a:r>
            <a:r>
              <a:rPr lang="pt-BR" sz="2800" dirty="0" err="1">
                <a:latin typeface="Arial"/>
                <a:cs typeface="Arial"/>
              </a:rPr>
              <a:t>diffmerge</a:t>
            </a:r>
            <a:r>
              <a:rPr lang="pt-BR" sz="2800" dirty="0">
                <a:latin typeface="Arial"/>
                <a:cs typeface="Arial"/>
              </a:rPr>
              <a:t> abaixo:</a:t>
            </a:r>
          </a:p>
          <a:p>
            <a:r>
              <a:rPr lang="en-US" sz="2800" dirty="0" err="1">
                <a:latin typeface="Arial"/>
                <a:cs typeface="Arial"/>
              </a:rPr>
              <a:t>ln</a:t>
            </a:r>
            <a:r>
              <a:rPr lang="en-US" sz="2800" dirty="0">
                <a:latin typeface="Arial"/>
                <a:cs typeface="Arial"/>
              </a:rPr>
              <a:t> -s /Applications/</a:t>
            </a:r>
            <a:r>
              <a:rPr lang="en-US" sz="2800" dirty="0" err="1">
                <a:latin typeface="Arial"/>
                <a:cs typeface="Arial"/>
              </a:rPr>
              <a:t>DiffMerge.app</a:t>
            </a:r>
            <a:r>
              <a:rPr lang="en-US" sz="2800" dirty="0">
                <a:latin typeface="Arial"/>
                <a:cs typeface="Arial"/>
              </a:rPr>
              <a:t>/Contents/Resources/</a:t>
            </a:r>
            <a:r>
              <a:rPr lang="en-US" sz="2800" dirty="0" err="1">
                <a:latin typeface="Arial"/>
                <a:cs typeface="Arial"/>
              </a:rPr>
              <a:t>diffmerge.sh</a:t>
            </a:r>
            <a:r>
              <a:rPr lang="en-US" sz="2800" dirty="0">
                <a:latin typeface="Arial"/>
                <a:cs typeface="Arial"/>
              </a:rPr>
              <a:t> /</a:t>
            </a:r>
            <a:r>
              <a:rPr lang="en-US" sz="2800" dirty="0" err="1">
                <a:latin typeface="Arial"/>
                <a:cs typeface="Arial"/>
              </a:rPr>
              <a:t>usr</a:t>
            </a:r>
            <a:r>
              <a:rPr lang="en-US" sz="2800" dirty="0">
                <a:latin typeface="Arial"/>
                <a:cs typeface="Arial"/>
              </a:rPr>
              <a:t>/local/bin/</a:t>
            </a:r>
            <a:r>
              <a:rPr lang="en-US" sz="2800" dirty="0" err="1">
                <a:latin typeface="Arial"/>
                <a:cs typeface="Arial"/>
              </a:rPr>
              <a:t>diffmerge</a:t>
            </a:r>
            <a:endParaRPr lang="en-US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Executar os comandos abaixo:</a:t>
            </a:r>
          </a:p>
          <a:p>
            <a:r>
              <a:rPr lang="en-US" sz="2800" dirty="0" err="1">
                <a:latin typeface="Arial"/>
                <a:cs typeface="Arial"/>
              </a:rPr>
              <a:t>git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config</a:t>
            </a:r>
            <a:r>
              <a:rPr lang="en-US" sz="2800" dirty="0">
                <a:latin typeface="Arial"/>
                <a:cs typeface="Arial"/>
              </a:rPr>
              <a:t> --global </a:t>
            </a:r>
            <a:r>
              <a:rPr lang="en-US" sz="2800" dirty="0" err="1">
                <a:latin typeface="Arial"/>
                <a:cs typeface="Arial"/>
              </a:rPr>
              <a:t>diff.tool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diffmerge</a:t>
            </a:r>
            <a:endParaRPr lang="en-US" sz="2800" dirty="0">
              <a:latin typeface="Arial"/>
              <a:cs typeface="Arial"/>
            </a:endParaRPr>
          </a:p>
          <a:p>
            <a:r>
              <a:rPr lang="tr-TR" sz="2800" dirty="0">
                <a:latin typeface="Arial"/>
                <a:cs typeface="Arial"/>
              </a:rPr>
              <a:t>git </a:t>
            </a:r>
            <a:r>
              <a:rPr lang="tr-TR" sz="2800" dirty="0" err="1">
                <a:latin typeface="Arial"/>
                <a:cs typeface="Arial"/>
              </a:rPr>
              <a:t>config</a:t>
            </a:r>
            <a:r>
              <a:rPr lang="tr-TR" sz="2800" dirty="0">
                <a:latin typeface="Arial"/>
                <a:cs typeface="Arial"/>
              </a:rPr>
              <a:t> --global </a:t>
            </a:r>
            <a:r>
              <a:rPr lang="tr-TR" sz="2800" dirty="0" err="1">
                <a:latin typeface="Arial"/>
                <a:cs typeface="Arial"/>
              </a:rPr>
              <a:t>difftool.diffmerge.cmd</a:t>
            </a:r>
            <a:r>
              <a:rPr lang="tr-TR" sz="2800" dirty="0">
                <a:latin typeface="Arial"/>
                <a:cs typeface="Arial"/>
              </a:rPr>
              <a:t> '</a:t>
            </a:r>
            <a:r>
              <a:rPr lang="tr-TR" sz="2800" dirty="0" err="1">
                <a:latin typeface="Arial"/>
                <a:cs typeface="Arial"/>
              </a:rPr>
              <a:t>diffmerge</a:t>
            </a:r>
            <a:r>
              <a:rPr lang="tr-TR" sz="2800" dirty="0">
                <a:latin typeface="Arial"/>
                <a:cs typeface="Arial"/>
              </a:rPr>
              <a:t> "$LOCAL" "$REMOTE"'</a:t>
            </a:r>
          </a:p>
          <a:p>
            <a:r>
              <a:rPr lang="en-US" sz="2800" dirty="0" err="1">
                <a:latin typeface="Arial"/>
                <a:cs typeface="Arial"/>
              </a:rPr>
              <a:t>git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config</a:t>
            </a:r>
            <a:r>
              <a:rPr lang="en-US" sz="2800" dirty="0">
                <a:latin typeface="Arial"/>
                <a:cs typeface="Arial"/>
              </a:rPr>
              <a:t> --global </a:t>
            </a:r>
            <a:r>
              <a:rPr lang="en-US" sz="2800" dirty="0" err="1">
                <a:latin typeface="Arial"/>
                <a:cs typeface="Arial"/>
              </a:rPr>
              <a:t>merge.tool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diffmerge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 err="1">
                <a:latin typeface="Arial"/>
                <a:cs typeface="Arial"/>
              </a:rPr>
              <a:t>git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config</a:t>
            </a:r>
            <a:r>
              <a:rPr lang="en-US" sz="2800" dirty="0">
                <a:latin typeface="Arial"/>
                <a:cs typeface="Arial"/>
              </a:rPr>
              <a:t> --global </a:t>
            </a:r>
            <a:r>
              <a:rPr lang="en-US" sz="2800" dirty="0" err="1">
                <a:latin typeface="Arial"/>
                <a:cs typeface="Arial"/>
              </a:rPr>
              <a:t>mergetool.diffmerge.cmd</a:t>
            </a:r>
            <a:r>
              <a:rPr lang="en-US" sz="2800" dirty="0">
                <a:latin typeface="Arial"/>
                <a:cs typeface="Arial"/>
              </a:rPr>
              <a:t> '</a:t>
            </a:r>
            <a:r>
              <a:rPr lang="en-US" sz="2800" dirty="0" err="1">
                <a:latin typeface="Arial"/>
                <a:cs typeface="Arial"/>
              </a:rPr>
              <a:t>diffmerge</a:t>
            </a:r>
            <a:r>
              <a:rPr lang="en-US" sz="2800" dirty="0">
                <a:latin typeface="Arial"/>
                <a:cs typeface="Arial"/>
              </a:rPr>
              <a:t> --merge --result="$MERGED" "$LOCAL" "$(if test -f "$BASE"; then echo "$BASE"; else echo "$LOCAL"; fi)" "$REMOTE"'</a:t>
            </a:r>
          </a:p>
          <a:p>
            <a:r>
              <a:rPr lang="en-US" sz="2800" dirty="0" err="1">
                <a:latin typeface="Arial"/>
                <a:cs typeface="Arial"/>
              </a:rPr>
              <a:t>git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config</a:t>
            </a:r>
            <a:r>
              <a:rPr lang="en-US" sz="2800" dirty="0">
                <a:latin typeface="Arial"/>
                <a:cs typeface="Arial"/>
              </a:rPr>
              <a:t> --global </a:t>
            </a:r>
            <a:r>
              <a:rPr lang="en-US" sz="2800" dirty="0" err="1">
                <a:latin typeface="Arial"/>
                <a:cs typeface="Arial"/>
              </a:rPr>
              <a:t>mergetool.diffmerge.trustExitCode</a:t>
            </a:r>
            <a:r>
              <a:rPr lang="en-US" sz="2800" dirty="0">
                <a:latin typeface="Arial"/>
                <a:cs typeface="Arial"/>
              </a:rPr>
              <a:t> </a:t>
            </a:r>
            <a:r>
              <a:rPr lang="en-US" sz="2800" dirty="0" smtClean="0">
                <a:latin typeface="Arial"/>
                <a:cs typeface="Arial"/>
              </a:rPr>
              <a:t>true</a:t>
            </a:r>
          </a:p>
          <a:p>
            <a:endParaRPr lang="pt-BR" sz="2800" b="1" dirty="0" smtClean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18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8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solidFill>
                  <a:srgbClr val="B5400B"/>
                </a:solidFill>
                <a:latin typeface="Impact" pitchFamily="34" charset="0"/>
              </a:rPr>
              <a:t>Tags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sz="2600" b="1" dirty="0" smtClean="0">
                <a:latin typeface="Arial" pitchFamily="34" charset="0"/>
                <a:cs typeface="Arial" pitchFamily="34" charset="0"/>
              </a:rPr>
              <a:t>Marmar um ponto de versionamento </a:t>
            </a:r>
            <a:r>
              <a:rPr lang="pt-BR" sz="2600" b="1" dirty="0" err="1" smtClean="0">
                <a:latin typeface="Arial" pitchFamily="34" charset="0"/>
                <a:cs typeface="Arial" pitchFamily="34" charset="0"/>
              </a:rPr>
              <a:t>amigave</a:t>
            </a:r>
            <a:r>
              <a:rPr lang="pt-BR" sz="2600" b="1" dirty="0" err="1">
                <a:latin typeface="Arial" pitchFamily="34" charset="0"/>
                <a:cs typeface="Arial" pitchFamily="34" charset="0"/>
              </a:rPr>
              <a:t>l</a:t>
            </a:r>
            <a:r>
              <a:rPr lang="pt-BR" sz="26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tag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v1.1.1 </a:t>
            </a:r>
            <a:r>
              <a:rPr lang="en-US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m “minha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tag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tag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v1.1.1</a:t>
            </a:r>
            <a:endParaRPr lang="pt-BR" sz="26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 $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tag</a:t>
            </a:r>
            <a:endParaRPr lang="pt-BR" sz="26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6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 err="1" smtClean="0">
                <a:latin typeface="Arial" pitchFamily="34" charset="0"/>
                <a:cs typeface="Arial" pitchFamily="34" charset="0"/>
              </a:rPr>
              <a:t>Gem</a:t>
            </a:r>
            <a:r>
              <a:rPr lang="pt-BR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 smtClean="0">
                <a:latin typeface="Arial" pitchFamily="34" charset="0"/>
                <a:cs typeface="Arial" pitchFamily="34" charset="0"/>
              </a:rPr>
              <a:t>stepup</a:t>
            </a:r>
            <a:r>
              <a:rPr lang="pt-BR" sz="2600" b="1" dirty="0" smtClean="0">
                <a:latin typeface="Arial" pitchFamily="34" charset="0"/>
                <a:cs typeface="Arial" pitchFamily="34" charset="0"/>
              </a:rPr>
              <a:t>:  </a:t>
            </a:r>
            <a:endParaRPr lang="pt-BR" sz="2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  <a:hlinkClick r:id="rId2"/>
              </a:rPr>
              <a:t>https://github.com/kawamanza/step-</a:t>
            </a:r>
            <a:r>
              <a:rPr lang="en-US" sz="2600" b="1" dirty="0" smtClean="0">
                <a:latin typeface="Arial" pitchFamily="34" charset="0"/>
                <a:cs typeface="Arial" pitchFamily="34" charset="0"/>
                <a:hlinkClick r:id="rId2"/>
              </a:rPr>
              <a:t>up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EDITOR=vim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stepup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notes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add</a:t>
            </a:r>
            <a:endParaRPr lang="pt-BR" sz="26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stepup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version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no-editor</a:t>
            </a:r>
            <a:endParaRPr lang="pt-BR" sz="26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stepup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notes </a:t>
            </a:r>
            <a:r>
              <a:rPr lang="en-US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since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v1.1.1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upto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v2.1.0</a:t>
            </a:r>
            <a:endParaRPr lang="pt-BR" sz="26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800" b="1" dirty="0" smtClean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18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97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Mais comandos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Ver linhas do tempo graficamente: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gitk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Comitar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arquivos deletados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commit</a:t>
            </a: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am</a:t>
            </a: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“arquivos deletados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rm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arquivo.txt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Ignorar arquivos: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vim .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gitignore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Forçar seu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commit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force</a:t>
            </a:r>
          </a:p>
          <a:p>
            <a:pPr>
              <a:buNone/>
            </a:pP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Alterar remoto: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B5400B"/>
                </a:solidFill>
                <a:latin typeface="Arial"/>
                <a:cs typeface="Arial"/>
              </a:rPr>
              <a:t>  $ </a:t>
            </a:r>
            <a:r>
              <a:rPr lang="en-US" sz="2000" b="1" dirty="0" err="1" smtClean="0">
                <a:solidFill>
                  <a:srgbClr val="B5400B"/>
                </a:solidFill>
                <a:latin typeface="Arial"/>
                <a:cs typeface="Arial"/>
              </a:rPr>
              <a:t>git</a:t>
            </a:r>
            <a:r>
              <a:rPr lang="en-US" sz="2000" b="1" dirty="0" smtClean="0">
                <a:solidFill>
                  <a:srgbClr val="B5400B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B5400B"/>
                </a:solidFill>
                <a:latin typeface="Arial"/>
                <a:cs typeface="Arial"/>
              </a:rPr>
              <a:t>remote set-</a:t>
            </a:r>
            <a:r>
              <a:rPr lang="en-US" sz="2000" b="1" dirty="0" err="1">
                <a:solidFill>
                  <a:srgbClr val="B5400B"/>
                </a:solidFill>
                <a:latin typeface="Arial"/>
                <a:cs typeface="Arial"/>
              </a:rPr>
              <a:t>url</a:t>
            </a:r>
            <a:r>
              <a:rPr lang="en-US" sz="2000" b="1" dirty="0">
                <a:solidFill>
                  <a:srgbClr val="B5400B"/>
                </a:solidFill>
                <a:latin typeface="Arial"/>
                <a:cs typeface="Arial"/>
              </a:rPr>
              <a:t> origin </a:t>
            </a:r>
            <a:r>
              <a:rPr lang="x-none" sz="2000" b="1" dirty="0" smtClean="0">
                <a:solidFill>
                  <a:srgbClr val="B5400B"/>
                </a:solidFill>
                <a:latin typeface="Arial"/>
                <a:cs typeface="Arial"/>
              </a:rPr>
              <a:t>git@github.com:Didox/rails.git</a:t>
            </a:r>
            <a:endParaRPr lang="pt-BR" sz="2000" b="1" dirty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000" b="1" dirty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80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Mais comandos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Jogar alterações para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tmp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stash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 $</a:t>
            </a: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stash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apply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Clonar com outro nome: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x-none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clone </a:t>
            </a:r>
            <a:r>
              <a:rPr lang="x-none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  <a:hlinkClick r:id="rId2"/>
              </a:rPr>
              <a:t>git@github.com:Didox/mobile.git</a:t>
            </a:r>
            <a:r>
              <a:rPr lang="x-none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teste-mobile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Gerar e copiar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key-gem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ro-RO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ssh-</a:t>
            </a:r>
            <a:r>
              <a:rPr lang="ro-RO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keygen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ro-RO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cat ~/.ssh/</a:t>
            </a:r>
            <a:r>
              <a:rPr lang="ro-RO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id_rsa.pub</a:t>
            </a:r>
          </a:p>
          <a:p>
            <a:pPr>
              <a:buNone/>
            </a:pPr>
            <a:endParaRPr lang="ro-RO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Atualizar repositório: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x-none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 fetch</a:t>
            </a:r>
            <a:endParaRPr lang="ro-RO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o-RO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39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Mais comandos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Submoduo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submodule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add </a:t>
            </a:r>
            <a:r>
              <a:rPr lang="en-US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git@github.com:Didox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Didox.Business.git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business</a:t>
            </a:r>
          </a:p>
          <a:p>
            <a:pPr>
              <a:buNone/>
            </a:pPr>
            <a:endParaRPr lang="en-US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$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submodule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init</a:t>
            </a:r>
            <a:endParaRPr lang="en-US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$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submodule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update</a:t>
            </a:r>
          </a:p>
          <a:p>
            <a:pPr>
              <a:buNone/>
            </a:pPr>
            <a:endParaRPr lang="en-US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US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rm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--cached 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business</a:t>
            </a:r>
          </a:p>
          <a:p>
            <a:pPr>
              <a:buNone/>
            </a:pPr>
            <a:endParaRPr lang="en-US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$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submodule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status</a:t>
            </a:r>
            <a:endParaRPr lang="ro-RO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o-RO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60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Vantagens: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500" b="1" dirty="0" smtClean="0">
                <a:latin typeface="Arial" pitchFamily="34" charset="0"/>
                <a:cs typeface="Arial" pitchFamily="34" charset="0"/>
              </a:rPr>
              <a:t>Consistência: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Nenhum repositório deve possuir mais dados que qualquer outro;</a:t>
            </a:r>
            <a:endParaRPr lang="pt-BR" sz="2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500" b="1" dirty="0" smtClean="0">
                <a:latin typeface="Arial" pitchFamily="34" charset="0"/>
                <a:cs typeface="Arial" pitchFamily="34" charset="0"/>
              </a:rPr>
              <a:t>Velocidade: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Muito mais rápido que outros sistemas de controle de versão;</a:t>
            </a:r>
          </a:p>
          <a:p>
            <a:r>
              <a:rPr lang="pt-BR" sz="2500" b="1" dirty="0" smtClean="0">
                <a:latin typeface="Arial" pitchFamily="34" charset="0"/>
                <a:cs typeface="Arial" pitchFamily="34" charset="0"/>
              </a:rPr>
              <a:t>Espaço: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Reduz o tamanho local, assim como as transferências em operações de </a:t>
            </a: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push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pull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500" b="1" dirty="0" smtClean="0">
                <a:latin typeface="Arial" pitchFamily="34" charset="0"/>
                <a:cs typeface="Arial" pitchFamily="34" charset="0"/>
              </a:rPr>
              <a:t>Open-Source: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Gui: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Windows: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Github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  <a:hlinkClick r:id="rId2"/>
              </a:rPr>
              <a:t>http://windows.github.com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Git Extension (</a:t>
            </a:r>
            <a:r>
              <a:rPr lang="pt-BR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  <a:hlinkClick r:id="rId3"/>
              </a:rPr>
              <a:t>http://code.google.com/p/gitextensions/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Git Cola 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4"/>
              </a:rPr>
              <a:t>http://git-cola.github.io/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SmartGit 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5"/>
              </a:rPr>
              <a:t>http://www.syntevo.com/smartgithg/index.html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Diretório de trabalho:</a:t>
            </a:r>
            <a:endParaRPr lang="pt-BR" sz="4000" b="1" dirty="0">
              <a:solidFill>
                <a:srgbClr val="B5400B"/>
              </a:solidFill>
              <a:latin typeface="Impact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1571612"/>
            <a:ext cx="6429420" cy="4654536"/>
          </a:xfrm>
        </p:spPr>
      </p:pic>
    </p:spTree>
    <p:extLst>
      <p:ext uri="{BB962C8B-B14F-4D97-AF65-F5344CB8AC3E}">
        <p14:creationId xmlns:p14="http://schemas.microsoft.com/office/powerpoint/2010/main" val="3791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Gui: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Linux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Git Cola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2"/>
              </a:rPr>
              <a:t>http://git-cola.github.io/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SmartGit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3"/>
              </a:rPr>
              <a:t>http://www.syntevo.com/smartgithg/index.html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Gui: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MacOS: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Github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  <a:hlinkClick r:id="rId2"/>
              </a:rPr>
              <a:t>http://mac.github.com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Tower 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3"/>
              </a:rPr>
              <a:t>http://www.git-tower.com/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Git box 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4"/>
              </a:rPr>
              <a:t>http://www.gitboxapp.com/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SourceTree 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5"/>
              </a:rPr>
              <a:t>http://www.sourcetreeapp.com/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/>
              <a:t>GitX (</a:t>
            </a:r>
            <a:r>
              <a:rPr lang="pt-BR" dirty="0" smtClean="0">
                <a:hlinkClick r:id="rId6"/>
              </a:rPr>
              <a:t>http://gitx.laullon.com/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Github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22" name="Picture 2" descr="F:\git\prints\Screen Shot 2013-04-08 at 09.19.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3"/>
            <a:ext cx="7396729" cy="4929221"/>
          </a:xfrm>
          <a:prstGeom prst="rect">
            <a:avLst/>
          </a:prstGeom>
          <a:noFill/>
        </p:spPr>
      </p:pic>
      <p:pic>
        <p:nvPicPr>
          <p:cNvPr id="30723" name="Picture 3" descr="C:\Users\raphael\Desktop\chuck-norris-approv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2143116"/>
            <a:ext cx="1428760" cy="15200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Referências: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500" dirty="0" smtClean="0"/>
              <a:t>Site oficial do git</a:t>
            </a:r>
          </a:p>
          <a:p>
            <a:pPr lvl="1"/>
            <a:r>
              <a:rPr lang="pt-BR" sz="2200" dirty="0" smtClean="0">
                <a:solidFill>
                  <a:srgbClr val="B5400B"/>
                </a:solidFill>
                <a:hlinkClick r:id="rId2"/>
              </a:rPr>
              <a:t>http://git-scm.com/</a:t>
            </a:r>
            <a:endParaRPr lang="pt-BR" sz="2200" dirty="0" smtClean="0">
              <a:solidFill>
                <a:srgbClr val="B5400B"/>
              </a:solidFill>
            </a:endParaRPr>
          </a:p>
          <a:p>
            <a:r>
              <a:rPr lang="pt-BR" sz="2500" dirty="0" smtClean="0"/>
              <a:t>Livro Pro Git (Scott Chacon)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2500" dirty="0" smtClean="0"/>
          </a:p>
          <a:p>
            <a:r>
              <a:rPr lang="pt-BR" sz="2500" dirty="0" smtClean="0"/>
              <a:t>Linux Org </a:t>
            </a:r>
          </a:p>
          <a:p>
            <a:pPr lvl="1"/>
            <a:r>
              <a:rPr lang="pt-BR" sz="2200" dirty="0" smtClean="0">
                <a:solidFill>
                  <a:srgbClr val="B5400B"/>
                </a:solidFill>
                <a:hlinkClick r:id="rId3"/>
              </a:rPr>
              <a:t>http://www.linfo.org/linus.html/</a:t>
            </a:r>
            <a:endParaRPr lang="pt-BR" sz="2200" dirty="0" smtClean="0">
              <a:solidFill>
                <a:srgbClr val="B5400B"/>
              </a:solidFill>
            </a:endParaRPr>
          </a:p>
          <a:p>
            <a:pPr lvl="1">
              <a:buNone/>
            </a:pPr>
            <a:endParaRPr lang="pt-BR" sz="2200" u="sng" dirty="0" smtClean="0">
              <a:solidFill>
                <a:srgbClr val="B5400B"/>
              </a:solidFill>
            </a:endParaRPr>
          </a:p>
          <a:p>
            <a:endParaRPr lang="pt-BR" dirty="0"/>
          </a:p>
        </p:txBody>
      </p:sp>
      <p:pic>
        <p:nvPicPr>
          <p:cNvPr id="31746" name="Picture 2" descr="C:\Users\raphael\Desktop\pro-git@2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1214446" cy="1606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t-BR" sz="8000" b="1" dirty="0" smtClean="0">
              <a:solidFill>
                <a:srgbClr val="B5400B"/>
              </a:solidFill>
              <a:latin typeface="Impact" pitchFamily="34" charset="0"/>
            </a:endParaRPr>
          </a:p>
          <a:p>
            <a:pPr algn="ctr">
              <a:buNone/>
            </a:pPr>
            <a:r>
              <a:rPr lang="pt-BR" sz="8000" b="1" dirty="0" smtClean="0">
                <a:solidFill>
                  <a:srgbClr val="B5400B"/>
                </a:solidFill>
                <a:latin typeface="Impact" pitchFamily="34" charset="0"/>
              </a:rPr>
              <a:t>Obrigado!</a:t>
            </a:r>
            <a:endParaRPr lang="pt-BR" sz="8000" dirty="0"/>
          </a:p>
        </p:txBody>
      </p:sp>
      <p:pic>
        <p:nvPicPr>
          <p:cNvPr id="33794" name="Picture 2" descr="C:\Users\raphael\Desktop\276250_Papel-de-Parede-Meme-Thumbs-Up_800x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924" y="6000792"/>
            <a:ext cx="1142976" cy="85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Ferramenta:</a:t>
            </a:r>
            <a:endParaRPr lang="pt-BR" sz="4000" b="1" dirty="0">
              <a:solidFill>
                <a:srgbClr val="B5400B"/>
              </a:solidFill>
              <a:latin typeface="Impact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sz="19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200" dirty="0">
                <a:latin typeface="Arial" pitchFamily="34" charset="0"/>
                <a:cs typeface="Arial" pitchFamily="34" charset="0"/>
              </a:rPr>
              <a:t>Desenvolvido em linguagem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C;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Open-Source;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O desenvolvimento do </a:t>
            </a: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 começou em 3 de Abril de 2005, e se tornou um auto-hospedeiro em 7 de abril de 2005;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34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Quem está usando o GIT?</a:t>
            </a:r>
            <a:endParaRPr lang="pt-BR" sz="4000" b="1" dirty="0">
              <a:solidFill>
                <a:srgbClr val="B5400B"/>
              </a:solidFill>
              <a:latin typeface="Impact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Android;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Google;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Kernel do Linux;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Ruby on Rails;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Debian;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 muitos outros</a:t>
            </a:r>
            <a:r>
              <a:rPr lang="pt-BR" dirty="0"/>
              <a:t>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Instalação -LINUX-</a:t>
            </a:r>
            <a:endParaRPr lang="pt-BR" sz="4000" b="1" dirty="0">
              <a:solidFill>
                <a:srgbClr val="B5400B"/>
              </a:solidFill>
              <a:latin typeface="Impact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Dependências:</a:t>
            </a:r>
            <a:endParaRPr lang="pt-BR" sz="25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1900" dirty="0" smtClean="0">
                <a:latin typeface="Arial" pitchFamily="34" charset="0"/>
                <a:cs typeface="Arial" pitchFamily="34" charset="0"/>
              </a:rPr>
              <a:t>curl;</a:t>
            </a:r>
          </a:p>
          <a:p>
            <a:pPr lvl="0"/>
            <a:r>
              <a:rPr lang="pt-BR" sz="1900" dirty="0" err="1" smtClean="0">
                <a:latin typeface="Arial" pitchFamily="34" charset="0"/>
                <a:cs typeface="Arial" pitchFamily="34" charset="0"/>
              </a:rPr>
              <a:t>zlib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lvl="0"/>
            <a:r>
              <a:rPr lang="pt-BR" sz="1900" dirty="0" err="1" smtClean="0">
                <a:latin typeface="Arial" pitchFamily="34" charset="0"/>
                <a:cs typeface="Arial" pitchFamily="34" charset="0"/>
              </a:rPr>
              <a:t>openssl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lvl="0"/>
            <a:r>
              <a:rPr lang="pt-BR" sz="1900" dirty="0" err="1" smtClean="0">
                <a:latin typeface="Arial" pitchFamily="34" charset="0"/>
                <a:cs typeface="Arial" pitchFamily="34" charset="0"/>
              </a:rPr>
              <a:t>expat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0"/>
            <a:r>
              <a:rPr lang="pt-BR" sz="1900" dirty="0" err="1" smtClean="0">
                <a:latin typeface="Arial" pitchFamily="34" charset="0"/>
                <a:cs typeface="Arial" pitchFamily="34" charset="0"/>
              </a:rPr>
              <a:t>libiconv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Instalação -LINUX-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700" b="1" dirty="0" smtClean="0">
                <a:latin typeface="Arial" pitchFamily="34" charset="0"/>
                <a:cs typeface="Arial" pitchFamily="34" charset="0"/>
              </a:rPr>
              <a:t>Fedora:</a:t>
            </a:r>
          </a:p>
          <a:p>
            <a:pPr>
              <a:buNone/>
            </a:pP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$ yum install curl-devel expat-devel gettext-devel openssl-devel zlib-devel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None/>
            </a:pPr>
            <a:r>
              <a:rPr lang="pt-BR" sz="1500" i="1" dirty="0" smtClean="0">
                <a:solidFill>
                  <a:schemeClr val="bg1">
                    <a:lumMod val="75000"/>
                  </a:schemeClr>
                </a:solidFill>
              </a:rPr>
              <a:t>Então: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$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yum</a:t>
            </a: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install</a:t>
            </a: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git-core</a:t>
            </a:r>
            <a:endParaRPr lang="pt-BR" sz="15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pt-BR" sz="27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700" b="1" dirty="0" smtClean="0">
                <a:latin typeface="Arial" pitchFamily="34" charset="0"/>
                <a:cs typeface="Arial" pitchFamily="34" charset="0"/>
              </a:rPr>
              <a:t>Baseados no </a:t>
            </a:r>
            <a:r>
              <a:rPr lang="pt-BR" sz="2700" b="1" dirty="0" err="1" smtClean="0">
                <a:latin typeface="Arial" pitchFamily="34" charset="0"/>
                <a:cs typeface="Arial" pitchFamily="34" charset="0"/>
              </a:rPr>
              <a:t>Debian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$ 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apt-get install libcurl4-gnutls-dev libexpat1-dev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gettext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libz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-dev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libssl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-dev</a:t>
            </a:r>
            <a:endParaRPr lang="pt-BR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pt-BR" sz="1500" i="1" dirty="0" smtClean="0">
                <a:solidFill>
                  <a:schemeClr val="bg1">
                    <a:lumMod val="75000"/>
                  </a:schemeClr>
                </a:solidFill>
              </a:rPr>
              <a:t>Então:</a:t>
            </a:r>
          </a:p>
          <a:p>
            <a:pPr>
              <a:buNone/>
            </a:pP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$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apt-get</a:t>
            </a: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install</a:t>
            </a: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pt-BR" sz="15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Instalação -MACOS-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Visite: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pt-BR" dirty="0" smtClean="0">
                <a:solidFill>
                  <a:srgbClr val="B5400B"/>
                </a:solidFill>
              </a:rPr>
              <a:t>http://code.google.com/p/git-osx-installer</a:t>
            </a:r>
            <a:endParaRPr lang="en-US" dirty="0" smtClean="0">
              <a:solidFill>
                <a:srgbClr val="B5400B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MACPORT:</a:t>
            </a: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B5400B"/>
                </a:solidFill>
              </a:rPr>
              <a:t>$ </a:t>
            </a:r>
            <a:r>
              <a:rPr lang="en-US" sz="1400" b="1" dirty="0" err="1" smtClean="0">
                <a:solidFill>
                  <a:srgbClr val="B5400B"/>
                </a:solidFill>
              </a:rPr>
              <a:t>sudo</a:t>
            </a:r>
            <a:r>
              <a:rPr lang="en-US" sz="1400" b="1" dirty="0" smtClean="0">
                <a:solidFill>
                  <a:srgbClr val="B5400B"/>
                </a:solidFill>
              </a:rPr>
              <a:t> port install </a:t>
            </a:r>
            <a:r>
              <a:rPr lang="en-US" sz="1400" b="1" dirty="0" err="1" smtClean="0">
                <a:solidFill>
                  <a:srgbClr val="B5400B"/>
                </a:solidFill>
              </a:rPr>
              <a:t>git</a:t>
            </a:r>
            <a:r>
              <a:rPr lang="en-US" sz="1400" b="1" dirty="0" smtClean="0">
                <a:solidFill>
                  <a:srgbClr val="B5400B"/>
                </a:solidFill>
              </a:rPr>
              <a:t>-core +</a:t>
            </a:r>
            <a:r>
              <a:rPr lang="en-US" sz="1400" b="1" dirty="0" err="1" smtClean="0">
                <a:solidFill>
                  <a:srgbClr val="B5400B"/>
                </a:solidFill>
              </a:rPr>
              <a:t>svn</a:t>
            </a:r>
            <a:r>
              <a:rPr lang="en-US" sz="1400" b="1" dirty="0" smtClean="0">
                <a:solidFill>
                  <a:srgbClr val="B5400B"/>
                </a:solidFill>
              </a:rPr>
              <a:t> +doc +</a:t>
            </a:r>
            <a:r>
              <a:rPr lang="en-US" sz="1400" b="1" dirty="0" err="1" smtClean="0">
                <a:solidFill>
                  <a:srgbClr val="B5400B"/>
                </a:solidFill>
              </a:rPr>
              <a:t>bash_completion</a:t>
            </a:r>
            <a:r>
              <a:rPr lang="en-US" sz="1400" b="1" dirty="0" smtClean="0">
                <a:solidFill>
                  <a:srgbClr val="B5400B"/>
                </a:solidFill>
              </a:rPr>
              <a:t> +</a:t>
            </a:r>
            <a:r>
              <a:rPr lang="en-US" sz="1400" b="1" dirty="0" err="1" smtClean="0">
                <a:solidFill>
                  <a:srgbClr val="B5400B"/>
                </a:solidFill>
              </a:rPr>
              <a:t>gitweb</a:t>
            </a:r>
            <a:endParaRPr lang="pt-BR" sz="1400" b="1" dirty="0" smtClean="0">
              <a:solidFill>
                <a:srgbClr val="B5400B"/>
              </a:solidFill>
            </a:endParaRPr>
          </a:p>
          <a:p>
            <a:endParaRPr lang="pt-BR" dirty="0"/>
          </a:p>
        </p:txBody>
      </p:sp>
      <p:pic>
        <p:nvPicPr>
          <p:cNvPr id="1026" name="Picture 2" descr="C:\Users\raphael\Desktop\18333fig0107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71744"/>
            <a:ext cx="4214842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5073</TotalTime>
  <Words>745</Words>
  <Application>Microsoft Macintosh PowerPoint</Application>
  <PresentationFormat>On-screen Show (4:3)</PresentationFormat>
  <Paragraphs>341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Balcão Envidraçado</vt:lpstr>
      <vt:lpstr>PowerPoint Presentation</vt:lpstr>
      <vt:lpstr>Definição:</vt:lpstr>
      <vt:lpstr>O criador:</vt:lpstr>
      <vt:lpstr>Diretório de trabalho:</vt:lpstr>
      <vt:lpstr>Ferramenta:</vt:lpstr>
      <vt:lpstr>Quem está usando o GIT?</vt:lpstr>
      <vt:lpstr>Instalação -LINUX-</vt:lpstr>
      <vt:lpstr>Instalação -LINUX-</vt:lpstr>
      <vt:lpstr>Instalação -MACOS-</vt:lpstr>
      <vt:lpstr>Instalação -Windows-</vt:lpstr>
      <vt:lpstr>Workflow:</vt:lpstr>
      <vt:lpstr>Mão na massa!</vt:lpstr>
      <vt:lpstr>Mão na massa!</vt:lpstr>
      <vt:lpstr>Mão na massa!</vt:lpstr>
      <vt:lpstr>Mão na massa!</vt:lpstr>
      <vt:lpstr>Mão na massa!</vt:lpstr>
      <vt:lpstr>Mão na massa!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Tags</vt:lpstr>
      <vt:lpstr>Mais comandos</vt:lpstr>
      <vt:lpstr>Mais comandos</vt:lpstr>
      <vt:lpstr>Mais comandos</vt:lpstr>
      <vt:lpstr>Vantagens:</vt:lpstr>
      <vt:lpstr>Gui:</vt:lpstr>
      <vt:lpstr>Gui:</vt:lpstr>
      <vt:lpstr>Gui:</vt:lpstr>
      <vt:lpstr>Github</vt:lpstr>
      <vt:lpstr>Referências: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Valter Andrei</dc:creator>
  <cp:lastModifiedBy>Danilo</cp:lastModifiedBy>
  <cp:revision>144</cp:revision>
  <dcterms:created xsi:type="dcterms:W3CDTF">2013-04-05T21:23:39Z</dcterms:created>
  <dcterms:modified xsi:type="dcterms:W3CDTF">2013-12-13T17:09:11Z</dcterms:modified>
</cp:coreProperties>
</file>