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908CEC-53CC-407E-B6DC-D758CE47F0B6}">
  <a:tblStyle styleId="{75908CEC-53CC-407E-B6DC-D758CE47F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f67a7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f67a7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f67a7e3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3f67a7e3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f67a7e3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3f67a7e3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4bf14718a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4bf14718a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4bf14718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4bf14718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49273d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49273d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e0bbc97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e0bbc97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e0bbc9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e0bbc9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e0bbc97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e0bbc97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e0bbc97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e0bbc97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f67a7e3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f67a7e3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3f67a7e3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3f67a7e3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f67a7e3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3f67a7e3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3f67a7e3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3f67a7e3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3f67a7e3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3f67a7e3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3f67a7e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3f67a7e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f67a7e3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3f67a7e3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f67a7e3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3f67a7e3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ssmatic.com/box-shado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ss-tricks.com/almanac/properties/t/transi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BASICS </a:t>
            </a:r>
            <a:r>
              <a:rPr lang="de" sz="3800">
                <a:solidFill>
                  <a:schemeClr val="dk2"/>
                </a:solidFill>
              </a:rPr>
              <a:t>- Box</a:t>
            </a:r>
            <a:r>
              <a:rPr lang="de" sz="3800">
                <a:solidFill>
                  <a:schemeClr val="dk2"/>
                </a:solidFill>
              </a:rPr>
              <a:t> Layout Context</a:t>
            </a:r>
            <a:endParaRPr sz="3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816" l="3736" r="3541" t="3556"/>
          <a:stretch/>
        </p:blipFill>
        <p:spPr>
          <a:xfrm>
            <a:off x="1642725" y="1314375"/>
            <a:ext cx="4944149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The Line Box and 4px gap?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48202" t="0"/>
          <a:stretch/>
        </p:blipFill>
        <p:spPr>
          <a:xfrm>
            <a:off x="381000" y="1170125"/>
            <a:ext cx="4578575" cy="3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141375" y="1163775"/>
            <a:ext cx="28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151500" y="1223875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&lt;a&gt;&lt;/a&gt;</a:t>
            </a:r>
            <a:r>
              <a:rPr lang="de" sz="11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[Whitespace]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&lt;a&gt;&lt;/a&gt;</a:t>
            </a:r>
            <a:r>
              <a:rPr lang="de" sz="11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[Whitespace]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&lt;a&gt;&lt;/a&gt;</a:t>
            </a:r>
            <a:r>
              <a:rPr lang="de" sz="11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[Whitespace]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cxnSp>
        <p:nvCxnSpPr>
          <p:cNvPr id="133" name="Google Shape;133;p22"/>
          <p:cNvCxnSpPr/>
          <p:nvPr/>
        </p:nvCxnSpPr>
        <p:spPr>
          <a:xfrm flipH="1">
            <a:off x="3695725" y="1863825"/>
            <a:ext cx="2279700" cy="12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1143925" y="2755938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&lt;a&gt;&lt;/a&gt;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592175" y="2755938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&lt;a&gt;&lt;/a&gt;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655775" y="2755938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&lt;a&gt;&lt;/a&gt;</a:t>
            </a:r>
            <a:endParaRPr/>
          </a:p>
        </p:txBody>
      </p:sp>
      <p:cxnSp>
        <p:nvCxnSpPr>
          <p:cNvPr id="137" name="Google Shape;137;p22"/>
          <p:cNvCxnSpPr/>
          <p:nvPr/>
        </p:nvCxnSpPr>
        <p:spPr>
          <a:xfrm>
            <a:off x="3475975" y="3103700"/>
            <a:ext cx="263400" cy="8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2216350" y="3103700"/>
            <a:ext cx="263400" cy="8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Selectors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714375" y="1025550"/>
            <a:ext cx="34767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Tag-Selector</a:t>
            </a:r>
            <a:br>
              <a:rPr b="1" lang="de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Auswahl </a:t>
            </a:r>
            <a:r>
              <a:rPr b="1" lang="de" sz="1100">
                <a:solidFill>
                  <a:schemeClr val="dk1"/>
                </a:solidFill>
              </a:rPr>
              <a:t>ALLER </a:t>
            </a:r>
            <a:r>
              <a:rPr lang="de" sz="1100">
                <a:solidFill>
                  <a:schemeClr val="dk1"/>
                </a:solidFill>
              </a:rPr>
              <a:t>Elemente über ihren HTML-Tag.</a:t>
            </a:r>
            <a:br>
              <a:rPr lang="de" sz="11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{ ..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714375" y="1906075"/>
            <a:ext cx="45864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Id-</a:t>
            </a:r>
            <a:r>
              <a:rPr b="1" lang="de">
                <a:solidFill>
                  <a:schemeClr val="dk1"/>
                </a:solidFill>
              </a:rPr>
              <a:t>Selector</a:t>
            </a:r>
            <a:br>
              <a:rPr b="1" lang="de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Auswahl </a:t>
            </a:r>
            <a:r>
              <a:rPr b="1" lang="de" sz="1100">
                <a:solidFill>
                  <a:schemeClr val="dk1"/>
                </a:solidFill>
              </a:rPr>
              <a:t>EINES</a:t>
            </a:r>
            <a:r>
              <a:rPr lang="de" sz="1100">
                <a:solidFill>
                  <a:schemeClr val="dk1"/>
                </a:solidFill>
              </a:rPr>
              <a:t> Elements über sein HTML-ID Attribut.</a:t>
            </a:r>
            <a:br>
              <a:rPr lang="de" sz="1100">
                <a:solidFill>
                  <a:schemeClr val="dk1"/>
                </a:solidFill>
              </a:rPr>
            </a:br>
            <a:r>
              <a:rPr b="1" lang="de" sz="1100">
                <a:solidFill>
                  <a:schemeClr val="dk1"/>
                </a:solidFill>
              </a:rPr>
              <a:t>#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main-header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..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37313" r="6" t="31656"/>
          <a:stretch/>
        </p:blipFill>
        <p:spPr>
          <a:xfrm>
            <a:off x="760500" y="1054225"/>
            <a:ext cx="2295375" cy="1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689175" y="2781600"/>
            <a:ext cx="45864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Class-</a:t>
            </a:r>
            <a:r>
              <a:rPr b="1" lang="de">
                <a:solidFill>
                  <a:schemeClr val="dk1"/>
                </a:solidFill>
              </a:rPr>
              <a:t>Selector</a:t>
            </a:r>
            <a:br>
              <a:rPr b="1" lang="de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Auswahl </a:t>
            </a:r>
            <a:r>
              <a:rPr b="1" lang="de" sz="1100">
                <a:solidFill>
                  <a:schemeClr val="dk1"/>
                </a:solidFill>
              </a:rPr>
              <a:t>ALLER </a:t>
            </a:r>
            <a:r>
              <a:rPr lang="de" sz="1100">
                <a:solidFill>
                  <a:schemeClr val="dk1"/>
                </a:solidFill>
              </a:rPr>
              <a:t>Elements über ihre HTML-Class Attribut.</a:t>
            </a:r>
            <a:br>
              <a:rPr lang="de" sz="1100">
                <a:solidFill>
                  <a:schemeClr val="dk1"/>
                </a:solidFill>
              </a:rPr>
            </a:br>
            <a:r>
              <a:rPr b="1" lang="de" sz="1100">
                <a:solidFill>
                  <a:schemeClr val="dk1"/>
                </a:solidFill>
              </a:rPr>
              <a:t>.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..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08100" y="2666525"/>
            <a:ext cx="30081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&lt;header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id=”main-header”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&lt;h1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class=”light”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&gt;..&lt;/h1&gt;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&lt;header&gt;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&lt;h2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class=”light”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&gt;..&lt;/h2&gt;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&lt;/header&gt;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714375" y="3580925"/>
            <a:ext cx="4586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Nachkommens-</a:t>
            </a:r>
            <a:r>
              <a:rPr b="1" lang="de">
                <a:solidFill>
                  <a:schemeClr val="dk1"/>
                </a:solidFill>
              </a:rPr>
              <a:t>Selector</a:t>
            </a:r>
            <a:br>
              <a:rPr b="1" lang="de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Auswahl </a:t>
            </a:r>
            <a:r>
              <a:rPr b="1" lang="de" sz="1100">
                <a:solidFill>
                  <a:schemeClr val="dk1"/>
                </a:solidFill>
              </a:rPr>
              <a:t>ALLER</a:t>
            </a:r>
            <a:r>
              <a:rPr lang="de" sz="1100">
                <a:solidFill>
                  <a:schemeClr val="dk1"/>
                </a:solidFill>
              </a:rPr>
              <a:t> Elemente die untergeordnete Elemente des Elements sind.</a:t>
            </a:r>
            <a:br>
              <a:rPr lang="de" sz="11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header { ..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flipH="1">
            <a:off x="2483450" y="3630250"/>
            <a:ext cx="1010100" cy="2733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3"/>
          <p:cNvCxnSpPr/>
          <p:nvPr/>
        </p:nvCxnSpPr>
        <p:spPr>
          <a:xfrm rot="10800000">
            <a:off x="1838000" y="3174725"/>
            <a:ext cx="1716300" cy="372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1225500" y="4642525"/>
            <a:ext cx="7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Deep Dive Selectors:</a:t>
            </a:r>
            <a:r>
              <a:rPr lang="de"/>
              <a:t> </a:t>
            </a:r>
            <a:r>
              <a:rPr lang="de"/>
              <a:t>https://developer.mozilla.org/de/docs/Web/CSS/CSS_Selectors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Selectors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714375" y="1025550"/>
            <a:ext cx="34767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Pseudo-Selector :hover</a:t>
            </a:r>
            <a:br>
              <a:rPr b="1" lang="de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Wird nur aktive, wenn der User die Mouse über das Element bewegt. Achtung: Geht nicht in Mobile.</a:t>
            </a:r>
            <a:br>
              <a:rPr lang="de" sz="1100">
                <a:solidFill>
                  <a:schemeClr val="dk1"/>
                </a:solidFill>
              </a:rPr>
            </a:br>
            <a:br>
              <a:rPr lang="de" sz="11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nav li:hover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steelblue;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37313" r="6" t="31656"/>
          <a:stretch/>
        </p:blipFill>
        <p:spPr>
          <a:xfrm>
            <a:off x="760500" y="1054225"/>
            <a:ext cx="2295375" cy="1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608100" y="2666525"/>
            <a:ext cx="300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608100" y="2666525"/>
            <a:ext cx="30081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&lt;button&gt;Menü&lt;/button&gt;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&lt;ul&gt;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&lt;li&gt;&lt;a href=”#”&gt;&lt;/a&gt;&lt;/li&gt;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href=”#”&gt;&lt;/a&gt;&lt;/li&gt;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&lt;/ul&gt;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705875" y="2836700"/>
            <a:ext cx="44223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Pseudo-Element ::before / ::after</a:t>
            </a:r>
            <a:br>
              <a:rPr b="1" lang="de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Fügt ein Text oder Bild vor / nach einem Element hinzu.</a:t>
            </a:r>
            <a:br>
              <a:rPr lang="de" sz="11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Diese Technik haben wir beim responsive Menü verwendet.</a:t>
            </a:r>
            <a:br>
              <a:rPr lang="de" sz="11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-&gt; Siehe Source Code.</a:t>
            </a:r>
            <a:br>
              <a:rPr lang="de" sz="1100">
                <a:solidFill>
                  <a:schemeClr val="dk1"/>
                </a:solidFill>
              </a:rPr>
            </a:br>
            <a:br>
              <a:rPr lang="de" sz="11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nav button::before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Fügt das Wort Test vor/nach dem Button ein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content: “Test”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Fügt ein SVG-Image vor/nach dem Button ein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content: url("data:image/svg+xml, ...");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4" name="Google Shape;164;p24"/>
          <p:cNvCxnSpPr/>
          <p:nvPr/>
        </p:nvCxnSpPr>
        <p:spPr>
          <a:xfrm rot="10800000">
            <a:off x="2601650" y="3196500"/>
            <a:ext cx="1292100" cy="1368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Units in CSS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1526" r="2486" t="2856"/>
          <a:stretch/>
        </p:blipFill>
        <p:spPr>
          <a:xfrm>
            <a:off x="417525" y="1122026"/>
            <a:ext cx="8262374" cy="3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773650" y="4549325"/>
            <a:ext cx="75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Deep Dive Units:</a:t>
            </a:r>
            <a:r>
              <a:rPr lang="de"/>
              <a:t> </a:t>
            </a:r>
            <a:r>
              <a:rPr lang="de"/>
              <a:t>https://smazee.com/blog/css-units-px-em-rem-vh-vw-vmin-vmax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Properties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93100" y="1029950"/>
            <a:ext cx="636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Box Model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box-sizing</a:t>
            </a:r>
            <a:r>
              <a:rPr b="1" lang="de">
                <a:solidFill>
                  <a:srgbClr val="CC0000"/>
                </a:solidFill>
              </a:rPr>
              <a:t>:</a:t>
            </a:r>
            <a:r>
              <a:rPr lang="de">
                <a:solidFill>
                  <a:schemeClr val="dk1"/>
                </a:solidFill>
              </a:rPr>
              <a:t> content-box | border-box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width:</a:t>
            </a:r>
            <a:r>
              <a:rPr lang="de">
                <a:solidFill>
                  <a:schemeClr val="dk1"/>
                </a:solidFill>
              </a:rPr>
              <a:t> 50% | 100px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height:</a:t>
            </a:r>
            <a:r>
              <a:rPr lang="de">
                <a:solidFill>
                  <a:schemeClr val="dk1"/>
                </a:solidFill>
              </a:rPr>
              <a:t> 75% | 100px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padding:</a:t>
            </a:r>
            <a:r>
              <a:rPr lang="de">
                <a:solidFill>
                  <a:schemeClr val="dk1"/>
                </a:solidFill>
              </a:rPr>
              <a:t> 10px // alle seiten 10px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padding:</a:t>
            </a:r>
            <a:r>
              <a:rPr lang="de">
                <a:solidFill>
                  <a:schemeClr val="dk1"/>
                </a:solidFill>
              </a:rPr>
              <a:t> 10px 5px // oben/unten 10px und links/rechts 5px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padding-left/right/top/bottom:</a:t>
            </a:r>
            <a:r>
              <a:rPr lang="de">
                <a:solidFill>
                  <a:schemeClr val="dk1"/>
                </a:solidFill>
              </a:rPr>
              <a:t> 10px // nur eine Seite 10px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border:</a:t>
            </a:r>
            <a:r>
              <a:rPr lang="de">
                <a:solidFill>
                  <a:schemeClr val="dk1"/>
                </a:solidFill>
              </a:rPr>
              <a:t> 1px solid black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margin:</a:t>
            </a:r>
            <a:r>
              <a:rPr lang="de"/>
              <a:t> 10px // alle seiten 10px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margin:</a:t>
            </a:r>
            <a:r>
              <a:rPr lang="de"/>
              <a:t> 10px 5px // oben/unten 10px und links/rechts 5px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margin-left/right/top/bottom: </a:t>
            </a:r>
            <a:r>
              <a:rPr lang="de"/>
              <a:t>10px // nur eine Seite 10px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3978050" y="1029950"/>
            <a:ext cx="2337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/>
              <a:t>content-box:</a:t>
            </a:r>
            <a:br>
              <a:rPr b="1" lang="de" sz="1000"/>
            </a:br>
            <a:r>
              <a:rPr b="1" lang="de" sz="1000"/>
              <a:t>I</a:t>
            </a:r>
            <a:r>
              <a:rPr b="1" lang="de" sz="1000"/>
              <a:t>st der default value</a:t>
            </a:r>
            <a:br>
              <a:rPr lang="de" sz="1000"/>
            </a:br>
            <a:r>
              <a:rPr lang="de" sz="1000"/>
              <a:t>totale box breite =</a:t>
            </a:r>
            <a:br>
              <a:rPr lang="de" sz="1000"/>
            </a:br>
            <a:r>
              <a:rPr lang="de" sz="1000"/>
              <a:t>width + padding + border</a:t>
            </a:r>
            <a:endParaRPr sz="1000"/>
          </a:p>
        </p:txBody>
      </p:sp>
      <p:sp>
        <p:nvSpPr>
          <p:cNvPr id="181" name="Google Shape;181;p26"/>
          <p:cNvSpPr txBox="1"/>
          <p:nvPr/>
        </p:nvSpPr>
        <p:spPr>
          <a:xfrm>
            <a:off x="5761375" y="1029950"/>
            <a:ext cx="2337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/>
              <a:t>border-box:</a:t>
            </a:r>
            <a:br>
              <a:rPr b="1" lang="de" sz="1000"/>
            </a:br>
            <a:r>
              <a:rPr b="1" lang="de" sz="1000"/>
              <a:t>Oft ist dieser value vorteilhaft</a:t>
            </a:r>
            <a:br>
              <a:rPr lang="de" sz="1000"/>
            </a:br>
            <a:r>
              <a:rPr lang="de" sz="1000"/>
              <a:t>totale box breite =</a:t>
            </a:r>
            <a:br>
              <a:rPr lang="de" sz="1000"/>
            </a:br>
            <a:r>
              <a:rPr lang="de" sz="1000"/>
              <a:t>width - (padding + border)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Properties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93100" y="1029950"/>
            <a:ext cx="3672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Font / Text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font-family:</a:t>
            </a:r>
            <a:r>
              <a:rPr lang="de"/>
              <a:t> ‘Sans Source Pro’, sans-serif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font-style:</a:t>
            </a:r>
            <a:r>
              <a:rPr lang="de"/>
              <a:t> normal | italic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font-weight:</a:t>
            </a:r>
            <a:r>
              <a:rPr lang="de"/>
              <a:t> normal | bold | 100 - 900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font-size:</a:t>
            </a:r>
            <a:r>
              <a:rPr lang="de"/>
              <a:t> 1.5rem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line-height:</a:t>
            </a:r>
            <a:r>
              <a:rPr lang="de"/>
              <a:t> 1.5rem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color:</a:t>
            </a:r>
            <a:r>
              <a:rPr lang="de"/>
              <a:t> blue | #333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text-decoration:</a:t>
            </a:r>
            <a:r>
              <a:rPr lang="de"/>
              <a:t> none | underline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text-transform</a:t>
            </a:r>
            <a:r>
              <a:rPr lang="de"/>
              <a:t>: lowercase | uppercase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493100" y="3172125"/>
            <a:ext cx="413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Color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color:</a:t>
            </a:r>
            <a:r>
              <a:rPr lang="de">
                <a:solidFill>
                  <a:schemeClr val="dk1"/>
                </a:solidFill>
              </a:rPr>
              <a:t> blue | #333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background-color:</a:t>
            </a:r>
            <a:r>
              <a:rPr lang="de">
                <a:solidFill>
                  <a:schemeClr val="dk1"/>
                </a:solidFill>
              </a:rPr>
              <a:t> steelblue | </a:t>
            </a:r>
            <a:r>
              <a:rPr b="1" lang="de"/>
              <a:t>#</a:t>
            </a:r>
            <a:r>
              <a:rPr lang="de">
                <a:solidFill>
                  <a:schemeClr val="dk1"/>
                </a:solidFill>
              </a:rPr>
              <a:t>16416B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055300" y="1030975"/>
            <a:ext cx="4905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Display / Position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display:</a:t>
            </a:r>
            <a:r>
              <a:rPr lang="de"/>
              <a:t> block | inline | inline-</a:t>
            </a:r>
            <a:r>
              <a:rPr b="1" lang="de">
                <a:solidFill>
                  <a:srgbClr val="CC0000"/>
                </a:solidFill>
              </a:rPr>
              <a:t>block</a:t>
            </a:r>
            <a:r>
              <a:rPr lang="de"/>
              <a:t> | flex | none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position:</a:t>
            </a:r>
            <a:r>
              <a:rPr lang="de"/>
              <a:t> static | relative | absolute | sticky | fixed</a:t>
            </a:r>
            <a:br>
              <a:rPr lang="de"/>
            </a:br>
            <a:br>
              <a:rPr lang="de"/>
            </a:br>
            <a:r>
              <a:rPr i="1" lang="de"/>
              <a:t>// Gehen nur, wenn nicht position: static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top:</a:t>
            </a:r>
            <a:r>
              <a:rPr lang="de"/>
              <a:t> 10px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bottom:</a:t>
            </a:r>
            <a:r>
              <a:rPr lang="de"/>
              <a:t> 10px;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left:</a:t>
            </a:r>
            <a:r>
              <a:rPr lang="de"/>
              <a:t> 5px;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right:</a:t>
            </a:r>
            <a:r>
              <a:rPr lang="de"/>
              <a:t> 5px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Visibility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// Ist das Element sichtbar?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visibility:</a:t>
            </a:r>
            <a:r>
              <a:rPr lang="de"/>
              <a:t> visible | hidden</a:t>
            </a:r>
            <a:br>
              <a:rPr lang="de"/>
            </a:br>
            <a:br>
              <a:rPr lang="de"/>
            </a:br>
            <a:r>
              <a:rPr b="1" lang="de"/>
              <a:t>Overflow</a:t>
            </a:r>
            <a:br>
              <a:rPr lang="de"/>
            </a:br>
            <a:r>
              <a:rPr lang="de"/>
              <a:t>// Was passiert mit Inhalt, der größer als Parent ist?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overflow:</a:t>
            </a:r>
            <a:r>
              <a:rPr lang="de"/>
              <a:t> visible | hidden | scroll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493100" y="4037725"/>
            <a:ext cx="413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Box Shadow</a:t>
            </a:r>
            <a:br>
              <a:rPr b="1" lang="de"/>
            </a:br>
            <a:r>
              <a:rPr b="1" lang="de">
                <a:solidFill>
                  <a:srgbClr val="CC0000"/>
                </a:solidFill>
              </a:rPr>
              <a:t>box-shadow:</a:t>
            </a:r>
            <a:r>
              <a:rPr lang="de"/>
              <a:t> 2px 3px 2px silver;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Box Shadow Generator: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https://www.cssmatic.com/box-shadow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Properties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95425" y="1044025"/>
            <a:ext cx="5314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Alignment</a:t>
            </a:r>
            <a:br>
              <a:rPr b="1" lang="de"/>
            </a:br>
            <a:r>
              <a:rPr i="1" lang="de">
                <a:solidFill>
                  <a:schemeClr val="dk1"/>
                </a:solidFill>
              </a:rPr>
              <a:t>// Ich Inline-Child, richtige mich/andere in der Line-Box aus.</a:t>
            </a:r>
            <a:br>
              <a:rPr i="1"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Ist f*** up :-(</a:t>
            </a:r>
            <a:r>
              <a:rPr lang="de">
                <a:solidFill>
                  <a:schemeClr val="dk1"/>
                </a:solidFill>
              </a:rPr>
              <a:t>   </a:t>
            </a:r>
            <a:r>
              <a:rPr i="1" lang="de">
                <a:solidFill>
                  <a:schemeClr val="dk1"/>
                </a:solidFill>
              </a:rPr>
              <a:t>Wait for Flexbox</a:t>
            </a:r>
            <a:br>
              <a:rPr b="1" lang="de"/>
            </a:br>
            <a:r>
              <a:rPr b="1" lang="de">
                <a:solidFill>
                  <a:srgbClr val="CC0000"/>
                </a:solidFill>
              </a:rPr>
              <a:t>vertical-align:</a:t>
            </a:r>
            <a:r>
              <a:rPr lang="de">
                <a:solidFill>
                  <a:schemeClr val="dk1"/>
                </a:solidFill>
              </a:rPr>
              <a:t> top | middle | bottom</a:t>
            </a:r>
            <a:br>
              <a:rPr lang="de">
                <a:solidFill>
                  <a:schemeClr val="dk1"/>
                </a:solidFill>
              </a:rPr>
            </a:br>
            <a:br>
              <a:rPr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Ich Parent-Block, richtige den Text meiner Inline-Childs aus.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text-align:</a:t>
            </a:r>
            <a:r>
              <a:rPr lang="de">
                <a:solidFill>
                  <a:schemeClr val="dk1"/>
                </a:solidFill>
              </a:rPr>
              <a:t> left | center | right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</a:t>
            </a:r>
            <a:r>
              <a:rPr i="1" lang="de">
                <a:solidFill>
                  <a:schemeClr val="dk1"/>
                </a:solidFill>
              </a:rPr>
              <a:t>// Ich Child-Block, zentriere mich horiz. im Parent-Block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margin:</a:t>
            </a:r>
            <a:r>
              <a:rPr lang="de">
                <a:solidFill>
                  <a:schemeClr val="dk1"/>
                </a:solidFill>
              </a:rPr>
              <a:t> 0 auto;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495425" y="3452250"/>
            <a:ext cx="5047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Transform</a:t>
            </a:r>
            <a:br>
              <a:rPr b="1" lang="de"/>
            </a:br>
            <a:r>
              <a:rPr lang="de">
                <a:solidFill>
                  <a:schemeClr val="dk1"/>
                </a:solidFill>
              </a:rPr>
              <a:t>// auf 80% verkleinern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transform</a:t>
            </a:r>
            <a:r>
              <a:rPr lang="de">
                <a:solidFill>
                  <a:schemeClr val="dk1"/>
                </a:solidFill>
              </a:rPr>
              <a:t>: scale(80%)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// Verschiebe Element 10px nach rechts und 5 px nach unten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transform:</a:t>
            </a:r>
            <a:r>
              <a:rPr lang="de">
                <a:solidFill>
                  <a:schemeClr val="dk1"/>
                </a:solidFill>
              </a:rPr>
              <a:t> translate(10px, 5px)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Properties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95425" y="1196425"/>
            <a:ext cx="858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Entfernen eines Elements</a:t>
            </a:r>
            <a:br>
              <a:rPr b="1" lang="de"/>
            </a:br>
            <a:r>
              <a:rPr i="1" lang="de">
                <a:solidFill>
                  <a:schemeClr val="dk1"/>
                </a:solidFill>
              </a:rPr>
              <a:t>// Variante 1:</a:t>
            </a:r>
            <a:br>
              <a:rPr i="1"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Entfernt das Element aus dem normalen Fluss so dass andere Elemente es ausfüllen können.</a:t>
            </a:r>
            <a:br>
              <a:rPr b="1" lang="de"/>
            </a:br>
            <a:r>
              <a:rPr b="1" lang="de">
                <a:solidFill>
                  <a:srgbClr val="CC0000"/>
                </a:solidFill>
              </a:rPr>
              <a:t>display:</a:t>
            </a:r>
            <a:r>
              <a:rPr lang="de">
                <a:solidFill>
                  <a:schemeClr val="dk1"/>
                </a:solidFill>
              </a:rPr>
              <a:t> none</a:t>
            </a:r>
            <a:br>
              <a:rPr lang="de">
                <a:solidFill>
                  <a:schemeClr val="dk1"/>
                </a:solidFill>
              </a:rPr>
            </a:br>
            <a:br>
              <a:rPr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Variante 2:</a:t>
            </a:r>
            <a:br>
              <a:rPr i="1"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Lässt das Element im normalen Fluss, so dass es weiterhin Platz einnimmt.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visibility:</a:t>
            </a:r>
            <a:r>
              <a:rPr lang="de">
                <a:solidFill>
                  <a:schemeClr val="dk1"/>
                </a:solidFill>
              </a:rPr>
              <a:t> hidden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Variante 3: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// Keine Höhe und versteckt den Inhalt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max-height</a:t>
            </a:r>
            <a:r>
              <a:rPr lang="de">
                <a:solidFill>
                  <a:schemeClr val="dk1"/>
                </a:solidFill>
              </a:rPr>
              <a:t>: 0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overflow:</a:t>
            </a:r>
            <a:r>
              <a:rPr lang="de">
                <a:solidFill>
                  <a:schemeClr val="dk1"/>
                </a:solidFill>
              </a:rPr>
              <a:t> hidden;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Common Properties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638175" y="2189275"/>
            <a:ext cx="3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44850" y="1343525"/>
            <a:ext cx="4537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Transition</a:t>
            </a:r>
            <a:br>
              <a:rPr b="1" lang="de" sz="1600"/>
            </a:br>
            <a:r>
              <a:rPr i="1" lang="de">
                <a:solidFill>
                  <a:schemeClr val="dk1"/>
                </a:solidFill>
              </a:rPr>
              <a:t>// Animiere alle css properties dieses Elements</a:t>
            </a:r>
            <a:br>
              <a:rPr i="1"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  um 0.5s mit der ease-transition function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transition:</a:t>
            </a:r>
            <a:r>
              <a:rPr lang="de">
                <a:solidFill>
                  <a:schemeClr val="dk1"/>
                </a:solidFill>
              </a:rPr>
              <a:t> all 0.5s ease;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chemeClr val="dk1"/>
                </a:solidFill>
              </a:rPr>
              <a:t>/ Animiere das height css property dieses Elements</a:t>
            </a:r>
            <a:br>
              <a:rPr i="1" lang="de">
                <a:solidFill>
                  <a:schemeClr val="dk1"/>
                </a:solidFill>
              </a:rPr>
            </a:br>
            <a:r>
              <a:rPr i="1" lang="de">
                <a:solidFill>
                  <a:schemeClr val="dk1"/>
                </a:solidFill>
              </a:rPr>
              <a:t>//   um 0.5s mit der ease-transition function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</a:rPr>
              <a:t>transition:</a:t>
            </a:r>
            <a:r>
              <a:rPr lang="de">
                <a:solidFill>
                  <a:schemeClr val="dk1"/>
                </a:solidFill>
              </a:rPr>
              <a:t> </a:t>
            </a:r>
            <a:r>
              <a:rPr lang="de">
                <a:solidFill>
                  <a:schemeClr val="dk1"/>
                </a:solidFill>
              </a:rPr>
              <a:t>height 0.5s ease;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https://css-tricks.com/almanac/properties/t/transition/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</a:t>
            </a:r>
            <a:r>
              <a:rPr lang="de"/>
              <a:t> - Box Model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27325"/>
            <a:ext cx="4246425" cy="20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322625" y="597425"/>
            <a:ext cx="54459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BOX-SIZING*/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box-sizing: content-box;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box-sizing: border-box;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CONTENT */</a:t>
            </a:r>
            <a:b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width: 200px;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height: 100px;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PADDING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padding-top: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padding-left: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padding-bottom: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padding-right: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10px 20px;		 /* top/bottom, left/right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10px;  	      /* all sides*/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BORDER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border: 1px solid black; 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all sides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MARGIN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margin: 10px; 			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all sides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6411725" y="331575"/>
            <a:ext cx="3981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6724800" y="263550"/>
            <a:ext cx="23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/>
              <a:t>Ist </a:t>
            </a:r>
            <a:r>
              <a:rPr b="1" lang="de" sz="1000"/>
              <a:t>default value</a:t>
            </a:r>
            <a:br>
              <a:rPr lang="de" sz="1000"/>
            </a:br>
            <a:r>
              <a:rPr lang="de" sz="1000"/>
              <a:t>totale box breite =</a:t>
            </a:r>
            <a:br>
              <a:rPr lang="de" sz="1000"/>
            </a:br>
            <a:r>
              <a:rPr lang="de" sz="1000"/>
              <a:t>width + padding + border</a:t>
            </a:r>
            <a:endParaRPr sz="1000"/>
          </a:p>
        </p:txBody>
      </p:sp>
      <p:sp>
        <p:nvSpPr>
          <p:cNvPr id="65" name="Google Shape;65;p14"/>
          <p:cNvSpPr txBox="1"/>
          <p:nvPr/>
        </p:nvSpPr>
        <p:spPr>
          <a:xfrm>
            <a:off x="6892100" y="1003275"/>
            <a:ext cx="23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/>
              <a:t>Oft ist dieser value vorteilhaft</a:t>
            </a:r>
            <a:br>
              <a:rPr lang="de" sz="1000"/>
            </a:br>
            <a:r>
              <a:rPr lang="de" sz="1000"/>
              <a:t>totale box breite =</a:t>
            </a:r>
            <a:br>
              <a:rPr lang="de" sz="1000"/>
            </a:br>
            <a:r>
              <a:rPr lang="de" sz="1000"/>
              <a:t>width - (padding + border)</a:t>
            </a:r>
            <a:endParaRPr sz="1000"/>
          </a:p>
        </p:txBody>
      </p:sp>
      <p:cxnSp>
        <p:nvCxnSpPr>
          <p:cNvPr id="66" name="Google Shape;66;p14"/>
          <p:cNvCxnSpPr>
            <a:stCxn id="65" idx="1"/>
          </p:cNvCxnSpPr>
          <p:nvPr/>
        </p:nvCxnSpPr>
        <p:spPr>
          <a:xfrm flipH="1">
            <a:off x="6546800" y="1326525"/>
            <a:ext cx="3453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Block Element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538822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141375" y="1163775"/>
            <a:ext cx="2805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DISPLAY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block;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Inline Element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48202" t="0"/>
          <a:stretch/>
        </p:blipFill>
        <p:spPr>
          <a:xfrm>
            <a:off x="381000" y="1170125"/>
            <a:ext cx="4578575" cy="3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141375" y="1163775"/>
            <a:ext cx="28053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DISPLAY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inline;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CONTENT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width: 100px;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height: 50px;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MARGIN TOP/BOTTOM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margin-top: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margin-bottom: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551825" y="2711047"/>
            <a:ext cx="9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Inhalt</a:t>
            </a:r>
            <a:endParaRPr sz="2000"/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3341775" y="2711050"/>
            <a:ext cx="28935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3637875" y="3174575"/>
            <a:ext cx="2529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5164650" y="2250113"/>
            <a:ext cx="729000" cy="729000"/>
          </a:xfrm>
          <a:prstGeom prst="mathMultiply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185975" y="2980938"/>
            <a:ext cx="729000" cy="729000"/>
          </a:xfrm>
          <a:prstGeom prst="mathMultiply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Inline Block Element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48274" r="0" t="0"/>
          <a:stretch/>
        </p:blipFill>
        <p:spPr>
          <a:xfrm>
            <a:off x="364301" y="1154925"/>
            <a:ext cx="4572001" cy="3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141375" y="1163775"/>
            <a:ext cx="28053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DISPLAY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inline-block;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CONTENT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width: 100px;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height: 50px;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MARGIN TOP/BOTTOM 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margin-top: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margin-bottom: 10px;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468025" y="2825222"/>
            <a:ext cx="9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Inhalt</a:t>
            </a:r>
            <a:endParaRPr sz="2000"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3577250" y="3311275"/>
            <a:ext cx="24909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flipH="1">
            <a:off x="3258225" y="2563022"/>
            <a:ext cx="3015000" cy="5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>
            <a:off x="5331475" y="3254950"/>
            <a:ext cx="615300" cy="57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385150" y="2320125"/>
            <a:ext cx="615300" cy="57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Block Element vs Inline Element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67549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</a:t>
            </a:r>
            <a:r>
              <a:rPr lang="de"/>
              <a:t>BASICS - Block Element vs Inline Element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8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090225" y="1091175"/>
            <a:ext cx="49593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Block</a:t>
            </a:r>
            <a:endParaRPr b="1"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Beginnt immer mit einer </a:t>
            </a:r>
            <a:r>
              <a:rPr b="1" lang="de" sz="1700"/>
              <a:t>neuen Zeile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Der Parent bestimmt die Breit</a:t>
            </a:r>
            <a:br>
              <a:rPr lang="de" sz="1700"/>
            </a:br>
            <a:r>
              <a:rPr lang="de" sz="1700"/>
              <a:t>(Nimmt die ganz verfügbare Breite ein).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&lt;main&gt;,&lt;nav&gt;,&lt;header&gt;, &lt;footer&gt;&lt;aside&gt;</a:t>
            </a:r>
            <a:br>
              <a:rPr lang="de" sz="1700"/>
            </a:br>
            <a:r>
              <a:rPr lang="de" sz="1700"/>
              <a:t>&lt;article&gt;,&lt;section&gt;,&lt;div&gt;, &lt;p&gt;, &lt;h1..h6&gt; </a:t>
            </a:r>
            <a:endParaRPr sz="1700"/>
          </a:p>
        </p:txBody>
      </p:sp>
      <p:sp>
        <p:nvSpPr>
          <p:cNvPr id="111" name="Google Shape;111;p19"/>
          <p:cNvSpPr txBox="1"/>
          <p:nvPr/>
        </p:nvSpPr>
        <p:spPr>
          <a:xfrm>
            <a:off x="4225075" y="2999425"/>
            <a:ext cx="469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Inline</a:t>
            </a:r>
            <a:endParaRPr b="1"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Beginnt nicht mit einer neuen Zeile, sondern wird in eine </a:t>
            </a:r>
            <a:r>
              <a:rPr b="1" lang="de" sz="1700"/>
              <a:t>bestehende Zeile</a:t>
            </a:r>
            <a:r>
              <a:rPr lang="de" sz="1700"/>
              <a:t> eingebettet.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Der Inhalt bestimmt die Breite</a:t>
            </a:r>
            <a:br>
              <a:rPr lang="de" sz="1700"/>
            </a:br>
            <a:r>
              <a:rPr lang="de" sz="1700"/>
              <a:t>(Nimmt nur was notwendig ist).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&lt;a&gt;, &lt;img&gt;, &lt;span&gt;, &lt;label&gt;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Block </a:t>
            </a:r>
            <a:r>
              <a:rPr lang="de"/>
              <a:t>Element </a:t>
            </a:r>
            <a:r>
              <a:rPr lang="de"/>
              <a:t>vs Inline Element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7239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{75908CEC-53CC-407E-B6DC-D758CE47F0B6}</a:tableStyleId>
              </a:tblPr>
              <a:tblGrid>
                <a:gridCol w="3666750"/>
                <a:gridCol w="1099725"/>
                <a:gridCol w="1228300"/>
                <a:gridCol w="124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Behaviour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Inline-Block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Respects left/right padding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Respects top/bottom padding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Respects left/right margin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Respects top/bottom margin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Respects width/height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Default width expands to parent element</a:t>
                      </a:r>
                      <a:br>
                        <a:rPr lang="de">
                          <a:solidFill>
                            <a:schemeClr val="dk1"/>
                          </a:solidFill>
                        </a:rPr>
                      </a:br>
                      <a:r>
                        <a:rPr lang="de">
                          <a:solidFill>
                            <a:schemeClr val="dk1"/>
                          </a:solidFill>
                        </a:rPr>
                        <a:t>(not width of its contents)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Forces a line break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CSS BASICS - The Line Box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1093925"/>
            <a:ext cx="530191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141375" y="1163775"/>
            <a:ext cx="2805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VERTICAL ALIGN*/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vertical-align: top</a:t>
            </a: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vertical-align: middle;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vertical-align: bottom;</a:t>
            </a:r>
            <a:b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