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XRRguqIds4vtAZvjyrNMvJgN+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 Id="rId11" Type="http://schemas.openxmlformats.org/officeDocument/2006/relationships/image" Target="../media/image13.png"/><Relationship Id="rId10" Type="http://schemas.openxmlformats.org/officeDocument/2006/relationships/image" Target="../media/image10.png"/><Relationship Id="rId9"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6.jpg"/><Relationship Id="rId5"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EscuelaIT Duoc UC - Escuela de Informática y Telecomunicaciones Duoc UC - Duoc  UC | LinkedIn" id="175" name="Google Shape;175;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6" name="Google Shape;176;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77" name="Google Shape;177;p10"/>
          <p:cNvSpPr txBox="1"/>
          <p:nvPr/>
        </p:nvSpPr>
        <p:spPr>
          <a:xfrm>
            <a:off x="-76900" y="8790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Tecnologías utilizadas</a:t>
            </a:r>
            <a:endParaRPr b="0" i="0" sz="1400" u="none" cap="none" strike="noStrike">
              <a:solidFill>
                <a:srgbClr val="000000"/>
              </a:solidFill>
              <a:latin typeface="Arial"/>
              <a:ea typeface="Arial"/>
              <a:cs typeface="Arial"/>
              <a:sym typeface="Arial"/>
            </a:endParaRPr>
          </a:p>
        </p:txBody>
      </p:sp>
      <p:cxnSp>
        <p:nvCxnSpPr>
          <p:cNvPr id="178" name="Google Shape;178;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9" name="Google Shape;179;p10"/>
          <p:cNvPicPr preferRelativeResize="0"/>
          <p:nvPr/>
        </p:nvPicPr>
        <p:blipFill rotWithShape="1">
          <a:blip r:embed="rId4">
            <a:alphaModFix/>
          </a:blip>
          <a:srcRect b="0" l="0" r="0" t="0"/>
          <a:stretch/>
        </p:blipFill>
        <p:spPr>
          <a:xfrm>
            <a:off x="7164874" y="4776537"/>
            <a:ext cx="1027425" cy="1059983"/>
          </a:xfrm>
          <a:prstGeom prst="rect">
            <a:avLst/>
          </a:prstGeom>
          <a:noFill/>
          <a:ln>
            <a:noFill/>
          </a:ln>
        </p:spPr>
      </p:pic>
      <p:pic>
        <p:nvPicPr>
          <p:cNvPr id="180" name="Google Shape;180;p10"/>
          <p:cNvPicPr preferRelativeResize="0"/>
          <p:nvPr/>
        </p:nvPicPr>
        <p:blipFill rotWithShape="1">
          <a:blip r:embed="rId5">
            <a:alphaModFix/>
          </a:blip>
          <a:srcRect b="0" l="0" r="0" t="0"/>
          <a:stretch/>
        </p:blipFill>
        <p:spPr>
          <a:xfrm>
            <a:off x="8772162" y="4292230"/>
            <a:ext cx="2857500" cy="1600200"/>
          </a:xfrm>
          <a:prstGeom prst="rect">
            <a:avLst/>
          </a:prstGeom>
          <a:noFill/>
          <a:ln>
            <a:noFill/>
          </a:ln>
        </p:spPr>
      </p:pic>
      <p:pic>
        <p:nvPicPr>
          <p:cNvPr id="181" name="Google Shape;181;p10"/>
          <p:cNvPicPr preferRelativeResize="0"/>
          <p:nvPr/>
        </p:nvPicPr>
        <p:blipFill rotWithShape="1">
          <a:blip r:embed="rId6">
            <a:alphaModFix/>
          </a:blip>
          <a:srcRect b="0" l="0" r="0" t="0"/>
          <a:stretch/>
        </p:blipFill>
        <p:spPr>
          <a:xfrm>
            <a:off x="3276260" y="2772151"/>
            <a:ext cx="1227520" cy="1520074"/>
          </a:xfrm>
          <a:prstGeom prst="rect">
            <a:avLst/>
          </a:prstGeom>
          <a:noFill/>
          <a:ln>
            <a:noFill/>
          </a:ln>
        </p:spPr>
      </p:pic>
      <p:pic>
        <p:nvPicPr>
          <p:cNvPr id="182" name="Google Shape;182;p10"/>
          <p:cNvPicPr preferRelativeResize="0"/>
          <p:nvPr/>
        </p:nvPicPr>
        <p:blipFill rotWithShape="1">
          <a:blip r:embed="rId7">
            <a:alphaModFix/>
          </a:blip>
          <a:srcRect b="0" l="0" r="0" t="0"/>
          <a:stretch/>
        </p:blipFill>
        <p:spPr>
          <a:xfrm>
            <a:off x="1011625" y="1879500"/>
            <a:ext cx="2264627" cy="2412737"/>
          </a:xfrm>
          <a:prstGeom prst="rect">
            <a:avLst/>
          </a:prstGeom>
          <a:noFill/>
          <a:ln>
            <a:noFill/>
          </a:ln>
        </p:spPr>
      </p:pic>
      <p:pic>
        <p:nvPicPr>
          <p:cNvPr id="183" name="Google Shape;183;p10"/>
          <p:cNvPicPr preferRelativeResize="0"/>
          <p:nvPr/>
        </p:nvPicPr>
        <p:blipFill rotWithShape="1">
          <a:blip r:embed="rId8">
            <a:alphaModFix/>
          </a:blip>
          <a:srcRect b="0" l="0" r="0" t="0"/>
          <a:stretch/>
        </p:blipFill>
        <p:spPr>
          <a:xfrm>
            <a:off x="4639350" y="3381888"/>
            <a:ext cx="938300" cy="910335"/>
          </a:xfrm>
          <a:prstGeom prst="rect">
            <a:avLst/>
          </a:prstGeom>
          <a:noFill/>
          <a:ln>
            <a:noFill/>
          </a:ln>
        </p:spPr>
      </p:pic>
      <p:pic>
        <p:nvPicPr>
          <p:cNvPr id="184" name="Google Shape;184;p10"/>
          <p:cNvPicPr preferRelativeResize="0"/>
          <p:nvPr/>
        </p:nvPicPr>
        <p:blipFill rotWithShape="1">
          <a:blip r:embed="rId9">
            <a:alphaModFix/>
          </a:blip>
          <a:srcRect b="0" l="0" r="0" t="0"/>
          <a:stretch/>
        </p:blipFill>
        <p:spPr>
          <a:xfrm>
            <a:off x="9048526" y="2053151"/>
            <a:ext cx="1895475" cy="1895475"/>
          </a:xfrm>
          <a:prstGeom prst="rect">
            <a:avLst/>
          </a:prstGeom>
          <a:noFill/>
          <a:ln>
            <a:noFill/>
          </a:ln>
        </p:spPr>
      </p:pic>
      <p:pic>
        <p:nvPicPr>
          <p:cNvPr id="185" name="Google Shape;185;p10"/>
          <p:cNvPicPr preferRelativeResize="0"/>
          <p:nvPr/>
        </p:nvPicPr>
        <p:blipFill rotWithShape="1">
          <a:blip r:embed="rId10">
            <a:alphaModFix/>
          </a:blip>
          <a:srcRect b="0" l="0" r="0" t="0"/>
          <a:stretch/>
        </p:blipFill>
        <p:spPr>
          <a:xfrm>
            <a:off x="605001" y="4292230"/>
            <a:ext cx="2143125" cy="2143125"/>
          </a:xfrm>
          <a:prstGeom prst="rect">
            <a:avLst/>
          </a:prstGeom>
          <a:noFill/>
          <a:ln>
            <a:noFill/>
          </a:ln>
        </p:spPr>
      </p:pic>
      <p:pic>
        <p:nvPicPr>
          <p:cNvPr id="186" name="Google Shape;186;p10"/>
          <p:cNvPicPr preferRelativeResize="0"/>
          <p:nvPr/>
        </p:nvPicPr>
        <p:blipFill rotWithShape="1">
          <a:blip r:embed="rId11">
            <a:alphaModFix/>
          </a:blip>
          <a:srcRect b="0" l="0" r="0" t="0"/>
          <a:stretch/>
        </p:blipFill>
        <p:spPr>
          <a:xfrm>
            <a:off x="2358751" y="5317303"/>
            <a:ext cx="1027425" cy="1027425"/>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EscuelaIT Duoc UC - Escuela de Informática y Telecomunicaciones Duoc UC - Duoc  UC | LinkedIn" id="191" name="Google Shape;191;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2" name="Google Shape;192;p11"/>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93" name="Google Shape;193;p11"/>
          <p:cNvSpPr txBox="1"/>
          <p:nvPr/>
        </p:nvSpPr>
        <p:spPr>
          <a:xfrm>
            <a:off x="0" y="9342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Modelo de datos</a:t>
            </a:r>
            <a:endParaRPr b="0" i="0" sz="1400" u="none" cap="none" strike="noStrike">
              <a:solidFill>
                <a:srgbClr val="000000"/>
              </a:solidFill>
              <a:latin typeface="Arial"/>
              <a:ea typeface="Arial"/>
              <a:cs typeface="Arial"/>
              <a:sym typeface="Arial"/>
            </a:endParaRPr>
          </a:p>
        </p:txBody>
      </p:sp>
      <p:cxnSp>
        <p:nvCxnSpPr>
          <p:cNvPr id="194" name="Google Shape;194;p11"/>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95" name="Google Shape;195;p11"/>
          <p:cNvPicPr preferRelativeResize="0"/>
          <p:nvPr/>
        </p:nvPicPr>
        <p:blipFill>
          <a:blip r:embed="rId4">
            <a:alphaModFix/>
          </a:blip>
          <a:stretch>
            <a:fillRect/>
          </a:stretch>
        </p:blipFill>
        <p:spPr>
          <a:xfrm>
            <a:off x="1606483" y="1696499"/>
            <a:ext cx="3868867" cy="4689200"/>
          </a:xfrm>
          <a:prstGeom prst="rect">
            <a:avLst/>
          </a:prstGeom>
          <a:noFill/>
          <a:ln>
            <a:noFill/>
          </a:ln>
        </p:spPr>
      </p:pic>
      <p:pic>
        <p:nvPicPr>
          <p:cNvPr id="196" name="Google Shape;196;p11"/>
          <p:cNvPicPr preferRelativeResize="0"/>
          <p:nvPr/>
        </p:nvPicPr>
        <p:blipFill>
          <a:blip r:embed="rId5">
            <a:alphaModFix/>
          </a:blip>
          <a:stretch>
            <a:fillRect/>
          </a:stretch>
        </p:blipFill>
        <p:spPr>
          <a:xfrm>
            <a:off x="6893025" y="1696505"/>
            <a:ext cx="2906618" cy="4972420"/>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EscuelaIT Duoc UC - Escuela de Informática y Telecomunicaciones Duoc UC - Duoc  UC | LinkedIn" id="201" name="Google Shape;201;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2" name="Google Shape;202;p12"/>
          <p:cNvSpPr txBox="1"/>
          <p:nvPr/>
        </p:nvSpPr>
        <p:spPr>
          <a:xfrm>
            <a:off x="-699300" y="207550"/>
            <a:ext cx="10019400" cy="969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3300" u="none" cap="none" strike="noStrike">
                <a:solidFill>
                  <a:schemeClr val="dk1"/>
                </a:solidFill>
                <a:latin typeface="Calibri"/>
                <a:ea typeface="Calibri"/>
                <a:cs typeface="Calibri"/>
                <a:sym typeface="Calibri"/>
              </a:rPr>
              <a:t>DEMOSTRACIÓN DEL RESULTADO DEL PROYECTO</a:t>
            </a:r>
            <a:endParaRPr b="0" i="0" sz="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rgbClr val="757070"/>
                </a:solidFill>
                <a:latin typeface="Calibri"/>
                <a:ea typeface="Calibri"/>
                <a:cs typeface="Calibri"/>
                <a:sym typeface="Calibri"/>
              </a:rPr>
              <a:t>*Exposición del sistema</a:t>
            </a:r>
            <a:endParaRPr b="0" i="0" sz="2400" u="none" cap="none" strike="noStrike">
              <a:solidFill>
                <a:srgbClr val="757070"/>
              </a:solidFill>
              <a:latin typeface="Calibri"/>
              <a:ea typeface="Calibri"/>
              <a:cs typeface="Calibri"/>
              <a:sym typeface="Calibri"/>
            </a:endParaRPr>
          </a:p>
        </p:txBody>
      </p:sp>
      <p:pic>
        <p:nvPicPr>
          <p:cNvPr id="203" name="Google Shape;203;p12"/>
          <p:cNvPicPr preferRelativeResize="0"/>
          <p:nvPr/>
        </p:nvPicPr>
        <p:blipFill>
          <a:blip r:embed="rId4">
            <a:alphaModFix/>
          </a:blip>
          <a:stretch>
            <a:fillRect/>
          </a:stretch>
        </p:blipFill>
        <p:spPr>
          <a:xfrm>
            <a:off x="405675" y="1177152"/>
            <a:ext cx="2403180" cy="5560299"/>
          </a:xfrm>
          <a:prstGeom prst="rect">
            <a:avLst/>
          </a:prstGeom>
          <a:noFill/>
          <a:ln>
            <a:noFill/>
          </a:ln>
        </p:spPr>
      </p:pic>
      <p:pic>
        <p:nvPicPr>
          <p:cNvPr id="204" name="Google Shape;204;p12"/>
          <p:cNvPicPr preferRelativeResize="0"/>
          <p:nvPr/>
        </p:nvPicPr>
        <p:blipFill>
          <a:blip r:embed="rId5">
            <a:alphaModFix/>
          </a:blip>
          <a:stretch>
            <a:fillRect/>
          </a:stretch>
        </p:blipFill>
        <p:spPr>
          <a:xfrm>
            <a:off x="2913030" y="1269275"/>
            <a:ext cx="6800473" cy="5376049"/>
          </a:xfrm>
          <a:prstGeom prst="rect">
            <a:avLst/>
          </a:prstGeom>
          <a:noFill/>
          <a:ln>
            <a:noFill/>
          </a:ln>
        </p:spPr>
      </p:pic>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EscuelaIT Duoc UC - Escuela de Informática y Telecomunicaciones Duoc UC - Duoc  UC | LinkedIn" id="209" name="Google Shape;209;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0" name="Google Shape;210;p13"/>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Resultados obtenidos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EscuelaIT Duoc UC - Escuela de Informática y Telecomunicaciones Duoc UC - Duoc  UC | LinkedIn" id="215" name="Google Shape;215;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6" name="Google Shape;216;p14"/>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Obstáculos presentados durante el desarrollo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EscuelaIT Duoc UC - Escuela de Informática y Telecomunicaciones Duoc UC - Duoc  UC | LinkedIn" id="221" name="Google Shape;221;p1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2" name="Google Shape;222;p15"/>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PREGUNTAS DE LA COMISIÓN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91" name="Google Shape;91;p2"/>
          <p:cNvGrpSpPr/>
          <p:nvPr/>
        </p:nvGrpSpPr>
        <p:grpSpPr>
          <a:xfrm>
            <a:off x="4121026" y="1710819"/>
            <a:ext cx="7633553" cy="4350553"/>
            <a:chOff x="0" y="0"/>
            <a:chExt cx="7633553" cy="4350553"/>
          </a:xfrm>
        </p:grpSpPr>
        <p:sp>
          <p:nvSpPr>
            <p:cNvPr id="92" name="Google Shape;92;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txBox="1"/>
            <p:nvPr/>
          </p:nvSpPr>
          <p:spPr>
            <a:xfrm>
              <a:off x="1662653" y="0"/>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300" u="none" cap="none" strike="noStrike">
                  <a:solidFill>
                    <a:schemeClr val="lt1"/>
                  </a:solidFill>
                  <a:latin typeface="Calibri"/>
                  <a:ea typeface="Calibri"/>
                  <a:cs typeface="Calibri"/>
                  <a:sym typeface="Calibri"/>
                </a:rPr>
                <a:t>Ignacio Villela García</a:t>
              </a:r>
              <a:endParaRPr b="0" i="0" sz="2300" u="none" cap="none" strike="noStrike">
                <a:solidFill>
                  <a:schemeClr val="lt1"/>
                </a:solidFill>
                <a:latin typeface="Calibri"/>
                <a:ea typeface="Calibri"/>
                <a:cs typeface="Calibri"/>
                <a:sym typeface="Calibri"/>
              </a:endParaRPr>
            </a:p>
            <a:p>
              <a:pPr indent="-209550" lvl="1" marL="228600" marR="0" rtl="0" algn="l">
                <a:lnSpc>
                  <a:spcPct val="90000"/>
                </a:lnSpc>
                <a:spcBef>
                  <a:spcPts val="910"/>
                </a:spcBef>
                <a:spcAft>
                  <a:spcPts val="0"/>
                </a:spcAft>
                <a:buClr>
                  <a:schemeClr val="lt1"/>
                </a:buClr>
                <a:buSzPts val="1700"/>
                <a:buFont typeface="Calibri"/>
                <a:buChar char="•"/>
              </a:pPr>
              <a:r>
                <a:rPr b="0" i="0" lang="es-CL" sz="1700" u="none" cap="none" strike="noStrike">
                  <a:solidFill>
                    <a:schemeClr val="lt1"/>
                  </a:solidFill>
                  <a:latin typeface="Calibri"/>
                  <a:ea typeface="Calibri"/>
                  <a:cs typeface="Calibri"/>
                  <a:sym typeface="Calibri"/>
                </a:rPr>
                <a:t>Desarrollador Full Stack</a:t>
              </a:r>
              <a:endParaRPr b="0" i="0" sz="1700" u="none" cap="none" strike="noStrike">
                <a:solidFill>
                  <a:schemeClr val="lt1"/>
                </a:solidFill>
                <a:latin typeface="Calibri"/>
                <a:ea typeface="Calibri"/>
                <a:cs typeface="Calibri"/>
                <a:sym typeface="Calibri"/>
              </a:endParaRPr>
            </a:p>
            <a:p>
              <a:pPr indent="-203200" lvl="1" marL="228600" marR="0" rtl="0" algn="l">
                <a:lnSpc>
                  <a:spcPct val="90000"/>
                </a:lnSpc>
                <a:spcBef>
                  <a:spcPts val="300"/>
                </a:spcBef>
                <a:spcAft>
                  <a:spcPts val="0"/>
                </a:spcAft>
                <a:buClr>
                  <a:schemeClr val="lt1"/>
                </a:buClr>
                <a:buSzPts val="1600"/>
                <a:buFont typeface="Calibri"/>
                <a:buChar char="•"/>
              </a:pPr>
              <a:r>
                <a:rPr b="0" i="0" lang="es-CL" sz="1600" u="none" cap="none" strike="noStrike">
                  <a:solidFill>
                    <a:schemeClr val="lt1"/>
                  </a:solidFill>
                  <a:latin typeface="Calibri"/>
                  <a:ea typeface="Calibri"/>
                  <a:cs typeface="Calibri"/>
                  <a:sym typeface="Calibri"/>
                </a:rPr>
                <a:t>Crea y mantiene aplicaciones y sistemas, escribiendo código en diversos lenguajes de programación.</a:t>
              </a:r>
              <a:endParaRPr b="0" i="0" sz="1600" u="none" cap="none" strike="noStrike">
                <a:solidFill>
                  <a:schemeClr val="lt1"/>
                </a:solidFill>
                <a:latin typeface="Calibri"/>
                <a:ea typeface="Calibri"/>
                <a:cs typeface="Calibri"/>
                <a:sym typeface="Calibri"/>
              </a:endParaRPr>
            </a:p>
          </p:txBody>
        </p:sp>
        <p:sp>
          <p:nvSpPr>
            <p:cNvPr id="94" name="Google Shape;94;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100" u="none" cap="none" strike="noStrike">
                  <a:solidFill>
                    <a:schemeClr val="lt1"/>
                  </a:solidFill>
                  <a:latin typeface="Calibri"/>
                  <a:ea typeface="Calibri"/>
                  <a:cs typeface="Calibri"/>
                  <a:sym typeface="Calibri"/>
                </a:rPr>
                <a:t>Josué Rojas Gamboa</a:t>
              </a:r>
              <a:endParaRPr b="0" i="0" sz="2100" u="none" cap="none" strike="noStrike">
                <a:solidFill>
                  <a:schemeClr val="lt1"/>
                </a:solidFill>
                <a:latin typeface="Calibri"/>
                <a:ea typeface="Calibri"/>
                <a:cs typeface="Calibri"/>
                <a:sym typeface="Calibri"/>
              </a:endParaRPr>
            </a:p>
            <a:p>
              <a:pPr indent="-196850" lvl="1" marL="228600" marR="0" rtl="0" algn="l">
                <a:lnSpc>
                  <a:spcPct val="90000"/>
                </a:lnSpc>
                <a:spcBef>
                  <a:spcPts val="910"/>
                </a:spcBef>
                <a:spcAft>
                  <a:spcPts val="0"/>
                </a:spcAft>
                <a:buClr>
                  <a:schemeClr val="lt1"/>
                </a:buClr>
                <a:buSzPts val="1500"/>
                <a:buFont typeface="Calibri"/>
                <a:buChar char="•"/>
              </a:pPr>
              <a:r>
                <a:rPr b="0" i="0" lang="es-CL" sz="1500" u="none" cap="none" strike="noStrike">
                  <a:solidFill>
                    <a:schemeClr val="lt1"/>
                  </a:solidFill>
                  <a:latin typeface="Calibri"/>
                  <a:ea typeface="Calibri"/>
                  <a:cs typeface="Calibri"/>
                  <a:sym typeface="Calibri"/>
                </a:rPr>
                <a:t>Desarrollador de Aplicaciones Móviles</a:t>
              </a:r>
              <a:endParaRPr b="0" i="0" sz="1500" u="none" cap="none" strike="noStrike">
                <a:solidFill>
                  <a:schemeClr val="lt1"/>
                </a:solidFill>
                <a:latin typeface="Calibri"/>
                <a:ea typeface="Calibri"/>
                <a:cs typeface="Calibri"/>
                <a:sym typeface="Calibri"/>
              </a:endParaRPr>
            </a:p>
            <a:p>
              <a:pPr indent="-196850" lvl="1" marL="228600" marR="0" rtl="0" algn="l">
                <a:lnSpc>
                  <a:spcPct val="90000"/>
                </a:lnSpc>
                <a:spcBef>
                  <a:spcPts val="300"/>
                </a:spcBef>
                <a:spcAft>
                  <a:spcPts val="0"/>
                </a:spcAft>
                <a:buClr>
                  <a:schemeClr val="lt1"/>
                </a:buClr>
                <a:buSzPts val="1500"/>
                <a:buFont typeface="Calibri"/>
                <a:buChar char="•"/>
              </a:pPr>
              <a:r>
                <a:rPr b="0" i="0" lang="es-CL" sz="1500" u="none" cap="none" strike="noStrike">
                  <a:solidFill>
                    <a:schemeClr val="lt1"/>
                  </a:solidFill>
                  <a:latin typeface="Calibri"/>
                  <a:ea typeface="Calibri"/>
                  <a:cs typeface="Calibri"/>
                  <a:sym typeface="Calibri"/>
                </a:rPr>
                <a:t>Crea y mantiene aplicaciones móviles para dispositivos como smartphones y tablets, optimizando la experiencia del usuario.</a:t>
              </a:r>
              <a:endParaRPr b="0" i="0" sz="1500" u="none" cap="none" strike="noStrike">
                <a:solidFill>
                  <a:schemeClr val="lt1"/>
                </a:solidFill>
                <a:latin typeface="Calibri"/>
                <a:ea typeface="Calibri"/>
                <a:cs typeface="Calibri"/>
                <a:sym typeface="Calibri"/>
              </a:endParaRPr>
            </a:p>
          </p:txBody>
        </p:sp>
        <p:sp>
          <p:nvSpPr>
            <p:cNvPr id="97" name="Google Shape;97;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200" u="none" cap="none" strike="noStrike">
                  <a:solidFill>
                    <a:schemeClr val="lt1"/>
                  </a:solidFill>
                  <a:latin typeface="Calibri"/>
                  <a:ea typeface="Calibri"/>
                  <a:cs typeface="Calibri"/>
                  <a:sym typeface="Calibri"/>
                </a:rPr>
                <a:t>Miguel Boorne Sanhueza</a:t>
              </a:r>
              <a:endParaRPr b="0" i="0" sz="2200" u="none" cap="none" strike="noStrike">
                <a:solidFill>
                  <a:schemeClr val="lt1"/>
                </a:solidFill>
                <a:latin typeface="Calibri"/>
                <a:ea typeface="Calibri"/>
                <a:cs typeface="Calibri"/>
                <a:sym typeface="Calibri"/>
              </a:endParaRPr>
            </a:p>
            <a:p>
              <a:pPr indent="-203200" lvl="1" marL="228600" marR="0" rtl="0" algn="l">
                <a:lnSpc>
                  <a:spcPct val="90000"/>
                </a:lnSpc>
                <a:spcBef>
                  <a:spcPts val="91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Desarrollador Junior </a:t>
              </a:r>
              <a:endParaRPr b="0" i="0" sz="1600" u="none" cap="none" strike="noStrike">
                <a:solidFill>
                  <a:schemeClr val="lt1"/>
                </a:solidFill>
                <a:latin typeface="Calibri"/>
                <a:ea typeface="Calibri"/>
                <a:cs typeface="Calibri"/>
                <a:sym typeface="Calibri"/>
              </a:endParaRPr>
            </a:p>
            <a:p>
              <a:pPr indent="-203200" lvl="1" marL="228600" marR="0" rtl="0" algn="l">
                <a:lnSpc>
                  <a:spcPct val="90000"/>
                </a:lnSpc>
                <a:spcBef>
                  <a:spcPts val="30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brinda apoyo al desarrollador full stack, ayudando en la escritura de código y en la realización de prueba</a:t>
              </a:r>
              <a:endParaRPr b="0" i="0" sz="1600" u="none" cap="none" strike="noStrike">
                <a:solidFill>
                  <a:schemeClr val="lt1"/>
                </a:solidFill>
                <a:latin typeface="Calibri"/>
                <a:ea typeface="Calibri"/>
                <a:cs typeface="Calibri"/>
                <a:sym typeface="Calibri"/>
              </a:endParaRPr>
            </a:p>
          </p:txBody>
        </p:sp>
        <p:sp>
          <p:nvSpPr>
            <p:cNvPr id="100" name="Google Shape;100;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02" name="Google Shape;10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INTEGRANTES DEL PROYECTO</a:t>
            </a:r>
            <a:endParaRPr b="0" i="0" sz="1800" u="none" cap="none" strike="noStrike">
              <a:solidFill>
                <a:schemeClr val="dk1"/>
              </a:solidFill>
              <a:latin typeface="Calibri"/>
              <a:ea typeface="Calibri"/>
              <a:cs typeface="Calibri"/>
              <a:sym typeface="Calibri"/>
            </a:endParaRPr>
          </a:p>
        </p:txBody>
      </p:sp>
      <p:cxnSp>
        <p:nvCxnSpPr>
          <p:cNvPr id="103" name="Google Shape;10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EscuelaIT Duoc UC - Escuela de Informática y Telecomunicaciones Duoc UC - Duoc  UC | LinkedIn" id="108" name="Google Shape;108;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9" name="Google Shape;109;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10" name="Google Shape;110;p3"/>
          <p:cNvSpPr txBox="1"/>
          <p:nvPr/>
        </p:nvSpPr>
        <p:spPr>
          <a:xfrm>
            <a:off x="0" y="854074"/>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DESCRIPCIÓN DEL PROYECTO</a:t>
            </a:r>
            <a:endParaRPr b="0" i="0" sz="1800" u="none" cap="none" strike="noStrike">
              <a:solidFill>
                <a:schemeClr val="dk1"/>
              </a:solidFill>
              <a:latin typeface="Calibri"/>
              <a:ea typeface="Calibri"/>
              <a:cs typeface="Calibri"/>
              <a:sym typeface="Calibri"/>
            </a:endParaRPr>
          </a:p>
        </p:txBody>
      </p:sp>
      <p:cxnSp>
        <p:nvCxnSpPr>
          <p:cNvPr id="111" name="Google Shape;111;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2" name="Google Shape;112;p3"/>
          <p:cNvSpPr/>
          <p:nvPr/>
        </p:nvSpPr>
        <p:spPr>
          <a:xfrm>
            <a:off x="136200" y="1596625"/>
            <a:ext cx="5197800" cy="47940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Problema o dolor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El problema que aborda ITrek es la falta de aplicaciones especializadas para registrar y seguir rutas de trekking, con opciones para agregar puntos de interés y compartir rutas. Esto genera muchos problemas para los participantes de esta actividad, tales como personas extraviadas, accidentes, etc.</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latin typeface="Calibri"/>
              <a:ea typeface="Calibri"/>
              <a:cs typeface="Calibri"/>
              <a:sym typeface="Calibri"/>
            </a:endParaRPr>
          </a:p>
        </p:txBody>
      </p:sp>
      <p:sp>
        <p:nvSpPr>
          <p:cNvPr id="113" name="Google Shape;113;p3"/>
          <p:cNvSpPr/>
          <p:nvPr/>
        </p:nvSpPr>
        <p:spPr>
          <a:xfrm>
            <a:off x="6715875" y="1596625"/>
            <a:ext cx="5197800" cy="5067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Propuesta de solución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Desarrollar una aplicación móvil que permita a los usuarios registrar y compartir sus rutas, integrando funcionalidades clave como agregar puntos de interés, visualizar estadísticas de la ruta (distancia, tiempo, altitud), y compartir las rutas con otros usuarios o en redes sociales. La aplicación también ofrecerá la posibilidad de guardar rutas para su consulta offline y notificará al usuario sobre hitos importantes durante el recorrido.</a:t>
            </a:r>
            <a:endParaRPr b="0" i="0" sz="1800" u="none" cap="none" strike="noStrike">
              <a:solidFill>
                <a:schemeClr val="dk1"/>
              </a:solidFill>
              <a:latin typeface="Calibri"/>
              <a:ea typeface="Calibri"/>
              <a:cs typeface="Calibri"/>
              <a:sym typeface="Calibri"/>
            </a:endParaRPr>
          </a:p>
        </p:txBody>
      </p:sp>
      <p:sp>
        <p:nvSpPr>
          <p:cNvPr id="114" name="Google Shape;114;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EscuelaIT Duoc UC - Escuela de Informática y Telecomunicaciones Duoc UC - Duoc  UC | LinkedIn" id="119" name="Google Shape;119;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0" name="Google Shape;120;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21" name="Google Shape;121;p4"/>
          <p:cNvSpPr txBox="1"/>
          <p:nvPr/>
        </p:nvSpPr>
        <p:spPr>
          <a:xfrm>
            <a:off x="0" y="230341"/>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Objetivo General</a:t>
            </a:r>
            <a:endParaRPr b="0" i="0" sz="1800" u="none" cap="none" strike="noStrike">
              <a:solidFill>
                <a:schemeClr val="dk1"/>
              </a:solidFill>
              <a:latin typeface="Calibri"/>
              <a:ea typeface="Calibri"/>
              <a:cs typeface="Calibri"/>
              <a:sym typeface="Calibri"/>
            </a:endParaRPr>
          </a:p>
        </p:txBody>
      </p:sp>
      <p:cxnSp>
        <p:nvCxnSpPr>
          <p:cNvPr id="122" name="Google Shape;122;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3" name="Google Shape;123;p4"/>
          <p:cNvSpPr txBox="1"/>
          <p:nvPr/>
        </p:nvSpPr>
        <p:spPr>
          <a:xfrm>
            <a:off x="-278449" y="2306796"/>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Objetivos Específicos</a:t>
            </a:r>
            <a:endParaRPr b="0" i="0" sz="1800" u="none" cap="none" strike="noStrike">
              <a:solidFill>
                <a:schemeClr val="dk1"/>
              </a:solidFill>
              <a:latin typeface="Calibri"/>
              <a:ea typeface="Calibri"/>
              <a:cs typeface="Calibri"/>
              <a:sym typeface="Calibri"/>
            </a:endParaRPr>
          </a:p>
        </p:txBody>
      </p:sp>
      <p:sp>
        <p:nvSpPr>
          <p:cNvPr id="124" name="Google Shape;124;p4"/>
          <p:cNvSpPr/>
          <p:nvPr/>
        </p:nvSpPr>
        <p:spPr>
          <a:xfrm>
            <a:off x="460775" y="992899"/>
            <a:ext cx="10962900" cy="14142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CL" sz="1800" u="none" cap="none" strike="noStrike">
                <a:solidFill>
                  <a:schemeClr val="dk1"/>
                </a:solidFill>
                <a:latin typeface="Calibri"/>
                <a:ea typeface="Calibri"/>
                <a:cs typeface="Calibri"/>
                <a:sym typeface="Calibri"/>
              </a:rPr>
              <a:t>Tener una aplicación móvil que permita a los usuarios registrar sus rutas de trekking, agregar puntos de interés y compartir las rutas con otros. </a:t>
            </a:r>
            <a:endParaRPr b="0" i="0" sz="1800" u="none" cap="none" strike="noStrike">
              <a:solidFill>
                <a:schemeClr val="dk1"/>
              </a:solidFill>
              <a:latin typeface="Calibri"/>
              <a:ea typeface="Calibri"/>
              <a:cs typeface="Calibri"/>
              <a:sym typeface="Calibri"/>
            </a:endParaRPr>
          </a:p>
        </p:txBody>
      </p:sp>
      <p:sp>
        <p:nvSpPr>
          <p:cNvPr id="125" name="Google Shape;125;p4"/>
          <p:cNvSpPr/>
          <p:nvPr/>
        </p:nvSpPr>
        <p:spPr>
          <a:xfrm>
            <a:off x="136200" y="2953300"/>
            <a:ext cx="11901900" cy="37380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Crear una interfaz intuitiva para registrar y visualizar rutas.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Diseñar una base de datos segura para rutas, puntos de interés y perfiles de usuario.</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Permitir agregar y visualizar puntos de interés en las rutas.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Implementar notificaciones para informar sobre el progreso de las rutas y eventos importantes.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Incluir la funcionalidad de compartir rutas con otros usuarios.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Habilitar el uso offline para grabar y acceder a rutas sin conexión a internet.</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EscuelaIT Duoc UC - Escuela de Informática y Telecomunicaciones Duoc UC - Duoc  UC | LinkedIn" id="130" name="Google Shape;130;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1" name="Google Shape;131;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32" name="Google Shape;132;p5"/>
          <p:cNvSpPr txBox="1"/>
          <p:nvPr/>
        </p:nvSpPr>
        <p:spPr>
          <a:xfrm>
            <a:off x="57050" y="7382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Alcances y limitaciones del proyecto</a:t>
            </a:r>
            <a:endParaRPr b="0" i="0" sz="1400" u="none" cap="none" strike="noStrike">
              <a:solidFill>
                <a:srgbClr val="000000"/>
              </a:solidFill>
              <a:latin typeface="Arial"/>
              <a:ea typeface="Arial"/>
              <a:cs typeface="Arial"/>
              <a:sym typeface="Arial"/>
            </a:endParaRPr>
          </a:p>
        </p:txBody>
      </p:sp>
      <p:cxnSp>
        <p:nvCxnSpPr>
          <p:cNvPr id="133" name="Google Shape;133;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4" name="Google Shape;134;p5"/>
          <p:cNvSpPr txBox="1"/>
          <p:nvPr/>
        </p:nvSpPr>
        <p:spPr>
          <a:xfrm>
            <a:off x="207300" y="1658025"/>
            <a:ext cx="11777400" cy="49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CL" sz="1700" u="none" cap="none" strike="noStrike">
                <a:solidFill>
                  <a:schemeClr val="dk1"/>
                </a:solidFill>
                <a:latin typeface="Calibri"/>
                <a:ea typeface="Calibri"/>
                <a:cs typeface="Calibri"/>
                <a:sym typeface="Calibri"/>
              </a:rPr>
              <a:t>Alcances del proyecto:</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s-CL" sz="1700" u="none" cap="none" strike="noStrike">
                <a:solidFill>
                  <a:schemeClr val="dk1"/>
                </a:solidFill>
                <a:latin typeface="Calibri"/>
                <a:ea typeface="Calibri"/>
                <a:cs typeface="Calibri"/>
                <a:sym typeface="Calibri"/>
              </a:rPr>
              <a:t>Grabación de rutas: Los usuarios podrán registrar sus rutas de trekking utilizando GPS y ver su progreso en un mapa.</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s-CL" sz="1700" u="none" cap="none" strike="noStrike">
                <a:solidFill>
                  <a:schemeClr val="dk1"/>
                </a:solidFill>
                <a:latin typeface="Calibri"/>
                <a:ea typeface="Calibri"/>
                <a:cs typeface="Calibri"/>
                <a:sym typeface="Calibri"/>
              </a:rPr>
              <a:t>Agregar y gestionar puntos de interés: Los usuarios podrán añadir puntos de interés a lo largo de sus rutas, con la opción de adjuntar fotos y descripciones.</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s-CL" sz="1700" u="none" cap="none" strike="noStrike">
                <a:solidFill>
                  <a:schemeClr val="dk1"/>
                </a:solidFill>
                <a:latin typeface="Calibri"/>
                <a:ea typeface="Calibri"/>
                <a:cs typeface="Calibri"/>
                <a:sym typeface="Calibri"/>
              </a:rPr>
              <a:t>Compartir rutas: Los usuarios podrán compartir sus rutas y puntos de interés en redes sociales o con otros usuarios dentro de la aplicación.</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s-CL" sz="1700" u="none" cap="none" strike="noStrike">
                <a:solidFill>
                  <a:schemeClr val="dk1"/>
                </a:solidFill>
                <a:latin typeface="Calibri"/>
                <a:ea typeface="Calibri"/>
                <a:cs typeface="Calibri"/>
                <a:sym typeface="Calibri"/>
              </a:rPr>
              <a:t>Acceso offline: La aplicación permitirá que los usuarios guarden y accedan a rutas sin conexión a internet.</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L" sz="1700" u="none" cap="none" strike="noStrike">
                <a:solidFill>
                  <a:schemeClr val="dk1"/>
                </a:solidFill>
                <a:latin typeface="Calibri"/>
                <a:ea typeface="Calibri"/>
                <a:cs typeface="Calibri"/>
                <a:sym typeface="Calibri"/>
              </a:rPr>
              <a:t>Limitaciones del proyecto:</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s-CL" sz="1700" u="none" cap="none" strike="noStrike">
                <a:solidFill>
                  <a:schemeClr val="dk1"/>
                </a:solidFill>
                <a:latin typeface="Calibri"/>
                <a:ea typeface="Calibri"/>
                <a:cs typeface="Calibri"/>
                <a:sym typeface="Calibri"/>
              </a:rPr>
              <a:t>Dependencia del GPS y conectividad: Aunque la app funcionará offline, la precisión de la grabación en tiempo real dependerá de la señal GPS.</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s-CL" sz="1700" u="none" cap="none" strike="noStrike">
                <a:solidFill>
                  <a:schemeClr val="dk1"/>
                </a:solidFill>
                <a:latin typeface="Calibri"/>
                <a:ea typeface="Calibri"/>
                <a:cs typeface="Calibri"/>
                <a:sym typeface="Calibri"/>
              </a:rPr>
              <a:t>Capacidad de almacenamiento: El almacenamiento de datos, especialmente rutas y puntos de interés con fotos, puede estar limitado por la capacidad del dispositivo.</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s-CL" sz="1700" u="none" cap="none" strike="noStrike">
                <a:solidFill>
                  <a:schemeClr val="dk1"/>
                </a:solidFill>
                <a:latin typeface="Calibri"/>
                <a:ea typeface="Calibri"/>
                <a:cs typeface="Calibri"/>
                <a:sym typeface="Calibri"/>
              </a:rPr>
              <a:t>Compatibilidad: La aplicación se desarrollará inicialmente para una plataforma móvil Android, con posibilidad de expandirse a iOS.</a:t>
            </a:r>
            <a:endParaRPr b="0"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EscuelaIT Duoc UC - Escuela de Informática y Telecomunicaciones Duoc UC - Duoc  UC | LinkedIn" id="139" name="Google Shape;139;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0" name="Google Shape;140;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41" name="Google Shape;141;p6"/>
          <p:cNvSpPr txBox="1"/>
          <p:nvPr/>
        </p:nvSpPr>
        <p:spPr>
          <a:xfrm>
            <a:off x="0" y="10636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Competencias de carrera</a:t>
            </a:r>
            <a:endParaRPr b="0" i="0" sz="3600" u="none" cap="none" strike="noStrike">
              <a:solidFill>
                <a:schemeClr val="dk1"/>
              </a:solidFill>
              <a:latin typeface="Calibri"/>
              <a:ea typeface="Calibri"/>
              <a:cs typeface="Calibri"/>
              <a:sym typeface="Calibri"/>
            </a:endParaRPr>
          </a:p>
        </p:txBody>
      </p:sp>
      <p:cxnSp>
        <p:nvCxnSpPr>
          <p:cNvPr id="142" name="Google Shape;142;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3" name="Google Shape;143;p6"/>
          <p:cNvSpPr txBox="1"/>
          <p:nvPr/>
        </p:nvSpPr>
        <p:spPr>
          <a:xfrm>
            <a:off x="136200" y="2015675"/>
            <a:ext cx="11777400" cy="418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CL" sz="2000" u="none" cap="none" strike="noStrike">
                <a:solidFill>
                  <a:schemeClr val="dk1"/>
                </a:solidFill>
                <a:latin typeface="Calibri"/>
                <a:ea typeface="Calibri"/>
                <a:cs typeface="Calibri"/>
                <a:sym typeface="Calibri"/>
              </a:rPr>
              <a:t>Este proyecto se relaciona con el perfil de egreso de la carrera porque pone en práctica competencias clave como el desarrollo de aplicaciones móviles, gestión de bases de datos, gestión de proyectos informáticos y arquitectura de software, necesarias para crear soluciones tecnológicas eficientes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L" sz="2000" u="none" cap="none" strike="noStrike">
                <a:solidFill>
                  <a:schemeClr val="dk1"/>
                </a:solidFill>
                <a:latin typeface="Calibri"/>
                <a:ea typeface="Calibri"/>
                <a:cs typeface="Calibri"/>
                <a:sym typeface="Calibri"/>
              </a:rPr>
              <a:t>-Programación de Software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L" sz="2000" u="none" cap="none" strike="noStrike">
                <a:solidFill>
                  <a:schemeClr val="dk1"/>
                </a:solidFill>
                <a:latin typeface="Calibri"/>
                <a:ea typeface="Calibri"/>
                <a:cs typeface="Calibri"/>
                <a:sym typeface="Calibri"/>
              </a:rPr>
              <a:t>-Calidad de Software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L" sz="2000" u="none" cap="none" strike="noStrike">
                <a:solidFill>
                  <a:schemeClr val="dk1"/>
                </a:solidFill>
                <a:latin typeface="Calibri"/>
                <a:ea typeface="Calibri"/>
                <a:cs typeface="Calibri"/>
                <a:sym typeface="Calibri"/>
              </a:rPr>
              <a:t>-Análisis y Planificación de Requerimientos Informáticos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L" sz="2000" u="none" cap="none" strike="noStrike">
                <a:solidFill>
                  <a:schemeClr val="dk1"/>
                </a:solidFill>
                <a:latin typeface="Calibri"/>
                <a:ea typeface="Calibri"/>
                <a:cs typeface="Calibri"/>
                <a:sym typeface="Calibri"/>
              </a:rPr>
              <a:t>-Inglés Intermedio Alto</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L" sz="2000" u="none" cap="none" strike="noStrike">
                <a:solidFill>
                  <a:schemeClr val="dk1"/>
                </a:solidFill>
                <a:latin typeface="Calibri"/>
                <a:ea typeface="Calibri"/>
                <a:cs typeface="Calibri"/>
                <a:sym typeface="Calibri"/>
              </a:rPr>
              <a:t>-Análisis y Desarrollo de Modelos de Datos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L" sz="2000" u="none" cap="none" strike="noStrike">
                <a:solidFill>
                  <a:schemeClr val="dk1"/>
                </a:solidFill>
                <a:latin typeface="Calibri"/>
                <a:ea typeface="Calibri"/>
                <a:cs typeface="Calibri"/>
                <a:sym typeface="Calibri"/>
              </a:rPr>
              <a:t>-Gestión de Proyectos Informáticos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L" sz="2000" u="none" cap="none" strike="noStrike">
                <a:solidFill>
                  <a:schemeClr val="dk1"/>
                </a:solidFill>
                <a:latin typeface="Calibri"/>
                <a:ea typeface="Calibri"/>
                <a:cs typeface="Calibri"/>
                <a:sym typeface="Calibri"/>
              </a:rPr>
              <a:t>-Inteligencia de Negocios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s-CL" sz="2000" u="none" cap="none" strike="noStrike">
                <a:solidFill>
                  <a:schemeClr val="dk1"/>
                </a:solidFill>
                <a:latin typeface="Calibri"/>
                <a:ea typeface="Calibri"/>
                <a:cs typeface="Calibri"/>
                <a:sym typeface="Calibri"/>
              </a:rPr>
              <a:t>-Arquitectura de Software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EscuelaIT Duoc UC - Escuela de Informática y Telecomunicaciones Duoc UC - Duoc  UC | LinkedIn" id="148" name="Google Shape;148;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9" name="Google Shape;149;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50" name="Google Shape;150;p7"/>
          <p:cNvSpPr txBox="1"/>
          <p:nvPr/>
        </p:nvSpPr>
        <p:spPr>
          <a:xfrm>
            <a:off x="-128700" y="916151"/>
            <a:ext cx="12192000" cy="6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300"/>
              <a:buFont typeface="Arial"/>
              <a:buNone/>
            </a:pPr>
            <a:r>
              <a:rPr b="0" i="0" lang="es-CL" sz="3300" u="none" cap="none" strike="noStrike">
                <a:solidFill>
                  <a:schemeClr val="dk1"/>
                </a:solidFill>
                <a:latin typeface="Calibri"/>
                <a:ea typeface="Calibri"/>
                <a:cs typeface="Calibri"/>
                <a:sym typeface="Calibri"/>
              </a:rPr>
              <a:t>Metodología de trabajo para el desarrollo del proyecto</a:t>
            </a:r>
            <a:endParaRPr b="0" i="0" sz="1500" u="none" cap="none" strike="noStrike">
              <a:solidFill>
                <a:schemeClr val="dk1"/>
              </a:solidFill>
              <a:latin typeface="Calibri"/>
              <a:ea typeface="Calibri"/>
              <a:cs typeface="Calibri"/>
              <a:sym typeface="Calibri"/>
            </a:endParaRPr>
          </a:p>
        </p:txBody>
      </p:sp>
      <p:cxnSp>
        <p:nvCxnSpPr>
          <p:cNvPr id="151" name="Google Shape;151;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52" name="Google Shape;152;p7"/>
          <p:cNvSpPr txBox="1"/>
          <p:nvPr/>
        </p:nvSpPr>
        <p:spPr>
          <a:xfrm>
            <a:off x="94200" y="2271025"/>
            <a:ext cx="12003600" cy="307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chemeClr val="dk1"/>
              </a:buClr>
              <a:buSzPts val="1100"/>
              <a:buFont typeface="Arial"/>
              <a:buNone/>
            </a:pPr>
            <a:r>
              <a:rPr b="0" i="0" lang="es-CL" sz="1800" u="none" cap="none" strike="noStrike">
                <a:solidFill>
                  <a:schemeClr val="dk1"/>
                </a:solidFill>
                <a:latin typeface="Arial"/>
                <a:ea typeface="Arial"/>
                <a:cs typeface="Arial"/>
                <a:sym typeface="Arial"/>
              </a:rPr>
              <a:t>Usaremos la metodología ágil, ya que consideramos que es una excelente opción para el desarrollo del proyecto ITrek. Esto nos permitirá entregar funcionalidades de manera incremental, mejorando constantemente el producto en función de las prioridades y necesidades de los usuarios.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EscuelaIT Duoc UC - Escuela de Informática y Telecomunicaciones Duoc UC - Duoc  UC | LinkedIn" id="157" name="Google Shape;157;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8" name="Google Shape;158;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59" name="Google Shape;159;p8"/>
          <p:cNvSpPr txBox="1"/>
          <p:nvPr/>
        </p:nvSpPr>
        <p:spPr>
          <a:xfrm>
            <a:off x="1" y="500131"/>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Cronograma para el desarrollo del proyecto</a:t>
            </a:r>
            <a:endParaRPr b="0" i="0" sz="1000" u="none" cap="none" strike="noStrike">
              <a:solidFill>
                <a:srgbClr val="757070"/>
              </a:solidFill>
              <a:latin typeface="Calibri"/>
              <a:ea typeface="Calibri"/>
              <a:cs typeface="Calibri"/>
              <a:sym typeface="Calibri"/>
            </a:endParaRPr>
          </a:p>
        </p:txBody>
      </p:sp>
      <p:cxnSp>
        <p:nvCxnSpPr>
          <p:cNvPr id="160" name="Google Shape;160;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61" name="Google Shape;161;p8"/>
          <p:cNvPicPr preferRelativeResize="0"/>
          <p:nvPr/>
        </p:nvPicPr>
        <p:blipFill rotWithShape="1">
          <a:blip r:embed="rId4">
            <a:alphaModFix/>
          </a:blip>
          <a:srcRect b="0" l="0" r="0" t="0"/>
          <a:stretch/>
        </p:blipFill>
        <p:spPr>
          <a:xfrm>
            <a:off x="1233150" y="1103375"/>
            <a:ext cx="9725683" cy="5711375"/>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EscuelaIT Duoc UC - Escuela de Informática y Telecomunicaciones Duoc UC - Duoc  UC | LinkedIn" id="166" name="Google Shape;166;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7" name="Google Shape;167;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“ITrek”</a:t>
            </a:r>
            <a:endParaRPr b="0" i="0" sz="1400" u="none" cap="none" strike="noStrike">
              <a:solidFill>
                <a:srgbClr val="000000"/>
              </a:solidFill>
              <a:latin typeface="Arial"/>
              <a:ea typeface="Arial"/>
              <a:cs typeface="Arial"/>
              <a:sym typeface="Arial"/>
            </a:endParaRPr>
          </a:p>
        </p:txBody>
      </p:sp>
      <p:sp>
        <p:nvSpPr>
          <p:cNvPr id="168" name="Google Shape;168;p9"/>
          <p:cNvSpPr txBox="1"/>
          <p:nvPr/>
        </p:nvSpPr>
        <p:spPr>
          <a:xfrm>
            <a:off x="0" y="777805"/>
            <a:ext cx="121920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Arquitectura del software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rgbClr val="757070"/>
                </a:solidFill>
                <a:latin typeface="Calibri"/>
                <a:ea typeface="Calibri"/>
                <a:cs typeface="Calibri"/>
                <a:sym typeface="Calibri"/>
              </a:rPr>
              <a:t>*Presentar esquema</a:t>
            </a:r>
            <a:endParaRPr b="0" i="0" sz="1400" u="none" cap="none" strike="noStrike">
              <a:solidFill>
                <a:srgbClr val="000000"/>
              </a:solidFill>
              <a:latin typeface="Arial"/>
              <a:ea typeface="Arial"/>
              <a:cs typeface="Arial"/>
              <a:sym typeface="Arial"/>
            </a:endParaRPr>
          </a:p>
        </p:txBody>
      </p:sp>
      <p:cxnSp>
        <p:nvCxnSpPr>
          <p:cNvPr id="169" name="Google Shape;169;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0" name="Google Shape;170;p9"/>
          <p:cNvPicPr preferRelativeResize="0"/>
          <p:nvPr/>
        </p:nvPicPr>
        <p:blipFill rotWithShape="1">
          <a:blip r:embed="rId4">
            <a:alphaModFix/>
          </a:blip>
          <a:srcRect b="0" l="0" r="0" t="0"/>
          <a:stretch/>
        </p:blipFill>
        <p:spPr>
          <a:xfrm>
            <a:off x="2373850" y="1889030"/>
            <a:ext cx="6886575" cy="4495800"/>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