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" charset="1" panose="00000500000000000000"/>
      <p:regular r:id="rId21"/>
    </p:embeddedFont>
    <p:embeddedFont>
      <p:font typeface="Open Sans" charset="1" panose="020B0606030504020204"/>
      <p:regular r:id="rId22"/>
    </p:embeddedFont>
    <p:embeddedFont>
      <p:font typeface="Montserrat Bold" charset="1" panose="00000800000000000000"/>
      <p:regular r:id="rId23"/>
    </p:embeddedFont>
    <p:embeddedFont>
      <p:font typeface="Arimo Bold" charset="1" panose="020B0704020202020204"/>
      <p:regular r:id="rId24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4.png" Type="http://schemas.openxmlformats.org/officeDocument/2006/relationships/image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jpeg" Type="http://schemas.openxmlformats.org/officeDocument/2006/relationships/image"/><Relationship Id="rId7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9.jpe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47020"/>
          </a:xfrm>
          <a:custGeom>
            <a:avLst/>
            <a:gdLst/>
            <a:ahLst/>
            <a:cxnLst/>
            <a:rect r="r" b="b" t="t" l="l"/>
            <a:pathLst>
              <a:path h="10447020" w="18288000">
                <a:moveTo>
                  <a:pt x="0" y="0"/>
                </a:moveTo>
                <a:lnTo>
                  <a:pt x="18288000" y="0"/>
                </a:lnTo>
                <a:lnTo>
                  <a:pt x="18288000" y="10447020"/>
                </a:lnTo>
                <a:lnTo>
                  <a:pt x="0" y="10447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9304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3174" y="423852"/>
            <a:ext cx="2078434" cy="48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CAPSTONE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77260" y="2276475"/>
            <a:ext cx="8764116" cy="51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0"/>
              </a:lnSpc>
              <a:spcBef>
                <a:spcPct val="0"/>
              </a:spcBef>
            </a:pPr>
            <a:r>
              <a:rPr lang="en-US" sz="300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iTrek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33108" y="3910874"/>
            <a:ext cx="2008061" cy="1997296"/>
          </a:xfrm>
          <a:custGeom>
            <a:avLst/>
            <a:gdLst/>
            <a:ahLst/>
            <a:cxnLst/>
            <a:rect r="r" b="b" t="t" l="l"/>
            <a:pathLst>
              <a:path h="1997296" w="2008061">
                <a:moveTo>
                  <a:pt x="0" y="0"/>
                </a:moveTo>
                <a:lnTo>
                  <a:pt x="2008061" y="0"/>
                </a:lnTo>
                <a:lnTo>
                  <a:pt x="2008061" y="1997296"/>
                </a:lnTo>
                <a:lnTo>
                  <a:pt x="0" y="1997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357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91641" y="6217187"/>
            <a:ext cx="1490995" cy="1537108"/>
          </a:xfrm>
          <a:custGeom>
            <a:avLst/>
            <a:gdLst/>
            <a:ahLst/>
            <a:cxnLst/>
            <a:rect r="r" b="b" t="t" l="l"/>
            <a:pathLst>
              <a:path h="1537108" w="1490995">
                <a:moveTo>
                  <a:pt x="0" y="0"/>
                </a:moveTo>
                <a:lnTo>
                  <a:pt x="1490995" y="0"/>
                </a:lnTo>
                <a:lnTo>
                  <a:pt x="1490995" y="1537108"/>
                </a:lnTo>
                <a:lnTo>
                  <a:pt x="0" y="153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47322" y="7935308"/>
            <a:ext cx="1779633" cy="1779633"/>
          </a:xfrm>
          <a:custGeom>
            <a:avLst/>
            <a:gdLst/>
            <a:ahLst/>
            <a:cxnLst/>
            <a:rect r="r" b="b" t="t" l="l"/>
            <a:pathLst>
              <a:path h="1779633" w="1779633">
                <a:moveTo>
                  <a:pt x="0" y="0"/>
                </a:moveTo>
                <a:lnTo>
                  <a:pt x="1779633" y="0"/>
                </a:lnTo>
                <a:lnTo>
                  <a:pt x="1779633" y="1779633"/>
                </a:lnTo>
                <a:lnTo>
                  <a:pt x="0" y="17796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9108" y="2897815"/>
            <a:ext cx="1724887" cy="1793745"/>
          </a:xfrm>
          <a:custGeom>
            <a:avLst/>
            <a:gdLst/>
            <a:ahLst/>
            <a:cxnLst/>
            <a:rect r="r" b="b" t="t" l="l"/>
            <a:pathLst>
              <a:path h="1793745" w="1724887">
                <a:moveTo>
                  <a:pt x="0" y="0"/>
                </a:moveTo>
                <a:lnTo>
                  <a:pt x="1724887" y="0"/>
                </a:lnTo>
                <a:lnTo>
                  <a:pt x="1724887" y="1793746"/>
                </a:lnTo>
                <a:lnTo>
                  <a:pt x="0" y="1793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576995" y="5106319"/>
            <a:ext cx="1457000" cy="1598903"/>
            <a:chOff x="0" y="0"/>
            <a:chExt cx="1942667" cy="21318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667" cy="2131870"/>
            </a:xfrm>
            <a:custGeom>
              <a:avLst/>
              <a:gdLst/>
              <a:ahLst/>
              <a:cxnLst/>
              <a:rect r="r" b="b" t="t" l="l"/>
              <a:pathLst>
                <a:path h="2131870" w="1942667">
                  <a:moveTo>
                    <a:pt x="0" y="0"/>
                  </a:moveTo>
                  <a:lnTo>
                    <a:pt x="1942667" y="0"/>
                  </a:lnTo>
                  <a:lnTo>
                    <a:pt x="1942667" y="2131870"/>
                  </a:lnTo>
                  <a:lnTo>
                    <a:pt x="0" y="2131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92742" y="525467"/>
              <a:ext cx="881156" cy="881156"/>
            </a:xfrm>
            <a:custGeom>
              <a:avLst/>
              <a:gdLst/>
              <a:ahLst/>
              <a:cxnLst/>
              <a:rect r="r" b="b" t="t" l="l"/>
              <a:pathLst>
                <a:path h="881156" w="881156">
                  <a:moveTo>
                    <a:pt x="0" y="0"/>
                  </a:moveTo>
                  <a:lnTo>
                    <a:pt x="881155" y="0"/>
                  </a:lnTo>
                  <a:lnTo>
                    <a:pt x="881155" y="881156"/>
                  </a:lnTo>
                  <a:lnTo>
                    <a:pt x="0" y="881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950081" y="7118965"/>
            <a:ext cx="2710828" cy="1685522"/>
            <a:chOff x="0" y="0"/>
            <a:chExt cx="3614438" cy="22473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4438" cy="2006013"/>
            </a:xfrm>
            <a:custGeom>
              <a:avLst/>
              <a:gdLst/>
              <a:ahLst/>
              <a:cxnLst/>
              <a:rect r="r" b="b" t="t" l="l"/>
              <a:pathLst>
                <a:path h="2006013" w="3614438">
                  <a:moveTo>
                    <a:pt x="0" y="0"/>
                  </a:moveTo>
                  <a:lnTo>
                    <a:pt x="3614438" y="0"/>
                  </a:lnTo>
                  <a:lnTo>
                    <a:pt x="3614438" y="2006013"/>
                  </a:lnTo>
                  <a:lnTo>
                    <a:pt x="0" y="2006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33200" y="1129335"/>
              <a:ext cx="1490704" cy="1118028"/>
            </a:xfrm>
            <a:custGeom>
              <a:avLst/>
              <a:gdLst/>
              <a:ahLst/>
              <a:cxnLst/>
              <a:rect r="r" b="b" t="t" l="l"/>
              <a:pathLst>
                <a:path h="1118028" w="1490704">
                  <a:moveTo>
                    <a:pt x="0" y="0"/>
                  </a:moveTo>
                  <a:lnTo>
                    <a:pt x="1490704" y="0"/>
                  </a:lnTo>
                  <a:lnTo>
                    <a:pt x="1490704" y="1118028"/>
                  </a:lnTo>
                  <a:lnTo>
                    <a:pt x="0" y="1118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076785" y="2069913"/>
            <a:ext cx="1805851" cy="1805851"/>
          </a:xfrm>
          <a:custGeom>
            <a:avLst/>
            <a:gdLst/>
            <a:ahLst/>
            <a:cxnLst/>
            <a:rect r="r" b="b" t="t" l="l"/>
            <a:pathLst>
              <a:path h="1805851" w="1805851">
                <a:moveTo>
                  <a:pt x="0" y="0"/>
                </a:moveTo>
                <a:lnTo>
                  <a:pt x="1805851" y="0"/>
                </a:lnTo>
                <a:lnTo>
                  <a:pt x="1805851" y="1805850"/>
                </a:lnTo>
                <a:lnTo>
                  <a:pt x="0" y="18058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53351" y="2717651"/>
            <a:ext cx="1298773" cy="47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  <a:spcBef>
                <a:spcPct val="0"/>
              </a:spcBef>
            </a:pPr>
            <a:r>
              <a:rPr lang="en-US" sz="2831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53351" y="4547942"/>
            <a:ext cx="607020" cy="46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Jira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53351" y="6521299"/>
            <a:ext cx="2318147" cy="46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Postgres SQL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53351" y="8340044"/>
            <a:ext cx="2777133" cy="46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OpenStreetMap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06504" y="3131511"/>
            <a:ext cx="4636833" cy="95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  <a:spcBef>
                <a:spcPct val="0"/>
              </a:spcBef>
            </a:pPr>
            <a:r>
              <a:rPr lang="en-US" sz="274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GCP</a:t>
            </a:r>
          </a:p>
          <a:p>
            <a:pPr algn="l">
              <a:lnSpc>
                <a:spcPts val="3837"/>
              </a:lnSpc>
              <a:spcBef>
                <a:spcPct val="0"/>
              </a:spcBef>
            </a:pPr>
            <a:r>
              <a:rPr lang="en-US" sz="274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(Google Cloud plataform)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06504" y="5526486"/>
            <a:ext cx="4636833" cy="47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  <a:spcBef>
                <a:spcPct val="0"/>
              </a:spcBef>
            </a:pPr>
            <a:r>
              <a:rPr lang="en-US" sz="274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Python/Django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06504" y="7820503"/>
            <a:ext cx="4636833" cy="47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  <a:spcBef>
                <a:spcPct val="0"/>
              </a:spcBef>
            </a:pPr>
            <a:r>
              <a:rPr lang="en-US" sz="274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Flutter/Dart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5887" y="1249217"/>
            <a:ext cx="14936226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TECNOLOGÍAS UTILIZADAS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5887" y="350879"/>
            <a:ext cx="14936226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MODELO DE DATOS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2514" y="1169826"/>
            <a:ext cx="18265486" cy="9269734"/>
          </a:xfrm>
          <a:custGeom>
            <a:avLst/>
            <a:gdLst/>
            <a:ahLst/>
            <a:cxnLst/>
            <a:rect r="r" b="b" t="t" l="l"/>
            <a:pathLst>
              <a:path h="9269734" w="18265486">
                <a:moveTo>
                  <a:pt x="0" y="0"/>
                </a:moveTo>
                <a:lnTo>
                  <a:pt x="18265486" y="0"/>
                </a:lnTo>
                <a:lnTo>
                  <a:pt x="18265486" y="9269734"/>
                </a:lnTo>
                <a:lnTo>
                  <a:pt x="0" y="9269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447020"/>
          </a:xfrm>
          <a:custGeom>
            <a:avLst/>
            <a:gdLst/>
            <a:ahLst/>
            <a:cxnLst/>
            <a:rect r="r" b="b" t="t" l="l"/>
            <a:pathLst>
              <a:path h="10447020" w="18288000">
                <a:moveTo>
                  <a:pt x="0" y="0"/>
                </a:moveTo>
                <a:lnTo>
                  <a:pt x="18288000" y="0"/>
                </a:lnTo>
                <a:lnTo>
                  <a:pt x="18288000" y="10447020"/>
                </a:lnTo>
                <a:lnTo>
                  <a:pt x="0" y="10447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46127" y="4482338"/>
            <a:ext cx="11995746" cy="115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  <a:spcBef>
                <a:spcPct val="0"/>
              </a:spcBef>
            </a:pPr>
            <a:r>
              <a:rPr lang="en-US" b="true" sz="3572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DEMOSTRACIÓN DEL RESULTADO DEL PROYECTO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Exposición del 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77643" y="3191171"/>
            <a:ext cx="4136798" cy="5265583"/>
            <a:chOff x="0" y="0"/>
            <a:chExt cx="1089527" cy="13868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85897" y="3191171"/>
            <a:ext cx="4136798" cy="5265583"/>
            <a:chOff x="0" y="0"/>
            <a:chExt cx="1089527" cy="13868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26466" y="1103151"/>
            <a:ext cx="13235069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RESULTADOS OBTENIDOS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787069" y="3191171"/>
            <a:ext cx="4136798" cy="5265583"/>
            <a:chOff x="0" y="0"/>
            <a:chExt cx="1089527" cy="13868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3191171"/>
            <a:ext cx="4136798" cy="5265583"/>
            <a:chOff x="0" y="0"/>
            <a:chExt cx="1089527" cy="13868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83372" y="4661080"/>
            <a:ext cx="1970053" cy="29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3"/>
              </a:lnSpc>
              <a:spcBef>
                <a:spcPct val="0"/>
              </a:spcBef>
            </a:pPr>
            <a:r>
              <a:rPr lang="en-US" sz="23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usuarios con confirmación de email e inicio de sesión seguro.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399" y="3457755"/>
            <a:ext cx="3458535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Autenticación de Usuario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06284" y="4370309"/>
            <a:ext cx="2486840" cy="350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rutas mediante GPS y visualización de un listado con detalles como distancia y tiempo. Edición y opción para compartir rutas con otros usuarios o en redes sociales.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45983" y="4661080"/>
            <a:ext cx="1970053" cy="29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3"/>
              </a:lnSpc>
              <a:spcBef>
                <a:spcPct val="0"/>
              </a:spcBef>
            </a:pPr>
            <a:r>
              <a:rPr lang="en-US" sz="23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Adición de puntos destacados con fotos y descripciones durante los recorridos.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41694" y="4542275"/>
            <a:ext cx="2547901" cy="333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3"/>
              </a:lnSpc>
              <a:spcBef>
                <a:spcPct val="0"/>
              </a:spcBef>
            </a:pPr>
            <a:r>
              <a:rPr lang="en-US" sz="23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Acumulación de "puntos trek" por actividades realizadas y sistema de niveles con textos motivacionales.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47533" y="3457755"/>
            <a:ext cx="345853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Gestión de Rutas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53585" y="3426005"/>
            <a:ext cx="3185967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Gestión de Puntos de Interés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35936" y="3457755"/>
            <a:ext cx="345853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Sistema lúdico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404450" y="3191171"/>
            <a:ext cx="4136798" cy="5265583"/>
            <a:chOff x="0" y="0"/>
            <a:chExt cx="1089527" cy="13868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8000442" y="3191171"/>
            <a:ext cx="4136798" cy="5265583"/>
            <a:chOff x="0" y="0"/>
            <a:chExt cx="1089527" cy="13868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3577301" y="3191171"/>
            <a:ext cx="4136798" cy="5265583"/>
            <a:chOff x="0" y="0"/>
            <a:chExt cx="1089527" cy="13868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89527" cy="1386820"/>
            </a:xfrm>
            <a:custGeom>
              <a:avLst/>
              <a:gdLst/>
              <a:ahLst/>
              <a:cxnLst/>
              <a:rect r="r" b="b" t="t" l="l"/>
              <a:pathLst>
                <a:path h="1386820" w="1089527">
                  <a:moveTo>
                    <a:pt x="0" y="0"/>
                  </a:moveTo>
                  <a:lnTo>
                    <a:pt x="886327" y="0"/>
                  </a:lnTo>
                  <a:lnTo>
                    <a:pt x="1089527" y="693410"/>
                  </a:lnTo>
                  <a:lnTo>
                    <a:pt x="886327" y="1386820"/>
                  </a:lnTo>
                  <a:lnTo>
                    <a:pt x="0" y="1386820"/>
                  </a:lnTo>
                  <a:lnTo>
                    <a:pt x="203200" y="693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77800" y="-57150"/>
              <a:ext cx="835527" cy="1443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4642121" y="3457755"/>
            <a:ext cx="3458535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Interacción Comunitaria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447742" y="4661080"/>
            <a:ext cx="2372855" cy="29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3"/>
              </a:lnSpc>
              <a:spcBef>
                <a:spcPct val="0"/>
              </a:spcBef>
            </a:pPr>
            <a:r>
              <a:rPr lang="en-US" sz="23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Calificación y comentarios en rutas compartidas, fomentando la conexión entre usuarios.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41" id="41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261633" y="-3641191"/>
            <a:ext cx="2988550" cy="16454955"/>
            <a:chOff x="0" y="0"/>
            <a:chExt cx="787108" cy="43338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7108" cy="4333815"/>
            </a:xfrm>
            <a:custGeom>
              <a:avLst/>
              <a:gdLst/>
              <a:ahLst/>
              <a:cxnLst/>
              <a:rect r="r" b="b" t="t" l="l"/>
              <a:pathLst>
                <a:path h="4333815" w="787108">
                  <a:moveTo>
                    <a:pt x="787108" y="0"/>
                  </a:moveTo>
                  <a:lnTo>
                    <a:pt x="787108" y="4219515"/>
                  </a:lnTo>
                  <a:lnTo>
                    <a:pt x="393554" y="4333815"/>
                  </a:lnTo>
                  <a:lnTo>
                    <a:pt x="0" y="4219515"/>
                  </a:lnTo>
                  <a:lnTo>
                    <a:pt x="0" y="0"/>
                  </a:lnTo>
                  <a:lnTo>
                    <a:pt x="787108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787108" cy="4276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9105640" y="-410831"/>
            <a:ext cx="2988550" cy="16904149"/>
            <a:chOff x="0" y="0"/>
            <a:chExt cx="787108" cy="44521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7108" cy="4452122"/>
            </a:xfrm>
            <a:custGeom>
              <a:avLst/>
              <a:gdLst/>
              <a:ahLst/>
              <a:cxnLst/>
              <a:rect r="r" b="b" t="t" l="l"/>
              <a:pathLst>
                <a:path h="4452122" w="787108">
                  <a:moveTo>
                    <a:pt x="787108" y="0"/>
                  </a:moveTo>
                  <a:lnTo>
                    <a:pt x="787108" y="4452122"/>
                  </a:lnTo>
                  <a:lnTo>
                    <a:pt x="393554" y="4325122"/>
                  </a:lnTo>
                  <a:lnTo>
                    <a:pt x="0" y="4452122"/>
                  </a:lnTo>
                  <a:lnTo>
                    <a:pt x="0" y="0"/>
                  </a:lnTo>
                  <a:lnTo>
                    <a:pt x="787108" y="0"/>
                  </a:ln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787108" cy="43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26466" y="1233409"/>
            <a:ext cx="13235069" cy="139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OBSTÁCULOS PRESENTADOS DURANTE EL DESARROLLO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8723" y="3475037"/>
            <a:ext cx="14529505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Durante el desarrollo del proyecto, enfrentamos desafíos relacionados con la coordinación y comunicación del equipo, especialmente en las primeras etapas. La falta de claridad en algunos roles y responsabilidades dificultó el progreso inicial. Además, el equipo tenía poca experiencia con Flutter, lo que ralentizó la implementación de ciertas funcionalidades, sobre todo durante las primeras semanas.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57090" y="6710919"/>
            <a:ext cx="14807577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adopción de prácticas de Scrum, como las reuniones diarias (daily) y las retroalimentaciones al cierre de cada sprint, nos ayudó a identificar y resolver problemas de manera más efectiva. La gestión de tareas en Jira, alineada con el marco de trabajo de Scrum, permitió organizar mejor el trabajo y garantizar que el equipo se mantuviera enfocado y alineado con los objetivos del proyecto. Esto resultó en una mejora significativa en la coordinación, la productividad y la calidad del producto final.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447020"/>
          </a:xfrm>
          <a:custGeom>
            <a:avLst/>
            <a:gdLst/>
            <a:ahLst/>
            <a:cxnLst/>
            <a:rect r="r" b="b" t="t" l="l"/>
            <a:pathLst>
              <a:path h="10447020" w="18288000">
                <a:moveTo>
                  <a:pt x="0" y="0"/>
                </a:moveTo>
                <a:lnTo>
                  <a:pt x="18288000" y="0"/>
                </a:lnTo>
                <a:lnTo>
                  <a:pt x="18288000" y="10447020"/>
                </a:lnTo>
                <a:lnTo>
                  <a:pt x="0" y="10447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39214" y="4715466"/>
            <a:ext cx="10409572" cy="77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5"/>
              </a:lnSpc>
              <a:spcBef>
                <a:spcPct val="0"/>
              </a:spcBef>
            </a:pPr>
            <a:r>
              <a:rPr lang="en-US" b="true" sz="4546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PREGUNTAS DE LA COMISIÓN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47020"/>
          </a:xfrm>
          <a:custGeom>
            <a:avLst/>
            <a:gdLst/>
            <a:ahLst/>
            <a:cxnLst/>
            <a:rect r="r" b="b" t="t" l="l"/>
            <a:pathLst>
              <a:path h="10447020" w="18288000">
                <a:moveTo>
                  <a:pt x="0" y="0"/>
                </a:moveTo>
                <a:lnTo>
                  <a:pt x="18288000" y="0"/>
                </a:lnTo>
                <a:lnTo>
                  <a:pt x="18288000" y="10447020"/>
                </a:lnTo>
                <a:lnTo>
                  <a:pt x="0" y="10447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30245" y="2342706"/>
            <a:ext cx="1977306" cy="197730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4815" y="0"/>
                  </a:moveTo>
                  <a:lnTo>
                    <a:pt x="757985" y="0"/>
                  </a:lnTo>
                  <a:cubicBezTo>
                    <a:pt x="788258" y="0"/>
                    <a:pt x="812800" y="24542"/>
                    <a:pt x="812800" y="54815"/>
                  </a:cubicBezTo>
                  <a:lnTo>
                    <a:pt x="812800" y="757985"/>
                  </a:lnTo>
                  <a:cubicBezTo>
                    <a:pt x="812800" y="788258"/>
                    <a:pt x="788258" y="812800"/>
                    <a:pt x="757985" y="812800"/>
                  </a:cubicBezTo>
                  <a:lnTo>
                    <a:pt x="54815" y="812800"/>
                  </a:lnTo>
                  <a:cubicBezTo>
                    <a:pt x="24542" y="812800"/>
                    <a:pt x="0" y="788258"/>
                    <a:pt x="0" y="757985"/>
                  </a:cubicBezTo>
                  <a:lnTo>
                    <a:pt x="0" y="54815"/>
                  </a:lnTo>
                  <a:cubicBezTo>
                    <a:pt x="0" y="24542"/>
                    <a:pt x="24542" y="0"/>
                    <a:pt x="54815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2230245" y="4811486"/>
            <a:ext cx="1977306" cy="197730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4815" y="0"/>
                  </a:moveTo>
                  <a:lnTo>
                    <a:pt x="757985" y="0"/>
                  </a:lnTo>
                  <a:cubicBezTo>
                    <a:pt x="788258" y="0"/>
                    <a:pt x="812800" y="24542"/>
                    <a:pt x="812800" y="54815"/>
                  </a:cubicBezTo>
                  <a:lnTo>
                    <a:pt x="812800" y="757985"/>
                  </a:lnTo>
                  <a:cubicBezTo>
                    <a:pt x="812800" y="788258"/>
                    <a:pt x="788258" y="812800"/>
                    <a:pt x="757985" y="812800"/>
                  </a:cubicBezTo>
                  <a:lnTo>
                    <a:pt x="54815" y="812800"/>
                  </a:lnTo>
                  <a:cubicBezTo>
                    <a:pt x="24542" y="812800"/>
                    <a:pt x="0" y="788258"/>
                    <a:pt x="0" y="757985"/>
                  </a:cubicBezTo>
                  <a:lnTo>
                    <a:pt x="0" y="54815"/>
                  </a:lnTo>
                  <a:cubicBezTo>
                    <a:pt x="0" y="24542"/>
                    <a:pt x="24542" y="0"/>
                    <a:pt x="5481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30245" y="7280994"/>
            <a:ext cx="1977306" cy="197730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4815" y="0"/>
                  </a:moveTo>
                  <a:lnTo>
                    <a:pt x="757985" y="0"/>
                  </a:lnTo>
                  <a:cubicBezTo>
                    <a:pt x="788258" y="0"/>
                    <a:pt x="812800" y="24542"/>
                    <a:pt x="812800" y="54815"/>
                  </a:cubicBezTo>
                  <a:lnTo>
                    <a:pt x="812800" y="757985"/>
                  </a:lnTo>
                  <a:cubicBezTo>
                    <a:pt x="812800" y="788258"/>
                    <a:pt x="788258" y="812800"/>
                    <a:pt x="757985" y="812800"/>
                  </a:cubicBezTo>
                  <a:lnTo>
                    <a:pt x="54815" y="812800"/>
                  </a:lnTo>
                  <a:cubicBezTo>
                    <a:pt x="24542" y="812800"/>
                    <a:pt x="0" y="788258"/>
                    <a:pt x="0" y="757985"/>
                  </a:cubicBezTo>
                  <a:lnTo>
                    <a:pt x="0" y="54815"/>
                  </a:lnTo>
                  <a:cubicBezTo>
                    <a:pt x="0" y="24542"/>
                    <a:pt x="24542" y="0"/>
                    <a:pt x="54815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6666" r="0" b="-16666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48497" y="2342706"/>
            <a:ext cx="2772788" cy="474706"/>
            <a:chOff x="0" y="0"/>
            <a:chExt cx="805540" cy="1379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5540" cy="137910"/>
            </a:xfrm>
            <a:custGeom>
              <a:avLst/>
              <a:gdLst/>
              <a:ahLst/>
              <a:cxnLst/>
              <a:rect r="r" b="b" t="t" l="l"/>
              <a:pathLst>
                <a:path h="137910" w="805540">
                  <a:moveTo>
                    <a:pt x="68955" y="0"/>
                  </a:moveTo>
                  <a:lnTo>
                    <a:pt x="736585" y="0"/>
                  </a:lnTo>
                  <a:cubicBezTo>
                    <a:pt x="774668" y="0"/>
                    <a:pt x="805540" y="30872"/>
                    <a:pt x="805540" y="68955"/>
                  </a:cubicBezTo>
                  <a:lnTo>
                    <a:pt x="805540" y="68955"/>
                  </a:lnTo>
                  <a:cubicBezTo>
                    <a:pt x="805540" y="107038"/>
                    <a:pt x="774668" y="137910"/>
                    <a:pt x="736585" y="137910"/>
                  </a:cubicBezTo>
                  <a:lnTo>
                    <a:pt x="68955" y="137910"/>
                  </a:lnTo>
                  <a:cubicBezTo>
                    <a:pt x="30872" y="137910"/>
                    <a:pt x="0" y="107038"/>
                    <a:pt x="0" y="68955"/>
                  </a:cubicBezTo>
                  <a:lnTo>
                    <a:pt x="0" y="68955"/>
                  </a:lnTo>
                  <a:cubicBezTo>
                    <a:pt x="0" y="30872"/>
                    <a:pt x="30872" y="0"/>
                    <a:pt x="68955" y="0"/>
                  </a:cubicBezTo>
                  <a:close/>
                </a:path>
              </a:pathLst>
            </a:custGeom>
            <a:solidFill>
              <a:srgbClr val="D1EB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05540" cy="185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53015" y="2408666"/>
            <a:ext cx="11100222" cy="206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  <a:spcBef>
                <a:spcPct val="0"/>
              </a:spcBef>
            </a:pPr>
          </a:p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b="true" sz="2357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Owner + Desarrollador Full Stack</a:t>
            </a:r>
            <a:r>
              <a:rPr lang="en-US" sz="2357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: Define los objetivos del proyecto y prioriza las funcionalidades más importantes. Crea y mantiene la arquitectura completa del sistema, desarrollando tanto el frontend como el backend.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53015" y="4923911"/>
            <a:ext cx="11100222" cy="206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b="true" sz="2357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Scrum Master + Desarrollador Junior</a:t>
            </a:r>
            <a:r>
              <a:rPr lang="en-US" sz="2357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: Facilita la organización y comunicación del equipo, asegurando el cumplimiento de las prácticas ágiles. Brinda apoyo en la implementación de funcionalidades y ajustes en el código.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53015" y="7422986"/>
            <a:ext cx="11100222" cy="206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</a:p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b="true" sz="2357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QA + Desarrollador de Aplicaciones Móviles</a:t>
            </a:r>
            <a:r>
              <a:rPr lang="en-US" sz="2357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: Realiza pruebas para garantizar el correcto funcionamiento de la app y documenta errores para su resolución. Crea y optimiza la experiencia del usuario en dispositivos móviles.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57533" y="2355127"/>
            <a:ext cx="11100222" cy="40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b="true" sz="235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Ignacio Villela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748497" y="4811486"/>
            <a:ext cx="2772788" cy="474706"/>
            <a:chOff x="0" y="0"/>
            <a:chExt cx="805540" cy="1379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05540" cy="137910"/>
            </a:xfrm>
            <a:custGeom>
              <a:avLst/>
              <a:gdLst/>
              <a:ahLst/>
              <a:cxnLst/>
              <a:rect r="r" b="b" t="t" l="l"/>
              <a:pathLst>
                <a:path h="137910" w="805540">
                  <a:moveTo>
                    <a:pt x="68955" y="0"/>
                  </a:moveTo>
                  <a:lnTo>
                    <a:pt x="736585" y="0"/>
                  </a:lnTo>
                  <a:cubicBezTo>
                    <a:pt x="774668" y="0"/>
                    <a:pt x="805540" y="30872"/>
                    <a:pt x="805540" y="68955"/>
                  </a:cubicBezTo>
                  <a:lnTo>
                    <a:pt x="805540" y="68955"/>
                  </a:lnTo>
                  <a:cubicBezTo>
                    <a:pt x="805540" y="107038"/>
                    <a:pt x="774668" y="137910"/>
                    <a:pt x="736585" y="137910"/>
                  </a:cubicBezTo>
                  <a:lnTo>
                    <a:pt x="68955" y="137910"/>
                  </a:lnTo>
                  <a:cubicBezTo>
                    <a:pt x="30872" y="137910"/>
                    <a:pt x="0" y="107038"/>
                    <a:pt x="0" y="68955"/>
                  </a:cubicBezTo>
                  <a:lnTo>
                    <a:pt x="0" y="68955"/>
                  </a:lnTo>
                  <a:cubicBezTo>
                    <a:pt x="0" y="30872"/>
                    <a:pt x="30872" y="0"/>
                    <a:pt x="68955" y="0"/>
                  </a:cubicBezTo>
                  <a:close/>
                </a:path>
              </a:pathLst>
            </a:custGeom>
            <a:solidFill>
              <a:srgbClr val="D1EBD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05540" cy="185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957533" y="4823907"/>
            <a:ext cx="11100222" cy="40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b="true" sz="235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Miguel Boorne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748497" y="7280994"/>
            <a:ext cx="2772788" cy="474706"/>
            <a:chOff x="0" y="0"/>
            <a:chExt cx="805540" cy="1379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05540" cy="137910"/>
            </a:xfrm>
            <a:custGeom>
              <a:avLst/>
              <a:gdLst/>
              <a:ahLst/>
              <a:cxnLst/>
              <a:rect r="r" b="b" t="t" l="l"/>
              <a:pathLst>
                <a:path h="137910" w="805540">
                  <a:moveTo>
                    <a:pt x="68955" y="0"/>
                  </a:moveTo>
                  <a:lnTo>
                    <a:pt x="736585" y="0"/>
                  </a:lnTo>
                  <a:cubicBezTo>
                    <a:pt x="774668" y="0"/>
                    <a:pt x="805540" y="30872"/>
                    <a:pt x="805540" y="68955"/>
                  </a:cubicBezTo>
                  <a:lnTo>
                    <a:pt x="805540" y="68955"/>
                  </a:lnTo>
                  <a:cubicBezTo>
                    <a:pt x="805540" y="107038"/>
                    <a:pt x="774668" y="137910"/>
                    <a:pt x="736585" y="137910"/>
                  </a:cubicBezTo>
                  <a:lnTo>
                    <a:pt x="68955" y="137910"/>
                  </a:lnTo>
                  <a:cubicBezTo>
                    <a:pt x="30872" y="137910"/>
                    <a:pt x="0" y="107038"/>
                    <a:pt x="0" y="68955"/>
                  </a:cubicBezTo>
                  <a:lnTo>
                    <a:pt x="0" y="68955"/>
                  </a:lnTo>
                  <a:cubicBezTo>
                    <a:pt x="0" y="30872"/>
                    <a:pt x="30872" y="0"/>
                    <a:pt x="68955" y="0"/>
                  </a:cubicBezTo>
                  <a:close/>
                </a:path>
              </a:pathLst>
            </a:custGeom>
            <a:solidFill>
              <a:srgbClr val="D1EBD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05540" cy="185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957533" y="7293414"/>
            <a:ext cx="11100222" cy="40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b="true" sz="235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Josué Rojas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57607" y="1084101"/>
            <a:ext cx="5572787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4"/>
              </a:lnSpc>
              <a:spcBef>
                <a:spcPct val="0"/>
              </a:spcBef>
            </a:pPr>
            <a:r>
              <a:rPr lang="en-US" b="true" sz="457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NUESTRO EQUIPO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32" id="32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25130" y="2736243"/>
            <a:ext cx="6664090" cy="6522057"/>
            <a:chOff x="0" y="0"/>
            <a:chExt cx="1755151" cy="17177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5151" cy="1717744"/>
            </a:xfrm>
            <a:custGeom>
              <a:avLst/>
              <a:gdLst/>
              <a:ahLst/>
              <a:cxnLst/>
              <a:rect r="r" b="b" t="t" l="l"/>
              <a:pathLst>
                <a:path h="1717744" w="1755151">
                  <a:moveTo>
                    <a:pt x="58087" y="0"/>
                  </a:moveTo>
                  <a:lnTo>
                    <a:pt x="1697065" y="0"/>
                  </a:lnTo>
                  <a:cubicBezTo>
                    <a:pt x="1712470" y="0"/>
                    <a:pt x="1727245" y="6120"/>
                    <a:pt x="1738138" y="17013"/>
                  </a:cubicBezTo>
                  <a:cubicBezTo>
                    <a:pt x="1749032" y="27907"/>
                    <a:pt x="1755151" y="42681"/>
                    <a:pt x="1755151" y="58087"/>
                  </a:cubicBezTo>
                  <a:lnTo>
                    <a:pt x="1755151" y="1659657"/>
                  </a:lnTo>
                  <a:cubicBezTo>
                    <a:pt x="1755151" y="1675062"/>
                    <a:pt x="1749032" y="1689837"/>
                    <a:pt x="1738138" y="1700730"/>
                  </a:cubicBezTo>
                  <a:cubicBezTo>
                    <a:pt x="1727245" y="1711624"/>
                    <a:pt x="1712470" y="1717744"/>
                    <a:pt x="1697065" y="1717744"/>
                  </a:cubicBezTo>
                  <a:lnTo>
                    <a:pt x="58087" y="1717744"/>
                  </a:lnTo>
                  <a:cubicBezTo>
                    <a:pt x="42681" y="1717744"/>
                    <a:pt x="27907" y="1711624"/>
                    <a:pt x="17013" y="1700730"/>
                  </a:cubicBezTo>
                  <a:cubicBezTo>
                    <a:pt x="6120" y="1689837"/>
                    <a:pt x="0" y="1675062"/>
                    <a:pt x="0" y="1659657"/>
                  </a:cubicBezTo>
                  <a:lnTo>
                    <a:pt x="0" y="58087"/>
                  </a:lnTo>
                  <a:cubicBezTo>
                    <a:pt x="0" y="42681"/>
                    <a:pt x="6120" y="27907"/>
                    <a:pt x="17013" y="17013"/>
                  </a:cubicBezTo>
                  <a:cubicBezTo>
                    <a:pt x="27907" y="6120"/>
                    <a:pt x="42681" y="0"/>
                    <a:pt x="58087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55151" cy="17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98780" y="2736243"/>
            <a:ext cx="6664090" cy="6522057"/>
            <a:chOff x="0" y="0"/>
            <a:chExt cx="1755151" cy="1717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5151" cy="1717744"/>
            </a:xfrm>
            <a:custGeom>
              <a:avLst/>
              <a:gdLst/>
              <a:ahLst/>
              <a:cxnLst/>
              <a:rect r="r" b="b" t="t" l="l"/>
              <a:pathLst>
                <a:path h="1717744" w="1755151">
                  <a:moveTo>
                    <a:pt x="58087" y="0"/>
                  </a:moveTo>
                  <a:lnTo>
                    <a:pt x="1697065" y="0"/>
                  </a:lnTo>
                  <a:cubicBezTo>
                    <a:pt x="1712470" y="0"/>
                    <a:pt x="1727245" y="6120"/>
                    <a:pt x="1738138" y="17013"/>
                  </a:cubicBezTo>
                  <a:cubicBezTo>
                    <a:pt x="1749032" y="27907"/>
                    <a:pt x="1755151" y="42681"/>
                    <a:pt x="1755151" y="58087"/>
                  </a:cubicBezTo>
                  <a:lnTo>
                    <a:pt x="1755151" y="1659657"/>
                  </a:lnTo>
                  <a:cubicBezTo>
                    <a:pt x="1755151" y="1675062"/>
                    <a:pt x="1749032" y="1689837"/>
                    <a:pt x="1738138" y="1700730"/>
                  </a:cubicBezTo>
                  <a:cubicBezTo>
                    <a:pt x="1727245" y="1711624"/>
                    <a:pt x="1712470" y="1717744"/>
                    <a:pt x="1697065" y="1717744"/>
                  </a:cubicBezTo>
                  <a:lnTo>
                    <a:pt x="58087" y="1717744"/>
                  </a:lnTo>
                  <a:cubicBezTo>
                    <a:pt x="42681" y="1717744"/>
                    <a:pt x="27907" y="1711624"/>
                    <a:pt x="17013" y="1700730"/>
                  </a:cubicBezTo>
                  <a:cubicBezTo>
                    <a:pt x="6120" y="1689837"/>
                    <a:pt x="0" y="1675062"/>
                    <a:pt x="0" y="1659657"/>
                  </a:cubicBezTo>
                  <a:lnTo>
                    <a:pt x="0" y="58087"/>
                  </a:lnTo>
                  <a:cubicBezTo>
                    <a:pt x="0" y="42681"/>
                    <a:pt x="6120" y="27907"/>
                    <a:pt x="17013" y="17013"/>
                  </a:cubicBezTo>
                  <a:cubicBezTo>
                    <a:pt x="27907" y="6120"/>
                    <a:pt x="42681" y="0"/>
                    <a:pt x="58087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5151" cy="17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33188" y="3197748"/>
            <a:ext cx="5812327" cy="656093"/>
            <a:chOff x="0" y="0"/>
            <a:chExt cx="1530819" cy="1727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0819" cy="172798"/>
            </a:xfrm>
            <a:custGeom>
              <a:avLst/>
              <a:gdLst/>
              <a:ahLst/>
              <a:cxnLst/>
              <a:rect r="r" b="b" t="t" l="l"/>
              <a:pathLst>
                <a:path h="172798" w="1530819">
                  <a:moveTo>
                    <a:pt x="67931" y="0"/>
                  </a:moveTo>
                  <a:lnTo>
                    <a:pt x="1462888" y="0"/>
                  </a:lnTo>
                  <a:cubicBezTo>
                    <a:pt x="1500405" y="0"/>
                    <a:pt x="1530819" y="30414"/>
                    <a:pt x="1530819" y="67931"/>
                  </a:cubicBezTo>
                  <a:lnTo>
                    <a:pt x="1530819" y="104867"/>
                  </a:lnTo>
                  <a:cubicBezTo>
                    <a:pt x="1530819" y="142384"/>
                    <a:pt x="1500405" y="172798"/>
                    <a:pt x="1462888" y="172798"/>
                  </a:cubicBezTo>
                  <a:lnTo>
                    <a:pt x="67931" y="172798"/>
                  </a:lnTo>
                  <a:cubicBezTo>
                    <a:pt x="30414" y="172798"/>
                    <a:pt x="0" y="142384"/>
                    <a:pt x="0" y="104867"/>
                  </a:cubicBezTo>
                  <a:lnTo>
                    <a:pt x="0" y="67931"/>
                  </a:lnTo>
                  <a:cubicBezTo>
                    <a:pt x="0" y="30414"/>
                    <a:pt x="30414" y="0"/>
                    <a:pt x="67931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30819" cy="220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526293" y="1435736"/>
            <a:ext cx="9235414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4"/>
              </a:lnSpc>
              <a:spcBef>
                <a:spcPct val="0"/>
              </a:spcBef>
            </a:pPr>
            <a:r>
              <a:rPr lang="en-US" b="true" sz="457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DESCRIPCIÓN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63069" y="4277248"/>
            <a:ext cx="5812327" cy="374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Muchas personas buscan una forma práctica y motivadora de registrar sus recorridos al aire libre, alcanzar metas personales y compartir sus experiencias. iTrek responde a esta necesidad al ofrecer una plataforma interactiva que transforma cada ruta en una experiencia memorable y conectada.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3188" y="4277248"/>
            <a:ext cx="5812327" cy="416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aplicación móvil que permita a los usuarios registrar y guardar sus recorridos al aire libre, visualizar estadísticas, ganar puntos para avanzar de nivel y compartir rutas con una comunidad activa. La app transforma cada recorrido en una experiencia conectada y motivadora, incentivando la exploración y el intercambio de aventuras.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51740" y="3300370"/>
            <a:ext cx="537202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3C5B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Propuesta de solución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563069" y="3197748"/>
            <a:ext cx="5812327" cy="656093"/>
            <a:chOff x="0" y="0"/>
            <a:chExt cx="1530819" cy="1727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30819" cy="172798"/>
            </a:xfrm>
            <a:custGeom>
              <a:avLst/>
              <a:gdLst/>
              <a:ahLst/>
              <a:cxnLst/>
              <a:rect r="r" b="b" t="t" l="l"/>
              <a:pathLst>
                <a:path h="172798" w="1530819">
                  <a:moveTo>
                    <a:pt x="67931" y="0"/>
                  </a:moveTo>
                  <a:lnTo>
                    <a:pt x="1462888" y="0"/>
                  </a:lnTo>
                  <a:cubicBezTo>
                    <a:pt x="1500405" y="0"/>
                    <a:pt x="1530819" y="30414"/>
                    <a:pt x="1530819" y="67931"/>
                  </a:cubicBezTo>
                  <a:lnTo>
                    <a:pt x="1530819" y="104867"/>
                  </a:lnTo>
                  <a:cubicBezTo>
                    <a:pt x="1530819" y="142384"/>
                    <a:pt x="1500405" y="172798"/>
                    <a:pt x="1462888" y="172798"/>
                  </a:cubicBezTo>
                  <a:lnTo>
                    <a:pt x="67931" y="172798"/>
                  </a:lnTo>
                  <a:cubicBezTo>
                    <a:pt x="30414" y="172798"/>
                    <a:pt x="0" y="142384"/>
                    <a:pt x="0" y="104867"/>
                  </a:cubicBezTo>
                  <a:lnTo>
                    <a:pt x="0" y="67931"/>
                  </a:lnTo>
                  <a:cubicBezTo>
                    <a:pt x="0" y="30414"/>
                    <a:pt x="30414" y="0"/>
                    <a:pt x="67931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530819" cy="220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783219" y="3300370"/>
            <a:ext cx="537202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3C5B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Oportunidad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26" id="26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581775"/>
            <a:ext cx="162306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Incentivar la exploración de nuevas rutas de trekking.</a:t>
            </a:r>
          </a:p>
          <a:p>
            <a:pPr algn="just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Facilitar el registro y organización de rutas con datos clave.</a:t>
            </a:r>
          </a:p>
          <a:p>
            <a:pPr algn="just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Conectar a los senderistas mediante el intercambio de rutas y puntos destacados.</a:t>
            </a:r>
          </a:p>
          <a:p>
            <a:pPr algn="just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Motivar a los usuarios con un sistema de niveles y recompensas. </a:t>
            </a:r>
          </a:p>
          <a:p>
            <a:pPr algn="just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Promover la retroalimentación a través de calificaciones y comentarios.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877960"/>
            <a:ext cx="5973069" cy="696970"/>
            <a:chOff x="0" y="0"/>
            <a:chExt cx="1735273" cy="2024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5273" cy="202481"/>
            </a:xfrm>
            <a:custGeom>
              <a:avLst/>
              <a:gdLst/>
              <a:ahLst/>
              <a:cxnLst/>
              <a:rect r="r" b="b" t="t" l="l"/>
              <a:pathLst>
                <a:path h="202481" w="1735273">
                  <a:moveTo>
                    <a:pt x="66103" y="0"/>
                  </a:moveTo>
                  <a:lnTo>
                    <a:pt x="1669170" y="0"/>
                  </a:lnTo>
                  <a:cubicBezTo>
                    <a:pt x="1705678" y="0"/>
                    <a:pt x="1735273" y="29595"/>
                    <a:pt x="1735273" y="66103"/>
                  </a:cubicBezTo>
                  <a:lnTo>
                    <a:pt x="1735273" y="136378"/>
                  </a:lnTo>
                  <a:cubicBezTo>
                    <a:pt x="1735273" y="172886"/>
                    <a:pt x="1705678" y="202481"/>
                    <a:pt x="1669170" y="202481"/>
                  </a:cubicBezTo>
                  <a:lnTo>
                    <a:pt x="66103" y="202481"/>
                  </a:lnTo>
                  <a:cubicBezTo>
                    <a:pt x="29595" y="202481"/>
                    <a:pt x="0" y="172886"/>
                    <a:pt x="0" y="136378"/>
                  </a:cubicBezTo>
                  <a:lnTo>
                    <a:pt x="0" y="66103"/>
                  </a:lnTo>
                  <a:cubicBezTo>
                    <a:pt x="0" y="29595"/>
                    <a:pt x="29595" y="0"/>
                    <a:pt x="66103" y="0"/>
                  </a:cubicBez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35273" cy="25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37554" y="1894657"/>
            <a:ext cx="395536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 General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08305"/>
            <a:ext cx="162306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Mejorar la experiencia de los senderistas mediante una aplicación móvil que permita registrar, compartir y calificar rutas de trekking, promoviendo una comunidad activa y motivada.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5551430"/>
            <a:ext cx="5973069" cy="696970"/>
            <a:chOff x="0" y="0"/>
            <a:chExt cx="1735273" cy="2024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35273" cy="202481"/>
            </a:xfrm>
            <a:custGeom>
              <a:avLst/>
              <a:gdLst/>
              <a:ahLst/>
              <a:cxnLst/>
              <a:rect r="r" b="b" t="t" l="l"/>
              <a:pathLst>
                <a:path h="202481" w="1735273">
                  <a:moveTo>
                    <a:pt x="66103" y="0"/>
                  </a:moveTo>
                  <a:lnTo>
                    <a:pt x="1669170" y="0"/>
                  </a:lnTo>
                  <a:cubicBezTo>
                    <a:pt x="1705678" y="0"/>
                    <a:pt x="1735273" y="29595"/>
                    <a:pt x="1735273" y="66103"/>
                  </a:cubicBezTo>
                  <a:lnTo>
                    <a:pt x="1735273" y="136378"/>
                  </a:lnTo>
                  <a:cubicBezTo>
                    <a:pt x="1735273" y="172886"/>
                    <a:pt x="1705678" y="202481"/>
                    <a:pt x="1669170" y="202481"/>
                  </a:cubicBezTo>
                  <a:lnTo>
                    <a:pt x="66103" y="202481"/>
                  </a:lnTo>
                  <a:cubicBezTo>
                    <a:pt x="29595" y="202481"/>
                    <a:pt x="0" y="172886"/>
                    <a:pt x="0" y="136378"/>
                  </a:cubicBezTo>
                  <a:lnTo>
                    <a:pt x="0" y="66103"/>
                  </a:lnTo>
                  <a:cubicBezTo>
                    <a:pt x="0" y="29595"/>
                    <a:pt x="29595" y="0"/>
                    <a:pt x="66103" y="0"/>
                  </a:cubicBez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35273" cy="25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33127" y="5568127"/>
            <a:ext cx="496421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Objetivos Específicos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9721" y="1473063"/>
            <a:ext cx="14548557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ALCANCE Y LIMITACIONES DEL PROYECTO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982728"/>
            <a:ext cx="16230600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Búsqueda de ruta dependiendo de la conectividad del dispositivo.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Inicialmente disponible solo en Android, con posibilidad de expandirse a iOS.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520795"/>
            <a:ext cx="5973069" cy="696970"/>
            <a:chOff x="0" y="0"/>
            <a:chExt cx="1735273" cy="2024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5273" cy="202481"/>
            </a:xfrm>
            <a:custGeom>
              <a:avLst/>
              <a:gdLst/>
              <a:ahLst/>
              <a:cxnLst/>
              <a:rect r="r" b="b" t="t" l="l"/>
              <a:pathLst>
                <a:path h="202481" w="1735273">
                  <a:moveTo>
                    <a:pt x="66103" y="0"/>
                  </a:moveTo>
                  <a:lnTo>
                    <a:pt x="1669170" y="0"/>
                  </a:lnTo>
                  <a:cubicBezTo>
                    <a:pt x="1705678" y="0"/>
                    <a:pt x="1735273" y="29595"/>
                    <a:pt x="1735273" y="66103"/>
                  </a:cubicBezTo>
                  <a:lnTo>
                    <a:pt x="1735273" y="136378"/>
                  </a:lnTo>
                  <a:cubicBezTo>
                    <a:pt x="1735273" y="172886"/>
                    <a:pt x="1705678" y="202481"/>
                    <a:pt x="1669170" y="202481"/>
                  </a:cubicBezTo>
                  <a:lnTo>
                    <a:pt x="66103" y="202481"/>
                  </a:lnTo>
                  <a:cubicBezTo>
                    <a:pt x="29595" y="202481"/>
                    <a:pt x="0" y="172886"/>
                    <a:pt x="0" y="136378"/>
                  </a:cubicBezTo>
                  <a:lnTo>
                    <a:pt x="0" y="66103"/>
                  </a:lnTo>
                  <a:cubicBezTo>
                    <a:pt x="0" y="29595"/>
                    <a:pt x="29595" y="0"/>
                    <a:pt x="66103" y="0"/>
                  </a:cubicBez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735273" cy="25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17132" y="2537493"/>
            <a:ext cx="51962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Alcances del Proyecto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7070730"/>
            <a:ext cx="6833655" cy="696970"/>
            <a:chOff x="0" y="0"/>
            <a:chExt cx="1985287" cy="2024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85287" cy="202481"/>
            </a:xfrm>
            <a:custGeom>
              <a:avLst/>
              <a:gdLst/>
              <a:ahLst/>
              <a:cxnLst/>
              <a:rect r="r" b="b" t="t" l="l"/>
              <a:pathLst>
                <a:path h="202481" w="1985287">
                  <a:moveTo>
                    <a:pt x="57778" y="0"/>
                  </a:moveTo>
                  <a:lnTo>
                    <a:pt x="1927509" y="0"/>
                  </a:lnTo>
                  <a:cubicBezTo>
                    <a:pt x="1959419" y="0"/>
                    <a:pt x="1985287" y="25868"/>
                    <a:pt x="1985287" y="57778"/>
                  </a:cubicBezTo>
                  <a:lnTo>
                    <a:pt x="1985287" y="144703"/>
                  </a:lnTo>
                  <a:cubicBezTo>
                    <a:pt x="1985287" y="176613"/>
                    <a:pt x="1959419" y="202481"/>
                    <a:pt x="1927509" y="202481"/>
                  </a:cubicBezTo>
                  <a:lnTo>
                    <a:pt x="57778" y="202481"/>
                  </a:lnTo>
                  <a:cubicBezTo>
                    <a:pt x="25868" y="202481"/>
                    <a:pt x="0" y="176613"/>
                    <a:pt x="0" y="144703"/>
                  </a:cubicBezTo>
                  <a:lnTo>
                    <a:pt x="0" y="57778"/>
                  </a:lnTo>
                  <a:cubicBezTo>
                    <a:pt x="0" y="25868"/>
                    <a:pt x="25868" y="0"/>
                    <a:pt x="57778" y="0"/>
                  </a:cubicBezTo>
                  <a:close/>
                </a:path>
              </a:pathLst>
            </a:custGeom>
            <a:solidFill>
              <a:srgbClr val="4B56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85287" cy="25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51658" y="7087427"/>
            <a:ext cx="606496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Limitaciones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415035"/>
            <a:ext cx="16230600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Permitir a los usuarios registrar sus rutas utilizando GPS, visualizándolas en un mapa interactivo en tiempo real.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Ofrecer la posibilidad de añadir puntos destacados durante el recorrido, con fotos y descripciones que enriquezcan la experiencia.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Facilitar la opción de compartir rutas completas y puntos destacados en redes sociales o directamente con otros usuarios de la aplicación, fomentando la conexión y el intercambio de experiencias.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2696" y="2681974"/>
            <a:ext cx="7634136" cy="3287763"/>
            <a:chOff x="0" y="0"/>
            <a:chExt cx="2102343" cy="9054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2343" cy="905408"/>
            </a:xfrm>
            <a:custGeom>
              <a:avLst/>
              <a:gdLst/>
              <a:ahLst/>
              <a:cxnLst/>
              <a:rect r="r" b="b" t="t" l="l"/>
              <a:pathLst>
                <a:path h="905408" w="2102343">
                  <a:moveTo>
                    <a:pt x="50706" y="0"/>
                  </a:moveTo>
                  <a:lnTo>
                    <a:pt x="2051637" y="0"/>
                  </a:lnTo>
                  <a:cubicBezTo>
                    <a:pt x="2079641" y="0"/>
                    <a:pt x="2102343" y="22702"/>
                    <a:pt x="2102343" y="50706"/>
                  </a:cubicBezTo>
                  <a:lnTo>
                    <a:pt x="2102343" y="854702"/>
                  </a:lnTo>
                  <a:cubicBezTo>
                    <a:pt x="2102343" y="882706"/>
                    <a:pt x="2079641" y="905408"/>
                    <a:pt x="2051637" y="905408"/>
                  </a:cubicBezTo>
                  <a:lnTo>
                    <a:pt x="50706" y="905408"/>
                  </a:lnTo>
                  <a:cubicBezTo>
                    <a:pt x="22702" y="905408"/>
                    <a:pt x="0" y="882706"/>
                    <a:pt x="0" y="854702"/>
                  </a:cubicBezTo>
                  <a:lnTo>
                    <a:pt x="0" y="50706"/>
                  </a:lnTo>
                  <a:cubicBezTo>
                    <a:pt x="0" y="22702"/>
                    <a:pt x="22702" y="0"/>
                    <a:pt x="50706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02343" cy="94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71168" y="2681974"/>
            <a:ext cx="7634136" cy="3287763"/>
            <a:chOff x="0" y="0"/>
            <a:chExt cx="2102343" cy="9054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2343" cy="905408"/>
            </a:xfrm>
            <a:custGeom>
              <a:avLst/>
              <a:gdLst/>
              <a:ahLst/>
              <a:cxnLst/>
              <a:rect r="r" b="b" t="t" l="l"/>
              <a:pathLst>
                <a:path h="905408" w="2102343">
                  <a:moveTo>
                    <a:pt x="50706" y="0"/>
                  </a:moveTo>
                  <a:lnTo>
                    <a:pt x="2051637" y="0"/>
                  </a:lnTo>
                  <a:cubicBezTo>
                    <a:pt x="2079641" y="0"/>
                    <a:pt x="2102343" y="22702"/>
                    <a:pt x="2102343" y="50706"/>
                  </a:cubicBezTo>
                  <a:lnTo>
                    <a:pt x="2102343" y="854702"/>
                  </a:lnTo>
                  <a:cubicBezTo>
                    <a:pt x="2102343" y="882706"/>
                    <a:pt x="2079641" y="905408"/>
                    <a:pt x="2051637" y="905408"/>
                  </a:cubicBezTo>
                  <a:lnTo>
                    <a:pt x="50706" y="905408"/>
                  </a:lnTo>
                  <a:cubicBezTo>
                    <a:pt x="22702" y="905408"/>
                    <a:pt x="0" y="882706"/>
                    <a:pt x="0" y="854702"/>
                  </a:cubicBezTo>
                  <a:lnTo>
                    <a:pt x="0" y="50706"/>
                  </a:lnTo>
                  <a:cubicBezTo>
                    <a:pt x="0" y="22702"/>
                    <a:pt x="22702" y="0"/>
                    <a:pt x="50706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02343" cy="94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71168" y="6165252"/>
            <a:ext cx="7634136" cy="3287763"/>
            <a:chOff x="0" y="0"/>
            <a:chExt cx="2102343" cy="9054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2343" cy="905408"/>
            </a:xfrm>
            <a:custGeom>
              <a:avLst/>
              <a:gdLst/>
              <a:ahLst/>
              <a:cxnLst/>
              <a:rect r="r" b="b" t="t" l="l"/>
              <a:pathLst>
                <a:path h="905408" w="2102343">
                  <a:moveTo>
                    <a:pt x="50706" y="0"/>
                  </a:moveTo>
                  <a:lnTo>
                    <a:pt x="2051637" y="0"/>
                  </a:lnTo>
                  <a:cubicBezTo>
                    <a:pt x="2079641" y="0"/>
                    <a:pt x="2102343" y="22702"/>
                    <a:pt x="2102343" y="50706"/>
                  </a:cubicBezTo>
                  <a:lnTo>
                    <a:pt x="2102343" y="854702"/>
                  </a:lnTo>
                  <a:cubicBezTo>
                    <a:pt x="2102343" y="882706"/>
                    <a:pt x="2079641" y="905408"/>
                    <a:pt x="2051637" y="905408"/>
                  </a:cubicBezTo>
                  <a:lnTo>
                    <a:pt x="50706" y="905408"/>
                  </a:lnTo>
                  <a:cubicBezTo>
                    <a:pt x="22702" y="905408"/>
                    <a:pt x="0" y="882706"/>
                    <a:pt x="0" y="854702"/>
                  </a:cubicBezTo>
                  <a:lnTo>
                    <a:pt x="0" y="50706"/>
                  </a:lnTo>
                  <a:cubicBezTo>
                    <a:pt x="0" y="22702"/>
                    <a:pt x="22702" y="0"/>
                    <a:pt x="50706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02343" cy="94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2696" y="6165252"/>
            <a:ext cx="7634136" cy="3287763"/>
            <a:chOff x="0" y="0"/>
            <a:chExt cx="2102343" cy="90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02343" cy="905408"/>
            </a:xfrm>
            <a:custGeom>
              <a:avLst/>
              <a:gdLst/>
              <a:ahLst/>
              <a:cxnLst/>
              <a:rect r="r" b="b" t="t" l="l"/>
              <a:pathLst>
                <a:path h="905408" w="2102343">
                  <a:moveTo>
                    <a:pt x="50706" y="0"/>
                  </a:moveTo>
                  <a:lnTo>
                    <a:pt x="2051637" y="0"/>
                  </a:lnTo>
                  <a:cubicBezTo>
                    <a:pt x="2079641" y="0"/>
                    <a:pt x="2102343" y="22702"/>
                    <a:pt x="2102343" y="50706"/>
                  </a:cubicBezTo>
                  <a:lnTo>
                    <a:pt x="2102343" y="854702"/>
                  </a:lnTo>
                  <a:cubicBezTo>
                    <a:pt x="2102343" y="882706"/>
                    <a:pt x="2079641" y="905408"/>
                    <a:pt x="2051637" y="905408"/>
                  </a:cubicBezTo>
                  <a:lnTo>
                    <a:pt x="50706" y="905408"/>
                  </a:lnTo>
                  <a:cubicBezTo>
                    <a:pt x="22702" y="905408"/>
                    <a:pt x="0" y="882706"/>
                    <a:pt x="0" y="854702"/>
                  </a:cubicBezTo>
                  <a:lnTo>
                    <a:pt x="0" y="50706"/>
                  </a:lnTo>
                  <a:cubicBezTo>
                    <a:pt x="0" y="22702"/>
                    <a:pt x="22702" y="0"/>
                    <a:pt x="50706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02343" cy="94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740232" y="5699570"/>
            <a:ext cx="807536" cy="80753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69721" y="1473063"/>
            <a:ext cx="14548557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COMPETENCIAS DE CARRERA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8715" y="2904516"/>
            <a:ext cx="6882002" cy="279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22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Administrar la configuración de entornos móviles y servicios de aplicaciones en contextos recreativos para garantizar el funcionamiento y la continuidad de las soluciones tecnológicas que apoyan estas actividades, asegurando una gestión eficiente de los recursos disponibles.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29249" y="3706153"/>
            <a:ext cx="7117974" cy="119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22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Proporcionar propuestas informáticas que, mediante un análisis integral, se ajusten a los requerimientos específicos de los usuarios.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29249" y="6588204"/>
            <a:ext cx="7117974" cy="239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22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Diseñar interfaces centradas en la experiencia del usuario, construir modelos de datos para gestionar información relevante y realizar pruebas de certificación, promoviendo la innovación y mejora continua en los proyectos tecnológicos.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93787" y="6387795"/>
            <a:ext cx="6811954" cy="279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22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solución de software empleando técnicas que estructuran y sistematizan tanto el desarrollo como el mantenimiento del sistema, garantizando el cumplimiento de los objetivos establecidos, mejorando la seguridad y la eficiencia en el uso de estas tecnologías.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29" id="29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3003" y="3396103"/>
            <a:ext cx="16748946" cy="5565506"/>
            <a:chOff x="0" y="0"/>
            <a:chExt cx="4612443" cy="15326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12444" cy="1532668"/>
            </a:xfrm>
            <a:custGeom>
              <a:avLst/>
              <a:gdLst/>
              <a:ahLst/>
              <a:cxnLst/>
              <a:rect r="r" b="b" t="t" l="l"/>
              <a:pathLst>
                <a:path h="1532668" w="4612444">
                  <a:moveTo>
                    <a:pt x="23112" y="0"/>
                  </a:moveTo>
                  <a:lnTo>
                    <a:pt x="4589332" y="0"/>
                  </a:lnTo>
                  <a:cubicBezTo>
                    <a:pt x="4602096" y="0"/>
                    <a:pt x="4612444" y="10347"/>
                    <a:pt x="4612444" y="23112"/>
                  </a:cubicBezTo>
                  <a:lnTo>
                    <a:pt x="4612444" y="1509557"/>
                  </a:lnTo>
                  <a:cubicBezTo>
                    <a:pt x="4612444" y="1522321"/>
                    <a:pt x="4602096" y="1532668"/>
                    <a:pt x="4589332" y="1532668"/>
                  </a:cubicBezTo>
                  <a:lnTo>
                    <a:pt x="23112" y="1532668"/>
                  </a:lnTo>
                  <a:cubicBezTo>
                    <a:pt x="10347" y="1532668"/>
                    <a:pt x="0" y="1522321"/>
                    <a:pt x="0" y="1509557"/>
                  </a:cubicBezTo>
                  <a:lnTo>
                    <a:pt x="0" y="23112"/>
                  </a:lnTo>
                  <a:cubicBezTo>
                    <a:pt x="0" y="10347"/>
                    <a:pt x="10347" y="0"/>
                    <a:pt x="23112" y="0"/>
                  </a:cubicBezTo>
                  <a:close/>
                </a:path>
              </a:pathLst>
            </a:custGeom>
            <a:solidFill>
              <a:srgbClr val="4B5657">
                <a:alpha val="6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12443" cy="1570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06772" y="3771763"/>
            <a:ext cx="15952528" cy="478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Usamos la metodología Scrum para el desarrollo de nuestro proyecto iTrek, ya que ofrece un enfoque flexible y eficiente para gestionar proyectos de este tipo. Scrum nos permitió dividir el trabajo en sprints, ciclos cortos y manejables, donde entregamos incrementos funcionales de la aplicación de manera regular. Esto facilitó una retroalimentación temprana y constante, asegurando que el desarrollo se mantuviera alineado con las necesidades de los usuarios y los objetivos del proyecto. Además, este enfoque nos permitió priorizar las funcionalidades más importantes, adaptarnos rápidamente a cambios y garantizar una mejora continua del producto final.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9721" y="1769934"/>
            <a:ext cx="14548557" cy="139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METODOLOGÍA DE TRABAJO PARA EL DESARROLLO DEL PROYECTO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88037" y="2614010"/>
            <a:ext cx="11655358" cy="6726315"/>
            <a:chOff x="0" y="0"/>
            <a:chExt cx="3218222" cy="18572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8222" cy="1857238"/>
            </a:xfrm>
            <a:custGeom>
              <a:avLst/>
              <a:gdLst/>
              <a:ahLst/>
              <a:cxnLst/>
              <a:rect r="r" b="b" t="t" l="l"/>
              <a:pathLst>
                <a:path h="1857238" w="3218222">
                  <a:moveTo>
                    <a:pt x="0" y="0"/>
                  </a:moveTo>
                  <a:lnTo>
                    <a:pt x="3218222" y="0"/>
                  </a:lnTo>
                  <a:lnTo>
                    <a:pt x="3218222" y="1857238"/>
                  </a:lnTo>
                  <a:lnTo>
                    <a:pt x="0" y="1857238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2000"/>
                  </a:srgbClr>
                </a:gs>
                <a:gs pos="100000">
                  <a:srgbClr val="7ED957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8222" cy="1895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80"/>
                </a:lnSpc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5588037" y="3306469"/>
          <a:ext cx="19489160" cy="10075585"/>
        </p:xfrm>
        <a:graphic>
          <a:graphicData uri="http://schemas.openxmlformats.org/drawingml/2006/table">
            <a:tbl>
              <a:tblPr/>
              <a:tblGrid>
                <a:gridCol w="1958494"/>
                <a:gridCol w="1958494"/>
                <a:gridCol w="1958494"/>
                <a:gridCol w="1958494"/>
                <a:gridCol w="1958494"/>
                <a:gridCol w="1958494"/>
                <a:gridCol w="1958494"/>
                <a:gridCol w="1958494"/>
                <a:gridCol w="1958494"/>
                <a:gridCol w="1862710"/>
              </a:tblGrid>
              <a:tr h="5037792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792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3118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572132" y="2614010"/>
          <a:ext cx="19515720" cy="11258403"/>
        </p:xfrm>
        <a:graphic>
          <a:graphicData uri="http://schemas.openxmlformats.org/drawingml/2006/table">
            <a:tbl>
              <a:tblPr/>
              <a:tblGrid>
                <a:gridCol w="3937846"/>
                <a:gridCol w="3937846"/>
                <a:gridCol w="3937846"/>
                <a:gridCol w="3874920"/>
                <a:gridCol w="3827261"/>
              </a:tblGrid>
              <a:tr h="5566074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329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961"/>
                        </a:lnSpc>
                        <a:defRPr/>
                      </a:pPr>
                      <a:endParaRPr lang="en-US" sz="1100"/>
                    </a:p>
                  </a:txBody>
                  <a:tcPr marL="254484" marR="254484" marT="254484" marB="254484" anchor="ctr">
                    <a:lnL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06199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8" id="8"/>
          <p:cNvGrpSpPr/>
          <p:nvPr/>
        </p:nvGrpSpPr>
        <p:grpSpPr>
          <a:xfrm rot="0">
            <a:off x="8656875" y="3486342"/>
            <a:ext cx="1019464" cy="429070"/>
            <a:chOff x="0" y="0"/>
            <a:chExt cx="670813" cy="2823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0813" cy="282330"/>
            </a:xfrm>
            <a:custGeom>
              <a:avLst/>
              <a:gdLst/>
              <a:ahLst/>
              <a:cxnLst/>
              <a:rect r="r" b="b" t="t" l="l"/>
              <a:pathLst>
                <a:path h="282330" w="670813">
                  <a:moveTo>
                    <a:pt x="467613" y="0"/>
                  </a:moveTo>
                  <a:cubicBezTo>
                    <a:pt x="579837" y="0"/>
                    <a:pt x="670813" y="63202"/>
                    <a:pt x="670813" y="141165"/>
                  </a:cubicBezTo>
                  <a:cubicBezTo>
                    <a:pt x="670813" y="219129"/>
                    <a:pt x="579837" y="282330"/>
                    <a:pt x="467613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70813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88037" y="3486577"/>
            <a:ext cx="3733803" cy="429070"/>
            <a:chOff x="0" y="0"/>
            <a:chExt cx="2456862" cy="2823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56862" cy="282330"/>
            </a:xfrm>
            <a:custGeom>
              <a:avLst/>
              <a:gdLst/>
              <a:ahLst/>
              <a:cxnLst/>
              <a:rect r="r" b="b" t="t" l="l"/>
              <a:pathLst>
                <a:path h="282330" w="2456862">
                  <a:moveTo>
                    <a:pt x="2253662" y="0"/>
                  </a:moveTo>
                  <a:cubicBezTo>
                    <a:pt x="2365887" y="0"/>
                    <a:pt x="2456862" y="63202"/>
                    <a:pt x="2456862" y="141165"/>
                  </a:cubicBezTo>
                  <a:cubicBezTo>
                    <a:pt x="2456862" y="219129"/>
                    <a:pt x="2365887" y="282330"/>
                    <a:pt x="2253662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456862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21840" y="4233751"/>
            <a:ext cx="987880" cy="429070"/>
            <a:chOff x="0" y="0"/>
            <a:chExt cx="650030" cy="2823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0030" cy="282330"/>
            </a:xfrm>
            <a:custGeom>
              <a:avLst/>
              <a:gdLst/>
              <a:ahLst/>
              <a:cxnLst/>
              <a:rect r="r" b="b" t="t" l="l"/>
              <a:pathLst>
                <a:path h="282330" w="650030">
                  <a:moveTo>
                    <a:pt x="446830" y="0"/>
                  </a:moveTo>
                  <a:cubicBezTo>
                    <a:pt x="559055" y="0"/>
                    <a:pt x="650030" y="63202"/>
                    <a:pt x="650030" y="141165"/>
                  </a:cubicBezTo>
                  <a:cubicBezTo>
                    <a:pt x="650030" y="219129"/>
                    <a:pt x="559055" y="282330"/>
                    <a:pt x="446830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50030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51198" y="4233751"/>
            <a:ext cx="3204023" cy="429070"/>
            <a:chOff x="0" y="0"/>
            <a:chExt cx="2108264" cy="2823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08264" cy="282330"/>
            </a:xfrm>
            <a:custGeom>
              <a:avLst/>
              <a:gdLst/>
              <a:ahLst/>
              <a:cxnLst/>
              <a:rect r="r" b="b" t="t" l="l"/>
              <a:pathLst>
                <a:path h="282330" w="2108264">
                  <a:moveTo>
                    <a:pt x="1905064" y="0"/>
                  </a:moveTo>
                  <a:cubicBezTo>
                    <a:pt x="2017288" y="0"/>
                    <a:pt x="2108264" y="63202"/>
                    <a:pt x="2108264" y="141165"/>
                  </a:cubicBezTo>
                  <a:cubicBezTo>
                    <a:pt x="2108264" y="219129"/>
                    <a:pt x="2017288" y="282330"/>
                    <a:pt x="1905064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108264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51694" y="4980926"/>
            <a:ext cx="987880" cy="429070"/>
            <a:chOff x="0" y="0"/>
            <a:chExt cx="650030" cy="2823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0030" cy="282330"/>
            </a:xfrm>
            <a:custGeom>
              <a:avLst/>
              <a:gdLst/>
              <a:ahLst/>
              <a:cxnLst/>
              <a:rect r="r" b="b" t="t" l="l"/>
              <a:pathLst>
                <a:path h="282330" w="650030">
                  <a:moveTo>
                    <a:pt x="446830" y="0"/>
                  </a:moveTo>
                  <a:cubicBezTo>
                    <a:pt x="559055" y="0"/>
                    <a:pt x="650030" y="63202"/>
                    <a:pt x="650030" y="141165"/>
                  </a:cubicBezTo>
                  <a:cubicBezTo>
                    <a:pt x="650030" y="219129"/>
                    <a:pt x="559055" y="282330"/>
                    <a:pt x="446830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650030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676339" y="4980926"/>
            <a:ext cx="1615979" cy="429070"/>
            <a:chOff x="0" y="0"/>
            <a:chExt cx="1063323" cy="2823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63323" cy="282330"/>
            </a:xfrm>
            <a:custGeom>
              <a:avLst/>
              <a:gdLst/>
              <a:ahLst/>
              <a:cxnLst/>
              <a:rect r="r" b="b" t="t" l="l"/>
              <a:pathLst>
                <a:path h="282330" w="1063323">
                  <a:moveTo>
                    <a:pt x="860123" y="0"/>
                  </a:moveTo>
                  <a:cubicBezTo>
                    <a:pt x="972347" y="0"/>
                    <a:pt x="1063323" y="63202"/>
                    <a:pt x="1063323" y="141165"/>
                  </a:cubicBezTo>
                  <a:cubicBezTo>
                    <a:pt x="1063323" y="219129"/>
                    <a:pt x="972347" y="282330"/>
                    <a:pt x="860123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063323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793606" y="5728101"/>
            <a:ext cx="987880" cy="429070"/>
            <a:chOff x="0" y="0"/>
            <a:chExt cx="650030" cy="2823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0030" cy="282330"/>
            </a:xfrm>
            <a:custGeom>
              <a:avLst/>
              <a:gdLst/>
              <a:ahLst/>
              <a:cxnLst/>
              <a:rect r="r" b="b" t="t" l="l"/>
              <a:pathLst>
                <a:path h="282330" w="650030">
                  <a:moveTo>
                    <a:pt x="446830" y="0"/>
                  </a:moveTo>
                  <a:cubicBezTo>
                    <a:pt x="559055" y="0"/>
                    <a:pt x="650030" y="63202"/>
                    <a:pt x="650030" y="141165"/>
                  </a:cubicBezTo>
                  <a:cubicBezTo>
                    <a:pt x="650030" y="219129"/>
                    <a:pt x="559055" y="282330"/>
                    <a:pt x="446830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650030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309720" y="5728101"/>
            <a:ext cx="3173241" cy="429070"/>
            <a:chOff x="0" y="0"/>
            <a:chExt cx="2088010" cy="28233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88010" cy="282330"/>
            </a:xfrm>
            <a:custGeom>
              <a:avLst/>
              <a:gdLst/>
              <a:ahLst/>
              <a:cxnLst/>
              <a:rect r="r" b="b" t="t" l="l"/>
              <a:pathLst>
                <a:path h="282330" w="2088010">
                  <a:moveTo>
                    <a:pt x="1884810" y="0"/>
                  </a:moveTo>
                  <a:cubicBezTo>
                    <a:pt x="1997034" y="0"/>
                    <a:pt x="2088010" y="63202"/>
                    <a:pt x="2088010" y="141165"/>
                  </a:cubicBezTo>
                  <a:cubicBezTo>
                    <a:pt x="2088010" y="219129"/>
                    <a:pt x="1997034" y="282330"/>
                    <a:pt x="1884810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088010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960103" y="6475276"/>
            <a:ext cx="987880" cy="429070"/>
            <a:chOff x="0" y="0"/>
            <a:chExt cx="650030" cy="28233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50030" cy="282330"/>
            </a:xfrm>
            <a:custGeom>
              <a:avLst/>
              <a:gdLst/>
              <a:ahLst/>
              <a:cxnLst/>
              <a:rect r="r" b="b" t="t" l="l"/>
              <a:pathLst>
                <a:path h="282330" w="650030">
                  <a:moveTo>
                    <a:pt x="446830" y="0"/>
                  </a:moveTo>
                  <a:cubicBezTo>
                    <a:pt x="559055" y="0"/>
                    <a:pt x="650030" y="63202"/>
                    <a:pt x="650030" y="141165"/>
                  </a:cubicBezTo>
                  <a:cubicBezTo>
                    <a:pt x="650030" y="219129"/>
                    <a:pt x="559055" y="282330"/>
                    <a:pt x="446830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650030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423669" y="6475276"/>
            <a:ext cx="3201907" cy="429070"/>
            <a:chOff x="0" y="0"/>
            <a:chExt cx="2106872" cy="28233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106872" cy="282330"/>
            </a:xfrm>
            <a:custGeom>
              <a:avLst/>
              <a:gdLst/>
              <a:ahLst/>
              <a:cxnLst/>
              <a:rect r="r" b="b" t="t" l="l"/>
              <a:pathLst>
                <a:path h="282330" w="2106872">
                  <a:moveTo>
                    <a:pt x="1903672" y="0"/>
                  </a:moveTo>
                  <a:cubicBezTo>
                    <a:pt x="2015896" y="0"/>
                    <a:pt x="2106872" y="63202"/>
                    <a:pt x="2106872" y="141165"/>
                  </a:cubicBezTo>
                  <a:cubicBezTo>
                    <a:pt x="2106872" y="219129"/>
                    <a:pt x="2015896" y="282330"/>
                    <a:pt x="1903672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106872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709614" y="7222451"/>
            <a:ext cx="987880" cy="429070"/>
            <a:chOff x="0" y="0"/>
            <a:chExt cx="650030" cy="28233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50030" cy="282330"/>
            </a:xfrm>
            <a:custGeom>
              <a:avLst/>
              <a:gdLst/>
              <a:ahLst/>
              <a:cxnLst/>
              <a:rect r="r" b="b" t="t" l="l"/>
              <a:pathLst>
                <a:path h="282330" w="650030">
                  <a:moveTo>
                    <a:pt x="446830" y="0"/>
                  </a:moveTo>
                  <a:cubicBezTo>
                    <a:pt x="559055" y="0"/>
                    <a:pt x="650030" y="63202"/>
                    <a:pt x="650030" y="141165"/>
                  </a:cubicBezTo>
                  <a:cubicBezTo>
                    <a:pt x="650030" y="219129"/>
                    <a:pt x="559055" y="282330"/>
                    <a:pt x="446830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650030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3781485" y="7222451"/>
            <a:ext cx="1741051" cy="429070"/>
            <a:chOff x="0" y="0"/>
            <a:chExt cx="1145621" cy="2823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45621" cy="282330"/>
            </a:xfrm>
            <a:custGeom>
              <a:avLst/>
              <a:gdLst/>
              <a:ahLst/>
              <a:cxnLst/>
              <a:rect r="r" b="b" t="t" l="l"/>
              <a:pathLst>
                <a:path h="282330" w="1145621">
                  <a:moveTo>
                    <a:pt x="942421" y="0"/>
                  </a:moveTo>
                  <a:cubicBezTo>
                    <a:pt x="1054645" y="0"/>
                    <a:pt x="1145621" y="63202"/>
                    <a:pt x="1145621" y="141165"/>
                  </a:cubicBezTo>
                  <a:cubicBezTo>
                    <a:pt x="1145621" y="219129"/>
                    <a:pt x="1054645" y="282330"/>
                    <a:pt x="942421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1145621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947983" y="7969626"/>
            <a:ext cx="1149108" cy="429070"/>
            <a:chOff x="0" y="0"/>
            <a:chExt cx="756119" cy="28233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56119" cy="282330"/>
            </a:xfrm>
            <a:custGeom>
              <a:avLst/>
              <a:gdLst/>
              <a:ahLst/>
              <a:cxnLst/>
              <a:rect r="r" b="b" t="t" l="l"/>
              <a:pathLst>
                <a:path h="282330" w="756119">
                  <a:moveTo>
                    <a:pt x="552919" y="0"/>
                  </a:moveTo>
                  <a:cubicBezTo>
                    <a:pt x="665143" y="0"/>
                    <a:pt x="756119" y="63202"/>
                    <a:pt x="756119" y="141165"/>
                  </a:cubicBezTo>
                  <a:cubicBezTo>
                    <a:pt x="756119" y="219129"/>
                    <a:pt x="665143" y="282330"/>
                    <a:pt x="552919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756119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5697494" y="8710549"/>
            <a:ext cx="1545901" cy="429070"/>
            <a:chOff x="0" y="0"/>
            <a:chExt cx="1017211" cy="28233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017211" cy="282330"/>
            </a:xfrm>
            <a:custGeom>
              <a:avLst/>
              <a:gdLst/>
              <a:ahLst/>
              <a:cxnLst/>
              <a:rect r="r" b="b" t="t" l="l"/>
              <a:pathLst>
                <a:path h="282330" w="1017211">
                  <a:moveTo>
                    <a:pt x="814011" y="0"/>
                  </a:moveTo>
                  <a:cubicBezTo>
                    <a:pt x="926235" y="0"/>
                    <a:pt x="1017211" y="63202"/>
                    <a:pt x="1017211" y="141165"/>
                  </a:cubicBezTo>
                  <a:cubicBezTo>
                    <a:pt x="1017211" y="219129"/>
                    <a:pt x="926235" y="282330"/>
                    <a:pt x="814011" y="282330"/>
                  </a:cubicBezTo>
                  <a:lnTo>
                    <a:pt x="203200" y="282330"/>
                  </a:lnTo>
                  <a:cubicBezTo>
                    <a:pt x="90976" y="282330"/>
                    <a:pt x="0" y="219129"/>
                    <a:pt x="0" y="141165"/>
                  </a:cubicBezTo>
                  <a:cubicBezTo>
                    <a:pt x="0" y="6320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06060">
                    <a:alpha val="100000"/>
                  </a:srgbClr>
                </a:gs>
                <a:gs pos="100000">
                  <a:srgbClr val="8F8F8F">
                    <a:alpha val="100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1017211" cy="329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2875608" y="3497745"/>
            <a:ext cx="246516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FF4437"/>
                </a:solidFill>
                <a:latin typeface="Arimo Bold"/>
                <a:ea typeface="Arimo Bold"/>
                <a:cs typeface="Arimo Bold"/>
                <a:sym typeface="Arimo Bold"/>
              </a:rPr>
              <a:t>Registro de Rutas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28700" y="4244920"/>
            <a:ext cx="4312074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A666DB"/>
                </a:solidFill>
                <a:latin typeface="Arimo Bold"/>
                <a:ea typeface="Arimo Bold"/>
                <a:cs typeface="Arimo Bold"/>
                <a:sym typeface="Arimo Bold"/>
              </a:rPr>
              <a:t>Gestión de Rutas por Usuario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773404" y="4992095"/>
            <a:ext cx="3567371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64C674"/>
                </a:solidFill>
                <a:latin typeface="Arimo Bold"/>
                <a:ea typeface="Arimo Bold"/>
                <a:cs typeface="Arimo Bold"/>
                <a:sym typeface="Arimo Bold"/>
              </a:rPr>
              <a:t>Autenticación y Registro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28765" y="5739270"/>
            <a:ext cx="3912009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FFC055"/>
                </a:solidFill>
                <a:latin typeface="Arimo Bold"/>
                <a:ea typeface="Arimo Bold"/>
                <a:cs typeface="Arimo Bold"/>
                <a:sym typeface="Arimo Bold"/>
              </a:rPr>
              <a:t>Gestión de Puntos Clave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998854" y="6480194"/>
            <a:ext cx="3341920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FF8EA4"/>
                </a:solidFill>
                <a:latin typeface="Arimo Bold"/>
                <a:ea typeface="Arimo Bold"/>
                <a:cs typeface="Arimo Bold"/>
                <a:sym typeface="Arimo Bold"/>
              </a:rPr>
              <a:t>Interacción Comunitaria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875608" y="7221118"/>
            <a:ext cx="246516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916FEB"/>
                </a:solidFill>
                <a:latin typeface="Arimo Bold"/>
                <a:ea typeface="Arimo Bold"/>
                <a:cs typeface="Arimo Bold"/>
                <a:sym typeface="Arimo Bold"/>
              </a:rPr>
              <a:t>Mejoras de UX/UI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875608" y="7980794"/>
            <a:ext cx="246516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A2C9F6"/>
                </a:solidFill>
                <a:latin typeface="Arimo Bold"/>
                <a:ea typeface="Arimo Bold"/>
                <a:cs typeface="Arimo Bold"/>
                <a:sym typeface="Arimo Bold"/>
              </a:rPr>
              <a:t>Gamificación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105525" y="2808896"/>
            <a:ext cx="129134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1"/>
              </a:lnSpc>
              <a:spcBef>
                <a:spcPct val="0"/>
              </a:spcBef>
            </a:pPr>
            <a:r>
              <a:rPr lang="en-US" sz="211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Sprint 1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469439" y="2808896"/>
            <a:ext cx="129134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1"/>
              </a:lnSpc>
              <a:spcBef>
                <a:spcPct val="0"/>
              </a:spcBef>
            </a:pPr>
            <a:r>
              <a:rPr lang="en-US" sz="211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Sprint 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777996" y="2808896"/>
            <a:ext cx="129134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1"/>
              </a:lnSpc>
              <a:spcBef>
                <a:spcPct val="0"/>
              </a:spcBef>
            </a:pPr>
            <a:r>
              <a:rPr lang="en-US" sz="211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Sprint 3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201484" y="2808896"/>
            <a:ext cx="129134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1"/>
              </a:lnSpc>
              <a:spcBef>
                <a:spcPct val="0"/>
              </a:spcBef>
            </a:pPr>
            <a:r>
              <a:rPr lang="en-US" sz="211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Sprint 4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451418" y="2808896"/>
            <a:ext cx="1291346" cy="35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1"/>
              </a:lnSpc>
              <a:spcBef>
                <a:spcPct val="0"/>
              </a:spcBef>
            </a:pPr>
            <a:r>
              <a:rPr lang="en-US" sz="211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Sprint 5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875608" y="8721718"/>
            <a:ext cx="2465166" cy="35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1"/>
              </a:lnSpc>
              <a:spcBef>
                <a:spcPct val="0"/>
              </a:spcBef>
            </a:pPr>
            <a:r>
              <a:rPr lang="en-US" b="true" sz="2115">
                <a:solidFill>
                  <a:srgbClr val="A6A6A6"/>
                </a:solidFill>
                <a:latin typeface="Arimo Bold"/>
                <a:ea typeface="Arimo Bold"/>
                <a:cs typeface="Arimo Bold"/>
                <a:sym typeface="Arimo Bold"/>
              </a:rPr>
              <a:t>Validación y Cierre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675887" y="1473063"/>
            <a:ext cx="14936226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CRONOGRAMA PARA EL DESARROLLO DEL PROYECTO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69" id="69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70" id="70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50286"/>
          </a:xfrm>
          <a:custGeom>
            <a:avLst/>
            <a:gdLst/>
            <a:ahLst/>
            <a:cxnLst/>
            <a:rect r="r" b="b" t="t" l="l"/>
            <a:pathLst>
              <a:path h="10450286" w="18288000">
                <a:moveTo>
                  <a:pt x="0" y="0"/>
                </a:moveTo>
                <a:lnTo>
                  <a:pt x="18288000" y="0"/>
                </a:lnTo>
                <a:lnTo>
                  <a:pt x="18288000" y="10450286"/>
                </a:lnTo>
                <a:lnTo>
                  <a:pt x="0" y="104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15236" y="2522358"/>
            <a:ext cx="11657528" cy="6976396"/>
          </a:xfrm>
          <a:custGeom>
            <a:avLst/>
            <a:gdLst/>
            <a:ahLst/>
            <a:cxnLst/>
            <a:rect r="r" b="b" t="t" l="l"/>
            <a:pathLst>
              <a:path h="6976396" w="11657528">
                <a:moveTo>
                  <a:pt x="0" y="0"/>
                </a:moveTo>
                <a:lnTo>
                  <a:pt x="11657528" y="0"/>
                </a:lnTo>
                <a:lnTo>
                  <a:pt x="11657528" y="6976397"/>
                </a:lnTo>
                <a:lnTo>
                  <a:pt x="0" y="6976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5887" y="1473063"/>
            <a:ext cx="14936226" cy="67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9"/>
              </a:lnSpc>
              <a:spcBef>
                <a:spcPct val="0"/>
              </a:spcBef>
            </a:pPr>
            <a:r>
              <a:rPr lang="en-US" b="true" sz="4064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ARQUITECTURA DEL SOFTWARE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5194" y="341353"/>
            <a:ext cx="2506829" cy="3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PROYECTO “iTrek”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09543" y="223609"/>
            <a:ext cx="5011419" cy="946217"/>
            <a:chOff x="0" y="0"/>
            <a:chExt cx="6681892" cy="126162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681892" cy="1261622"/>
              <a:chOff x="0" y="0"/>
              <a:chExt cx="1418505" cy="26783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18505" cy="267831"/>
              </a:xfrm>
              <a:custGeom>
                <a:avLst/>
                <a:gdLst/>
                <a:ahLst/>
                <a:cxnLst/>
                <a:rect r="r" b="b" t="t" l="l"/>
                <a:pathLst>
                  <a:path h="267831" w="1418505">
                    <a:moveTo>
                      <a:pt x="41711" y="0"/>
                    </a:moveTo>
                    <a:lnTo>
                      <a:pt x="1376794" y="0"/>
                    </a:lnTo>
                    <a:cubicBezTo>
                      <a:pt x="1387856" y="0"/>
                      <a:pt x="1398466" y="4395"/>
                      <a:pt x="1406288" y="12217"/>
                    </a:cubicBezTo>
                    <a:cubicBezTo>
                      <a:pt x="1414110" y="20039"/>
                      <a:pt x="1418505" y="30649"/>
                      <a:pt x="1418505" y="41711"/>
                    </a:cubicBezTo>
                    <a:lnTo>
                      <a:pt x="1418505" y="226120"/>
                    </a:lnTo>
                    <a:cubicBezTo>
                      <a:pt x="1418505" y="237182"/>
                      <a:pt x="1414110" y="247792"/>
                      <a:pt x="1406288" y="255614"/>
                    </a:cubicBezTo>
                    <a:cubicBezTo>
                      <a:pt x="1398466" y="263436"/>
                      <a:pt x="1387856" y="267831"/>
                      <a:pt x="1376794" y="267831"/>
                    </a:cubicBezTo>
                    <a:lnTo>
                      <a:pt x="41711" y="267831"/>
                    </a:lnTo>
                    <a:cubicBezTo>
                      <a:pt x="30649" y="267831"/>
                      <a:pt x="20039" y="263436"/>
                      <a:pt x="12217" y="255614"/>
                    </a:cubicBezTo>
                    <a:cubicBezTo>
                      <a:pt x="4395" y="247792"/>
                      <a:pt x="0" y="237182"/>
                      <a:pt x="0" y="226120"/>
                    </a:cubicBezTo>
                    <a:lnTo>
                      <a:pt x="0" y="41711"/>
                    </a:lnTo>
                    <a:cubicBezTo>
                      <a:pt x="0" y="30649"/>
                      <a:pt x="4395" y="20039"/>
                      <a:pt x="12217" y="12217"/>
                    </a:cubicBezTo>
                    <a:cubicBezTo>
                      <a:pt x="20039" y="4395"/>
                      <a:pt x="30649" y="0"/>
                      <a:pt x="41711" y="0"/>
                    </a:cubicBezTo>
                    <a:close/>
                  </a:path>
                </a:pathLst>
              </a:custGeom>
              <a:solidFill>
                <a:srgbClr val="FFFFFF">
                  <a:alpha val="64706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418505" cy="315456"/>
              </a:xfrm>
              <a:prstGeom prst="rect">
                <a:avLst/>
              </a:prstGeom>
            </p:spPr>
            <p:txBody>
              <a:bodyPr anchor="ctr" rtlCol="false" tIns="47268" lIns="47268" bIns="47268" rIns="47268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700977" y="242772"/>
              <a:ext cx="1980915" cy="766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0"/>
                </a:lnSpc>
              </a:pPr>
              <a:r>
                <a:rPr lang="en-US" sz="1135">
                  <a:solidFill>
                    <a:srgbClr val="012138"/>
                  </a:solidFill>
                  <a:latin typeface="Open Sans"/>
                  <a:ea typeface="Open Sans"/>
                  <a:cs typeface="Open Sans"/>
                  <a:sym typeface="Open Sans"/>
                </a:rPr>
                <a:t>Escuela de Informática y Telecomunicaciones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171970" y="0"/>
              <a:ext cx="4423279" cy="1089232"/>
            </a:xfrm>
            <a:custGeom>
              <a:avLst/>
              <a:gdLst/>
              <a:ahLst/>
              <a:cxnLst/>
              <a:rect r="r" b="b" t="t" l="l"/>
              <a:pathLst>
                <a:path h="1089232" w="4423279">
                  <a:moveTo>
                    <a:pt x="0" y="0"/>
                  </a:moveTo>
                  <a:lnTo>
                    <a:pt x="4423279" y="0"/>
                  </a:lnTo>
                  <a:lnTo>
                    <a:pt x="4423279" y="1089232"/>
                  </a:lnTo>
                  <a:lnTo>
                    <a:pt x="0" y="1089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DAGX9nWEo_g</dc:identifier>
  <dcterms:modified xsi:type="dcterms:W3CDTF">2011-08-01T06:04:30Z</dcterms:modified>
  <cp:revision>1</cp:revision>
  <dc:title>Itrek</dc:title>
</cp:coreProperties>
</file>