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A41BAC-D2F6-403E-AF7D-29DC839BC0B2}">
  <a:tblStyle styleId="{44A41BAC-D2F6-403E-AF7D-29DC839BC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984419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984419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c5f8b64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c5f8b64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984419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984419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984419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984419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c5f8b6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c5f8b6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c5f8b6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c5f8b6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c5f8b64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c5f8b64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c5f8b64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c5f8b64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5f8b64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5f8b64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c5f8b641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c5f8b641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936ab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936ab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c5f8b641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c5f8b641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c5f8b64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c5f8b64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c5f8b64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c5f8b64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c5f8b641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c5f8b641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afc9645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afc9645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98441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98441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984419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984419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f62c8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f62c8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afc9645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afc9645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984419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984419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c5f8b6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c5f8b6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c5f8b64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c5f8b64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Binär und Binomial Heaps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Von: </a:t>
            </a:r>
            <a:r>
              <a:rPr lang="de">
                <a:solidFill>
                  <a:schemeClr val="dk1"/>
                </a:solidFill>
              </a:rPr>
              <a:t>Luca Stamos, Stefan Steinhauer, Dimitri Osokin, Marc Kevin Zenzen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-9500" r="9500" t="0"/>
          <a:stretch/>
        </p:blipFill>
        <p:spPr>
          <a:xfrm>
            <a:off x="6579900" y="1483350"/>
            <a:ext cx="2252400" cy="3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Binomial Heaps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 Heaps beschreibt man als die Menge verbundener Binomialbäume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Binomialbäume werden mit zwei Bedingungen definiert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Ein Binomialbaum 0-ten Grades hat einen Knoten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Im Binomial Heap kann es nur einen Baum jeden Grades geben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Mehrere Bäume eines Grades werden “gemerged”: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5" y="29321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225" y="2896500"/>
            <a:ext cx="2095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925" y="2762250"/>
            <a:ext cx="1143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5675" y="2762250"/>
            <a:ext cx="23812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3454950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451392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140922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668257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Binomial Heaps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31725" y="1152475"/>
            <a:ext cx="87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Beim entfernen eines Knotens, entstehen Bäume aus den restlichen Teilbäumen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Das entfernen erfolgt mit der Operation ExtractMin / poll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 Heaps lassen sich auch binär darstellen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Dafür stelle man die Anzahl der Knoten als Dualzahl 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Laufzeiten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{44A41BAC-D2F6-403E-AF7D-29DC839BC0B2}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Binär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Binomial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extractMin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Kotlin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Grafische Darstellung mit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Binary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Binominal Heap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Node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posX, posY (grafische Oberfläche)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ggbf. 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updatePosition(), draw(), drawText() (grafische Oberfläche)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 : mutableListOf&lt;Node&gt;()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addNode()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poll()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66103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581425"/>
            <a:ext cx="6257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peek()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heapifyUp()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875"/>
            <a:ext cx="5250125" cy="7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5468800" cy="1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heapifyDown()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175"/>
            <a:ext cx="5991699" cy="2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BinominalTree(s)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Oberklasse Tree -&gt; rootNode : Node, degree :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Unterklasse BinominalTreeDZero -&gt; node : Node, degree : Int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Unterklasse BinominalTree -&gt; leftTree : Tree, rightTree : Tree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9463"/>
            <a:ext cx="8429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 : muteableListOf&lt;Tree&gt;()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lines : mutableListOf&lt;Vector2&gt;(), nodeCount : Int (grafische Oberfläche)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addNode()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8025"/>
            <a:ext cx="3829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Inhaltsverzeichnis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Einleitung / Allgemeines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Lernziele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Prioritätswarteschlange (ADT)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Binär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Binomial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Laufzeiten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Implementierung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correctTree()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5538"/>
            <a:ext cx="50482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merge()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350"/>
            <a:ext cx="85344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poll()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2150"/>
            <a:ext cx="40290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split()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125"/>
            <a:ext cx="73533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Einleitung/Allgemeines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Binär- und Binomial Heaps als Prioritätswarteschlange (ADT)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Binär Heaps erstmals implementiert in 1964 von J. W. J. Williams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Erweitert von Robert W. Floyd im selben Jahr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Binomial Heaps erstmals beschrieben im Jahr 1978 von Jean Vuillemin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Praktischer Einsatz in Servern und Betriebssystemen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Lernziele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Sie verstehen: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Aufbau von Binären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Aufbau von Binomial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die Unterschiede zwischen den beiden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Sinn der Heap-Strukturen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verschiedene Funktionen (Operationen) der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Unterschied / Vergleich der Laufzeiten von Heaps und z.B Quicksort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Prioritätswarteschlange (ADT)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37700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de" sz="1200">
                <a:solidFill>
                  <a:schemeClr val="dk1"/>
                </a:solidFill>
              </a:rPr>
              <a:t>Warteschlange oder Stack (Stapel) mit Prioritätswert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de" sz="1200">
                <a:solidFill>
                  <a:schemeClr val="dk1"/>
                </a:solidFill>
              </a:rPr>
              <a:t>stellt Funktionen</a:t>
            </a:r>
            <a:r>
              <a:rPr i="1" lang="de" sz="1200">
                <a:solidFill>
                  <a:schemeClr val="dk1"/>
                </a:solidFill>
              </a:rPr>
              <a:t> isEmpty</a:t>
            </a:r>
            <a:r>
              <a:rPr lang="de" sz="1200">
                <a:solidFill>
                  <a:schemeClr val="dk1"/>
                </a:solidFill>
              </a:rPr>
              <a:t>, </a:t>
            </a:r>
            <a:r>
              <a:rPr i="1" lang="de" sz="1200">
                <a:solidFill>
                  <a:schemeClr val="dk1"/>
                </a:solidFill>
              </a:rPr>
              <a:t>Insert </a:t>
            </a:r>
            <a:r>
              <a:rPr lang="de" sz="1200">
                <a:solidFill>
                  <a:schemeClr val="dk1"/>
                </a:solidFill>
              </a:rPr>
              <a:t>und </a:t>
            </a:r>
            <a:r>
              <a:rPr i="1" lang="de" sz="1200">
                <a:solidFill>
                  <a:schemeClr val="dk1"/>
                </a:solidFill>
              </a:rPr>
              <a:t>extractMin/Max </a:t>
            </a:r>
            <a:r>
              <a:rPr lang="de" sz="1200">
                <a:solidFill>
                  <a:schemeClr val="dk1"/>
                </a:solidFill>
              </a:rPr>
              <a:t>zur Verfügung.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de" sz="1200">
                <a:solidFill>
                  <a:schemeClr val="dk1"/>
                </a:solidFill>
              </a:rPr>
              <a:t>Heaps -&gt; implementieren -&gt; Priority Queue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de" sz="1200">
                <a:solidFill>
                  <a:schemeClr val="dk1"/>
                </a:solidFill>
              </a:rPr>
              <a:t> merge, heapifyUp / Down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de" sz="1200">
                <a:solidFill>
                  <a:schemeClr val="dk1"/>
                </a:solidFill>
              </a:rPr>
              <a:t>Vorteile:</a:t>
            </a:r>
            <a:endParaRPr i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de" sz="1200">
                <a:solidFill>
                  <a:schemeClr val="dk1"/>
                </a:solidFill>
              </a:rPr>
              <a:t>Binär Heap -&gt; Element mit höchster Prio. immer in der Wurzel</a:t>
            </a:r>
            <a:endParaRPr i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de" sz="1200">
                <a:solidFill>
                  <a:schemeClr val="dk1"/>
                </a:solidFill>
              </a:rPr>
              <a:t>Binomial Heap -&gt; mergen geht sehr schnell (O(log n))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Anwendungsbeispiel (Organspende)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25" y="1110925"/>
            <a:ext cx="276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2605050" y="1524525"/>
            <a:ext cx="15837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991650" y="1398525"/>
            <a:ext cx="16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nächster Patient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Binär Heaps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92250" y="1124900"/>
            <a:ext cx="2064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Insert()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92250" y="2364600"/>
            <a:ext cx="11619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heapifyUp()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Binär Heaps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538" y="1051388"/>
            <a:ext cx="257693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875" y="111832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3888" y="115530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3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92250" y="1124900"/>
            <a:ext cx="2064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extractMin()  / poll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92250" y="2364600"/>
            <a:ext cx="14874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heapifyDown()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Binär Heaps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917350" y="2659325"/>
            <a:ext cx="2866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Linke Child: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200">
                <a:solidFill>
                  <a:schemeClr val="dk1"/>
                </a:solidFill>
              </a:rPr>
              <a:t>i = i * 2 + 1</a:t>
            </a:r>
            <a:endParaRPr sz="1200"/>
          </a:p>
        </p:txBody>
      </p:sp>
      <p:sp>
        <p:nvSpPr>
          <p:cNvPr id="120" name="Google Shape;120;p21"/>
          <p:cNvSpPr txBox="1"/>
          <p:nvPr/>
        </p:nvSpPr>
        <p:spPr>
          <a:xfrm>
            <a:off x="3955350" y="3392950"/>
            <a:ext cx="28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Rechte Child: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200">
                <a:solidFill>
                  <a:schemeClr val="dk1"/>
                </a:solidFill>
              </a:rPr>
              <a:t>i = i * 2 + 2</a:t>
            </a:r>
            <a:endParaRPr sz="1200"/>
          </a:p>
        </p:txBody>
      </p:sp>
      <p:sp>
        <p:nvSpPr>
          <p:cNvPr id="121" name="Google Shape;121;p21"/>
          <p:cNvSpPr txBox="1"/>
          <p:nvPr/>
        </p:nvSpPr>
        <p:spPr>
          <a:xfrm>
            <a:off x="3955350" y="4121675"/>
            <a:ext cx="28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Elternelement</a:t>
            </a:r>
            <a:r>
              <a:rPr lang="de" sz="1200">
                <a:solidFill>
                  <a:schemeClr val="dk1"/>
                </a:solidFill>
              </a:rPr>
              <a:t>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i = floor((i -1) / 2)</a:t>
            </a:r>
            <a:endParaRPr sz="12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350" y="1243625"/>
            <a:ext cx="2866200" cy="11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