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1846CB-C3EE-48C6-AB2C-8F3CAD658F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75434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DDE9A6-D473-4C69-BC4C-412DA4F4C9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2EF133-1064-41CE-B624-C8EE7260F6B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373560" y="184572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5924520" y="184572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822960" y="394704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373560" y="394704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5924520" y="394704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DD4E9E-6FFA-4002-83DD-6442C04B7FE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6AA3F4-DDAB-4CEB-8A1E-5E84EB94CF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D60782-3991-40F7-AAED-07977A3F57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CF6947-8F77-4CA7-AD20-5221C43EBA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FAEFFE-A3E8-40BA-BBAC-E0EA0CEB22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8C8222-AE34-410D-8DA7-44A9DCF57E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822960" y="286560"/>
            <a:ext cx="7543440" cy="67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D5BAE9-5AAE-4CB4-8AE4-D6E90DA044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38CA22-A51C-49E3-82EB-195E0E6E38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245B33-6448-4C97-8CC3-960784A99B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BF1728-3E89-4495-9C40-1BEE00D437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63536A-42E7-4D54-9A7E-A70F46A3E2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75434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B30904-0284-4496-A198-C08EAA9175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390BFD-121A-4AF8-B249-82CAFC34785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3373560" y="184572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5924520" y="184572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822960" y="394704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3373560" y="394704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5924520" y="394704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E0240E-20B3-46AB-83A3-00EEDD66F37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4D90C7B-2FA9-4E7B-B265-429A2DE433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5C05B4F-8C21-4E84-B2EE-68BB49C3B3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7FE2A6C-82DE-493D-A569-7D87E672A4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AC4DA35-DBA5-47B7-9294-17EB15023A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19293A2-2B28-48CB-BAD0-6449AE20B6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2B835A-7833-467F-BD1F-1F174565DA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822960" y="286560"/>
            <a:ext cx="7543440" cy="67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F243859-FA10-4F07-B28D-84BEA67F6F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4DB3182-E907-4031-BAA6-849CD4DCBF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FB73ADB-4643-4666-B475-157A5DB9FD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0FFF1D3-2C74-459B-A2DF-46EACCFA99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75434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DF1CCAF-20F7-4B5B-8971-FF9B4D2284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FF4E822-9B9A-485A-8C7B-5D9E8EAED77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3373560" y="184572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5924520" y="184572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822960" y="394704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3373560" y="394704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5924520" y="3947040"/>
            <a:ext cx="242892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EDEA90E-11D5-47E6-A3A2-9BEE55A35E1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DEE48C-3FB7-4B8C-92D9-BF0173B39D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BB7AE3-845A-4363-B920-EB94FA8D5D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822960" y="286560"/>
            <a:ext cx="7543440" cy="67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F58795-CB02-4997-A0C0-91018FC508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88280" y="1845720"/>
            <a:ext cx="3681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822960" y="394704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048075-FE03-4AA6-885A-B61B16B1DA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36810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688280" y="394704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1A9910-6AA2-4DC2-91BA-8C0D6A3DF6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88280" y="1845720"/>
            <a:ext cx="368100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822960" y="3947040"/>
            <a:ext cx="75434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3AC30D-BB99-45DC-9F96-46622477E8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ctangle 6"/>
          <p:cNvSpPr/>
          <p:nvPr/>
        </p:nvSpPr>
        <p:spPr>
          <a:xfrm>
            <a:off x="2520" y="6400800"/>
            <a:ext cx="91411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0" y="6334200"/>
            <a:ext cx="91411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22960" y="758880"/>
            <a:ext cx="75434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3000"/>
          </a:bodyPr>
          <a:p>
            <a:pPr>
              <a:lnSpc>
                <a:spcPct val="85000"/>
              </a:lnSpc>
              <a:buNone/>
            </a:pPr>
            <a:r>
              <a:rPr b="0" lang="es-ES" sz="8000" spc="-52" strike="noStrike">
                <a:solidFill>
                  <a:srgbClr val="262626"/>
                </a:solidFill>
                <a:latin typeface="Calibri Light"/>
              </a:rPr>
              <a:t>Haga clic para modificar el estilo de título del patrón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E2815B-516A-4316-9B48-9723F9627827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905400" y="4343400"/>
            <a:ext cx="740664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Rectangle 8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Straight Connector 9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Haga clic para modificar el estilo de título del patrón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s-ES" sz="2000" spc="-1" strike="noStrike">
                <a:solidFill>
                  <a:srgbClr val="404040"/>
                </a:solidFill>
                <a:latin typeface="Calibri"/>
              </a:rPr>
              <a:t>Haga clic para modificar los estilos de texto del patrón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s-ES" sz="1800" spc="-1" strike="noStrike">
                <a:solidFill>
                  <a:srgbClr val="404040"/>
                </a:solidFill>
                <a:latin typeface="Calibri"/>
              </a:rPr>
              <a:t>Segundo nivel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s-ES" sz="1400" spc="-1" strike="noStrike">
                <a:solidFill>
                  <a:srgbClr val="404040"/>
                </a:solidFill>
                <a:latin typeface="Calibri"/>
              </a:rPr>
              <a:t>Tercer nivel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s-ES" sz="1400" spc="-1" strike="noStrike">
                <a:solidFill>
                  <a:srgbClr val="404040"/>
                </a:solidFill>
                <a:latin typeface="Calibri"/>
              </a:rPr>
              <a:t>Cuarto nivel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s-ES" sz="1400" spc="-1" strike="noStrike">
                <a:solidFill>
                  <a:srgbClr val="404040"/>
                </a:solidFill>
                <a:latin typeface="Calibri"/>
              </a:rPr>
              <a:t>Quinto nivel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4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ftr" idx="5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sldNum" idx="6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0B9612-3FAB-40E5-8B85-6E02B23FCFEB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6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Rectangle 8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Straight Connector 9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s-ES" sz="4800" spc="-52" strike="noStrike">
                <a:solidFill>
                  <a:srgbClr val="404040"/>
                </a:solidFill>
                <a:latin typeface="Calibri Light"/>
              </a:rPr>
              <a:t>Haga clic para modificar el estilo de título del patrón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dt" idx="7"/>
          </p:nvPr>
        </p:nvSpPr>
        <p:spPr>
          <a:xfrm>
            <a:off x="822960" y="6459840"/>
            <a:ext cx="18540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ftr" idx="8"/>
          </p:nvPr>
        </p:nvSpPr>
        <p:spPr>
          <a:xfrm>
            <a:off x="2764800" y="6459840"/>
            <a:ext cx="3616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sldNum" idx="9"/>
          </p:nvPr>
        </p:nvSpPr>
        <p:spPr>
          <a:xfrm>
            <a:off x="7425360" y="6459840"/>
            <a:ext cx="983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9F2C72-7B8E-4927-88F3-1C5006E92734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28560" y="1093680"/>
            <a:ext cx="7879320" cy="2966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s-AR" sz="7000" spc="-52" strike="noStrike">
                <a:solidFill>
                  <a:srgbClr val="262626"/>
                </a:solidFill>
                <a:latin typeface="Calibri Light"/>
              </a:rPr>
              <a:t>Templates  (Genéricos)</a:t>
            </a:r>
            <a:endParaRPr b="0" lang="en-US" sz="7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1621800" y="4619520"/>
            <a:ext cx="6888600" cy="1037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000"/>
          </a:bodyPr>
          <a:p>
            <a:pPr algn="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2200" spc="199" strike="noStrike" cap="all">
                <a:solidFill>
                  <a:srgbClr val="637052"/>
                </a:solidFill>
                <a:latin typeface="Calibri Light"/>
              </a:rPr>
              <a:t>ALGORITMOS Y ESTRUCTURAS DE DATOS - FIUBA</a:t>
            </a:r>
            <a:endParaRPr b="0" lang="en-US" sz="22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s-ES" sz="2200" spc="199" strike="noStrike" cap="all">
                <a:solidFill>
                  <a:srgbClr val="637052"/>
                </a:solidFill>
                <a:latin typeface="Calibri Light"/>
              </a:rPr>
              <a:t>Lic. Cristian Ciarallo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Ejercicio Práctico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Implementar una estructura de datos genérica: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1. Crear una `Pila&lt;T&gt;` con métodos `push()`, `pop()` y `isEmpty()`.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2. Usar `? extends Number` para una lista de números.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3. Implementar un método genérico para calcular el promedio de una lista.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¿Qué son los Templates?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- Permiten escribir código reutilizable y flexible.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- Se usan para definir clases y métodos con tipos genéricos.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- Evitan código duplicado y mejoran la seguridad en compilación.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Templates en C++ vs. Java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75434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C++: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- Se resuelven en tiempo de compilación.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- Permiten metaprogramación avanzada.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Java: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- Usa genéricos con type erasure.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- Más seguro en tiempo de ejecución, pero con restricciones.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Ejemplo: Clase Genérica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Box 2"/>
          <p:cNvSpPr/>
          <p:nvPr/>
        </p:nvSpPr>
        <p:spPr>
          <a:xfrm>
            <a:off x="914400" y="1371600"/>
            <a:ext cx="7772040" cy="37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class Caja&lt;T&gt; {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    private T contenido;</a:t>
            </a:r>
            <a:br>
              <a:rPr sz="2000"/>
            </a:b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    public void guardar(T contenido) {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        this.contenido = contenido;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    }</a:t>
            </a:r>
            <a:br>
              <a:rPr sz="2000"/>
            </a:b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    public T obtener() {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        return contenido;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    }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Ejemplo: Método Genérico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Box 2"/>
          <p:cNvSpPr/>
          <p:nvPr/>
        </p:nvSpPr>
        <p:spPr>
          <a:xfrm>
            <a:off x="914400" y="2260080"/>
            <a:ext cx="7772040" cy="19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class Util {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    public static &lt;T&gt; void imprimir(T objeto) {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        System.out.println(objeto);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    }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Ejemplo: Interfaz Genérica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Box 2"/>
          <p:cNvSpPr/>
          <p:nvPr/>
        </p:nvSpPr>
        <p:spPr>
          <a:xfrm>
            <a:off x="914400" y="1371600"/>
            <a:ext cx="7772040" cy="37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interface Operacion&lt;T&gt; {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    T calcular(T a, T b);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}</a:t>
            </a:r>
            <a:br>
              <a:rPr sz="2000"/>
            </a:b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class Suma implements Operacion&lt;Integer&gt; {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    @Override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    public Integer calcular(Integer a, Integer b) {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        return a + b;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    }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Ejemplo: Restricción con `extends`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Box 2"/>
          <p:cNvSpPr/>
          <p:nvPr/>
        </p:nvSpPr>
        <p:spPr>
          <a:xfrm>
            <a:off x="914400" y="1371600"/>
            <a:ext cx="7772040" cy="374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class Numerico&lt;T extends Number&gt; {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    private T numero;</a:t>
            </a:r>
            <a:br>
              <a:rPr sz="2000"/>
            </a:b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    public Numerico(T numero) {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        this.numero = numero;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    }</a:t>
            </a:r>
            <a:br>
              <a:rPr sz="2000"/>
            </a:b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    public double obtenerDoble() {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        return numero.doubleValue() * 2;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    }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/>
          </p:nvPr>
        </p:nvSpPr>
        <p:spPr>
          <a:xfrm>
            <a:off x="822960" y="1439640"/>
            <a:ext cx="8080920" cy="39787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En Java, los genéricos desaparecen en el bytecode para </a:t>
            </a: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mantener compatibilidad con versiones anteriores.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Implicaciones: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s-AR" sz="2000" spc="-1" strike="noStrike">
                <a:solidFill>
                  <a:srgbClr val="000000"/>
                </a:solidFill>
                <a:latin typeface="Calibri"/>
              </a:rPr>
              <a:t>No existen en tiempo de ejecución</a:t>
            </a: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 → T se </a:t>
            </a: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reemplaza por Object o su upper bound.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2"/>
            </a:pPr>
            <a:r>
              <a:rPr b="1" lang="es-AR" sz="2000" spc="-1" strike="noStrike">
                <a:solidFill>
                  <a:srgbClr val="000000"/>
                </a:solidFill>
                <a:latin typeface="Calibri"/>
              </a:rPr>
              <a:t>No se puede hacer new T()</a:t>
            </a: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 → No hay información de </a:t>
            </a: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T en tiempo de ejecución.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3"/>
            </a:pPr>
            <a:r>
              <a:rPr b="1" lang="es-AR" sz="2000" spc="-1" strike="noStrike">
                <a:solidFill>
                  <a:srgbClr val="000000"/>
                </a:solidFill>
                <a:latin typeface="Calibri"/>
              </a:rPr>
              <a:t>No se pueden crear arreglos genéricos</a:t>
            </a: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 → T[] array </a:t>
            </a:r>
            <a:r>
              <a:rPr b="0" lang="es-AR" sz="2000" spc="-1" strike="noStrike">
                <a:solidFill>
                  <a:srgbClr val="000000"/>
                </a:solidFill>
                <a:latin typeface="Calibri"/>
              </a:rPr>
              <a:t>= new T[10]; es ilegal.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0" name="Title 2"/>
          <p:cNvSpPr txBox="1"/>
          <p:nvPr/>
        </p:nvSpPr>
        <p:spPr>
          <a:xfrm>
            <a:off x="822960" y="22860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Consideraciones Avanzadas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4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Ejemplo</a:t>
            </a:r>
            <a:endParaRPr b="0" lang="en-US" sz="4800" spc="-52" strike="noStrike">
              <a:solidFill>
                <a:srgbClr val="404040"/>
              </a:solidFill>
              <a:latin typeface="Calibri Light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822960" y="1845720"/>
            <a:ext cx="786348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 fontScale="94000"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s-AR" sz="2000" spc="-1" strike="noStrike">
                <a:solidFill>
                  <a:srgbClr val="404040"/>
                </a:solidFill>
                <a:latin typeface="Consolas"/>
              </a:rPr>
              <a:t>class Caja&lt;T&gt; { 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s-AR" sz="2000" spc="-1" strike="noStrike">
                <a:solidFill>
                  <a:srgbClr val="404040"/>
                </a:solidFill>
                <a:latin typeface="Consolas"/>
              </a:rPr>
              <a:t>    </a:t>
            </a:r>
            <a:r>
              <a:rPr b="0" lang="es-AR" sz="2000" spc="-1" strike="noStrike">
                <a:solidFill>
                  <a:srgbClr val="404040"/>
                </a:solidFill>
                <a:latin typeface="Consolas"/>
              </a:rPr>
              <a:t>private T contenido; 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s-AR" sz="2000" spc="-1" strike="noStrike">
                <a:solidFill>
                  <a:srgbClr val="404040"/>
                </a:solidFill>
                <a:latin typeface="Consolas"/>
              </a:rPr>
              <a:t>    </a:t>
            </a:r>
            <a:r>
              <a:rPr b="0" lang="es-AR" sz="2000" spc="-1" strike="noStrike">
                <a:solidFill>
                  <a:srgbClr val="404040"/>
                </a:solidFill>
                <a:latin typeface="Consolas"/>
              </a:rPr>
              <a:t>public T getContenido() { return contenido; } 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s-AR" sz="2000" spc="-1" strike="noStrike">
                <a:solidFill>
                  <a:srgbClr val="404040"/>
                </a:solidFill>
                <a:latin typeface="Consolas"/>
              </a:rPr>
              <a:t>}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s-AR" sz="2000" spc="-1" strike="noStrike">
                <a:solidFill>
                  <a:srgbClr val="404040"/>
                </a:solidFill>
                <a:latin typeface="Calibri"/>
              </a:rPr>
              <a:t>Se transforma en: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s-AR" sz="2000" spc="-1" strike="noStrike">
                <a:solidFill>
                  <a:srgbClr val="404040"/>
                </a:solidFill>
                <a:latin typeface="Consolas"/>
              </a:rPr>
              <a:t>class Caja { 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s-AR" sz="2000" spc="-1" strike="noStrike">
                <a:solidFill>
                  <a:srgbClr val="404040"/>
                </a:solidFill>
                <a:latin typeface="Consolas"/>
              </a:rPr>
              <a:t>    </a:t>
            </a:r>
            <a:r>
              <a:rPr b="0" lang="es-AR" sz="2000" spc="-1" strike="noStrike">
                <a:solidFill>
                  <a:srgbClr val="404040"/>
                </a:solidFill>
                <a:latin typeface="Consolas"/>
              </a:rPr>
              <a:t>private Object contenido; 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s-AR" sz="2000" spc="-1" strike="noStrike">
                <a:solidFill>
                  <a:srgbClr val="404040"/>
                </a:solidFill>
                <a:latin typeface="Consolas"/>
              </a:rPr>
              <a:t>    </a:t>
            </a:r>
            <a:r>
              <a:rPr b="0" lang="es-AR" sz="2000" spc="-1" strike="noStrike">
                <a:solidFill>
                  <a:srgbClr val="404040"/>
                </a:solidFill>
                <a:latin typeface="Consolas"/>
              </a:rPr>
              <a:t>public Object getContenido() { return contenido; } 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s-AR" sz="2000" spc="-1" strike="noStrike">
                <a:solidFill>
                  <a:srgbClr val="404040"/>
                </a:solidFill>
                <a:latin typeface="Calibri"/>
              </a:rPr>
              <a:t>}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</TotalTime>
  <Application>LibreOffice/7.3.7.2$Linux_X86_64 LibreOffice_project/30$Build-2</Application>
  <AppVersion>15.0000</AppVersion>
  <Words>579</Words>
  <Paragraphs>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2025-04-02T17:09:50Z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Presentación en pantalla (4:3)</vt:lpwstr>
  </property>
  <property fmtid="{D5CDD505-2E9C-101B-9397-08002B2CF9AE}" pid="3" name="Slides">
    <vt:i4>12</vt:i4>
  </property>
</Properties>
</file>