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52" r:id="rId1"/>
  </p:sldMasterIdLst>
  <p:notesMasterIdLst>
    <p:notesMasterId r:id="rId14"/>
  </p:notesMasterIdLst>
  <p:sldIdLst>
    <p:sldId id="256" r:id="rId2"/>
    <p:sldId id="257" r:id="rId3"/>
    <p:sldId id="258" r:id="rId4"/>
    <p:sldId id="261" r:id="rId5"/>
    <p:sldId id="262" r:id="rId6"/>
    <p:sldId id="263" r:id="rId7"/>
    <p:sldId id="259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28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F06302-3F80-49C8-889D-1F9121F308B2}" type="datetimeFigureOut">
              <a:rPr lang="es-CL" smtClean="0"/>
              <a:t>12-03-2025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6EC2B-030B-4380-97B1-06FDDE58CAE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98548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086AA61D-5E12-46DD-BDAF-938EBC34493A}" type="datetimeFigureOut">
              <a:rPr lang="es-CL" smtClean="0"/>
              <a:t>12-03-2025</a:t>
            </a:fld>
            <a:endParaRPr lang="es-CL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s-CL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05EEF5-A548-4405-9C1D-F19238CB41B0}" type="slidenum">
              <a:rPr lang="es-CL" smtClean="0"/>
              <a:t>‹Nº›</a:t>
            </a:fld>
            <a:endParaRPr lang="es-C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A61D-5E12-46DD-BDAF-938EBC34493A}" type="datetimeFigureOut">
              <a:rPr lang="es-CL" smtClean="0"/>
              <a:t>12-03-2025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5EEF5-A548-4405-9C1D-F19238CB41B0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86AA61D-5E12-46DD-BDAF-938EBC34493A}" type="datetimeFigureOut">
              <a:rPr lang="es-CL" smtClean="0"/>
              <a:t>12-03-2025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s-CL"/>
          </a:p>
        </p:txBody>
      </p:sp>
      <p:sp>
        <p:nvSpPr>
          <p:cNvPr id="7" name="6 Rectángulo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705EEF5-A548-4405-9C1D-F19238CB41B0}" type="slidenum">
              <a:rPr lang="es-CL" smtClean="0"/>
              <a:t>‹Nº›</a:t>
            </a:fld>
            <a:endParaRPr lang="es-C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A61D-5E12-46DD-BDAF-938EBC34493A}" type="datetimeFigureOut">
              <a:rPr lang="es-CL" smtClean="0"/>
              <a:t>12-03-2025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705EEF5-A548-4405-9C1D-F19238CB41B0}" type="slidenum">
              <a:rPr lang="es-CL" smtClean="0"/>
              <a:t>‹Nº›</a:t>
            </a:fld>
            <a:endParaRPr lang="es-CL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7" name="6 Rectángulo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A61D-5E12-46DD-BDAF-938EBC34493A}" type="datetimeFigureOut">
              <a:rPr lang="es-CL" smtClean="0"/>
              <a:t>12-03-2025</a:t>
            </a:fld>
            <a:endParaRPr lang="es-CL"/>
          </a:p>
        </p:txBody>
      </p:sp>
      <p:sp>
        <p:nvSpPr>
          <p:cNvPr id="13" name="1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705EEF5-A548-4405-9C1D-F19238CB41B0}" type="slidenum">
              <a:rPr lang="es-CL" smtClean="0"/>
              <a:t>‹Nº›</a:t>
            </a:fld>
            <a:endParaRPr lang="es-CL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C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86AA61D-5E12-46DD-BDAF-938EBC34493A}" type="datetimeFigureOut">
              <a:rPr lang="es-CL" smtClean="0"/>
              <a:t>12-03-2025</a:t>
            </a:fld>
            <a:endParaRPr lang="es-CL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705EEF5-A548-4405-9C1D-F19238CB41B0}" type="slidenum">
              <a:rPr lang="es-CL" smtClean="0"/>
              <a:t>‹Nº›</a:t>
            </a:fld>
            <a:endParaRPr lang="es-CL"/>
          </a:p>
        </p:txBody>
      </p:sp>
      <p:sp>
        <p:nvSpPr>
          <p:cNvPr id="12" name="11 Marcador de pie de página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86AA61D-5E12-46DD-BDAF-938EBC34493A}" type="datetimeFigureOut">
              <a:rPr lang="es-CL" smtClean="0"/>
              <a:t>12-03-2025</a:t>
            </a:fld>
            <a:endParaRPr lang="es-CL"/>
          </a:p>
        </p:txBody>
      </p:sp>
      <p:sp>
        <p:nvSpPr>
          <p:cNvPr id="12" name="11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705EEF5-A548-4405-9C1D-F19238CB41B0}" type="slidenum">
              <a:rPr lang="es-CL" smtClean="0"/>
              <a:t>‹Nº›</a:t>
            </a:fld>
            <a:endParaRPr lang="es-CL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s-CL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15" name="14 Marcador de texto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A61D-5E12-46DD-BDAF-938EBC34493A}" type="datetimeFigureOut">
              <a:rPr lang="es-CL" smtClean="0"/>
              <a:t>12-03-2025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705EEF5-A548-4405-9C1D-F19238CB41B0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A61D-5E12-46DD-BDAF-938EBC34493A}" type="datetimeFigureOut">
              <a:rPr lang="es-CL" smtClean="0"/>
              <a:t>12-03-2025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05EEF5-A548-4405-9C1D-F19238CB41B0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A61D-5E12-46DD-BDAF-938EBC34493A}" type="datetimeFigureOut">
              <a:rPr lang="es-CL" smtClean="0"/>
              <a:t>12-03-2025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705EEF5-A548-4405-9C1D-F19238CB41B0}" type="slidenum">
              <a:rPr lang="es-CL" smtClean="0"/>
              <a:t>‹Nº›</a:t>
            </a:fld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8" name="7 Rectángulo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1" name="10 Rectángulo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086AA61D-5E12-46DD-BDAF-938EBC34493A}" type="datetimeFigureOut">
              <a:rPr lang="es-CL" smtClean="0"/>
              <a:t>12-03-2025</a:t>
            </a:fld>
            <a:endParaRPr lang="es-CL"/>
          </a:p>
        </p:txBody>
      </p:sp>
      <p:sp>
        <p:nvSpPr>
          <p:cNvPr id="13" name="1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705EEF5-A548-4405-9C1D-F19238CB41B0}" type="slidenum">
              <a:rPr lang="es-CL" smtClean="0"/>
              <a:t>‹Nº›</a:t>
            </a:fld>
            <a:endParaRPr lang="es-CL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86AA61D-5E12-46DD-BDAF-938EBC34493A}" type="datetimeFigureOut">
              <a:rPr lang="es-CL" smtClean="0"/>
              <a:t>12-03-2025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CL"/>
          </a:p>
        </p:txBody>
      </p:sp>
      <p:sp>
        <p:nvSpPr>
          <p:cNvPr id="7" name="6 Rectángulo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705EEF5-A548-4405-9C1D-F19238CB41B0}" type="slidenum">
              <a:rPr lang="es-CL" smtClean="0"/>
              <a:t>‹Nº›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53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99592" y="3099852"/>
            <a:ext cx="7579568" cy="1828800"/>
          </a:xfrm>
        </p:spPr>
        <p:txBody>
          <a:bodyPr>
            <a:normAutofit/>
          </a:bodyPr>
          <a:lstStyle/>
          <a:p>
            <a:pPr algn="ctr"/>
            <a:r>
              <a:rPr lang="es-MX" b="1" dirty="0"/>
              <a:t>Programación </a:t>
            </a:r>
            <a:r>
              <a:rPr lang="es-MX" b="1" dirty="0" err="1"/>
              <a:t>front</a:t>
            </a:r>
            <a:r>
              <a:rPr lang="es-MX" b="1" dirty="0"/>
              <a:t> </a:t>
            </a:r>
            <a:r>
              <a:rPr lang="es-MX" b="1" dirty="0" err="1"/>
              <a:t>end</a:t>
            </a:r>
            <a:endParaRPr lang="es-CL" b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endParaRPr lang="es-CL" b="1" dirty="0"/>
          </a:p>
        </p:txBody>
      </p:sp>
      <p:pic>
        <p:nvPicPr>
          <p:cNvPr id="7" name="Picture 6" descr="Resultado de imagen para html5 css3 y javascri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574126"/>
            <a:ext cx="5747808" cy="323314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5620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HTML5 </a:t>
            </a:r>
            <a:endParaRPr lang="es-CL" sz="1800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L" dirty="0"/>
              <a:t>Estructura del Cuerpo</a:t>
            </a:r>
          </a:p>
          <a:p>
            <a:pPr lvl="1"/>
            <a:r>
              <a:rPr lang="es-CL" dirty="0"/>
              <a:t>Organización: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513" y="1281113"/>
            <a:ext cx="5514975" cy="553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651" y="1259806"/>
            <a:ext cx="5476875" cy="551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513" y="1196752"/>
            <a:ext cx="5505450" cy="550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6241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HTML5</a:t>
            </a:r>
            <a:endParaRPr lang="es-CL" sz="1800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CL" dirty="0"/>
              <a:t>Estructura, continuando desde el «</a:t>
            </a:r>
            <a:r>
              <a:rPr lang="es-CL" dirty="0" err="1"/>
              <a:t>body</a:t>
            </a:r>
            <a:r>
              <a:rPr lang="es-CL" dirty="0"/>
              <a:t>»…</a:t>
            </a:r>
          </a:p>
          <a:p>
            <a:pPr lvl="1"/>
            <a:r>
              <a:rPr lang="es-CL" b="1" dirty="0">
                <a:solidFill>
                  <a:schemeClr val="accent2"/>
                </a:solidFill>
              </a:rPr>
              <a:t>&lt;</a:t>
            </a:r>
            <a:r>
              <a:rPr lang="es-CL" b="1" dirty="0" err="1">
                <a:solidFill>
                  <a:schemeClr val="accent2"/>
                </a:solidFill>
              </a:rPr>
              <a:t>header</a:t>
            </a:r>
            <a:r>
              <a:rPr lang="es-CL" b="1" dirty="0">
                <a:solidFill>
                  <a:schemeClr val="accent2"/>
                </a:solidFill>
              </a:rPr>
              <a:t>&gt; </a:t>
            </a:r>
            <a:r>
              <a:rPr lang="es-CL" dirty="0">
                <a:solidFill>
                  <a:schemeClr val="accent2"/>
                </a:solidFill>
              </a:rPr>
              <a:t>(la sección de la cabecera)</a:t>
            </a:r>
          </a:p>
          <a:p>
            <a:pPr lvl="2"/>
            <a:r>
              <a:rPr lang="es-CL" dirty="0"/>
              <a:t>Similar a &lt;head&gt;, pero es usado solo para el cuerpo o secciones específicas dentro del cuerpo.  </a:t>
            </a:r>
            <a:r>
              <a:rPr lang="es-CL" dirty="0" err="1"/>
              <a:t>Header</a:t>
            </a:r>
            <a:r>
              <a:rPr lang="es-CL" dirty="0"/>
              <a:t> es visible.</a:t>
            </a:r>
          </a:p>
          <a:p>
            <a:pPr lvl="1"/>
            <a:r>
              <a:rPr lang="es-CL" b="1" dirty="0">
                <a:solidFill>
                  <a:schemeClr val="accent2"/>
                </a:solidFill>
              </a:rPr>
              <a:t>&lt;</a:t>
            </a:r>
            <a:r>
              <a:rPr lang="es-CL" b="1" dirty="0" err="1">
                <a:solidFill>
                  <a:schemeClr val="accent2"/>
                </a:solidFill>
              </a:rPr>
              <a:t>nav</a:t>
            </a:r>
            <a:r>
              <a:rPr lang="es-CL" b="1" dirty="0">
                <a:solidFill>
                  <a:schemeClr val="accent2"/>
                </a:solidFill>
              </a:rPr>
              <a:t>&gt; (</a:t>
            </a:r>
            <a:r>
              <a:rPr lang="es-CL" dirty="0">
                <a:solidFill>
                  <a:schemeClr val="accent2"/>
                </a:solidFill>
              </a:rPr>
              <a:t>La barra de navegación)</a:t>
            </a:r>
          </a:p>
          <a:p>
            <a:pPr lvl="2"/>
            <a:r>
              <a:rPr lang="es-ES" dirty="0"/>
              <a:t>Fue creado para obtener ayuda en la navegación, como los menús principales o grandes bloques de enlaces.</a:t>
            </a:r>
          </a:p>
          <a:p>
            <a:pPr lvl="2"/>
            <a:r>
              <a:rPr lang="es-ES" dirty="0"/>
              <a:t>¿Para qué sirven las etiquetas </a:t>
            </a:r>
            <a:r>
              <a:rPr lang="es-ES" b="1" dirty="0"/>
              <a:t>&lt;</a:t>
            </a:r>
            <a:r>
              <a:rPr lang="es-ES" b="1" dirty="0" err="1"/>
              <a:t>ul</a:t>
            </a:r>
            <a:r>
              <a:rPr lang="es-ES" b="1" dirty="0"/>
              <a:t>&gt; </a:t>
            </a:r>
            <a:r>
              <a:rPr lang="es-ES" dirty="0"/>
              <a:t>y </a:t>
            </a:r>
            <a:r>
              <a:rPr lang="es-ES" b="1" dirty="0"/>
              <a:t>&lt;li&gt;</a:t>
            </a:r>
            <a:r>
              <a:rPr lang="es-ES" dirty="0"/>
              <a:t>?</a:t>
            </a:r>
          </a:p>
          <a:p>
            <a:pPr lvl="1"/>
            <a:r>
              <a:rPr lang="es-CL" b="1" dirty="0">
                <a:solidFill>
                  <a:schemeClr val="accent2"/>
                </a:solidFill>
              </a:rPr>
              <a:t>&lt;</a:t>
            </a:r>
            <a:r>
              <a:rPr lang="es-CL" b="1" dirty="0" err="1">
                <a:solidFill>
                  <a:schemeClr val="accent2"/>
                </a:solidFill>
              </a:rPr>
              <a:t>section</a:t>
            </a:r>
            <a:r>
              <a:rPr lang="es-CL" b="1" dirty="0">
                <a:solidFill>
                  <a:schemeClr val="accent2"/>
                </a:solidFill>
              </a:rPr>
              <a:t>&gt; </a:t>
            </a:r>
            <a:r>
              <a:rPr lang="es-CL" dirty="0">
                <a:solidFill>
                  <a:schemeClr val="accent2"/>
                </a:solidFill>
              </a:rPr>
              <a:t>(Información principal y barra lateral)</a:t>
            </a:r>
          </a:p>
          <a:p>
            <a:pPr lvl="2"/>
            <a:r>
              <a:rPr lang="es-ES" dirty="0"/>
              <a:t>Permite definir secciones dentro del cuerpo, ideal para indicar en que parte de la estructura desea mostrarse.</a:t>
            </a:r>
          </a:p>
          <a:p>
            <a:pPr lvl="1"/>
            <a:r>
              <a:rPr lang="es-ES" b="1" dirty="0">
                <a:solidFill>
                  <a:schemeClr val="accent2"/>
                </a:solidFill>
              </a:rPr>
              <a:t>&lt;</a:t>
            </a:r>
            <a:r>
              <a:rPr lang="es-ES" b="1" dirty="0" err="1">
                <a:solidFill>
                  <a:schemeClr val="accent2"/>
                </a:solidFill>
              </a:rPr>
              <a:t>aside</a:t>
            </a:r>
            <a:r>
              <a:rPr lang="es-ES" b="1" dirty="0">
                <a:solidFill>
                  <a:schemeClr val="accent2"/>
                </a:solidFill>
              </a:rPr>
              <a:t>&gt; </a:t>
            </a:r>
            <a:r>
              <a:rPr lang="es-ES" dirty="0">
                <a:solidFill>
                  <a:schemeClr val="accent2"/>
                </a:solidFill>
              </a:rPr>
              <a:t>(barral lateral)</a:t>
            </a:r>
          </a:p>
          <a:p>
            <a:pPr lvl="2"/>
            <a:r>
              <a:rPr lang="es-ES" dirty="0"/>
              <a:t>Facilita la definición de información secundaria, complementaria a la información principal.  Solo describe la información no el lugar, debe ir dentro de una sección.</a:t>
            </a:r>
          </a:p>
          <a:p>
            <a:pPr lvl="1"/>
            <a:r>
              <a:rPr lang="es-ES" b="1" dirty="0">
                <a:solidFill>
                  <a:schemeClr val="accent2"/>
                </a:solidFill>
              </a:rPr>
              <a:t>&lt;</a:t>
            </a:r>
            <a:r>
              <a:rPr lang="es-ES" b="1" dirty="0" err="1">
                <a:solidFill>
                  <a:schemeClr val="accent2"/>
                </a:solidFill>
              </a:rPr>
              <a:t>footer</a:t>
            </a:r>
            <a:r>
              <a:rPr lang="es-ES" b="1" dirty="0">
                <a:solidFill>
                  <a:schemeClr val="accent2"/>
                </a:solidFill>
              </a:rPr>
              <a:t>&gt; </a:t>
            </a:r>
            <a:r>
              <a:rPr lang="es-ES" dirty="0">
                <a:solidFill>
                  <a:schemeClr val="accent2"/>
                </a:solidFill>
              </a:rPr>
              <a:t>(Final del documento o pie)</a:t>
            </a:r>
          </a:p>
          <a:p>
            <a:pPr lvl="2"/>
            <a:r>
              <a:rPr lang="es-ES" dirty="0"/>
              <a:t>Es utilizado para mostrar información al final del documento o al final de una sección.</a:t>
            </a:r>
          </a:p>
        </p:txBody>
      </p:sp>
    </p:spTree>
    <p:extLst>
      <p:ext uri="{BB962C8B-B14F-4D97-AF65-F5344CB8AC3E}">
        <p14:creationId xmlns:p14="http://schemas.microsoft.com/office/powerpoint/2010/main" val="1145845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Rectángulo"/>
          <p:cNvSpPr/>
          <p:nvPr/>
        </p:nvSpPr>
        <p:spPr>
          <a:xfrm>
            <a:off x="251520" y="116632"/>
            <a:ext cx="8712968" cy="64807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L" sz="1200" dirty="0"/>
              <a:t>&lt;!DOCTYPE </a:t>
            </a:r>
            <a:r>
              <a:rPr lang="es-CL" sz="1200" dirty="0" err="1"/>
              <a:t>html</a:t>
            </a:r>
            <a:r>
              <a:rPr lang="es-CL" sz="1200" dirty="0"/>
              <a:t>&gt;</a:t>
            </a:r>
            <a:br>
              <a:rPr lang="es-CL" sz="1200" dirty="0"/>
            </a:br>
            <a:r>
              <a:rPr lang="es-CL" sz="1200" dirty="0"/>
              <a:t>&lt;</a:t>
            </a:r>
            <a:r>
              <a:rPr lang="es-CL" sz="1200" dirty="0" err="1"/>
              <a:t>html</a:t>
            </a:r>
            <a:r>
              <a:rPr lang="es-CL" sz="1200" dirty="0"/>
              <a:t> </a:t>
            </a:r>
            <a:r>
              <a:rPr lang="es-CL" sz="1200" dirty="0" err="1"/>
              <a:t>lang</a:t>
            </a:r>
            <a:r>
              <a:rPr lang="es-CL" sz="1200" dirty="0"/>
              <a:t>="es"&gt;</a:t>
            </a:r>
            <a:br>
              <a:rPr lang="es-CL" sz="1200" dirty="0"/>
            </a:br>
            <a:r>
              <a:rPr lang="es-CL" sz="1200" dirty="0"/>
              <a:t>        &lt;head&gt;</a:t>
            </a:r>
            <a:br>
              <a:rPr lang="es-CL" sz="1200" dirty="0"/>
            </a:br>
            <a:r>
              <a:rPr lang="es-CL" sz="1200" dirty="0"/>
              <a:t>               &lt;meta </a:t>
            </a:r>
            <a:r>
              <a:rPr lang="es-CL" sz="1200" dirty="0" err="1"/>
              <a:t>charset</a:t>
            </a:r>
            <a:r>
              <a:rPr lang="es-CL" sz="1200" dirty="0"/>
              <a:t>="iso-8859-1"&gt;</a:t>
            </a:r>
            <a:br>
              <a:rPr lang="es-CL" sz="1200" dirty="0"/>
            </a:br>
            <a:r>
              <a:rPr lang="es-CL" sz="1200" dirty="0"/>
              <a:t>               &lt;meta </a:t>
            </a:r>
            <a:r>
              <a:rPr lang="es-CL" sz="1200" dirty="0" err="1"/>
              <a:t>name</a:t>
            </a:r>
            <a:r>
              <a:rPr lang="es-CL" sz="1200" dirty="0"/>
              <a:t>="</a:t>
            </a:r>
            <a:r>
              <a:rPr lang="es-CL" sz="1200" dirty="0" err="1"/>
              <a:t>description</a:t>
            </a:r>
            <a:r>
              <a:rPr lang="es-CL" sz="1200" dirty="0"/>
              <a:t>" </a:t>
            </a:r>
            <a:r>
              <a:rPr lang="es-CL" sz="1200" dirty="0" err="1"/>
              <a:t>content</a:t>
            </a:r>
            <a:r>
              <a:rPr lang="es-CL" sz="1200" dirty="0"/>
              <a:t>="Ejemplo de HTML5"&gt;</a:t>
            </a:r>
            <a:br>
              <a:rPr lang="es-CL" sz="1200" dirty="0"/>
            </a:br>
            <a:r>
              <a:rPr lang="es-CL" sz="1200" dirty="0"/>
              <a:t>               &lt;meta </a:t>
            </a:r>
            <a:r>
              <a:rPr lang="es-CL" sz="1200" dirty="0" err="1"/>
              <a:t>name</a:t>
            </a:r>
            <a:r>
              <a:rPr lang="es-CL" sz="1200" dirty="0"/>
              <a:t>="</a:t>
            </a:r>
            <a:r>
              <a:rPr lang="es-CL" sz="1200" dirty="0" err="1"/>
              <a:t>keywords</a:t>
            </a:r>
            <a:r>
              <a:rPr lang="es-CL" sz="1200" dirty="0"/>
              <a:t>" </a:t>
            </a:r>
            <a:r>
              <a:rPr lang="es-CL" sz="1200" dirty="0" err="1"/>
              <a:t>content</a:t>
            </a:r>
            <a:r>
              <a:rPr lang="es-CL" sz="1200" dirty="0"/>
              <a:t>="HTML5, CSS3, JavaScript"&gt;</a:t>
            </a:r>
            <a:br>
              <a:rPr lang="es-CL" sz="1200" dirty="0"/>
            </a:br>
            <a:r>
              <a:rPr lang="es-CL" sz="1200" dirty="0"/>
              <a:t>               &lt;</a:t>
            </a:r>
            <a:r>
              <a:rPr lang="es-CL" sz="1200" dirty="0" err="1"/>
              <a:t>title</a:t>
            </a:r>
            <a:r>
              <a:rPr lang="es-CL" sz="1200" dirty="0"/>
              <a:t>&gt;Este texto es el título del documento&lt;/</a:t>
            </a:r>
            <a:r>
              <a:rPr lang="es-CL" sz="1200" dirty="0" err="1"/>
              <a:t>title</a:t>
            </a:r>
            <a:r>
              <a:rPr lang="es-CL" sz="1200" dirty="0"/>
              <a:t>&gt;</a:t>
            </a:r>
            <a:br>
              <a:rPr lang="es-CL" sz="1200" dirty="0"/>
            </a:br>
            <a:r>
              <a:rPr lang="es-CL" sz="1200" dirty="0"/>
              <a:t>               &lt;link </a:t>
            </a:r>
            <a:r>
              <a:rPr lang="es-CL" sz="1200" dirty="0" err="1"/>
              <a:t>rel</a:t>
            </a:r>
            <a:r>
              <a:rPr lang="es-CL" sz="1200" dirty="0"/>
              <a:t>="</a:t>
            </a:r>
            <a:r>
              <a:rPr lang="es-CL" sz="1200" dirty="0" err="1"/>
              <a:t>stylesheet</a:t>
            </a:r>
            <a:r>
              <a:rPr lang="es-CL" sz="1200" dirty="0"/>
              <a:t>" </a:t>
            </a:r>
            <a:r>
              <a:rPr lang="es-CL" sz="1200" dirty="0" err="1"/>
              <a:t>href</a:t>
            </a:r>
            <a:r>
              <a:rPr lang="es-CL" sz="1200" dirty="0"/>
              <a:t>="misestilos.css"&gt;</a:t>
            </a:r>
            <a:br>
              <a:rPr lang="es-CL" sz="1200" dirty="0"/>
            </a:br>
            <a:r>
              <a:rPr lang="es-CL" sz="1200" dirty="0"/>
              <a:t>        &lt;/head&gt;</a:t>
            </a:r>
            <a:br>
              <a:rPr lang="es-CL" sz="1200" dirty="0"/>
            </a:br>
            <a:r>
              <a:rPr lang="es-CL" sz="1200" b="1" dirty="0">
                <a:solidFill>
                  <a:schemeClr val="tx1"/>
                </a:solidFill>
              </a:rPr>
              <a:t>        &lt;</a:t>
            </a:r>
            <a:r>
              <a:rPr lang="es-CL" sz="1200" b="1" dirty="0" err="1">
                <a:solidFill>
                  <a:schemeClr val="tx1"/>
                </a:solidFill>
              </a:rPr>
              <a:t>body</a:t>
            </a:r>
            <a:r>
              <a:rPr lang="es-CL" sz="1200" b="1" dirty="0">
                <a:solidFill>
                  <a:schemeClr val="tx1"/>
                </a:solidFill>
              </a:rPr>
              <a:t>&gt;</a:t>
            </a:r>
            <a:br>
              <a:rPr lang="es-CL" sz="1200" b="1" dirty="0">
                <a:solidFill>
                  <a:schemeClr val="tx1"/>
                </a:solidFill>
              </a:rPr>
            </a:br>
            <a:r>
              <a:rPr lang="es-CL" sz="1200" dirty="0">
                <a:solidFill>
                  <a:schemeClr val="tx1"/>
                </a:solidFill>
              </a:rPr>
              <a:t>              &lt;</a:t>
            </a:r>
            <a:r>
              <a:rPr lang="es-CL" sz="1200" dirty="0" err="1">
                <a:solidFill>
                  <a:schemeClr val="tx1"/>
                </a:solidFill>
              </a:rPr>
              <a:t>header</a:t>
            </a:r>
            <a:r>
              <a:rPr lang="es-CL" sz="1200" dirty="0">
                <a:solidFill>
                  <a:schemeClr val="tx1"/>
                </a:solidFill>
              </a:rPr>
              <a:t>&gt;</a:t>
            </a:r>
            <a:br>
              <a:rPr lang="es-CL" sz="1200" dirty="0">
                <a:solidFill>
                  <a:schemeClr val="tx1"/>
                </a:solidFill>
              </a:rPr>
            </a:br>
            <a:r>
              <a:rPr lang="es-CL" sz="1200" dirty="0">
                <a:solidFill>
                  <a:schemeClr val="tx1"/>
                </a:solidFill>
              </a:rPr>
              <a:t>                      &lt;h1&gt;Este es el título principal de la página web&lt;/h1&gt;</a:t>
            </a:r>
            <a:br>
              <a:rPr lang="es-CL" sz="1200" dirty="0">
                <a:solidFill>
                  <a:schemeClr val="tx1"/>
                </a:solidFill>
              </a:rPr>
            </a:br>
            <a:r>
              <a:rPr lang="es-CL" sz="1200" dirty="0">
                <a:solidFill>
                  <a:schemeClr val="tx1"/>
                </a:solidFill>
              </a:rPr>
              <a:t>              &lt;/</a:t>
            </a:r>
            <a:r>
              <a:rPr lang="es-CL" sz="1200" dirty="0" err="1">
                <a:solidFill>
                  <a:schemeClr val="tx1"/>
                </a:solidFill>
              </a:rPr>
              <a:t>header</a:t>
            </a:r>
            <a:r>
              <a:rPr lang="es-CL" sz="1200" dirty="0">
                <a:solidFill>
                  <a:schemeClr val="tx1"/>
                </a:solidFill>
              </a:rPr>
              <a:t>&gt;</a:t>
            </a:r>
            <a:br>
              <a:rPr lang="es-CL" sz="1200" dirty="0">
                <a:solidFill>
                  <a:schemeClr val="tx1"/>
                </a:solidFill>
              </a:rPr>
            </a:br>
            <a:r>
              <a:rPr lang="es-CL" sz="1200" dirty="0">
                <a:solidFill>
                  <a:schemeClr val="tx1"/>
                </a:solidFill>
              </a:rPr>
              <a:t>                      &lt;</a:t>
            </a:r>
            <a:r>
              <a:rPr lang="es-CL" sz="1200" dirty="0" err="1">
                <a:solidFill>
                  <a:schemeClr val="tx1"/>
                </a:solidFill>
              </a:rPr>
              <a:t>nav</a:t>
            </a:r>
            <a:r>
              <a:rPr lang="es-CL" sz="1200" dirty="0">
                <a:solidFill>
                  <a:schemeClr val="tx1"/>
                </a:solidFill>
              </a:rPr>
              <a:t>&gt;</a:t>
            </a:r>
            <a:br>
              <a:rPr lang="es-CL" sz="1200" dirty="0">
                <a:solidFill>
                  <a:schemeClr val="tx1"/>
                </a:solidFill>
              </a:rPr>
            </a:br>
            <a:r>
              <a:rPr lang="es-CL" sz="1200" dirty="0">
                <a:solidFill>
                  <a:schemeClr val="tx1"/>
                </a:solidFill>
              </a:rPr>
              <a:t>                              &lt;</a:t>
            </a:r>
            <a:r>
              <a:rPr lang="es-CL" sz="1200" dirty="0" err="1">
                <a:solidFill>
                  <a:schemeClr val="tx1"/>
                </a:solidFill>
              </a:rPr>
              <a:t>ul</a:t>
            </a:r>
            <a:r>
              <a:rPr lang="es-CL" sz="1200" dirty="0">
                <a:solidFill>
                  <a:schemeClr val="tx1"/>
                </a:solidFill>
              </a:rPr>
              <a:t>&gt;</a:t>
            </a:r>
            <a:br>
              <a:rPr lang="es-CL" sz="1200" dirty="0">
                <a:solidFill>
                  <a:schemeClr val="tx1"/>
                </a:solidFill>
              </a:rPr>
            </a:br>
            <a:r>
              <a:rPr lang="es-CL" sz="1200" dirty="0">
                <a:solidFill>
                  <a:schemeClr val="tx1"/>
                </a:solidFill>
              </a:rPr>
              <a:t>                                     &lt;li&gt;principal&lt;/li&gt;</a:t>
            </a:r>
            <a:br>
              <a:rPr lang="es-CL" sz="1200" dirty="0">
                <a:solidFill>
                  <a:schemeClr val="tx1"/>
                </a:solidFill>
              </a:rPr>
            </a:br>
            <a:r>
              <a:rPr lang="es-CL" sz="1200" dirty="0">
                <a:solidFill>
                  <a:schemeClr val="tx1"/>
                </a:solidFill>
              </a:rPr>
              <a:t>                                     &lt;li&gt;fotos&lt;/li&gt;</a:t>
            </a:r>
            <a:br>
              <a:rPr lang="es-CL" sz="1200" dirty="0">
                <a:solidFill>
                  <a:schemeClr val="tx1"/>
                </a:solidFill>
              </a:rPr>
            </a:br>
            <a:r>
              <a:rPr lang="es-CL" sz="1200" dirty="0">
                <a:solidFill>
                  <a:schemeClr val="tx1"/>
                </a:solidFill>
              </a:rPr>
              <a:t>                                     &lt;li&gt;videos&lt;/li&gt;</a:t>
            </a:r>
            <a:br>
              <a:rPr lang="es-CL" sz="1200" dirty="0">
                <a:solidFill>
                  <a:schemeClr val="tx1"/>
                </a:solidFill>
              </a:rPr>
            </a:br>
            <a:r>
              <a:rPr lang="es-CL" sz="1200" dirty="0">
                <a:solidFill>
                  <a:schemeClr val="tx1"/>
                </a:solidFill>
              </a:rPr>
              <a:t>                                     &lt;li&gt;contacto&lt;/li&gt;</a:t>
            </a:r>
            <a:br>
              <a:rPr lang="es-CL" sz="1200" dirty="0">
                <a:solidFill>
                  <a:schemeClr val="tx1"/>
                </a:solidFill>
              </a:rPr>
            </a:br>
            <a:r>
              <a:rPr lang="es-CL" sz="1200" dirty="0">
                <a:solidFill>
                  <a:schemeClr val="tx1"/>
                </a:solidFill>
              </a:rPr>
              <a:t>                              &lt;/</a:t>
            </a:r>
            <a:r>
              <a:rPr lang="es-CL" sz="1200" dirty="0" err="1">
                <a:solidFill>
                  <a:schemeClr val="tx1"/>
                </a:solidFill>
              </a:rPr>
              <a:t>ul</a:t>
            </a:r>
            <a:r>
              <a:rPr lang="es-CL" sz="1200" dirty="0">
                <a:solidFill>
                  <a:schemeClr val="tx1"/>
                </a:solidFill>
              </a:rPr>
              <a:t>&gt;</a:t>
            </a:r>
            <a:br>
              <a:rPr lang="es-CL" sz="1200" dirty="0">
                <a:solidFill>
                  <a:schemeClr val="tx1"/>
                </a:solidFill>
              </a:rPr>
            </a:br>
            <a:r>
              <a:rPr lang="es-CL" sz="1200" dirty="0">
                <a:solidFill>
                  <a:schemeClr val="tx1"/>
                </a:solidFill>
              </a:rPr>
              <a:t>                      &lt;/</a:t>
            </a:r>
            <a:r>
              <a:rPr lang="es-CL" sz="1200" dirty="0" err="1">
                <a:solidFill>
                  <a:schemeClr val="tx1"/>
                </a:solidFill>
              </a:rPr>
              <a:t>nav</a:t>
            </a:r>
            <a:r>
              <a:rPr lang="es-CL" sz="1200" dirty="0">
                <a:solidFill>
                  <a:schemeClr val="tx1"/>
                </a:solidFill>
              </a:rPr>
              <a:t>&gt;</a:t>
            </a:r>
            <a:br>
              <a:rPr lang="es-CL" sz="1200" dirty="0">
                <a:solidFill>
                  <a:schemeClr val="tx1"/>
                </a:solidFill>
              </a:rPr>
            </a:br>
            <a:r>
              <a:rPr lang="es-CL" sz="1200" dirty="0">
                <a:solidFill>
                  <a:schemeClr val="tx1"/>
                </a:solidFill>
              </a:rPr>
              <a:t>              &lt;</a:t>
            </a:r>
            <a:r>
              <a:rPr lang="es-CL" sz="1200" dirty="0" err="1">
                <a:solidFill>
                  <a:schemeClr val="tx1"/>
                </a:solidFill>
              </a:rPr>
              <a:t>section</a:t>
            </a:r>
            <a:r>
              <a:rPr lang="es-CL" sz="1200" dirty="0">
                <a:solidFill>
                  <a:schemeClr val="tx1"/>
                </a:solidFill>
              </a:rPr>
              <a:t>&gt;</a:t>
            </a:r>
            <a:br>
              <a:rPr lang="es-CL" sz="1200" dirty="0">
                <a:solidFill>
                  <a:schemeClr val="tx1"/>
                </a:solidFill>
              </a:rPr>
            </a:br>
            <a:r>
              <a:rPr lang="es-CL" sz="1200" dirty="0">
                <a:solidFill>
                  <a:schemeClr val="tx1"/>
                </a:solidFill>
              </a:rPr>
              <a:t>              &lt;/</a:t>
            </a:r>
            <a:r>
              <a:rPr lang="es-CL" sz="1200" dirty="0" err="1">
                <a:solidFill>
                  <a:schemeClr val="tx1"/>
                </a:solidFill>
              </a:rPr>
              <a:t>section</a:t>
            </a:r>
            <a:r>
              <a:rPr lang="es-CL" sz="1200" dirty="0">
                <a:solidFill>
                  <a:schemeClr val="tx1"/>
                </a:solidFill>
              </a:rPr>
              <a:t>&gt;</a:t>
            </a:r>
            <a:br>
              <a:rPr lang="es-CL" sz="1200" dirty="0">
                <a:solidFill>
                  <a:schemeClr val="tx1"/>
                </a:solidFill>
              </a:rPr>
            </a:br>
            <a:r>
              <a:rPr lang="es-CL" sz="1200" dirty="0">
                <a:solidFill>
                  <a:schemeClr val="tx1"/>
                </a:solidFill>
              </a:rPr>
              <a:t>              &lt;aside&gt;</a:t>
            </a:r>
            <a:br>
              <a:rPr lang="es-CL" sz="1200" dirty="0">
                <a:solidFill>
                  <a:schemeClr val="tx1"/>
                </a:solidFill>
              </a:rPr>
            </a:br>
            <a:r>
              <a:rPr lang="es-CL" sz="1200" dirty="0">
                <a:solidFill>
                  <a:schemeClr val="tx1"/>
                </a:solidFill>
              </a:rPr>
              <a:t>                     &lt;</a:t>
            </a:r>
            <a:r>
              <a:rPr lang="es-CL" sz="1200" dirty="0" err="1">
                <a:solidFill>
                  <a:schemeClr val="tx1"/>
                </a:solidFill>
              </a:rPr>
              <a:t>blockquote</a:t>
            </a:r>
            <a:r>
              <a:rPr lang="es-CL" sz="1200" dirty="0">
                <a:solidFill>
                  <a:schemeClr val="tx1"/>
                </a:solidFill>
              </a:rPr>
              <a:t>&gt;Texto relacionado numero 1&lt;/</a:t>
            </a:r>
            <a:r>
              <a:rPr lang="es-CL" sz="1200" dirty="0" err="1">
                <a:solidFill>
                  <a:schemeClr val="tx1"/>
                </a:solidFill>
              </a:rPr>
              <a:t>blockquote</a:t>
            </a:r>
            <a:r>
              <a:rPr lang="es-CL" sz="1200" dirty="0">
                <a:solidFill>
                  <a:schemeClr val="tx1"/>
                </a:solidFill>
              </a:rPr>
              <a:t>&gt;</a:t>
            </a:r>
            <a:br>
              <a:rPr lang="es-CL" sz="1200" dirty="0">
                <a:solidFill>
                  <a:schemeClr val="tx1"/>
                </a:solidFill>
              </a:rPr>
            </a:br>
            <a:r>
              <a:rPr lang="es-CL" sz="1200" dirty="0">
                <a:solidFill>
                  <a:schemeClr val="tx1"/>
                </a:solidFill>
              </a:rPr>
              <a:t>                     &lt;</a:t>
            </a:r>
            <a:r>
              <a:rPr lang="es-CL" sz="1200" dirty="0" err="1">
                <a:solidFill>
                  <a:schemeClr val="tx1"/>
                </a:solidFill>
              </a:rPr>
              <a:t>blockquote</a:t>
            </a:r>
            <a:r>
              <a:rPr lang="es-CL" sz="1200" dirty="0">
                <a:solidFill>
                  <a:schemeClr val="tx1"/>
                </a:solidFill>
              </a:rPr>
              <a:t>&gt;Texto </a:t>
            </a:r>
            <a:r>
              <a:rPr lang="es-CL" sz="1200" dirty="0" err="1">
                <a:solidFill>
                  <a:schemeClr val="tx1"/>
                </a:solidFill>
              </a:rPr>
              <a:t>relacoinado</a:t>
            </a:r>
            <a:r>
              <a:rPr lang="es-CL" sz="1200" dirty="0">
                <a:solidFill>
                  <a:schemeClr val="tx1"/>
                </a:solidFill>
              </a:rPr>
              <a:t> numero 2&lt;/</a:t>
            </a:r>
            <a:r>
              <a:rPr lang="es-CL" sz="1200" dirty="0" err="1">
                <a:solidFill>
                  <a:schemeClr val="tx1"/>
                </a:solidFill>
              </a:rPr>
              <a:t>blockquote</a:t>
            </a:r>
            <a:r>
              <a:rPr lang="es-CL" sz="1200" dirty="0">
                <a:solidFill>
                  <a:schemeClr val="tx1"/>
                </a:solidFill>
              </a:rPr>
              <a:t>&gt;</a:t>
            </a:r>
            <a:br>
              <a:rPr lang="es-CL" sz="1200" dirty="0">
                <a:solidFill>
                  <a:schemeClr val="tx1"/>
                </a:solidFill>
              </a:rPr>
            </a:br>
            <a:r>
              <a:rPr lang="es-CL" sz="1200" dirty="0">
                <a:solidFill>
                  <a:schemeClr val="tx1"/>
                </a:solidFill>
              </a:rPr>
              <a:t>              &lt;/aside&gt;</a:t>
            </a:r>
            <a:br>
              <a:rPr lang="es-CL" sz="1200" dirty="0">
                <a:solidFill>
                  <a:schemeClr val="tx1"/>
                </a:solidFill>
              </a:rPr>
            </a:br>
            <a:r>
              <a:rPr lang="es-CL" sz="1200" dirty="0">
                <a:solidFill>
                  <a:schemeClr val="tx1"/>
                </a:solidFill>
              </a:rPr>
              <a:t>        &lt;</a:t>
            </a:r>
            <a:r>
              <a:rPr lang="es-CL" sz="1200" dirty="0" err="1">
                <a:solidFill>
                  <a:schemeClr val="tx1"/>
                </a:solidFill>
              </a:rPr>
              <a:t>footer</a:t>
            </a:r>
            <a:r>
              <a:rPr lang="es-CL" sz="1200" dirty="0">
                <a:solidFill>
                  <a:schemeClr val="tx1"/>
                </a:solidFill>
              </a:rPr>
              <a:t>&gt;</a:t>
            </a:r>
            <a:br>
              <a:rPr lang="es-CL" sz="1200" dirty="0">
                <a:solidFill>
                  <a:schemeClr val="tx1"/>
                </a:solidFill>
              </a:rPr>
            </a:br>
            <a:r>
              <a:rPr lang="es-CL" sz="1200" dirty="0">
                <a:solidFill>
                  <a:schemeClr val="tx1"/>
                </a:solidFill>
              </a:rPr>
              <a:t>               Derechos </a:t>
            </a:r>
            <a:r>
              <a:rPr lang="es-CL" sz="1200">
                <a:solidFill>
                  <a:schemeClr val="tx1"/>
                </a:solidFill>
              </a:rPr>
              <a:t>Reservados ©</a:t>
            </a:r>
            <a:br>
              <a:rPr lang="es-CL" sz="1200" dirty="0">
                <a:solidFill>
                  <a:schemeClr val="tx1"/>
                </a:solidFill>
              </a:rPr>
            </a:br>
            <a:r>
              <a:rPr lang="es-CL" sz="1200" dirty="0">
                <a:solidFill>
                  <a:schemeClr val="tx1"/>
                </a:solidFill>
              </a:rPr>
              <a:t>        &lt;/</a:t>
            </a:r>
            <a:r>
              <a:rPr lang="es-CL" sz="1200" dirty="0" err="1">
                <a:solidFill>
                  <a:schemeClr val="tx1"/>
                </a:solidFill>
              </a:rPr>
              <a:t>footer</a:t>
            </a:r>
            <a:r>
              <a:rPr lang="es-CL" sz="1200" dirty="0">
                <a:solidFill>
                  <a:schemeClr val="tx1"/>
                </a:solidFill>
              </a:rPr>
              <a:t>&gt;</a:t>
            </a:r>
            <a:br>
              <a:rPr lang="es-CL" sz="1200" dirty="0">
                <a:solidFill>
                  <a:schemeClr val="tx1"/>
                </a:solidFill>
              </a:rPr>
            </a:br>
            <a:r>
              <a:rPr lang="es-CL" sz="1200" dirty="0">
                <a:solidFill>
                  <a:schemeClr val="tx1"/>
                </a:solidFill>
              </a:rPr>
              <a:t>        &lt;/</a:t>
            </a:r>
            <a:r>
              <a:rPr lang="es-CL" sz="1200" dirty="0" err="1">
                <a:solidFill>
                  <a:schemeClr val="tx1"/>
                </a:solidFill>
              </a:rPr>
              <a:t>body</a:t>
            </a:r>
            <a:r>
              <a:rPr lang="es-CL" sz="1200" dirty="0">
                <a:solidFill>
                  <a:schemeClr val="tx1"/>
                </a:solidFill>
              </a:rPr>
              <a:t>&gt;</a:t>
            </a:r>
            <a:br>
              <a:rPr lang="es-CL" sz="1200" dirty="0">
                <a:solidFill>
                  <a:schemeClr val="tx1"/>
                </a:solidFill>
              </a:rPr>
            </a:br>
            <a:r>
              <a:rPr lang="es-CL" sz="1200" dirty="0"/>
              <a:t>&lt;/</a:t>
            </a:r>
            <a:r>
              <a:rPr lang="es-CL" sz="1200" dirty="0" err="1"/>
              <a:t>html</a:t>
            </a:r>
            <a:r>
              <a:rPr lang="es-CL" sz="1200" dirty="0"/>
              <a:t>&gt;</a:t>
            </a:r>
            <a:br>
              <a:rPr lang="es-CL" sz="1050" dirty="0"/>
            </a:br>
            <a:endParaRPr lang="es-CL" sz="105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085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Introducción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CL" dirty="0"/>
              <a:t>El desarrollo Web</a:t>
            </a:r>
          </a:p>
          <a:p>
            <a:pPr lvl="1"/>
            <a:r>
              <a:rPr lang="es-CL"/>
              <a:t>Los </a:t>
            </a:r>
            <a:r>
              <a:rPr lang="es-CL" dirty="0"/>
              <a:t>tres mosqueteros: html5, CSS3, Java Script</a:t>
            </a:r>
          </a:p>
          <a:p>
            <a:pPr lvl="2"/>
            <a:r>
              <a:rPr lang="es-CL" dirty="0"/>
              <a:t>¿Qué es </a:t>
            </a:r>
            <a:r>
              <a:rPr lang="es-CL" dirty="0" err="1"/>
              <a:t>Html</a:t>
            </a:r>
            <a:r>
              <a:rPr lang="es-CL" dirty="0"/>
              <a:t> o Html5?</a:t>
            </a:r>
          </a:p>
          <a:p>
            <a:pPr lvl="2"/>
            <a:r>
              <a:rPr lang="es-CL" dirty="0"/>
              <a:t>¿Qué es CSS3?.</a:t>
            </a:r>
          </a:p>
          <a:p>
            <a:pPr lvl="2"/>
            <a:r>
              <a:rPr lang="es-CL" dirty="0"/>
              <a:t>¿Qué es JavaScript?.</a:t>
            </a:r>
          </a:p>
          <a:p>
            <a:pPr marL="1143000" lvl="3" indent="0">
              <a:buNone/>
            </a:pPr>
            <a:endParaRPr lang="es-CL" dirty="0"/>
          </a:p>
          <a:p>
            <a:pPr lvl="3"/>
            <a:endParaRPr lang="es-CL" dirty="0"/>
          </a:p>
          <a:p>
            <a:pPr lvl="2"/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324217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HTML5</a:t>
            </a:r>
            <a:endParaRPr lang="es-CL" sz="1800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CL" dirty="0"/>
              <a:t>Html5:</a:t>
            </a:r>
          </a:p>
          <a:p>
            <a:pPr lvl="1"/>
            <a:r>
              <a:rPr lang="es-CL" dirty="0"/>
              <a:t>No es una mejora de una versión antigua de </a:t>
            </a:r>
            <a:r>
              <a:rPr lang="es-CL" dirty="0" err="1"/>
              <a:t>Html</a:t>
            </a:r>
            <a:r>
              <a:rPr lang="es-CL" dirty="0"/>
              <a:t>.</a:t>
            </a:r>
          </a:p>
          <a:p>
            <a:pPr lvl="1"/>
            <a:r>
              <a:rPr lang="es-CL" dirty="0"/>
              <a:t>Es la combinación o «pegamento» que une a los tres mosqueteros: </a:t>
            </a:r>
            <a:r>
              <a:rPr lang="es-CL" dirty="0" err="1"/>
              <a:t>Javascript</a:t>
            </a:r>
            <a:r>
              <a:rPr lang="es-CL" dirty="0"/>
              <a:t>, </a:t>
            </a:r>
            <a:r>
              <a:rPr lang="es-CL" dirty="0" err="1"/>
              <a:t>html</a:t>
            </a:r>
            <a:r>
              <a:rPr lang="es-CL" dirty="0"/>
              <a:t> y </a:t>
            </a:r>
            <a:r>
              <a:rPr lang="es-CL" dirty="0" err="1"/>
              <a:t>css</a:t>
            </a:r>
            <a:r>
              <a:rPr lang="es-CL" dirty="0"/>
              <a:t>.</a:t>
            </a:r>
          </a:p>
          <a:p>
            <a:r>
              <a:rPr lang="es-CL" dirty="0"/>
              <a:t>Componentes básicos:</a:t>
            </a:r>
          </a:p>
          <a:p>
            <a:pPr lvl="1"/>
            <a:r>
              <a:rPr lang="es-CL" dirty="0"/>
              <a:t>Estructura, estilo y funcionalidad.</a:t>
            </a:r>
          </a:p>
          <a:p>
            <a:pPr lvl="1"/>
            <a:r>
              <a:rPr lang="es-CL" dirty="0"/>
              <a:t>Todo se «escribe» en un archivo de texto!.</a:t>
            </a:r>
          </a:p>
          <a:p>
            <a:pPr lvl="1"/>
            <a:r>
              <a:rPr lang="es-CL" dirty="0"/>
              <a:t>NO es necesario ningún software especial para «programar» una página web…</a:t>
            </a:r>
          </a:p>
          <a:p>
            <a:pPr lvl="2"/>
            <a:r>
              <a:rPr lang="es-CL" dirty="0"/>
              <a:t>Pero ayuda mucho contar con algunos editores para escribir el código.</a:t>
            </a:r>
          </a:p>
          <a:p>
            <a:endParaRPr lang="es-CL" dirty="0"/>
          </a:p>
          <a:p>
            <a:pPr lvl="1"/>
            <a:endParaRPr lang="es-CL" dirty="0"/>
          </a:p>
          <a:p>
            <a:pPr lvl="1"/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563366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HTML5</a:t>
            </a:r>
            <a:endParaRPr lang="es-CL" sz="2000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CL" dirty="0"/>
              <a:t>Estructura.</a:t>
            </a:r>
          </a:p>
          <a:p>
            <a:pPr lvl="1"/>
            <a:r>
              <a:rPr lang="es-CL" dirty="0"/>
              <a:t>La estructura de este lenguaje es jerárquica, en forma de árbol.</a:t>
            </a:r>
          </a:p>
          <a:p>
            <a:pPr lvl="1"/>
            <a:r>
              <a:rPr lang="es-CL" dirty="0"/>
              <a:t>&lt;!DOCTYPE&gt; y &lt;</a:t>
            </a:r>
            <a:r>
              <a:rPr lang="es-CL" dirty="0" err="1"/>
              <a:t>html</a:t>
            </a:r>
            <a:r>
              <a:rPr lang="es-CL" dirty="0"/>
              <a:t>&gt;</a:t>
            </a:r>
          </a:p>
          <a:p>
            <a:pPr lvl="1"/>
            <a:endParaRPr lang="es-CL" dirty="0"/>
          </a:p>
          <a:p>
            <a:pPr lvl="1"/>
            <a:endParaRPr lang="es-CL" dirty="0"/>
          </a:p>
          <a:p>
            <a:pPr lvl="2"/>
            <a:endParaRPr lang="es-CL" dirty="0"/>
          </a:p>
          <a:p>
            <a:pPr lvl="2"/>
            <a:r>
              <a:rPr lang="es-CL" b="1" dirty="0">
                <a:solidFill>
                  <a:schemeClr val="accent2"/>
                </a:solidFill>
              </a:rPr>
              <a:t>&lt;!DOCTYPE </a:t>
            </a:r>
            <a:r>
              <a:rPr lang="es-CL" b="1" dirty="0" err="1">
                <a:solidFill>
                  <a:schemeClr val="accent2"/>
                </a:solidFill>
              </a:rPr>
              <a:t>html</a:t>
            </a:r>
            <a:r>
              <a:rPr lang="es-CL" b="1" dirty="0">
                <a:solidFill>
                  <a:schemeClr val="accent2"/>
                </a:solidFill>
              </a:rPr>
              <a:t>&gt;: </a:t>
            </a:r>
            <a:r>
              <a:rPr lang="es-CL" dirty="0"/>
              <a:t>indica el tipo de documento.</a:t>
            </a:r>
          </a:p>
          <a:p>
            <a:pPr lvl="2"/>
            <a:r>
              <a:rPr lang="es-CL" b="1" dirty="0" err="1">
                <a:solidFill>
                  <a:schemeClr val="accent2"/>
                </a:solidFill>
              </a:rPr>
              <a:t>lang</a:t>
            </a:r>
            <a:r>
              <a:rPr lang="es-CL" b="1" dirty="0">
                <a:solidFill>
                  <a:schemeClr val="accent2"/>
                </a:solidFill>
              </a:rPr>
              <a:t>: </a:t>
            </a:r>
            <a:r>
              <a:rPr lang="es-CL" dirty="0"/>
              <a:t>indica el lenguaje a utilizar o a reconocer. </a:t>
            </a:r>
          </a:p>
          <a:p>
            <a:pPr lvl="2"/>
            <a:r>
              <a:rPr lang="es-CL" b="1" dirty="0">
                <a:solidFill>
                  <a:schemeClr val="accent2"/>
                </a:solidFill>
              </a:rPr>
              <a:t>&lt;/</a:t>
            </a:r>
            <a:r>
              <a:rPr lang="es-CL" b="1" dirty="0" err="1">
                <a:solidFill>
                  <a:schemeClr val="accent2"/>
                </a:solidFill>
              </a:rPr>
              <a:t>html</a:t>
            </a:r>
            <a:r>
              <a:rPr lang="es-CL" b="1" dirty="0">
                <a:solidFill>
                  <a:schemeClr val="accent2"/>
                </a:solidFill>
              </a:rPr>
              <a:t>&gt;:  </a:t>
            </a:r>
            <a:r>
              <a:rPr lang="es-CL" dirty="0"/>
              <a:t>indica el final del documento.</a:t>
            </a:r>
          </a:p>
        </p:txBody>
      </p:sp>
      <p:sp>
        <p:nvSpPr>
          <p:cNvPr id="4" name="3 Rectángulo"/>
          <p:cNvSpPr/>
          <p:nvPr/>
        </p:nvSpPr>
        <p:spPr>
          <a:xfrm>
            <a:off x="1547664" y="3586336"/>
            <a:ext cx="4104456" cy="9947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de-DE" sz="2000" b="1" dirty="0"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lvl="1"/>
            <a:r>
              <a:rPr lang="de-DE" sz="2000" b="1" dirty="0">
                <a:latin typeface="Consolas" pitchFamily="49" charset="0"/>
                <a:cs typeface="Consolas" pitchFamily="49" charset="0"/>
              </a:rPr>
              <a:t>&lt;html lang=”es”&gt;</a:t>
            </a:r>
          </a:p>
          <a:p>
            <a:pPr lvl="1"/>
            <a:r>
              <a:rPr lang="de-DE" sz="2000" b="1" dirty="0">
                <a:latin typeface="Consolas" pitchFamily="49" charset="0"/>
                <a:cs typeface="Consolas" pitchFamily="49" charset="0"/>
              </a:rPr>
              <a:t>&lt;/html&gt;</a:t>
            </a:r>
            <a:endParaRPr lang="es-CL" sz="2000" b="1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374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1560" y="260648"/>
            <a:ext cx="8153400" cy="990600"/>
          </a:xfrm>
        </p:spPr>
        <p:txBody>
          <a:bodyPr>
            <a:normAutofit/>
          </a:bodyPr>
          <a:lstStyle/>
          <a:p>
            <a:r>
              <a:rPr lang="es-CL" dirty="0"/>
              <a:t>HTML5</a:t>
            </a:r>
            <a:endParaRPr lang="es-CL" sz="1800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5183488" cy="4495800"/>
          </a:xfrm>
        </p:spPr>
        <p:txBody>
          <a:bodyPr>
            <a:normAutofit lnSpcReduction="10000"/>
          </a:bodyPr>
          <a:lstStyle/>
          <a:p>
            <a:r>
              <a:rPr lang="es-CL" dirty="0"/>
              <a:t>Estructura.</a:t>
            </a:r>
          </a:p>
          <a:p>
            <a:pPr lvl="1"/>
            <a:r>
              <a:rPr lang="es-CL" dirty="0"/>
              <a:t>Luego de deben definir dos secciones: Cabecera y Cuerpo:</a:t>
            </a:r>
          </a:p>
          <a:p>
            <a:pPr lvl="2"/>
            <a:r>
              <a:rPr lang="es-CL" b="1" dirty="0">
                <a:solidFill>
                  <a:schemeClr val="accent2"/>
                </a:solidFill>
              </a:rPr>
              <a:t>&lt;head&gt;…&lt;/head&gt;: </a:t>
            </a:r>
            <a:r>
              <a:rPr lang="es-CL" dirty="0"/>
              <a:t>Inicio y fin de la cabecera.</a:t>
            </a:r>
          </a:p>
          <a:p>
            <a:pPr lvl="3"/>
            <a:r>
              <a:rPr lang="es-CL" dirty="0"/>
              <a:t>Aquí se pueden incluir el titulo de la página, información general, tipo caracteres, e incorporar archivos externos.</a:t>
            </a:r>
          </a:p>
          <a:p>
            <a:pPr lvl="2"/>
            <a:r>
              <a:rPr lang="es-CL" b="1" dirty="0">
                <a:solidFill>
                  <a:schemeClr val="accent2"/>
                </a:solidFill>
              </a:rPr>
              <a:t>&lt;</a:t>
            </a:r>
            <a:r>
              <a:rPr lang="es-CL" b="1" dirty="0" err="1">
                <a:solidFill>
                  <a:schemeClr val="accent2"/>
                </a:solidFill>
              </a:rPr>
              <a:t>body</a:t>
            </a:r>
            <a:r>
              <a:rPr lang="es-CL" b="1" dirty="0">
                <a:solidFill>
                  <a:schemeClr val="accent2"/>
                </a:solidFill>
              </a:rPr>
              <a:t>&gt;…&lt;/</a:t>
            </a:r>
            <a:r>
              <a:rPr lang="es-CL" b="1" dirty="0" err="1">
                <a:solidFill>
                  <a:schemeClr val="accent2"/>
                </a:solidFill>
              </a:rPr>
              <a:t>body</a:t>
            </a:r>
            <a:r>
              <a:rPr lang="es-CL" b="1" dirty="0">
                <a:solidFill>
                  <a:schemeClr val="accent2"/>
                </a:solidFill>
              </a:rPr>
              <a:t>&gt;: </a:t>
            </a:r>
            <a:r>
              <a:rPr lang="es-CL" dirty="0"/>
              <a:t>Inicio y fin del cuerpo:</a:t>
            </a:r>
          </a:p>
          <a:p>
            <a:pPr lvl="3"/>
            <a:r>
              <a:rPr lang="es-CL" dirty="0"/>
              <a:t>Es la parte visible de todo el documento.</a:t>
            </a:r>
          </a:p>
        </p:txBody>
      </p:sp>
      <p:sp>
        <p:nvSpPr>
          <p:cNvPr id="4" name="3 Rectángulo"/>
          <p:cNvSpPr/>
          <p:nvPr/>
        </p:nvSpPr>
        <p:spPr>
          <a:xfrm>
            <a:off x="5868144" y="1700808"/>
            <a:ext cx="3024336" cy="2376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sz="2000" dirty="0"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pPr lvl="1"/>
            <a:r>
              <a:rPr lang="en-US" sz="2000" dirty="0">
                <a:latin typeface="Consolas" pitchFamily="49" charset="0"/>
                <a:cs typeface="Consolas" pitchFamily="49" charset="0"/>
              </a:rPr>
              <a:t>&lt;html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lang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="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es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"&gt;</a:t>
            </a:r>
          </a:p>
          <a:p>
            <a:pPr lvl="1"/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lvl="1"/>
            <a:r>
              <a:rPr lang="en-US" sz="20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	&lt;/head&gt;</a:t>
            </a:r>
          </a:p>
          <a:p>
            <a:pPr lvl="1"/>
            <a:r>
              <a:rPr lang="en-US" sz="20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	&lt;body&gt;</a:t>
            </a:r>
          </a:p>
          <a:p>
            <a:pPr lvl="1"/>
            <a:r>
              <a:rPr lang="en-US" sz="20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	&lt;/body&gt;</a:t>
            </a:r>
          </a:p>
          <a:p>
            <a:pPr lvl="1"/>
            <a:r>
              <a:rPr lang="en-US" sz="2000" dirty="0">
                <a:latin typeface="Consolas" pitchFamily="49" charset="0"/>
                <a:cs typeface="Consolas" pitchFamily="49" charset="0"/>
              </a:rPr>
              <a:t>&lt;/html&gt;</a:t>
            </a:r>
            <a:endParaRPr lang="es-CL" sz="2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006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HTML5</a:t>
            </a:r>
            <a:endParaRPr lang="es-CL" sz="2000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7415736" cy="4495800"/>
          </a:xfrm>
        </p:spPr>
        <p:txBody>
          <a:bodyPr>
            <a:normAutofit lnSpcReduction="10000"/>
          </a:bodyPr>
          <a:lstStyle/>
          <a:p>
            <a:r>
              <a:rPr lang="es-CL" dirty="0"/>
              <a:t>Estructura: </a:t>
            </a:r>
            <a:r>
              <a:rPr lang="es-CL" b="1" dirty="0">
                <a:solidFill>
                  <a:schemeClr val="accent2"/>
                </a:solidFill>
              </a:rPr>
              <a:t>&lt;meta&gt;</a:t>
            </a:r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pPr lvl="1"/>
            <a:r>
              <a:rPr lang="es-CL" dirty="0"/>
              <a:t>Indica cómo el texto será expresado en pantalla.</a:t>
            </a:r>
          </a:p>
          <a:p>
            <a:pPr lvl="1"/>
            <a:r>
              <a:rPr lang="es-CL" dirty="0"/>
              <a:t>Esta información no se muestra en la página.</a:t>
            </a:r>
          </a:p>
        </p:txBody>
      </p:sp>
      <p:sp>
        <p:nvSpPr>
          <p:cNvPr id="6" name="5 Rectángulo"/>
          <p:cNvSpPr/>
          <p:nvPr/>
        </p:nvSpPr>
        <p:spPr>
          <a:xfrm>
            <a:off x="1685578" y="2060848"/>
            <a:ext cx="4968552" cy="28803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&lt;html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lang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="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es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"&gt;</a:t>
            </a:r>
          </a:p>
          <a:p>
            <a:pPr lvl="1"/>
            <a:r>
              <a:rPr lang="en-US" sz="2000" dirty="0"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lvl="1"/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&lt;meta charset=”iso-8859-1”&gt;</a:t>
            </a:r>
          </a:p>
          <a:p>
            <a:pPr lvl="1"/>
            <a:r>
              <a:rPr lang="en-US" sz="2000" dirty="0"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lvl="1"/>
            <a:r>
              <a:rPr lang="en-US" sz="2000" dirty="0"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lvl="1"/>
            <a:r>
              <a:rPr lang="en-US" sz="2000" dirty="0"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r>
              <a:rPr lang="en-US" sz="2000" dirty="0">
                <a:latin typeface="Consolas" pitchFamily="49" charset="0"/>
                <a:cs typeface="Consolas" pitchFamily="49" charset="0"/>
              </a:rPr>
              <a:t>&lt;/html&gt;</a:t>
            </a:r>
            <a:endParaRPr lang="es-CL" sz="2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67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HTML5</a:t>
            </a:r>
            <a:endParaRPr lang="es-CL" sz="1800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CL" sz="2800" dirty="0"/>
              <a:t>Estructura: </a:t>
            </a:r>
            <a:r>
              <a:rPr lang="es-CL" sz="2800" b="1" dirty="0">
                <a:solidFill>
                  <a:schemeClr val="accent2"/>
                </a:solidFill>
              </a:rPr>
              <a:t>&lt;meta&gt;</a:t>
            </a:r>
          </a:p>
          <a:p>
            <a:pPr lvl="1"/>
            <a:r>
              <a:rPr lang="es-CL" sz="2400" dirty="0"/>
              <a:t>Se recomienda cerrar las etiquetas simples para asegurar compatibilidad entre navegadores:</a:t>
            </a:r>
          </a:p>
          <a:p>
            <a:pPr marL="365760" lvl="1" indent="0">
              <a:buNone/>
            </a:pPr>
            <a:endParaRPr lang="es-CL" sz="2400" dirty="0"/>
          </a:p>
          <a:p>
            <a:pPr lvl="1"/>
            <a:endParaRPr lang="es-CL" sz="2400" b="1" dirty="0">
              <a:solidFill>
                <a:schemeClr val="accent2"/>
              </a:solidFill>
            </a:endParaRPr>
          </a:p>
          <a:p>
            <a:pPr lvl="1"/>
            <a:endParaRPr lang="es-CL" sz="2400" b="1" dirty="0">
              <a:solidFill>
                <a:schemeClr val="accent2"/>
              </a:solidFill>
            </a:endParaRPr>
          </a:p>
          <a:p>
            <a:pPr lvl="1"/>
            <a:endParaRPr lang="es-CL" sz="2400" b="1" dirty="0">
              <a:solidFill>
                <a:schemeClr val="accent2"/>
              </a:solidFill>
            </a:endParaRPr>
          </a:p>
          <a:p>
            <a:pPr lvl="1"/>
            <a:endParaRPr lang="es-CL" sz="2400" b="1" dirty="0">
              <a:solidFill>
                <a:schemeClr val="accent2"/>
              </a:solidFill>
            </a:endParaRPr>
          </a:p>
          <a:p>
            <a:pPr lvl="1"/>
            <a:endParaRPr lang="es-CL" sz="2400" b="1" dirty="0">
              <a:solidFill>
                <a:schemeClr val="accent2"/>
              </a:solidFill>
            </a:endParaRPr>
          </a:p>
          <a:p>
            <a:pPr lvl="1"/>
            <a:endParaRPr lang="es-CL" sz="2400" b="1" dirty="0">
              <a:solidFill>
                <a:schemeClr val="accent2"/>
              </a:solidFill>
            </a:endParaRPr>
          </a:p>
          <a:p>
            <a:pPr lvl="2"/>
            <a:r>
              <a:rPr lang="es-CL" sz="2100" b="1" dirty="0">
                <a:solidFill>
                  <a:schemeClr val="accent2"/>
                </a:solidFill>
              </a:rPr>
              <a:t>Esto no se muestra en la página pero son datos importante para los navegadores y/o realizar vistas previas de la página.</a:t>
            </a:r>
          </a:p>
        </p:txBody>
      </p:sp>
      <p:sp>
        <p:nvSpPr>
          <p:cNvPr id="5" name="4 Rectángulo"/>
          <p:cNvSpPr/>
          <p:nvPr/>
        </p:nvSpPr>
        <p:spPr>
          <a:xfrm>
            <a:off x="1198290" y="2708920"/>
            <a:ext cx="7218362" cy="252027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&lt;html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lang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="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es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"&gt;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lvl="1"/>
            <a:r>
              <a:rPr lang="en-US" sz="16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&lt;meta charset="iso-8859-1" /&gt;</a:t>
            </a:r>
          </a:p>
          <a:p>
            <a:pPr lvl="1"/>
            <a:r>
              <a:rPr lang="en-US" sz="16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&lt;meta name="description" content="</a:t>
            </a:r>
            <a:r>
              <a:rPr lang="en-US" sz="1600" dirty="0" err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Ejemplo</a:t>
            </a:r>
            <a:r>
              <a:rPr lang="en-US" sz="16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de HTML5" /&gt;</a:t>
            </a:r>
          </a:p>
          <a:p>
            <a:pPr lvl="1"/>
            <a:r>
              <a:rPr lang="en-US" sz="16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&lt;meta name="keywords" content="HTML5, CSS3, JavaScript" /&gt;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&lt;/html&gt;  </a:t>
            </a:r>
            <a:endParaRPr lang="es-CL" sz="1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962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HTML5</a:t>
            </a:r>
            <a:endParaRPr lang="es-CL" sz="1800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L" sz="3200" dirty="0"/>
              <a:t>Estructura: </a:t>
            </a:r>
            <a:r>
              <a:rPr lang="es-CL" sz="3200" b="1" dirty="0">
                <a:solidFill>
                  <a:schemeClr val="accent2"/>
                </a:solidFill>
              </a:rPr>
              <a:t>&lt;</a:t>
            </a:r>
            <a:r>
              <a:rPr lang="es-CL" sz="3200" b="1" dirty="0" err="1">
                <a:solidFill>
                  <a:schemeClr val="accent2"/>
                </a:solidFill>
              </a:rPr>
              <a:t>title</a:t>
            </a:r>
            <a:r>
              <a:rPr lang="es-CL" sz="3200" b="1" dirty="0">
                <a:solidFill>
                  <a:schemeClr val="accent2"/>
                </a:solidFill>
              </a:rPr>
              <a:t>&gt;</a:t>
            </a:r>
          </a:p>
          <a:p>
            <a:pPr lvl="1"/>
            <a:r>
              <a:rPr lang="es-CL" dirty="0"/>
              <a:t>Especifica el título del documento (aparece en la parte superior del navegador.</a:t>
            </a:r>
          </a:p>
        </p:txBody>
      </p:sp>
      <p:sp>
        <p:nvSpPr>
          <p:cNvPr id="4" name="3 Rectángulo"/>
          <p:cNvSpPr/>
          <p:nvPr/>
        </p:nvSpPr>
        <p:spPr>
          <a:xfrm>
            <a:off x="1115616" y="3140968"/>
            <a:ext cx="7218362" cy="2952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&lt;html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lang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="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es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"&gt;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lvl="1"/>
            <a:r>
              <a:rPr 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&lt;meta charset="iso-8859-1" /&gt;</a:t>
            </a:r>
          </a:p>
          <a:p>
            <a:pPr lvl="1"/>
            <a:r>
              <a:rPr 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&lt;meta name="description" content="</a:t>
            </a:r>
            <a:r>
              <a:rPr lang="en-US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Ejemplo</a:t>
            </a:r>
            <a:r>
              <a:rPr 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de HTML5" /&gt;</a:t>
            </a:r>
          </a:p>
          <a:p>
            <a:pPr lvl="1"/>
            <a:r>
              <a:rPr 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&lt;meta name="keywords" content="HTML5, CSS3, JavaScript" /&gt;</a:t>
            </a:r>
          </a:p>
          <a:p>
            <a:pPr lvl="1"/>
            <a:r>
              <a:rPr lang="es-ES" sz="16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s-ES" sz="1600" b="1" dirty="0" err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es-ES" sz="16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&gt;Aquí va el título&lt;/</a:t>
            </a:r>
            <a:r>
              <a:rPr lang="es-ES" sz="1600" b="1" dirty="0" err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es-ES" sz="16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1"/>
            <a:r>
              <a:rPr lang="en-US" sz="1600" dirty="0"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&lt;/html&gt;  </a:t>
            </a:r>
            <a:endParaRPr lang="es-CL" sz="1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432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/>
              <a:t>HTML5 </a:t>
            </a:r>
            <a:endParaRPr lang="es-CL" sz="1800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CL" sz="3200" dirty="0"/>
              <a:t>Estructura: </a:t>
            </a:r>
            <a:r>
              <a:rPr lang="es-CL" sz="3200" b="1" dirty="0">
                <a:solidFill>
                  <a:schemeClr val="accent2"/>
                </a:solidFill>
              </a:rPr>
              <a:t>&lt;link&gt;</a:t>
            </a:r>
          </a:p>
          <a:p>
            <a:pPr lvl="1"/>
            <a:r>
              <a:rPr lang="es-CL" dirty="0"/>
              <a:t>Permite incorporar estilos, </a:t>
            </a:r>
            <a:r>
              <a:rPr lang="es-CL" dirty="0" err="1"/>
              <a:t>Javascript</a:t>
            </a:r>
            <a:r>
              <a:rPr lang="es-CL" dirty="0"/>
              <a:t>, imágenes o iconos desde archivos externos:</a:t>
            </a:r>
          </a:p>
          <a:p>
            <a:pPr lvl="2"/>
            <a:r>
              <a:rPr lang="es-CL" dirty="0"/>
              <a:t>Se utiliza generalmente para incorporar archivos CSS</a:t>
            </a:r>
          </a:p>
        </p:txBody>
      </p:sp>
      <p:sp>
        <p:nvSpPr>
          <p:cNvPr id="4" name="3 Rectángulo"/>
          <p:cNvSpPr/>
          <p:nvPr/>
        </p:nvSpPr>
        <p:spPr>
          <a:xfrm>
            <a:off x="1176933" y="3645024"/>
            <a:ext cx="7218362" cy="2952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&lt;!DOCTYPE html&gt;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&lt;html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lang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="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es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"&gt;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&lt;head&gt;</a:t>
            </a:r>
          </a:p>
          <a:p>
            <a:pPr lvl="1"/>
            <a:r>
              <a:rPr 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&lt;meta charset="iso-8859-1" /&gt;</a:t>
            </a:r>
          </a:p>
          <a:p>
            <a:pPr lvl="1"/>
            <a:r>
              <a:rPr 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&lt;meta name="description" content="</a:t>
            </a:r>
            <a:r>
              <a:rPr lang="en-US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Ejemplo</a:t>
            </a:r>
            <a:r>
              <a:rPr 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de HTML5" /&gt;</a:t>
            </a:r>
          </a:p>
          <a:p>
            <a:pPr lvl="1"/>
            <a:r>
              <a:rPr 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&lt;meta name="keywords" content="HTML5, CSS3, JavaScript" /&gt;</a:t>
            </a:r>
          </a:p>
          <a:p>
            <a:pPr lvl="1"/>
            <a:r>
              <a:rPr lang="es-E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s-ES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es-E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&gt;Aquí va el título&lt;/</a:t>
            </a:r>
            <a:r>
              <a:rPr lang="es-ES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title</a:t>
            </a:r>
            <a:r>
              <a:rPr lang="es-E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1"/>
            <a:r>
              <a:rPr lang="en-US" sz="16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&lt;link </a:t>
            </a:r>
            <a:r>
              <a:rPr lang="en-US" sz="1600" b="1" dirty="0" err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rel</a:t>
            </a:r>
            <a:r>
              <a:rPr lang="en-US" sz="16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=”</a:t>
            </a:r>
            <a:r>
              <a:rPr lang="en-US" sz="1600" b="1" dirty="0" err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stylesheet</a:t>
            </a:r>
            <a:r>
              <a:rPr lang="en-US" sz="16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” </a:t>
            </a:r>
            <a:r>
              <a:rPr lang="en-US" sz="1600" b="1" dirty="0" err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href</a:t>
            </a:r>
            <a:r>
              <a:rPr lang="en-US" sz="16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=”misestilos.css”&gt;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&lt;/head&gt;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&lt;/body&gt;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&lt;/html&gt;  </a:t>
            </a:r>
            <a:endParaRPr lang="es-CL" sz="1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161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rmedio">
  <a:themeElements>
    <a:clrScheme name="Intermedi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Intermedi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rmedi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417</TotalTime>
  <Words>1067</Words>
  <Application>Microsoft Office PowerPoint</Application>
  <PresentationFormat>Presentación en pantalla (4:3)</PresentationFormat>
  <Paragraphs>131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Calibri</vt:lpstr>
      <vt:lpstr>Consolas</vt:lpstr>
      <vt:lpstr>Tw Cen MT</vt:lpstr>
      <vt:lpstr>Wingdings</vt:lpstr>
      <vt:lpstr>Wingdings 2</vt:lpstr>
      <vt:lpstr>Intermedio</vt:lpstr>
      <vt:lpstr>Programación front end</vt:lpstr>
      <vt:lpstr>Introducción</vt:lpstr>
      <vt:lpstr>HTML5</vt:lpstr>
      <vt:lpstr>HTML5</vt:lpstr>
      <vt:lpstr>HTML5</vt:lpstr>
      <vt:lpstr>HTML5</vt:lpstr>
      <vt:lpstr>HTML5</vt:lpstr>
      <vt:lpstr>HTML5</vt:lpstr>
      <vt:lpstr>HTML5 </vt:lpstr>
      <vt:lpstr>HTML5 </vt:lpstr>
      <vt:lpstr>HTML5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front end</dc:title>
  <dc:creator/>
  <cp:lastModifiedBy>ENSO STEFANO GUIDOTTI ROBLES</cp:lastModifiedBy>
  <cp:revision>51</cp:revision>
  <dcterms:created xsi:type="dcterms:W3CDTF">2017-05-19T20:30:56Z</dcterms:created>
  <dcterms:modified xsi:type="dcterms:W3CDTF">2025-03-12T22:25:36Z</dcterms:modified>
</cp:coreProperties>
</file>