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2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9" r:id="rId7"/>
    <p:sldId id="270" r:id="rId8"/>
    <p:sldId id="272" r:id="rId9"/>
    <p:sldId id="273" r:id="rId10"/>
    <p:sldId id="274" r:id="rId11"/>
    <p:sldId id="276" r:id="rId12"/>
    <p:sldId id="277" r:id="rId13"/>
    <p:sldId id="275" r:id="rId14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06302-3F80-49C8-889D-1F9121F308B2}" type="datetimeFigureOut">
              <a:rPr lang="es-CL" smtClean="0"/>
              <a:t>14-03-2023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6EC2B-030B-4380-97B1-06FDDE58CAE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8548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86AA61D-5E12-46DD-BDAF-938EBC34493A}" type="datetimeFigureOut">
              <a:rPr lang="es-CL" smtClean="0"/>
              <a:t>14-03-2023</a:t>
            </a:fld>
            <a:endParaRPr lang="es-CL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05EEF5-A548-4405-9C1D-F19238CB41B0}" type="slidenum">
              <a:rPr lang="es-CL" smtClean="0"/>
              <a:t>‹Nº›</a:t>
            </a:fld>
            <a:endParaRPr lang="es-C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A61D-5E12-46DD-BDAF-938EBC34493A}" type="datetimeFigureOut">
              <a:rPr lang="es-CL" smtClean="0"/>
              <a:t>14-03-2023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EEF5-A548-4405-9C1D-F19238CB41B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86AA61D-5E12-46DD-BDAF-938EBC34493A}" type="datetimeFigureOut">
              <a:rPr lang="es-CL" smtClean="0"/>
              <a:t>14-03-2023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705EEF5-A548-4405-9C1D-F19238CB41B0}" type="slidenum">
              <a:rPr lang="es-CL" smtClean="0"/>
              <a:t>‹Nº›</a:t>
            </a:fld>
            <a:endParaRPr lang="es-C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A61D-5E12-46DD-BDAF-938EBC34493A}" type="datetimeFigureOut">
              <a:rPr lang="es-CL" smtClean="0"/>
              <a:t>14-03-2023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05EEF5-A548-4405-9C1D-F19238CB41B0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A61D-5E12-46DD-BDAF-938EBC34493A}" type="datetimeFigureOut">
              <a:rPr lang="es-CL" smtClean="0"/>
              <a:t>14-03-2023</a:t>
            </a:fld>
            <a:endParaRPr lang="es-CL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705EEF5-A548-4405-9C1D-F19238CB41B0}" type="slidenum">
              <a:rPr lang="es-CL" smtClean="0"/>
              <a:t>‹Nº›</a:t>
            </a:fld>
            <a:endParaRPr lang="es-CL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86AA61D-5E12-46DD-BDAF-938EBC34493A}" type="datetimeFigureOut">
              <a:rPr lang="es-CL" smtClean="0"/>
              <a:t>14-03-2023</a:t>
            </a:fld>
            <a:endParaRPr lang="es-CL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705EEF5-A548-4405-9C1D-F19238CB41B0}" type="slidenum">
              <a:rPr lang="es-CL" smtClean="0"/>
              <a:t>‹Nº›</a:t>
            </a:fld>
            <a:endParaRPr lang="es-CL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86AA61D-5E12-46DD-BDAF-938EBC34493A}" type="datetimeFigureOut">
              <a:rPr lang="es-CL" smtClean="0"/>
              <a:t>14-03-2023</a:t>
            </a:fld>
            <a:endParaRPr lang="es-CL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705EEF5-A548-4405-9C1D-F19238CB41B0}" type="slidenum">
              <a:rPr lang="es-CL" smtClean="0"/>
              <a:t>‹Nº›</a:t>
            </a:fld>
            <a:endParaRPr lang="es-CL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CL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A61D-5E12-46DD-BDAF-938EBC34493A}" type="datetimeFigureOut">
              <a:rPr lang="es-CL" smtClean="0"/>
              <a:t>14-03-2023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05EEF5-A548-4405-9C1D-F19238CB41B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A61D-5E12-46DD-BDAF-938EBC34493A}" type="datetimeFigureOut">
              <a:rPr lang="es-CL" smtClean="0"/>
              <a:t>14-03-2023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05EEF5-A548-4405-9C1D-F19238CB41B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A61D-5E12-46DD-BDAF-938EBC34493A}" type="datetimeFigureOut">
              <a:rPr lang="es-CL" smtClean="0"/>
              <a:t>14-03-2023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05EEF5-A548-4405-9C1D-F19238CB41B0}" type="slidenum">
              <a:rPr lang="es-CL" smtClean="0"/>
              <a:t>‹Nº›</a:t>
            </a:fld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86AA61D-5E12-46DD-BDAF-938EBC34493A}" type="datetimeFigureOut">
              <a:rPr lang="es-CL" smtClean="0"/>
              <a:t>14-03-2023</a:t>
            </a:fld>
            <a:endParaRPr lang="es-CL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705EEF5-A548-4405-9C1D-F19238CB41B0}" type="slidenum">
              <a:rPr lang="es-CL" smtClean="0"/>
              <a:t>‹Nº›</a:t>
            </a:fld>
            <a:endParaRPr lang="es-CL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86AA61D-5E12-46DD-BDAF-938EBC34493A}" type="datetimeFigureOut">
              <a:rPr lang="es-CL" smtClean="0"/>
              <a:t>14-03-2023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705EEF5-A548-4405-9C1D-F19238CB41B0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address.asp" TargetMode="External"/><Relationship Id="rId7" Type="http://schemas.openxmlformats.org/officeDocument/2006/relationships/hyperlink" Target="http://www.w3schools.com/tags/tag_q.asp" TargetMode="External"/><Relationship Id="rId2" Type="http://schemas.openxmlformats.org/officeDocument/2006/relationships/hyperlink" Target="http://www.w3schools.com/tags/tag_abb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tag_cite.asp" TargetMode="External"/><Relationship Id="rId5" Type="http://schemas.openxmlformats.org/officeDocument/2006/relationships/hyperlink" Target="http://www.w3schools.com/tags/tag_blockquote.asp" TargetMode="External"/><Relationship Id="rId4" Type="http://schemas.openxmlformats.org/officeDocument/2006/relationships/hyperlink" Target="http://www.w3schools.com/tags/tag_bdo.as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99592" y="3099852"/>
            <a:ext cx="7579568" cy="1828800"/>
          </a:xfrm>
        </p:spPr>
        <p:txBody>
          <a:bodyPr>
            <a:normAutofit/>
          </a:bodyPr>
          <a:lstStyle/>
          <a:p>
            <a:pPr algn="ctr"/>
            <a:r>
              <a:rPr lang="es-MX" b="1" dirty="0"/>
              <a:t>Programación </a:t>
            </a:r>
            <a:r>
              <a:rPr lang="es-MX" b="1" dirty="0" err="1"/>
              <a:t>front</a:t>
            </a:r>
            <a:r>
              <a:rPr lang="es-MX" b="1" dirty="0"/>
              <a:t> </a:t>
            </a:r>
            <a:r>
              <a:rPr lang="es-MX" b="1" dirty="0" err="1"/>
              <a:t>end</a:t>
            </a:r>
            <a:endParaRPr lang="es-CL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MX" b="1" dirty="0"/>
              <a:t>HTML</a:t>
            </a:r>
            <a:endParaRPr lang="es-CL" b="1" dirty="0"/>
          </a:p>
        </p:txBody>
      </p:sp>
      <p:pic>
        <p:nvPicPr>
          <p:cNvPr id="7" name="Picture 6" descr="Resultado de imagen para html5 css3 y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74126"/>
            <a:ext cx="5747808" cy="323314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620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Descripción listas HTML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2241550"/>
            <a:ext cx="7853496" cy="1673630"/>
          </a:xfrm>
        </p:spPr>
        <p:txBody>
          <a:bodyPr>
            <a:normAutofit fontScale="70000" lnSpcReduction="20000"/>
          </a:bodyPr>
          <a:lstStyle/>
          <a:p>
            <a:r>
              <a:rPr lang="es-CL" dirty="0"/>
              <a:t>HTML también soporta listas de descripción.</a:t>
            </a:r>
          </a:p>
          <a:p>
            <a:r>
              <a:rPr lang="es-CL" dirty="0"/>
              <a:t>Una lista de descripción es una lista de términos, con una descripción de cada término.</a:t>
            </a:r>
          </a:p>
          <a:p>
            <a:r>
              <a:rPr lang="es-CL" dirty="0"/>
              <a:t>La </a:t>
            </a:r>
            <a:r>
              <a:rPr lang="es-CL" b="1" dirty="0"/>
              <a:t>&lt;dl&gt;</a:t>
            </a:r>
            <a:r>
              <a:rPr lang="es-CL" dirty="0"/>
              <a:t> etiqueta define la lista de descripción, el </a:t>
            </a:r>
            <a:r>
              <a:rPr lang="es-CL" b="1" dirty="0"/>
              <a:t>&lt;</a:t>
            </a:r>
            <a:r>
              <a:rPr lang="es-CL" b="1" dirty="0" err="1"/>
              <a:t>dt</a:t>
            </a:r>
            <a:r>
              <a:rPr lang="es-CL" b="1" dirty="0"/>
              <a:t>&gt;</a:t>
            </a:r>
            <a:r>
              <a:rPr lang="es-CL" dirty="0"/>
              <a:t> etiqueta define el término (nombre), y el </a:t>
            </a:r>
            <a:r>
              <a:rPr lang="es-CL" b="1" dirty="0"/>
              <a:t>&lt;</a:t>
            </a:r>
            <a:r>
              <a:rPr lang="es-CL" b="1" dirty="0" err="1"/>
              <a:t>dd</a:t>
            </a:r>
            <a:r>
              <a:rPr lang="es-CL" b="1" dirty="0"/>
              <a:t>&gt;</a:t>
            </a:r>
            <a:r>
              <a:rPr lang="es-CL" dirty="0"/>
              <a:t> etiqueta describe cada término: </a:t>
            </a:r>
          </a:p>
          <a:p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4005064"/>
            <a:ext cx="3347258" cy="167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5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elemento &lt;div&gt;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2241550"/>
            <a:ext cx="7543800" cy="1289627"/>
          </a:xfrm>
        </p:spPr>
        <p:txBody>
          <a:bodyPr>
            <a:normAutofit fontScale="55000" lnSpcReduction="20000"/>
          </a:bodyPr>
          <a:lstStyle/>
          <a:p>
            <a:r>
              <a:rPr lang="es-CL" dirty="0"/>
              <a:t>El elemento &lt;div&gt; se utiliza a menudo como un contenedor de otros elementos HTML.</a:t>
            </a:r>
          </a:p>
          <a:p>
            <a:r>
              <a:rPr lang="es-CL" dirty="0"/>
              <a:t>El elemento &lt;div&gt; tiene ningún atributo necesario, pero tanto </a:t>
            </a:r>
            <a:r>
              <a:rPr lang="es-CL" b="1" dirty="0"/>
              <a:t>el estilo</a:t>
            </a:r>
            <a:r>
              <a:rPr lang="es-CL" dirty="0"/>
              <a:t> y la </a:t>
            </a:r>
            <a:r>
              <a:rPr lang="es-CL" b="1" dirty="0"/>
              <a:t>clase</a:t>
            </a:r>
            <a:r>
              <a:rPr lang="es-CL" dirty="0"/>
              <a:t> son comunes.</a:t>
            </a:r>
          </a:p>
          <a:p>
            <a:r>
              <a:rPr lang="es-CL" dirty="0"/>
              <a:t>Cuando se utiliza junto con CSS, el elemento &lt;div&gt; se puede utilizar para bloques de estilo de contenido:</a:t>
            </a:r>
          </a:p>
          <a:p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" y="3682380"/>
            <a:ext cx="8815388" cy="87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95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elemento &lt;</a:t>
            </a:r>
            <a:r>
              <a:rPr lang="es-CL" dirty="0" err="1"/>
              <a:t>span</a:t>
            </a:r>
            <a:r>
              <a:rPr lang="es-CL" dirty="0"/>
              <a:t>&gt;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2241550"/>
            <a:ext cx="7943088" cy="1892300"/>
          </a:xfrm>
        </p:spPr>
        <p:txBody>
          <a:bodyPr>
            <a:normAutofit fontScale="77500" lnSpcReduction="20000"/>
          </a:bodyPr>
          <a:lstStyle/>
          <a:p>
            <a:r>
              <a:rPr lang="es-CL" dirty="0"/>
              <a:t>El elemento &lt;</a:t>
            </a:r>
            <a:r>
              <a:rPr lang="es-CL" dirty="0" err="1"/>
              <a:t>span</a:t>
            </a:r>
            <a:r>
              <a:rPr lang="es-CL" dirty="0"/>
              <a:t>&gt; se utiliza a menudo como un contenedor para un poco de texto.</a:t>
            </a:r>
          </a:p>
          <a:p>
            <a:r>
              <a:rPr lang="es-CL" dirty="0"/>
              <a:t>El elemento &lt;</a:t>
            </a:r>
            <a:r>
              <a:rPr lang="es-CL" dirty="0" err="1"/>
              <a:t>span</a:t>
            </a:r>
            <a:r>
              <a:rPr lang="es-CL" dirty="0"/>
              <a:t>&gt; tiene ningún atributo necesario, pero tanto </a:t>
            </a:r>
            <a:r>
              <a:rPr lang="es-CL" b="1" dirty="0"/>
              <a:t>el estilo</a:t>
            </a:r>
            <a:r>
              <a:rPr lang="es-CL" dirty="0"/>
              <a:t> y la </a:t>
            </a:r>
            <a:r>
              <a:rPr lang="es-CL" b="1" dirty="0"/>
              <a:t>clase</a:t>
            </a:r>
            <a:r>
              <a:rPr lang="es-CL" dirty="0"/>
              <a:t> son comunes.</a:t>
            </a:r>
          </a:p>
          <a:p>
            <a:r>
              <a:rPr lang="es-CL" dirty="0"/>
              <a:t>Cuando se utiliza junto con CSS, el elemento &lt;</a:t>
            </a:r>
            <a:r>
              <a:rPr lang="es-CL" dirty="0" err="1"/>
              <a:t>span</a:t>
            </a:r>
            <a:r>
              <a:rPr lang="es-CL" dirty="0"/>
              <a:t>&gt; se puede utilizar para piezas de estilo del texto:</a:t>
            </a:r>
          </a:p>
          <a:p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36" y="4365104"/>
            <a:ext cx="7038928" cy="5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65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 anchor="ctr">
            <a:normAutofit/>
          </a:bodyPr>
          <a:lstStyle/>
          <a:p>
            <a:r>
              <a:rPr lang="es-CL" dirty="0"/>
              <a:t>Lista horizontal ejemplo con CSS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497960" y="1600200"/>
            <a:ext cx="2730223" cy="5151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6086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Los atributos HTML</a:t>
            </a:r>
            <a:endParaRPr lang="es-CL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Todos los elementos HTML pueden tener </a:t>
            </a:r>
            <a:r>
              <a:rPr lang="es-CL" b="1" dirty="0"/>
              <a:t>atributos</a:t>
            </a:r>
            <a:endParaRPr lang="es-CL" dirty="0"/>
          </a:p>
          <a:p>
            <a:r>
              <a:rPr lang="es-CL" dirty="0"/>
              <a:t>Atributos proporcionan </a:t>
            </a:r>
            <a:r>
              <a:rPr lang="es-CL" b="1" dirty="0"/>
              <a:t>información adicional</a:t>
            </a:r>
            <a:r>
              <a:rPr lang="es-CL" dirty="0"/>
              <a:t> acerca de un elemento</a:t>
            </a:r>
          </a:p>
          <a:p>
            <a:r>
              <a:rPr lang="es-CL" dirty="0"/>
              <a:t>Atributos siempre se especifican en </a:t>
            </a:r>
            <a:r>
              <a:rPr lang="es-CL" b="1" dirty="0"/>
              <a:t>la etiqueta de inicio</a:t>
            </a:r>
            <a:endParaRPr lang="es-CL" dirty="0"/>
          </a:p>
          <a:p>
            <a:r>
              <a:rPr lang="es-CL" dirty="0"/>
              <a:t>Atributos por lo general vienen en pares de nombre / valor como: </a:t>
            </a:r>
            <a:r>
              <a:rPr lang="es-CL" b="1" dirty="0"/>
              <a:t>nombre = "valor"</a:t>
            </a:r>
            <a:endParaRPr lang="es-CL" dirty="0"/>
          </a:p>
          <a:p>
            <a:pPr lvl="1"/>
            <a:endParaRPr lang="es-CL" dirty="0"/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6336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HTML Imágenes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Imágenes HTML se definen con la </a:t>
            </a:r>
            <a:r>
              <a:rPr lang="es-CL" b="1" dirty="0"/>
              <a:t>&lt;</a:t>
            </a:r>
            <a:r>
              <a:rPr lang="es-CL" b="1" dirty="0" err="1"/>
              <a:t>img</a:t>
            </a:r>
            <a:r>
              <a:rPr lang="es-CL" b="1" dirty="0"/>
              <a:t>&gt;</a:t>
            </a:r>
            <a:r>
              <a:rPr lang="es-CL" dirty="0"/>
              <a:t> etiqueta.</a:t>
            </a:r>
          </a:p>
          <a:p>
            <a:r>
              <a:rPr lang="es-CL" dirty="0"/>
              <a:t>El archivo de origen ( </a:t>
            </a:r>
            <a:r>
              <a:rPr lang="es-CL" b="1" dirty="0" err="1"/>
              <a:t>src</a:t>
            </a:r>
            <a:r>
              <a:rPr lang="es-CL" dirty="0"/>
              <a:t> ), un texto alternativo ( </a:t>
            </a:r>
            <a:r>
              <a:rPr lang="es-CL" b="1" dirty="0" err="1"/>
              <a:t>alt</a:t>
            </a:r>
            <a:r>
              <a:rPr lang="es-CL" dirty="0"/>
              <a:t> ) y el tamaño ( </a:t>
            </a:r>
            <a:r>
              <a:rPr lang="es-CL" b="1" dirty="0"/>
              <a:t>anchura</a:t>
            </a:r>
            <a:r>
              <a:rPr lang="es-CL" dirty="0"/>
              <a:t> y </a:t>
            </a:r>
            <a:r>
              <a:rPr lang="es-CL" b="1" dirty="0"/>
              <a:t>altura</a:t>
            </a:r>
            <a:r>
              <a:rPr lang="es-CL" dirty="0"/>
              <a:t> ) se proporcionan como </a:t>
            </a:r>
            <a:r>
              <a:rPr lang="es-CL" b="1" dirty="0"/>
              <a:t>atributos</a:t>
            </a:r>
            <a:r>
              <a:rPr lang="es-CL" dirty="0"/>
              <a:t> :</a:t>
            </a:r>
          </a:p>
          <a:p>
            <a:r>
              <a:rPr lang="es-CL" dirty="0"/>
              <a:t>&lt;</a:t>
            </a:r>
            <a:r>
              <a:rPr lang="es-CL" dirty="0" err="1"/>
              <a:t>img</a:t>
            </a:r>
            <a:r>
              <a:rPr lang="es-CL" dirty="0"/>
              <a:t> </a:t>
            </a:r>
            <a:r>
              <a:rPr lang="es-CL" dirty="0" err="1"/>
              <a:t>src</a:t>
            </a:r>
            <a:r>
              <a:rPr lang="es-CL" dirty="0"/>
              <a:t>=“alumnos.jpg" </a:t>
            </a:r>
            <a:r>
              <a:rPr lang="es-CL" dirty="0" err="1"/>
              <a:t>alt</a:t>
            </a:r>
            <a:r>
              <a:rPr lang="es-CL" dirty="0"/>
              <a:t>=“Alumnos" </a:t>
            </a:r>
            <a:r>
              <a:rPr lang="es-CL" dirty="0" err="1"/>
              <a:t>width</a:t>
            </a:r>
            <a:r>
              <a:rPr lang="es-CL" dirty="0"/>
              <a:t>="104" </a:t>
            </a:r>
            <a:r>
              <a:rPr lang="es-CL" dirty="0" err="1"/>
              <a:t>height</a:t>
            </a:r>
            <a:r>
              <a:rPr lang="es-CL" dirty="0"/>
              <a:t>="142"&gt;</a:t>
            </a:r>
          </a:p>
          <a:p>
            <a:pPr marL="1143000" lvl="3" indent="0">
              <a:buNone/>
            </a:pPr>
            <a:endParaRPr lang="es-CL" dirty="0"/>
          </a:p>
          <a:p>
            <a:pPr lvl="3"/>
            <a:endParaRPr lang="es-CL" dirty="0"/>
          </a:p>
          <a:p>
            <a:pPr lvl="2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2421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BBD52-4C4A-5562-6F08-E5D287CB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Elementos de Estilo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2A1610-51B1-DAF6-7B0D-A55DF01449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L" dirty="0"/>
              <a:t>&lt;b&gt; - Bold </a:t>
            </a:r>
            <a:r>
              <a:rPr lang="es-CL" dirty="0" err="1"/>
              <a:t>text</a:t>
            </a:r>
            <a:endParaRPr lang="es-CL" dirty="0"/>
          </a:p>
          <a:p>
            <a:r>
              <a:rPr lang="es-CL" dirty="0"/>
              <a:t>&lt;</a:t>
            </a:r>
            <a:r>
              <a:rPr lang="es-CL" dirty="0" err="1"/>
              <a:t>strong</a:t>
            </a:r>
            <a:r>
              <a:rPr lang="es-CL" dirty="0"/>
              <a:t>&gt; - </a:t>
            </a:r>
            <a:r>
              <a:rPr lang="es-CL" dirty="0" err="1"/>
              <a:t>Important</a:t>
            </a:r>
            <a:r>
              <a:rPr lang="es-CL" dirty="0"/>
              <a:t> </a:t>
            </a:r>
            <a:r>
              <a:rPr lang="es-CL" dirty="0" err="1"/>
              <a:t>text</a:t>
            </a:r>
            <a:endParaRPr lang="es-CL" dirty="0"/>
          </a:p>
          <a:p>
            <a:r>
              <a:rPr lang="es-CL" dirty="0"/>
              <a:t>&lt;i&gt; - Italic </a:t>
            </a:r>
            <a:r>
              <a:rPr lang="es-CL" dirty="0" err="1"/>
              <a:t>text</a:t>
            </a:r>
            <a:endParaRPr lang="es-CL" dirty="0"/>
          </a:p>
          <a:p>
            <a:r>
              <a:rPr lang="es-CL" dirty="0"/>
              <a:t>&lt;em&gt; - </a:t>
            </a:r>
            <a:r>
              <a:rPr lang="es-CL" dirty="0" err="1"/>
              <a:t>Emphasized</a:t>
            </a:r>
            <a:r>
              <a:rPr lang="es-CL" dirty="0"/>
              <a:t> </a:t>
            </a:r>
            <a:r>
              <a:rPr lang="es-CL" dirty="0" err="1"/>
              <a:t>text</a:t>
            </a:r>
            <a:endParaRPr lang="es-CL" dirty="0"/>
          </a:p>
          <a:p>
            <a:r>
              <a:rPr lang="es-CL" dirty="0"/>
              <a:t>&lt;</a:t>
            </a:r>
            <a:r>
              <a:rPr lang="es-CL" dirty="0" err="1"/>
              <a:t>mark</a:t>
            </a:r>
            <a:r>
              <a:rPr lang="es-CL" dirty="0"/>
              <a:t>&gt; - </a:t>
            </a:r>
            <a:r>
              <a:rPr lang="es-CL" dirty="0" err="1"/>
              <a:t>Marked</a:t>
            </a:r>
            <a:r>
              <a:rPr lang="es-CL" dirty="0"/>
              <a:t> </a:t>
            </a:r>
            <a:r>
              <a:rPr lang="es-CL" dirty="0" err="1"/>
              <a:t>text</a:t>
            </a:r>
            <a:endParaRPr lang="es-CL" dirty="0"/>
          </a:p>
          <a:p>
            <a:r>
              <a:rPr lang="es-CL" dirty="0"/>
              <a:t>&lt;</a:t>
            </a:r>
            <a:r>
              <a:rPr lang="es-CL" dirty="0" err="1"/>
              <a:t>small</a:t>
            </a:r>
            <a:r>
              <a:rPr lang="es-CL" dirty="0"/>
              <a:t>&gt; - Small </a:t>
            </a:r>
            <a:r>
              <a:rPr lang="es-CL" dirty="0" err="1"/>
              <a:t>text</a:t>
            </a:r>
            <a:endParaRPr lang="es-CL" dirty="0"/>
          </a:p>
          <a:p>
            <a:r>
              <a:rPr lang="es-CL" dirty="0"/>
              <a:t>&lt;del&gt; - </a:t>
            </a:r>
            <a:r>
              <a:rPr lang="es-CL" dirty="0" err="1"/>
              <a:t>Deleted</a:t>
            </a:r>
            <a:r>
              <a:rPr lang="es-CL" dirty="0"/>
              <a:t> </a:t>
            </a:r>
            <a:r>
              <a:rPr lang="es-CL" dirty="0" err="1"/>
              <a:t>text</a:t>
            </a:r>
            <a:endParaRPr lang="es-CL" dirty="0"/>
          </a:p>
          <a:p>
            <a:r>
              <a:rPr lang="es-CL" dirty="0"/>
              <a:t>&lt;</a:t>
            </a:r>
            <a:r>
              <a:rPr lang="es-CL" dirty="0" err="1"/>
              <a:t>ins</a:t>
            </a:r>
            <a:r>
              <a:rPr lang="es-CL" dirty="0"/>
              <a:t>&gt; - </a:t>
            </a:r>
            <a:r>
              <a:rPr lang="es-CL" dirty="0" err="1"/>
              <a:t>Inserted</a:t>
            </a:r>
            <a:r>
              <a:rPr lang="es-CL" dirty="0"/>
              <a:t> </a:t>
            </a:r>
            <a:r>
              <a:rPr lang="es-CL" dirty="0" err="1"/>
              <a:t>text</a:t>
            </a:r>
            <a:endParaRPr lang="es-CL" dirty="0"/>
          </a:p>
          <a:p>
            <a:r>
              <a:rPr lang="es-CL" dirty="0"/>
              <a:t>&lt;sub&gt; - </a:t>
            </a:r>
            <a:r>
              <a:rPr lang="es-CL" dirty="0" err="1"/>
              <a:t>Subscript</a:t>
            </a:r>
            <a:r>
              <a:rPr lang="es-CL" dirty="0"/>
              <a:t> </a:t>
            </a:r>
            <a:r>
              <a:rPr lang="es-CL" dirty="0" err="1"/>
              <a:t>text</a:t>
            </a:r>
            <a:endParaRPr lang="es-CL" dirty="0"/>
          </a:p>
          <a:p>
            <a:r>
              <a:rPr lang="es-CL" dirty="0"/>
              <a:t>&lt;</a:t>
            </a:r>
            <a:r>
              <a:rPr lang="es-CL" dirty="0" err="1"/>
              <a:t>sup</a:t>
            </a:r>
            <a:r>
              <a:rPr lang="es-CL" dirty="0"/>
              <a:t>&gt; - </a:t>
            </a:r>
            <a:r>
              <a:rPr lang="es-CL" dirty="0" err="1"/>
              <a:t>Superscript</a:t>
            </a:r>
            <a:r>
              <a:rPr lang="es-CL" dirty="0"/>
              <a:t> </a:t>
            </a:r>
            <a:r>
              <a:rPr lang="es-CL" dirty="0" err="1"/>
              <a:t>text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2746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79FB2-EE51-F407-9379-7F75EE4CD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Caracteres Especiales en HTML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C7BC64-B83A-28E7-8C07-59D36D16F41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/>
              <a:t>Las comillas no son reconocidas en HTML por lo que tenemos que colocar una etiqueta para que sean identificadas como tal (&lt;q&gt;).</a:t>
            </a:r>
          </a:p>
          <a:p>
            <a:endParaRPr lang="es-CL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E7BCAFD-C76B-45BD-EE0F-946FD7F19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308445"/>
              </p:ext>
            </p:extLst>
          </p:nvPr>
        </p:nvGraphicFramePr>
        <p:xfrm>
          <a:off x="1115616" y="3284984"/>
          <a:ext cx="7415736" cy="3096345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480860">
                  <a:extLst>
                    <a:ext uri="{9D8B030D-6E8A-4147-A177-3AD203B41FA5}">
                      <a16:colId xmlns:a16="http://schemas.microsoft.com/office/drawing/2014/main" val="3132744364"/>
                    </a:ext>
                  </a:extLst>
                </a:gridCol>
                <a:gridCol w="5934876">
                  <a:extLst>
                    <a:ext uri="{9D8B030D-6E8A-4147-A177-3AD203B41FA5}">
                      <a16:colId xmlns:a16="http://schemas.microsoft.com/office/drawing/2014/main" val="3785369581"/>
                    </a:ext>
                  </a:extLst>
                </a:gridCol>
              </a:tblGrid>
              <a:tr h="442335">
                <a:tc>
                  <a:txBody>
                    <a:bodyPr/>
                    <a:lstStyle/>
                    <a:p>
                      <a:pPr algn="l" fontAlgn="t"/>
                      <a:r>
                        <a:rPr lang="es-CL" sz="1800" b="1" dirty="0" err="1">
                          <a:effectLst/>
                        </a:rPr>
                        <a:t>Tag</a:t>
                      </a:r>
                      <a:endParaRPr lang="es-CL" sz="1800" b="1" dirty="0">
                        <a:effectLst/>
                      </a:endParaRPr>
                    </a:p>
                  </a:txBody>
                  <a:tcPr marL="62041" marR="62041" marT="62041" marB="6204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1800" b="1" dirty="0" err="1">
                          <a:effectLst/>
                        </a:rPr>
                        <a:t>Description</a:t>
                      </a:r>
                      <a:endParaRPr lang="es-CL" sz="1800" b="1" dirty="0">
                        <a:effectLst/>
                      </a:endParaRPr>
                    </a:p>
                  </a:txBody>
                  <a:tcPr marL="62041" marR="62041" marT="62041" marB="62041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85149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pPr algn="l" fontAlgn="t"/>
                      <a:r>
                        <a:rPr lang="es-CL" sz="1800" b="1" dirty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</a:t>
                      </a:r>
                      <a:r>
                        <a:rPr lang="es-CL" sz="1800" b="1" dirty="0" err="1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abbr</a:t>
                      </a:r>
                      <a:r>
                        <a:rPr lang="es-CL" sz="1800" b="1" dirty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&gt;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2041" marR="62041" marT="62041" marB="620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Defines an abbreviation or acronym</a:t>
                      </a:r>
                    </a:p>
                  </a:txBody>
                  <a:tcPr marL="62041" marR="62041" marT="62041" marB="62041"/>
                </a:tc>
                <a:extLst>
                  <a:ext uri="{0D108BD9-81ED-4DB2-BD59-A6C34878D82A}">
                    <a16:rowId xmlns:a16="http://schemas.microsoft.com/office/drawing/2014/main" val="2791433333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pPr algn="l" fontAlgn="t"/>
                      <a:r>
                        <a:rPr lang="es-CL" sz="1800" b="1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&lt;address&gt;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2041" marR="62041" marT="62041" marB="620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Defines contact information for the author/owner of a document</a:t>
                      </a:r>
                    </a:p>
                  </a:txBody>
                  <a:tcPr marL="62041" marR="62041" marT="62041" marB="62041"/>
                </a:tc>
                <a:extLst>
                  <a:ext uri="{0D108BD9-81ED-4DB2-BD59-A6C34878D82A}">
                    <a16:rowId xmlns:a16="http://schemas.microsoft.com/office/drawing/2014/main" val="4058469504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pPr algn="l" fontAlgn="t"/>
                      <a:r>
                        <a:rPr lang="es-CL" sz="1800" b="1" dirty="0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</a:t>
                      </a:r>
                      <a:r>
                        <a:rPr lang="es-CL" sz="1800" b="1" dirty="0" err="1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bdo</a:t>
                      </a:r>
                      <a:r>
                        <a:rPr lang="es-CL" sz="1800" b="1" dirty="0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&gt;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2041" marR="62041" marT="62041" marB="620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CL" sz="1800">
                          <a:effectLst/>
                        </a:rPr>
                        <a:t>Defines the text direction</a:t>
                      </a:r>
                    </a:p>
                  </a:txBody>
                  <a:tcPr marL="62041" marR="62041" marT="62041" marB="62041"/>
                </a:tc>
                <a:extLst>
                  <a:ext uri="{0D108BD9-81ED-4DB2-BD59-A6C34878D82A}">
                    <a16:rowId xmlns:a16="http://schemas.microsoft.com/office/drawing/2014/main" val="908537034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pPr algn="l" fontAlgn="t"/>
                      <a:r>
                        <a:rPr lang="es-CL" sz="1800" b="1">
                          <a:solidFill>
                            <a:schemeClr val="tx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&lt;blockquote&gt;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2041" marR="62041" marT="62041" marB="620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Defines a section that is quoted from another source</a:t>
                      </a:r>
                    </a:p>
                  </a:txBody>
                  <a:tcPr marL="62041" marR="62041" marT="62041" marB="62041"/>
                </a:tc>
                <a:extLst>
                  <a:ext uri="{0D108BD9-81ED-4DB2-BD59-A6C34878D82A}">
                    <a16:rowId xmlns:a16="http://schemas.microsoft.com/office/drawing/2014/main" val="3579965235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pPr algn="l" fontAlgn="t"/>
                      <a:r>
                        <a:rPr lang="es-CL" sz="1800" b="1">
                          <a:solidFill>
                            <a:schemeClr val="tx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&lt;cite&gt;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2041" marR="62041" marT="62041" marB="620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Defines the title of a work</a:t>
                      </a:r>
                    </a:p>
                  </a:txBody>
                  <a:tcPr marL="62041" marR="62041" marT="62041" marB="62041"/>
                </a:tc>
                <a:extLst>
                  <a:ext uri="{0D108BD9-81ED-4DB2-BD59-A6C34878D82A}">
                    <a16:rowId xmlns:a16="http://schemas.microsoft.com/office/drawing/2014/main" val="2839755862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pPr algn="l" fontAlgn="t"/>
                      <a:r>
                        <a:rPr lang="es-CL" sz="1800" b="1" dirty="0">
                          <a:solidFill>
                            <a:schemeClr val="tx1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&lt;q&gt;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2041" marR="62041" marT="62041" marB="6204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Defines a short inline quotation</a:t>
                      </a:r>
                    </a:p>
                  </a:txBody>
                  <a:tcPr marL="62041" marR="62041" marT="62041" marB="62041"/>
                </a:tc>
                <a:extLst>
                  <a:ext uri="{0D108BD9-81ED-4DB2-BD59-A6C34878D82A}">
                    <a16:rowId xmlns:a16="http://schemas.microsoft.com/office/drawing/2014/main" val="3645672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818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HTML Etiquetas de comentarios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Se pueden añadir comentarios a su fuente HTML utilizando la siguiente sintaxis:</a:t>
            </a:r>
          </a:p>
          <a:p>
            <a:r>
              <a:rPr lang="es-CL" dirty="0"/>
              <a:t>&lt;!-- Escriba su comentario aquí --&gt;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70830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HTML Tablas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7784" y="1988840"/>
            <a:ext cx="2884944" cy="419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7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Lista HTML no ordenada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2241550"/>
            <a:ext cx="7565464" cy="1403473"/>
          </a:xfrm>
        </p:spPr>
        <p:txBody>
          <a:bodyPr>
            <a:normAutofit fontScale="70000" lnSpcReduction="20000"/>
          </a:bodyPr>
          <a:lstStyle/>
          <a:p>
            <a:r>
              <a:rPr lang="es-CL" sz="3300" dirty="0"/>
              <a:t>Una lista sin orden comienza con el </a:t>
            </a:r>
            <a:r>
              <a:rPr lang="es-CL" sz="3300" b="1" dirty="0"/>
              <a:t>&lt;</a:t>
            </a:r>
            <a:r>
              <a:rPr lang="es-CL" sz="3300" b="1" dirty="0" err="1"/>
              <a:t>ul</a:t>
            </a:r>
            <a:r>
              <a:rPr lang="es-CL" sz="3300" b="1" dirty="0"/>
              <a:t>&gt;</a:t>
            </a:r>
            <a:r>
              <a:rPr lang="es-CL" sz="3300" dirty="0"/>
              <a:t> etiqueta. Cada elemento de la lista comienza con el </a:t>
            </a:r>
            <a:r>
              <a:rPr lang="es-CL" sz="3300" b="1" dirty="0"/>
              <a:t>&lt;li&gt;</a:t>
            </a:r>
            <a:r>
              <a:rPr lang="es-CL" sz="3300" dirty="0"/>
              <a:t> etiqueta.</a:t>
            </a:r>
          </a:p>
          <a:p>
            <a:r>
              <a:rPr lang="es-CL" sz="3300" dirty="0"/>
              <a:t>Los elementos de la lista se marcarán con balas (pequeños círculos negros) por defecto:</a:t>
            </a:r>
          </a:p>
          <a:p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4005064"/>
            <a:ext cx="2363585" cy="176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70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Lista ordenada HTML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2241550"/>
            <a:ext cx="7781488" cy="1187449"/>
          </a:xfrm>
        </p:spPr>
        <p:txBody>
          <a:bodyPr>
            <a:normAutofit fontScale="70000" lnSpcReduction="20000"/>
          </a:bodyPr>
          <a:lstStyle/>
          <a:p>
            <a:r>
              <a:rPr lang="es-CL" dirty="0"/>
              <a:t>Una lista ordenada comienza con el </a:t>
            </a:r>
            <a:r>
              <a:rPr lang="es-CL" b="1" dirty="0"/>
              <a:t>&lt;</a:t>
            </a:r>
            <a:r>
              <a:rPr lang="es-CL" b="1" dirty="0" err="1"/>
              <a:t>ol</a:t>
            </a:r>
            <a:r>
              <a:rPr lang="es-CL" b="1" dirty="0"/>
              <a:t>&gt;</a:t>
            </a:r>
            <a:r>
              <a:rPr lang="es-CL" dirty="0"/>
              <a:t> etiqueta. Cada elemento de la lista comienza con el </a:t>
            </a:r>
            <a:r>
              <a:rPr lang="es-CL" b="1" dirty="0"/>
              <a:t>&lt;li&gt;</a:t>
            </a:r>
            <a:r>
              <a:rPr lang="es-CL" dirty="0"/>
              <a:t> etiqueta.</a:t>
            </a:r>
          </a:p>
          <a:p>
            <a:r>
              <a:rPr lang="es-CL" dirty="0"/>
              <a:t>Los elementos de la lista serán marcados con los números por defecto:</a:t>
            </a:r>
          </a:p>
          <a:p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4005064"/>
            <a:ext cx="3077095" cy="219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33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396</TotalTime>
  <Words>563</Words>
  <Application>Microsoft Office PowerPoint</Application>
  <PresentationFormat>Presentación en pantalla (4:3)</PresentationFormat>
  <Paragraphs>62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Calibri</vt:lpstr>
      <vt:lpstr>Tw Cen MT</vt:lpstr>
      <vt:lpstr>Wingdings</vt:lpstr>
      <vt:lpstr>Wingdings 2</vt:lpstr>
      <vt:lpstr>Intermedio</vt:lpstr>
      <vt:lpstr>Programación front end</vt:lpstr>
      <vt:lpstr>Los atributos HTML</vt:lpstr>
      <vt:lpstr>HTML Imágenes</vt:lpstr>
      <vt:lpstr>Elementos de Estilo</vt:lpstr>
      <vt:lpstr>Caracteres Especiales en HTML</vt:lpstr>
      <vt:lpstr>HTML Etiquetas de comentarios</vt:lpstr>
      <vt:lpstr>HTML Tablas</vt:lpstr>
      <vt:lpstr>Lista HTML no ordenada</vt:lpstr>
      <vt:lpstr>Lista ordenada HTML</vt:lpstr>
      <vt:lpstr>Descripción listas HTML</vt:lpstr>
      <vt:lpstr>El elemento &lt;div&gt;</vt:lpstr>
      <vt:lpstr>El elemento &lt;span&gt;</vt:lpstr>
      <vt:lpstr>Lista horizontal ejemplo con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front end</dc:title>
  <dc:creator/>
  <cp:lastModifiedBy>ENSO STEFANO GUIDOTTI ROBLES</cp:lastModifiedBy>
  <cp:revision>49</cp:revision>
  <dcterms:created xsi:type="dcterms:W3CDTF">2017-05-19T20:30:56Z</dcterms:created>
  <dcterms:modified xsi:type="dcterms:W3CDTF">2023-03-14T18:22:07Z</dcterms:modified>
</cp:coreProperties>
</file>