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21-03-2023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3429000"/>
            <a:ext cx="7939608" cy="1828800"/>
          </a:xfrm>
        </p:spPr>
        <p:txBody>
          <a:bodyPr>
            <a:normAutofit/>
          </a:bodyPr>
          <a:lstStyle/>
          <a:p>
            <a:r>
              <a:rPr lang="es-MX" b="1" dirty="0"/>
              <a:t>Programación </a:t>
            </a:r>
            <a:r>
              <a:rPr lang="es-MX" b="1" dirty="0" err="1"/>
              <a:t>front</a:t>
            </a:r>
            <a:r>
              <a:rPr lang="es-MX" b="1" dirty="0"/>
              <a:t> </a:t>
            </a:r>
            <a:r>
              <a:rPr lang="es-MX" b="1" dirty="0" err="1"/>
              <a:t>end</a:t>
            </a:r>
            <a:endParaRPr lang="es-CL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s-CL" b="1" dirty="0"/>
          </a:p>
        </p:txBody>
      </p:sp>
      <p:pic>
        <p:nvPicPr>
          <p:cNvPr id="8" name="Picture 6" descr="Resultado de imagen para html5 css3 y javascript">
            <a:extLst>
              <a:ext uri="{FF2B5EF4-FFF2-40B4-BE49-F238E27FC236}">
                <a16:creationId xmlns:a16="http://schemas.microsoft.com/office/drawing/2014/main" id="{AD3CDD5D-728D-4F94-9A4C-1DD409F7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74126"/>
            <a:ext cx="5747808" cy="3233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CSS: ¿Cómo se aplica? (Por referencias)</a:t>
            </a:r>
          </a:p>
          <a:p>
            <a:pPr lvl="1"/>
            <a:r>
              <a:rPr lang="es-CL" sz="2500" dirty="0"/>
              <a:t>Referencia por </a:t>
            </a:r>
            <a:r>
              <a:rPr lang="es-CL" sz="2500" b="1" dirty="0"/>
              <a:t>Id.</a:t>
            </a:r>
          </a:p>
          <a:p>
            <a:pPr lvl="1"/>
            <a:endParaRPr lang="es-CL" sz="2500" dirty="0"/>
          </a:p>
          <a:p>
            <a:pPr lvl="1"/>
            <a:endParaRPr lang="es-CL" sz="2500" dirty="0"/>
          </a:p>
          <a:p>
            <a:pPr lvl="1"/>
            <a:endParaRPr lang="es-CL" sz="2500" dirty="0"/>
          </a:p>
          <a:p>
            <a:pPr lvl="1"/>
            <a:endParaRPr lang="es-CL" sz="2500" dirty="0"/>
          </a:p>
          <a:p>
            <a:pPr lvl="1"/>
            <a:endParaRPr lang="es-CL" sz="2500" dirty="0"/>
          </a:p>
          <a:p>
            <a:pPr lvl="1"/>
            <a:endParaRPr lang="es-CL" sz="2500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6" name="5 Rectángulo"/>
          <p:cNvSpPr/>
          <p:nvPr/>
        </p:nvSpPr>
        <p:spPr>
          <a:xfrm>
            <a:off x="1357438" y="2855730"/>
            <a:ext cx="4196655" cy="2229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id=“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id=“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744098" y="2423682"/>
            <a:ext cx="2441377" cy="1797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#titulo1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CL" sz="1100" dirty="0"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#titulo2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red;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1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2699792" y="2636912"/>
            <a:ext cx="3456384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>
            <a:off x="2987824" y="3429000"/>
            <a:ext cx="324036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5744098" y="2423682"/>
            <a:ext cx="345140" cy="28803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Elipse"/>
          <p:cNvSpPr/>
          <p:nvPr/>
        </p:nvSpPr>
        <p:spPr>
          <a:xfrm>
            <a:off x="5736479" y="3284984"/>
            <a:ext cx="345140" cy="28803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7" name="16 Conector recto de flecha"/>
          <p:cNvCxnSpPr>
            <a:stCxn id="14" idx="5"/>
          </p:cNvCxnSpPr>
          <p:nvPr/>
        </p:nvCxnSpPr>
        <p:spPr>
          <a:xfrm>
            <a:off x="6038693" y="2669533"/>
            <a:ext cx="1197603" cy="21996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>
            <a:stCxn id="15" idx="4"/>
          </p:cNvCxnSpPr>
          <p:nvPr/>
        </p:nvCxnSpPr>
        <p:spPr>
          <a:xfrm>
            <a:off x="5909049" y="3573016"/>
            <a:ext cx="895199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6189422" y="4900518"/>
            <a:ext cx="1776384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CL" dirty="0"/>
              <a:t>Se pueden omitir.</a:t>
            </a:r>
          </a:p>
        </p:txBody>
      </p:sp>
    </p:spTree>
    <p:extLst>
      <p:ext uri="{BB962C8B-B14F-4D97-AF65-F5344CB8AC3E}">
        <p14:creationId xmlns:p14="http://schemas.microsoft.com/office/powerpoint/2010/main" val="114584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000" dirty="0">
                <a:solidFill>
                  <a:srgbClr val="775F55"/>
                </a:solidFill>
              </a:rPr>
              <a:t>CSS3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2800" dirty="0"/>
              <a:t>CSS3: ¿Cómo se aplica? (Por referencias)</a:t>
            </a:r>
          </a:p>
          <a:p>
            <a:pPr lvl="1"/>
            <a:r>
              <a:rPr lang="es-CL" sz="2500" dirty="0"/>
              <a:t>Referencia por </a:t>
            </a:r>
            <a:r>
              <a:rPr lang="es-CL" sz="2500" b="1" dirty="0"/>
              <a:t>clases y </a:t>
            </a:r>
            <a:r>
              <a:rPr lang="es-CL" sz="2500" b="1" dirty="0" err="1"/>
              <a:t>pseudo</a:t>
            </a:r>
            <a:r>
              <a:rPr lang="es-CL" sz="2500" b="1" dirty="0"/>
              <a:t>-clases.</a:t>
            </a:r>
          </a:p>
          <a:p>
            <a:pPr lvl="2"/>
            <a:r>
              <a:rPr lang="es-CL" sz="2200" dirty="0"/>
              <a:t>Es más flexible aún:  En el documento HTML en ves de colocar </a:t>
            </a:r>
            <a:r>
              <a:rPr lang="es-CL" sz="2200" b="1" dirty="0">
                <a:solidFill>
                  <a:schemeClr val="accent2"/>
                </a:solidFill>
              </a:rPr>
              <a:t>Id</a:t>
            </a:r>
            <a:r>
              <a:rPr lang="es-CL" sz="2200" dirty="0"/>
              <a:t> se coloca </a:t>
            </a:r>
            <a:r>
              <a:rPr lang="es-CL" sz="2200" b="1" dirty="0" err="1">
                <a:solidFill>
                  <a:schemeClr val="accent2"/>
                </a:solidFill>
              </a:rPr>
              <a:t>class</a:t>
            </a:r>
            <a:r>
              <a:rPr lang="es-CL" sz="2200" b="1" dirty="0">
                <a:solidFill>
                  <a:schemeClr val="accent2"/>
                </a:solidFill>
              </a:rPr>
              <a:t>.</a:t>
            </a:r>
            <a:endParaRPr lang="es-CL" sz="2200" dirty="0">
              <a:solidFill>
                <a:schemeClr val="accent2"/>
              </a:solidFill>
            </a:endParaRPr>
          </a:p>
          <a:p>
            <a:pPr lvl="2"/>
            <a:r>
              <a:rPr lang="es-CL" sz="2200" dirty="0"/>
              <a:t>En el archivo CSS en vez de </a:t>
            </a:r>
            <a:r>
              <a:rPr lang="es-CL" sz="2200" b="1" dirty="0">
                <a:solidFill>
                  <a:schemeClr val="accent2"/>
                </a:solidFill>
              </a:rPr>
              <a:t>#</a:t>
            </a:r>
            <a:r>
              <a:rPr lang="es-CL" sz="2200" dirty="0"/>
              <a:t> se coloca </a:t>
            </a:r>
            <a:r>
              <a:rPr lang="es-CL" sz="2200" b="1" dirty="0">
                <a:solidFill>
                  <a:schemeClr val="accent2"/>
                </a:solidFill>
              </a:rPr>
              <a:t>.</a:t>
            </a:r>
            <a:r>
              <a:rPr lang="es-CL" sz="2200" dirty="0"/>
              <a:t> (punto)</a:t>
            </a:r>
          </a:p>
          <a:p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1357438" y="3757741"/>
            <a:ext cx="4196655" cy="2229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73291" y="3751639"/>
            <a:ext cx="2441377" cy="1797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.titulo1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CL" sz="1100" dirty="0">
              <a:latin typeface="Consolas" pitchFamily="49" charset="0"/>
              <a:cs typeface="Consolas" pitchFamily="49" charset="0"/>
            </a:endParaRPr>
          </a:p>
          <a:p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.titulo2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red;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1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3635896" y="3933056"/>
            <a:ext cx="270030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H="1">
            <a:off x="3635896" y="4725144"/>
            <a:ext cx="277230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000" dirty="0">
                <a:solidFill>
                  <a:srgbClr val="775F55"/>
                </a:solidFill>
              </a:rPr>
              <a:t>CSS3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2800" dirty="0"/>
              <a:t>CSS3: ¿Cómo se aplica? (Por referencias)</a:t>
            </a:r>
          </a:p>
          <a:p>
            <a:pPr lvl="1"/>
            <a:r>
              <a:rPr lang="es-CL" sz="2500" dirty="0"/>
              <a:t>Referencia por </a:t>
            </a:r>
            <a:r>
              <a:rPr lang="es-CL" sz="2500" b="1" dirty="0"/>
              <a:t>cualquier atributo.</a:t>
            </a:r>
          </a:p>
          <a:p>
            <a:pPr lvl="2"/>
            <a:r>
              <a:rPr lang="es-CL" sz="2200" dirty="0"/>
              <a:t>Es posible utilizar cualquier otro atributo para referenciar un estilo a una etiqueta o grupo de etiquetas</a:t>
            </a:r>
            <a:r>
              <a:rPr lang="es-CL" sz="2200" b="1" dirty="0">
                <a:solidFill>
                  <a:schemeClr val="accent2"/>
                </a:solidFill>
              </a:rPr>
              <a:t>:</a:t>
            </a:r>
            <a:endParaRPr lang="es-CL" sz="2200" dirty="0">
              <a:solidFill>
                <a:schemeClr val="accent2"/>
              </a:solidFill>
            </a:endParaRPr>
          </a:p>
          <a:p>
            <a:endParaRPr lang="es-CL" dirty="0"/>
          </a:p>
        </p:txBody>
      </p:sp>
      <p:sp>
        <p:nvSpPr>
          <p:cNvPr id="5" name="4 Rectángulo"/>
          <p:cNvSpPr/>
          <p:nvPr/>
        </p:nvSpPr>
        <p:spPr>
          <a:xfrm>
            <a:off x="1357438" y="3757741"/>
            <a:ext cx="4438698" cy="22294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name = 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tituloheader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name = “</a:t>
            </a:r>
            <a:r>
              <a:rPr lang="en-US" sz="11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titulofooter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73291" y="3751639"/>
            <a:ext cx="2441377" cy="1797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h1[</a:t>
            </a:r>
            <a:r>
              <a:rPr lang="es-CL" sz="11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s-CL" sz="11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tituloheader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”] 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s-CL" sz="1100" dirty="0">
              <a:latin typeface="Consolas" pitchFamily="49" charset="0"/>
              <a:cs typeface="Consolas" pitchFamily="49" charset="0"/>
            </a:endParaRPr>
          </a:p>
          <a:p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h1[</a:t>
            </a:r>
            <a:r>
              <a:rPr lang="es-CL" sz="11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=“</a:t>
            </a:r>
            <a:r>
              <a:rPr lang="es-CL" sz="1100" b="1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titulofooter</a:t>
            </a:r>
            <a:r>
              <a:rPr lang="es-CL" sz="11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”]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red;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1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</p:spTree>
    <p:extLst>
      <p:ext uri="{BB962C8B-B14F-4D97-AF65-F5344CB8AC3E}">
        <p14:creationId xmlns:p14="http://schemas.microsoft.com/office/powerpoint/2010/main" val="30405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rgbClr val="775F55"/>
                </a:solidFill>
              </a:rPr>
              <a:t>CSS3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CSS3: Referencias con </a:t>
            </a:r>
            <a:r>
              <a:rPr lang="es-CL" sz="2800" dirty="0" err="1"/>
              <a:t>pseudo</a:t>
            </a:r>
            <a:r>
              <a:rPr lang="es-CL" sz="2800" dirty="0"/>
              <a:t>-clases:</a:t>
            </a:r>
          </a:p>
          <a:p>
            <a:pPr lvl="1"/>
            <a:r>
              <a:rPr lang="es-CL" sz="2500" dirty="0"/>
              <a:t>Permiten referenciar dependiendo de cómo se estructuran y relacionan los elementos HTML. </a:t>
            </a:r>
            <a:r>
              <a:rPr lang="es-CL" sz="2500" b="1" dirty="0" err="1">
                <a:solidFill>
                  <a:schemeClr val="accent2"/>
                </a:solidFill>
              </a:rPr>
              <a:t>nth-child</a:t>
            </a:r>
            <a:r>
              <a:rPr lang="es-CL" sz="2500" b="1" dirty="0">
                <a:solidFill>
                  <a:schemeClr val="accent2"/>
                </a:solidFill>
              </a:rPr>
              <a:t>(n)</a:t>
            </a:r>
          </a:p>
          <a:p>
            <a:pPr lvl="1"/>
            <a:endParaRPr lang="es-CL" sz="2500" dirty="0"/>
          </a:p>
        </p:txBody>
      </p:sp>
      <p:sp>
        <p:nvSpPr>
          <p:cNvPr id="4" name="3 Rectángulo"/>
          <p:cNvSpPr/>
          <p:nvPr/>
        </p:nvSpPr>
        <p:spPr>
          <a:xfrm>
            <a:off x="2339752" y="3068960"/>
            <a:ext cx="4438698" cy="2373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class=“titulo1”&gt;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class=“titulo2”&gt;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class=“titulo3”&gt;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Flecha derecha"/>
          <p:cNvSpPr/>
          <p:nvPr/>
        </p:nvSpPr>
        <p:spPr>
          <a:xfrm>
            <a:off x="6156176" y="4484995"/>
            <a:ext cx="1152128" cy="3934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Abrir llave"/>
          <p:cNvSpPr/>
          <p:nvPr/>
        </p:nvSpPr>
        <p:spPr>
          <a:xfrm>
            <a:off x="1943547" y="4393679"/>
            <a:ext cx="576064" cy="576064"/>
          </a:xfrm>
          <a:prstGeom prst="leftBrac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395536" y="4396333"/>
            <a:ext cx="143180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L" dirty="0"/>
              <a:t>Etiquetas </a:t>
            </a:r>
          </a:p>
          <a:p>
            <a:pPr algn="ctr"/>
            <a:r>
              <a:rPr lang="es-CL" dirty="0"/>
              <a:t>padres de h1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320830" y="4119333"/>
            <a:ext cx="1439368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CL" dirty="0"/>
              <a:t>Etiquetas </a:t>
            </a:r>
          </a:p>
          <a:p>
            <a:pPr algn="ctr"/>
            <a:r>
              <a:rPr lang="es-CL" dirty="0"/>
              <a:t>hijas de </a:t>
            </a:r>
            <a:r>
              <a:rPr lang="es-CL" dirty="0" err="1"/>
              <a:t>body</a:t>
            </a:r>
            <a:endParaRPr lang="es-CL" dirty="0"/>
          </a:p>
          <a:p>
            <a:pPr algn="ctr"/>
            <a:r>
              <a:rPr lang="es-CL" dirty="0"/>
              <a:t>y hermanas </a:t>
            </a:r>
          </a:p>
          <a:p>
            <a:pPr algn="ctr"/>
            <a:r>
              <a:rPr lang="es-CL" dirty="0"/>
              <a:t>entre si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167633" y="5085184"/>
            <a:ext cx="3564607" cy="14693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:nth-child</a:t>
            </a:r>
            <a:r>
              <a:rPr lang="es-CL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s-CL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L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background-color:green</a:t>
            </a:r>
            <a:endParaRPr lang="es-CL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</p:spTree>
    <p:extLst>
      <p:ext uri="{BB962C8B-B14F-4D97-AF65-F5344CB8AC3E}">
        <p14:creationId xmlns:p14="http://schemas.microsoft.com/office/powerpoint/2010/main" val="147580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solidFill>
                  <a:srgbClr val="775F55"/>
                </a:solidFill>
              </a:rPr>
              <a:t>CSS3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D8047"/>
              </a:buClr>
            </a:pPr>
            <a:r>
              <a:rPr lang="es-CL" sz="2800" dirty="0"/>
              <a:t>CSS3: Referencias con </a:t>
            </a:r>
            <a:r>
              <a:rPr lang="es-CL" sz="2800" dirty="0" err="1"/>
              <a:t>pseudo</a:t>
            </a:r>
            <a:r>
              <a:rPr lang="es-CL" sz="2800" dirty="0"/>
              <a:t>-clases:</a:t>
            </a:r>
          </a:p>
          <a:p>
            <a:pPr lvl="1">
              <a:buClr>
                <a:srgbClr val="DD8047"/>
              </a:buClr>
            </a:pPr>
            <a:r>
              <a:rPr lang="es-CL" sz="2400" b="1" dirty="0" err="1">
                <a:solidFill>
                  <a:schemeClr val="accent2"/>
                </a:solidFill>
              </a:rPr>
              <a:t>nth-child</a:t>
            </a:r>
            <a:r>
              <a:rPr lang="es-CL" sz="2400" b="1" dirty="0">
                <a:solidFill>
                  <a:schemeClr val="accent2"/>
                </a:solidFill>
              </a:rPr>
              <a:t>(</a:t>
            </a:r>
            <a:r>
              <a:rPr lang="es-CL" sz="2400" b="1" dirty="0" err="1">
                <a:solidFill>
                  <a:schemeClr val="accent2"/>
                </a:solidFill>
              </a:rPr>
              <a:t>odd</a:t>
            </a:r>
            <a:r>
              <a:rPr lang="es-CL" sz="2400" b="1" dirty="0">
                <a:solidFill>
                  <a:schemeClr val="accent2"/>
                </a:solidFill>
              </a:rPr>
              <a:t>)</a:t>
            </a:r>
            <a:r>
              <a:rPr lang="es-CL" sz="2400" dirty="0">
                <a:solidFill>
                  <a:schemeClr val="accent2"/>
                </a:solidFill>
              </a:rPr>
              <a:t>  </a:t>
            </a:r>
            <a:r>
              <a:rPr lang="es-CL" sz="2400" dirty="0"/>
              <a:t>y </a:t>
            </a:r>
            <a:r>
              <a:rPr lang="es-CL" sz="2400" b="1" dirty="0" err="1">
                <a:solidFill>
                  <a:schemeClr val="accent2"/>
                </a:solidFill>
              </a:rPr>
              <a:t>nth-child</a:t>
            </a:r>
            <a:r>
              <a:rPr lang="es-CL" sz="2400" b="1" dirty="0">
                <a:solidFill>
                  <a:schemeClr val="accent2"/>
                </a:solidFill>
              </a:rPr>
              <a:t>(</a:t>
            </a:r>
            <a:r>
              <a:rPr lang="es-CL" sz="2400" b="1" dirty="0" err="1">
                <a:solidFill>
                  <a:schemeClr val="accent2"/>
                </a:solidFill>
              </a:rPr>
              <a:t>even</a:t>
            </a:r>
            <a:r>
              <a:rPr lang="es-CL" sz="2400" b="1" dirty="0">
                <a:solidFill>
                  <a:schemeClr val="accent2"/>
                </a:solidFill>
              </a:rPr>
              <a:t>)</a:t>
            </a:r>
            <a:r>
              <a:rPr lang="es-CL" sz="2400" dirty="0">
                <a:solidFill>
                  <a:schemeClr val="accent2"/>
                </a:solidFill>
              </a:rPr>
              <a:t>: </a:t>
            </a:r>
            <a:r>
              <a:rPr lang="es-CL" sz="2400" dirty="0"/>
              <a:t>Se refieren a un índice (o lugar) par o impar.</a:t>
            </a:r>
          </a:p>
          <a:p>
            <a:pPr lvl="1">
              <a:buClr>
                <a:srgbClr val="DD8047"/>
              </a:buClr>
            </a:pPr>
            <a:r>
              <a:rPr lang="es-CL" sz="2400" dirty="0"/>
              <a:t>Selector universal </a:t>
            </a:r>
            <a:r>
              <a:rPr lang="es-CL" sz="2400" b="1" dirty="0">
                <a:solidFill>
                  <a:schemeClr val="accent2"/>
                </a:solidFill>
              </a:rPr>
              <a:t>*</a:t>
            </a:r>
            <a:r>
              <a:rPr lang="es-CL" sz="2400" dirty="0"/>
              <a:t> (asterisco): afecta a todas las </a:t>
            </a:r>
            <a:r>
              <a:rPr lang="es-CL" sz="2400" dirty="0">
                <a:solidFill>
                  <a:prstClr val="black"/>
                </a:solidFill>
              </a:rPr>
              <a:t>etiquetas.</a:t>
            </a:r>
          </a:p>
          <a:p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683568" y="3501008"/>
            <a:ext cx="2520280" cy="24054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s-CL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2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s-CL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 0px;</a:t>
            </a: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:nth-child</a:t>
            </a:r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CL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odd</a:t>
            </a:r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CL" sz="1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L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2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2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:nth-child</a:t>
            </a:r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CL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</a:t>
            </a:r>
            <a:r>
              <a:rPr lang="es-CL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CL" sz="1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CL" sz="12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red;</a:t>
            </a:r>
          </a:p>
          <a:p>
            <a:r>
              <a:rPr lang="es-CL" sz="12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2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background-color:green</a:t>
            </a:r>
            <a:endParaRPr lang="es-CL" sz="12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2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427984" y="3532998"/>
            <a:ext cx="4438698" cy="23734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class=“titulo1”&gt;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class=“titulo2”&gt;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 class=“titulo3”&gt;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Otro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1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195736" y="4293096"/>
            <a:ext cx="2592288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195736" y="4293096"/>
            <a:ext cx="2744688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2195736" y="5013176"/>
            <a:ext cx="2744688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 rot="821333">
            <a:off x="3525355" y="4335659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impar</a:t>
            </a:r>
          </a:p>
        </p:txBody>
      </p:sp>
      <p:sp>
        <p:nvSpPr>
          <p:cNvPr id="16" name="15 CuadroTexto"/>
          <p:cNvSpPr txBox="1"/>
          <p:nvPr/>
        </p:nvSpPr>
        <p:spPr>
          <a:xfrm rot="219936">
            <a:off x="3410434" y="50979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164449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CSS Y CSS3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CSS:</a:t>
            </a:r>
          </a:p>
          <a:p>
            <a:pPr lvl="1"/>
            <a:r>
              <a:rPr lang="es-CL" dirty="0"/>
              <a:t>Es un lenguaje que trabaja con HTML para proveer estilos visuales de las páginas (colores, tamaños, bordes, fondos, formas y hasta movimientos).</a:t>
            </a:r>
          </a:p>
          <a:p>
            <a:r>
              <a:rPr lang="es-CL" dirty="0"/>
              <a:t>Componentes básicos:</a:t>
            </a:r>
          </a:p>
          <a:p>
            <a:pPr lvl="1"/>
            <a:r>
              <a:rPr lang="es-CL" dirty="0"/>
              <a:t>Motor de </a:t>
            </a:r>
            <a:r>
              <a:rPr lang="es-CL" dirty="0" err="1"/>
              <a:t>renderizado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-</a:t>
            </a:r>
            <a:r>
              <a:rPr lang="es-CL" dirty="0" err="1"/>
              <a:t>moz</a:t>
            </a:r>
            <a:r>
              <a:rPr lang="es-CL" dirty="0"/>
              <a:t>-, -</a:t>
            </a:r>
            <a:r>
              <a:rPr lang="es-CL" dirty="0" err="1"/>
              <a:t>webkit</a:t>
            </a:r>
            <a:r>
              <a:rPr lang="es-CL" dirty="0"/>
              <a:t>-, -ms (los más </a:t>
            </a:r>
            <a:r>
              <a:rPr lang="es-CL" dirty="0" err="1"/>
              <a:t>utlizados</a:t>
            </a:r>
            <a:r>
              <a:rPr lang="es-CL" dirty="0"/>
              <a:t> para </a:t>
            </a:r>
            <a:r>
              <a:rPr lang="es-CL" dirty="0" err="1"/>
              <a:t>firefox</a:t>
            </a:r>
            <a:r>
              <a:rPr lang="es-CL" dirty="0"/>
              <a:t>, </a:t>
            </a:r>
            <a:r>
              <a:rPr lang="es-CL" dirty="0" err="1"/>
              <a:t>chrome</a:t>
            </a:r>
            <a:r>
              <a:rPr lang="es-CL" dirty="0"/>
              <a:t>, opera, safari y </a:t>
            </a:r>
            <a:r>
              <a:rPr lang="es-CL" dirty="0" err="1"/>
              <a:t>microsoft</a:t>
            </a:r>
            <a:r>
              <a:rPr lang="es-CL" dirty="0"/>
              <a:t> </a:t>
            </a:r>
            <a:r>
              <a:rPr lang="es-CL" dirty="0" err="1"/>
              <a:t>edge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No olvidar: cómo funcionan las páginas:</a:t>
            </a:r>
          </a:p>
          <a:p>
            <a:pPr lvl="2"/>
            <a:r>
              <a:rPr lang="es-CL" dirty="0"/>
              <a:t>Estructura en Bloques: Elementos Block e </a:t>
            </a:r>
            <a:r>
              <a:rPr lang="es-CL" dirty="0" err="1"/>
              <a:t>Inline</a:t>
            </a:r>
            <a:r>
              <a:rPr lang="es-CL" dirty="0"/>
              <a:t>-Block</a:t>
            </a:r>
          </a:p>
          <a:p>
            <a:pPr lvl="1"/>
            <a:endParaRPr lang="es-CL" dirty="0"/>
          </a:p>
          <a:p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33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1403648" y="2852936"/>
            <a:ext cx="4536504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Recordar: Estructura en Bloques</a:t>
            </a:r>
          </a:p>
          <a:p>
            <a:pPr lvl="1"/>
            <a:r>
              <a:rPr lang="es-CL" dirty="0"/>
              <a:t>Elementos Block: Uno debajo del otro.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marL="685800" lvl="2" indent="0">
              <a:buNone/>
            </a:pPr>
            <a:endParaRPr lang="es-CL" dirty="0"/>
          </a:p>
        </p:txBody>
      </p:sp>
      <p:sp>
        <p:nvSpPr>
          <p:cNvPr id="4" name="3 Rectángulo"/>
          <p:cNvSpPr/>
          <p:nvPr/>
        </p:nvSpPr>
        <p:spPr>
          <a:xfrm>
            <a:off x="1552253" y="3068960"/>
            <a:ext cx="4104456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Bloque 1 (header, nav, div, footer, section...)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CSS Y CSS3</a:t>
            </a:r>
            <a:endParaRPr lang="es-CL" sz="1800" dirty="0"/>
          </a:p>
        </p:txBody>
      </p:sp>
      <p:sp>
        <p:nvSpPr>
          <p:cNvPr id="8" name="7 Rectángulo"/>
          <p:cNvSpPr/>
          <p:nvPr/>
        </p:nvSpPr>
        <p:spPr>
          <a:xfrm>
            <a:off x="1564085" y="4437112"/>
            <a:ext cx="4104456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Bloque 2 (header, nav, div, footer, section...)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4958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Recordar: Estructura en Bloques</a:t>
            </a:r>
          </a:p>
          <a:p>
            <a:pPr lvl="1"/>
            <a:r>
              <a:rPr lang="es-CL" dirty="0"/>
              <a:t>Elementos </a:t>
            </a:r>
            <a:r>
              <a:rPr lang="es-CL" dirty="0" err="1"/>
              <a:t>inLine</a:t>
            </a:r>
            <a:r>
              <a:rPr lang="es-CL" dirty="0"/>
              <a:t>-Block: Uno al lado del otro.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1"/>
            <a:r>
              <a:rPr lang="es-CL" dirty="0"/>
              <a:t>A esto se le llama: </a:t>
            </a:r>
            <a:r>
              <a:rPr lang="es-CL" b="1" dirty="0">
                <a:solidFill>
                  <a:schemeClr val="accent2"/>
                </a:solidFill>
              </a:rPr>
              <a:t>“El modelo de Caja”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403648" y="2564904"/>
            <a:ext cx="6264696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1528997" y="2852936"/>
            <a:ext cx="2803723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Bloque 1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12741" y="2852936"/>
            <a:ext cx="2803723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Bloque 2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532779" y="4000128"/>
            <a:ext cx="2803723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Bloque 3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415736" cy="4495800"/>
          </a:xfrm>
        </p:spPr>
        <p:txBody>
          <a:bodyPr>
            <a:normAutofit/>
          </a:bodyPr>
          <a:lstStyle/>
          <a:p>
            <a:r>
              <a:rPr lang="es-CL" dirty="0"/>
              <a:t>CSS: ¿Qué hace exactamente?</a:t>
            </a:r>
          </a:p>
          <a:p>
            <a:pPr lvl="1"/>
            <a:r>
              <a:rPr lang="es-CL" dirty="0" err="1"/>
              <a:t>Sobreescribe</a:t>
            </a:r>
            <a:r>
              <a:rPr lang="es-CL" dirty="0"/>
              <a:t> los estilos por defectos de las etiquetas HTML (las puede reemplazar)</a:t>
            </a:r>
          </a:p>
          <a:p>
            <a:pPr lvl="2"/>
            <a:r>
              <a:rPr lang="es-CL" dirty="0"/>
              <a:t>Ejemplo: &lt;h1&gt; ya tiene un estilo predeterminado:</a:t>
            </a:r>
          </a:p>
          <a:p>
            <a:pPr lvl="3"/>
            <a:r>
              <a:rPr lang="es-CL" dirty="0"/>
              <a:t>Color de la letra: </a:t>
            </a:r>
            <a:r>
              <a:rPr lang="es-CL" dirty="0" err="1"/>
              <a:t>black</a:t>
            </a:r>
            <a:r>
              <a:rPr lang="es-CL" dirty="0"/>
              <a:t>.</a:t>
            </a:r>
          </a:p>
          <a:p>
            <a:pPr lvl="3"/>
            <a:r>
              <a:rPr lang="es-CL" dirty="0"/>
              <a:t>Tamaño de la letra: </a:t>
            </a:r>
            <a:r>
              <a:rPr lang="es-CL" dirty="0" err="1"/>
              <a:t>Large</a:t>
            </a:r>
            <a:r>
              <a:rPr lang="es-CL" dirty="0"/>
              <a:t>.</a:t>
            </a:r>
          </a:p>
          <a:p>
            <a:pPr lvl="3"/>
            <a:r>
              <a:rPr lang="es-CL" dirty="0"/>
              <a:t>Color de fondo: sin color de fondo.</a:t>
            </a:r>
          </a:p>
          <a:p>
            <a:pPr lvl="3"/>
            <a:r>
              <a:rPr lang="es-CL" dirty="0"/>
              <a:t>Margen: sin margen.</a:t>
            </a:r>
          </a:p>
          <a:p>
            <a:pPr lvl="3"/>
            <a:r>
              <a:rPr lang="es-CL" dirty="0"/>
              <a:t>Alineación (entro otros): a la izquierda. </a:t>
            </a:r>
          </a:p>
          <a:p>
            <a:pPr lvl="1"/>
            <a:r>
              <a:rPr lang="es-CL" dirty="0"/>
              <a:t>Se pueden crear nuevos estilos.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31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CSS: ¿Cómo se aplica? (1)</a:t>
            </a:r>
            <a:endParaRPr lang="es-CL" sz="2800" b="1" dirty="0">
              <a:solidFill>
                <a:schemeClr val="accent2"/>
              </a:solidFill>
            </a:endParaRPr>
          </a:p>
          <a:p>
            <a:pPr lvl="1"/>
            <a:r>
              <a:rPr lang="es-CL" sz="2400" dirty="0"/>
              <a:t>Estilos en línea, declaración en línea o incrustados</a:t>
            </a:r>
          </a:p>
          <a:p>
            <a:pPr lvl="2"/>
            <a:r>
              <a:rPr lang="es-CL" sz="2100" dirty="0"/>
              <a:t>Son aquellos que se definen dentro de la propia etiqueta en el documento HTML: </a:t>
            </a:r>
          </a:p>
          <a:p>
            <a:pPr marL="365760" lvl="1" indent="0">
              <a:buNone/>
            </a:pPr>
            <a:endParaRPr lang="es-CL" sz="2400" dirty="0"/>
          </a:p>
          <a:p>
            <a:pPr marL="365760" lvl="1" indent="0">
              <a:buNone/>
            </a:pPr>
            <a:endParaRPr lang="es-CL" sz="2400" dirty="0"/>
          </a:p>
          <a:p>
            <a:pPr lvl="2"/>
            <a:r>
              <a:rPr lang="es-CL" sz="2100" dirty="0"/>
              <a:t>Cada vez que necesitemos otro &lt;h1&gt; con el mismo estilo tendremos que volver a definirlo.</a:t>
            </a:r>
          </a:p>
          <a:p>
            <a:pPr lvl="1"/>
            <a:r>
              <a:rPr lang="es-CL" sz="2400" dirty="0"/>
              <a:t>No utilizado hoy en día:</a:t>
            </a:r>
          </a:p>
          <a:p>
            <a:pPr lvl="2"/>
            <a:r>
              <a:rPr lang="es-CL" sz="2100" dirty="0"/>
              <a:t>Rudimentario.</a:t>
            </a:r>
          </a:p>
          <a:p>
            <a:pPr lvl="2"/>
            <a:r>
              <a:rPr lang="es-CL" sz="2100" dirty="0"/>
              <a:t>Poco práctico, a no ser que sea para </a:t>
            </a:r>
            <a:r>
              <a:rPr lang="es-CL" sz="2100" dirty="0" err="1"/>
              <a:t>previsualizar</a:t>
            </a:r>
            <a:r>
              <a:rPr lang="es-CL" sz="2100" dirty="0"/>
              <a:t> solamente…</a:t>
            </a:r>
          </a:p>
          <a:p>
            <a:pPr lvl="1"/>
            <a:endParaRPr lang="es-CL" sz="2400" dirty="0"/>
          </a:p>
        </p:txBody>
      </p:sp>
      <p:sp>
        <p:nvSpPr>
          <p:cNvPr id="5" name="4 Rectángulo"/>
          <p:cNvSpPr/>
          <p:nvPr/>
        </p:nvSpPr>
        <p:spPr>
          <a:xfrm>
            <a:off x="1686224" y="3457761"/>
            <a:ext cx="721836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color:blue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’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89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400" dirty="0"/>
              <a:t>CSS: ¿Cómo se aplica? (2)</a:t>
            </a:r>
            <a:endParaRPr lang="es-CL" sz="2400" b="1" dirty="0">
              <a:solidFill>
                <a:schemeClr val="accent2"/>
              </a:solidFill>
            </a:endParaRPr>
          </a:p>
          <a:p>
            <a:pPr lvl="1"/>
            <a:r>
              <a:rPr lang="es-CL" sz="2000" dirty="0"/>
              <a:t>Estilos Embebidos, declaración en Cabecera:</a:t>
            </a:r>
          </a:p>
          <a:p>
            <a:pPr lvl="2"/>
            <a:r>
              <a:rPr lang="es-CL" sz="2000" dirty="0"/>
              <a:t>Se definen solo en la cabecera del documento HTML: es decir dentro de las etiquetas &lt;head&gt; y &lt;/head&gt;.</a:t>
            </a:r>
          </a:p>
          <a:p>
            <a:pPr lvl="2"/>
            <a:r>
              <a:rPr lang="es-CL" sz="2000" dirty="0"/>
              <a:t>Todas las etiquetas se verán afectadas si tienen estilos declarados acá.</a:t>
            </a:r>
          </a:p>
          <a:p>
            <a:pPr marL="365760" lvl="1" indent="0">
              <a:buNone/>
            </a:pPr>
            <a:endParaRPr lang="es-CL" sz="2000" dirty="0"/>
          </a:p>
          <a:p>
            <a:pPr marL="365760" lvl="1" indent="0">
              <a:buNone/>
            </a:pPr>
            <a:endParaRPr lang="es-CL" sz="2000" dirty="0"/>
          </a:p>
          <a:p>
            <a:pPr marL="685800" lvl="2" indent="0">
              <a:buNone/>
            </a:pPr>
            <a:endParaRPr lang="es-CL" sz="2000" dirty="0"/>
          </a:p>
          <a:p>
            <a:pPr marL="685800" lvl="2" indent="0">
              <a:buNone/>
            </a:pPr>
            <a:endParaRPr lang="es-CL" sz="2000" dirty="0"/>
          </a:p>
          <a:p>
            <a:endParaRPr lang="es-CL" sz="2800" dirty="0"/>
          </a:p>
        </p:txBody>
      </p:sp>
      <p:sp>
        <p:nvSpPr>
          <p:cNvPr id="6" name="5 Rectángulo"/>
          <p:cNvSpPr/>
          <p:nvPr/>
        </p:nvSpPr>
        <p:spPr>
          <a:xfrm>
            <a:off x="2411760" y="3573016"/>
            <a:ext cx="4824536" cy="3024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charset=“utf-8" /&gt;</a:t>
            </a:r>
          </a:p>
          <a:p>
            <a:pPr lvl="1"/>
            <a:r>
              <a:rPr lang="es-E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del navegador&lt;/</a:t>
            </a:r>
            <a:r>
              <a:rPr lang="es-ES" sz="12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s-E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s-E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h1{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color:blue</a:t>
            </a:r>
            <a:r>
              <a:rPr lang="en-US" sz="12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n-US" sz="1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}</a:t>
            </a:r>
            <a:endParaRPr lang="es-ES" sz="12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E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s-ES" sz="12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s-ES" sz="12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Titulo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pagina</a:t>
            </a:r>
            <a:r>
              <a:rPr lang="en-US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&lt;/html&gt;  </a:t>
            </a:r>
            <a:endParaRPr lang="es-CL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3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CSS: ¿Cómo se aplica? (3)</a:t>
            </a:r>
            <a:endParaRPr lang="es-CL" sz="2800" b="1" dirty="0">
              <a:solidFill>
                <a:schemeClr val="accent2"/>
              </a:solidFill>
            </a:endParaRPr>
          </a:p>
          <a:p>
            <a:pPr lvl="1"/>
            <a:r>
              <a:rPr lang="es-CL" sz="2400" dirty="0"/>
              <a:t>Estilos Externos, declaración en archivos </a:t>
            </a:r>
            <a:r>
              <a:rPr lang="es-CL" sz="2400" dirty="0" err="1"/>
              <a:t>css</a:t>
            </a:r>
            <a:r>
              <a:rPr lang="es-CL" sz="2400" dirty="0"/>
              <a:t>:</a:t>
            </a:r>
          </a:p>
          <a:p>
            <a:pPr lvl="2"/>
            <a:r>
              <a:rPr lang="es-CL" sz="2000" dirty="0"/>
              <a:t>Se definen fuera del documento HTML, en un archivo independiente: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67433" y="3429000"/>
            <a:ext cx="5837939" cy="3024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6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7" name="6 Rectángulo"/>
          <p:cNvSpPr/>
          <p:nvPr/>
        </p:nvSpPr>
        <p:spPr>
          <a:xfrm>
            <a:off x="5554093" y="2996952"/>
            <a:ext cx="3396183" cy="13003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6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6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6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  <p:sp>
        <p:nvSpPr>
          <p:cNvPr id="2" name="1 Flecha curvada hacia arriba"/>
          <p:cNvSpPr/>
          <p:nvPr/>
        </p:nvSpPr>
        <p:spPr>
          <a:xfrm rot="19964219">
            <a:off x="6403138" y="4646220"/>
            <a:ext cx="1698091" cy="7200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CL" sz="2800" dirty="0"/>
              <a:t>CSS: ¿Cómo se aplica? (Por referencias)</a:t>
            </a:r>
            <a:endParaRPr lang="es-CL" sz="2800" b="1" dirty="0">
              <a:solidFill>
                <a:schemeClr val="accent2"/>
              </a:solidFill>
            </a:endParaRPr>
          </a:p>
          <a:p>
            <a:pPr lvl="1"/>
            <a:r>
              <a:rPr lang="es-CL" sz="2400" dirty="0"/>
              <a:t>Referencias por </a:t>
            </a:r>
            <a:r>
              <a:rPr lang="es-CL" sz="2400" b="1" dirty="0"/>
              <a:t>Etiqueta</a:t>
            </a:r>
            <a:r>
              <a:rPr lang="es-CL" sz="2400" dirty="0"/>
              <a:t>:</a:t>
            </a:r>
          </a:p>
          <a:p>
            <a:pPr lvl="2"/>
            <a:r>
              <a:rPr lang="es-CL" sz="2000" dirty="0"/>
              <a:t>En el archivo </a:t>
            </a:r>
            <a:r>
              <a:rPr lang="es-CL" sz="2000" dirty="0" err="1"/>
              <a:t>css</a:t>
            </a:r>
            <a:r>
              <a:rPr lang="es-CL" sz="2000" dirty="0"/>
              <a:t> se define la etiqueta y su estilo, así todas las etiquetas del mismo tipo serán iguales.</a:t>
            </a:r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endParaRPr lang="es-CL" sz="2000" dirty="0"/>
          </a:p>
          <a:p>
            <a:pPr lvl="2"/>
            <a:r>
              <a:rPr lang="es-CL" sz="2000" dirty="0"/>
              <a:t>¿Qué pasa si queremos que una misma etiqueta tuviera un estilo diferente en alguna parta del documento HTML?</a:t>
            </a:r>
            <a:endParaRPr lang="es-CL" sz="2400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775F55"/>
                </a:solidFill>
              </a:rPr>
              <a:t>CSS Y CSS3</a:t>
            </a:r>
            <a:endParaRPr lang="es-CL" sz="1800" dirty="0"/>
          </a:p>
        </p:txBody>
      </p:sp>
      <p:sp>
        <p:nvSpPr>
          <p:cNvPr id="9" name="8 Rectángulo"/>
          <p:cNvSpPr/>
          <p:nvPr/>
        </p:nvSpPr>
        <p:spPr>
          <a:xfrm>
            <a:off x="1167433" y="3429000"/>
            <a:ext cx="4196655" cy="2016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1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1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charset="utf-8"/&gt;</a:t>
            </a:r>
          </a:p>
          <a:p>
            <a:pPr lvl="1"/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&gt;texto barra navegador&lt;/</a:t>
            </a:r>
            <a:r>
              <a:rPr lang="es-ES" sz="11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1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=”stylesheet” </a:t>
            </a:r>
            <a:r>
              <a:rPr lang="en-US" sz="11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1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Título</a:t>
            </a:r>
            <a:r>
              <a:rPr lang="en-US" sz="1100" b="1" dirty="0">
                <a:latin typeface="Consolas" pitchFamily="49" charset="0"/>
                <a:cs typeface="Consolas" pitchFamily="49" charset="0"/>
              </a:rPr>
              <a:t> de la </a:t>
            </a:r>
            <a:r>
              <a:rPr lang="en-US" sz="1100" b="1" dirty="0" err="1">
                <a:latin typeface="Consolas" pitchFamily="49" charset="0"/>
                <a:cs typeface="Consolas" pitchFamily="49" charset="0"/>
              </a:rPr>
              <a:t>Página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&lt;/h1&gt;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100" dirty="0"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algn="ctr"/>
            <a:r>
              <a:rPr lang="en-US" sz="1100" dirty="0">
                <a:latin typeface="Consolas" pitchFamily="49" charset="0"/>
                <a:cs typeface="Consolas" pitchFamily="49" charset="0"/>
              </a:rPr>
              <a:t>Pagina.html  </a:t>
            </a:r>
            <a:endParaRPr lang="es-CL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5554093" y="2996952"/>
            <a:ext cx="2441377" cy="8668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1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s-CL" sz="11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color: blue;</a:t>
            </a:r>
          </a:p>
          <a:p>
            <a:r>
              <a:rPr lang="es-CL" sz="11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CL" sz="11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background-color:gray</a:t>
            </a:r>
            <a:endParaRPr lang="es-CL" sz="1100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CL" sz="11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ctr"/>
            <a:r>
              <a:rPr lang="es-CL" sz="1100" dirty="0">
                <a:latin typeface="Consolas" pitchFamily="49" charset="0"/>
                <a:cs typeface="Consolas" pitchFamily="49" charset="0"/>
              </a:rPr>
              <a:t>MisEstilos.css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1907704" y="3140968"/>
            <a:ext cx="3744416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3707904" y="3140968"/>
            <a:ext cx="1944216" cy="1656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1720</TotalTime>
  <Words>1525</Words>
  <Application>Microsoft Office PowerPoint</Application>
  <PresentationFormat>Presentación en pantalla (4:3)</PresentationFormat>
  <Paragraphs>274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Consolas</vt:lpstr>
      <vt:lpstr>Tw Cen MT</vt:lpstr>
      <vt:lpstr>Wingdings</vt:lpstr>
      <vt:lpstr>Wingdings 2</vt:lpstr>
      <vt:lpstr>Intermedio</vt:lpstr>
      <vt:lpstr>Programación front end</vt:lpstr>
      <vt:lpstr>CSS Y CSS3</vt:lpstr>
      <vt:lpstr>CSS Y CSS3</vt:lpstr>
      <vt:lpstr>CSS Y CSS3</vt:lpstr>
      <vt:lpstr>CSS Y CSS3</vt:lpstr>
      <vt:lpstr>CSS Y CSS3</vt:lpstr>
      <vt:lpstr>CSS Y CSS3</vt:lpstr>
      <vt:lpstr>CSS Y CSS3</vt:lpstr>
      <vt:lpstr>CSS Y CSS3</vt:lpstr>
      <vt:lpstr>CSS Y CSS3</vt:lpstr>
      <vt:lpstr>CSS3</vt:lpstr>
      <vt:lpstr>CSS3</vt:lpstr>
      <vt:lpstr>CSS3</vt:lpstr>
      <vt:lpstr>CSS3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Lenguaje de Programación</dc:title>
  <dc:creator/>
  <cp:lastModifiedBy>ENSO STEFANO GUIDOTTI ROBLES</cp:lastModifiedBy>
  <cp:revision>82</cp:revision>
  <dcterms:created xsi:type="dcterms:W3CDTF">2017-05-19T20:30:56Z</dcterms:created>
  <dcterms:modified xsi:type="dcterms:W3CDTF">2023-03-21T17:46:44Z</dcterms:modified>
</cp:coreProperties>
</file>