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303" r:id="rId4"/>
    <p:sldId id="297" r:id="rId5"/>
    <p:sldId id="313" r:id="rId6"/>
    <p:sldId id="316" r:id="rId7"/>
    <p:sldId id="314" r:id="rId8"/>
    <p:sldId id="315" r:id="rId9"/>
    <p:sldId id="317" r:id="rId10"/>
    <p:sldId id="318" r:id="rId11"/>
    <p:sldId id="320" r:id="rId12"/>
    <p:sldId id="323" r:id="rId13"/>
    <p:sldId id="324" r:id="rId14"/>
    <p:sldId id="325" r:id="rId15"/>
    <p:sldId id="327" r:id="rId16"/>
    <p:sldId id="326" r:id="rId17"/>
    <p:sldId id="328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82" autoAdjust="0"/>
  </p:normalViewPr>
  <p:slideViewPr>
    <p:cSldViewPr>
      <p:cViewPr varScale="1">
        <p:scale>
          <a:sx n="102" d="100"/>
          <a:sy n="102" d="100"/>
        </p:scale>
        <p:origin x="18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72978-9BC0-4821-9B6B-A51D5A97A622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1BB78-0103-41F0-BF04-7117F696F56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617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25247-E64A-4100-B673-6C4CC8B0DDF7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de-DE" dirty="0" smtClean="0"/>
              <a:t>________________________________________________________</a:t>
            </a:r>
            <a:endParaRPr 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70C9B-1F11-43CB-B726-300D5C805254}" type="datetime1">
              <a:rPr lang="de-DE" smtClean="0"/>
              <a:pPr/>
              <a:t>02.10.2019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D874A-F513-488D-ADE5-AFDB6C4726B0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E206B-1273-4705-9EBD-9DF1680E8580}" type="datetimeFigureOut">
              <a:rPr lang="de-DE" smtClean="0"/>
              <a:pPr/>
              <a:t>02.10.2019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C3A8E-E88A-4FE1-98D2-8BAA7AE2EF1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628800"/>
            <a:ext cx="8358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de-DE" sz="3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2"/>
            <a:r>
              <a:rPr lang="de-DE" sz="3600" b="1" dirty="0" smtClean="0">
                <a:latin typeface="Arial" pitchFamily="34" charset="0"/>
                <a:cs typeface="Arial" pitchFamily="34" charset="0"/>
              </a:rPr>
              <a:t>LF 4: </a:t>
            </a:r>
            <a:r>
              <a:rPr lang="de-DE" sz="3600" dirty="0" smtClean="0">
                <a:latin typeface="Arial" pitchFamily="34" charset="0"/>
                <a:cs typeface="Arial" pitchFamily="34" charset="0"/>
              </a:rPr>
              <a:t>einfache IT-Systeme</a:t>
            </a:r>
            <a:endParaRPr lang="de-DE" sz="360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6912768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Berufliche Schule der Landeshauptstadt Schwerin - Technik - 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539552" y="4941168"/>
            <a:ext cx="4392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Klasse       : 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FIN/ISE</a:t>
            </a:r>
          </a:p>
          <a:p>
            <a:endParaRPr lang="de-DE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700808"/>
            <a:ext cx="87484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Stromdichte ist die Stromstärke je 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Querschnittsfläche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in mm</a:t>
            </a:r>
            <a:r>
              <a:rPr lang="de-DE" sz="2400" baseline="48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Formelzeichen: S (gebräuchlich ist auch J)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Maßeinheit: 	    A/ mm</a:t>
            </a:r>
            <a:r>
              <a:rPr lang="de-DE" sz="2400" baseline="48000" dirty="0" smtClean="0">
                <a:latin typeface="Arial" pitchFamily="34" charset="0"/>
                <a:cs typeface="Arial" pitchFamily="34" charset="0"/>
              </a:rPr>
              <a:t>2</a:t>
            </a:r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Formel der elektrischen Stromdichte: </a:t>
            </a:r>
            <a:r>
              <a:rPr lang="de-DE" sz="2400" b="1" u="sng" dirty="0" smtClean="0">
                <a:latin typeface="Arial" pitchFamily="34" charset="0"/>
                <a:cs typeface="Arial" pitchFamily="34" charset="0"/>
              </a:rPr>
              <a:t>S=I / A </a:t>
            </a:r>
          </a:p>
          <a:p>
            <a:endParaRPr lang="de-DE" sz="2400" b="1" u="sng" dirty="0" smtClean="0">
              <a:latin typeface="Arial" pitchFamily="34" charset="0"/>
              <a:cs typeface="Arial" pitchFamily="34" charset="0"/>
            </a:endParaRP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 Stromdichte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 l="9681" t="30141" r="9518" b="32453"/>
          <a:stretch>
            <a:fillRect/>
          </a:stretch>
        </p:blipFill>
        <p:spPr bwMode="auto">
          <a:xfrm>
            <a:off x="1187624" y="4077072"/>
            <a:ext cx="7181851" cy="1869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340768"/>
            <a:ext cx="8358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>
                <a:latin typeface="Arial" pitchFamily="34" charset="0"/>
                <a:cs typeface="Arial" pitchFamily="34" charset="0"/>
              </a:rPr>
              <a:t>Aufgabe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Eine 2W- USB-PC-Leuchte (U=5V) ist über eine Leitung mit einem Durchmesser von 0,977mm je Ader angeschlossen.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Wie hoch ist die Stromdichte in der Leitung.</a:t>
            </a:r>
          </a:p>
          <a:p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Geg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				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ges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 	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	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Lös:</a:t>
            </a:r>
            <a:r>
              <a:rPr lang="de-DE" sz="2400" dirty="0" smtClean="0"/>
              <a:t> </a:t>
            </a:r>
            <a:r>
              <a:rPr lang="de-DE" sz="2400" dirty="0" smtClean="0">
                <a:latin typeface="Arial"/>
                <a:ea typeface="Calibri"/>
              </a:rPr>
              <a:t> 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 Stromdichte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340768"/>
            <a:ext cx="8358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>
                <a:latin typeface="Arial" pitchFamily="34" charset="0"/>
                <a:cs typeface="Arial" pitchFamily="34" charset="0"/>
              </a:rPr>
              <a:t>Aufgabe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Eine 2W- USB-PC-Leuchte (U=5V) ist über eine Leitung mit einem Durchmesser von 0,977mm je Ader angeschlossen.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Wie hoch ist die Stromdichte in der Leitung.</a:t>
            </a:r>
          </a:p>
          <a:p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Geg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	P=2W			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ges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 	[ I] A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	d= 0,977mm			[A] mm</a:t>
            </a:r>
            <a:r>
              <a:rPr lang="de-DE" sz="2400" baseline="48000" dirty="0" smtClean="0">
                <a:latin typeface="Arial" pitchFamily="34" charset="0"/>
                <a:cs typeface="Arial" pitchFamily="34" charset="0"/>
              </a:rPr>
              <a:t>2</a:t>
            </a:r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smtClean="0">
                <a:latin typeface="Arial" pitchFamily="34" charset="0"/>
                <a:cs typeface="Arial" pitchFamily="34" charset="0"/>
              </a:rPr>
              <a:t>	U=5V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				[S] A/mm</a:t>
            </a:r>
            <a:r>
              <a:rPr lang="de-DE" sz="2400" baseline="48000" dirty="0" smtClean="0">
                <a:latin typeface="Arial" pitchFamily="34" charset="0"/>
                <a:cs typeface="Arial" pitchFamily="34" charset="0"/>
              </a:rPr>
              <a:t>2</a:t>
            </a:r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Lös:</a:t>
            </a:r>
            <a:r>
              <a:rPr lang="de-DE" sz="2400" dirty="0" smtClean="0"/>
              <a:t> </a:t>
            </a:r>
            <a:r>
              <a:rPr lang="de-DE" sz="2400" dirty="0" smtClean="0">
                <a:latin typeface="Arial"/>
                <a:ea typeface="Calibri"/>
              </a:rPr>
              <a:t> 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 Stromdichte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340768"/>
            <a:ext cx="8358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smtClean="0">
                <a:latin typeface="Arial" pitchFamily="34" charset="0"/>
                <a:cs typeface="Arial" pitchFamily="34" charset="0"/>
              </a:rPr>
              <a:t>Methode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 </a:t>
            </a:r>
            <a:endParaRPr lang="de-DE" sz="2400" dirty="0" smtClean="0">
              <a:latin typeface="Arial"/>
              <a:ea typeface="Calibri"/>
            </a:endParaRP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064896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 Anwendungsaufgaben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 l="32925" t="25219" r="32762" b="27532"/>
          <a:stretch>
            <a:fillRect/>
          </a:stretch>
        </p:blipFill>
        <p:spPr bwMode="auto">
          <a:xfrm>
            <a:off x="2267744" y="1916831"/>
            <a:ext cx="5112568" cy="3958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340768"/>
            <a:ext cx="83582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>
                <a:latin typeface="Arial" pitchFamily="34" charset="0"/>
                <a:cs typeface="Arial" pitchFamily="34" charset="0"/>
              </a:rPr>
              <a:t>Aufgabe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In einer Firma soll eine USV für 15 Computer installiert werden. Jeder Rechner hat ohne Peripheriegeräte eine Leistung von 160W. 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Wie groß muss die USV dimensioniert werden, damit sie eine  Energieausfallzeit von 30min überbrücken kann?</a:t>
            </a:r>
          </a:p>
          <a:p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Geg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				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ges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 	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Lös:</a:t>
            </a:r>
            <a:r>
              <a:rPr lang="de-DE" sz="2400" dirty="0" smtClean="0"/>
              <a:t> </a:t>
            </a:r>
            <a:r>
              <a:rPr lang="de-DE" sz="2400" dirty="0" smtClean="0">
                <a:latin typeface="Arial"/>
                <a:ea typeface="Calibri"/>
              </a:rPr>
              <a:t> 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064896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 Anwendungsaufgaben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340768"/>
            <a:ext cx="83582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>
                <a:latin typeface="Arial" pitchFamily="34" charset="0"/>
                <a:cs typeface="Arial" pitchFamily="34" charset="0"/>
              </a:rPr>
              <a:t>Aufgabe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In einer Firma soll eine USV für 15 Computer installiert werden. Jeder Rechner hat ohne Peripheriegeräte eine Leistung von 160W. 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Wie groß muss die USV dimensioniert werden, damit sie eine  Energieausfallzeit von 30min überbrücken kann?</a:t>
            </a:r>
          </a:p>
          <a:p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Geg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	U=230V		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ges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 	[ I] A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	P= 160W			[Q] Ah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	z=15 PCs			[Q] C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	t= 30min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064896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 Anwendungsaufgaben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340768"/>
            <a:ext cx="83582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>
                <a:latin typeface="Arial" pitchFamily="34" charset="0"/>
                <a:cs typeface="Arial" pitchFamily="34" charset="0"/>
              </a:rPr>
              <a:t>Aufgabe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In einer Firma soll eine USV für 15 Computer installiert werden. Jeder Rechner hat ohne Peripheriegeräte eine Leistung von 160W. 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Welchen Querschnitt muss die Zuleitung von der USV zu den Computern besitzen, wenn die maximale Stromdichte von 5A/mm</a:t>
            </a:r>
            <a:r>
              <a:rPr lang="de-DE" sz="2400" baseline="48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nicht überschritten werden darf?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064896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 Anwendungsaufgaben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064896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 Zusammenfassung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628800"/>
            <a:ext cx="83582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 Wiederholung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 Grundlagen der Elektrotechnik</a:t>
            </a:r>
          </a:p>
          <a:p>
            <a:pPr>
              <a:lnSpc>
                <a:spcPct val="150000"/>
              </a:lnSpc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	- Leistung + Übungsaufgaben</a:t>
            </a:r>
          </a:p>
          <a:p>
            <a:pPr>
              <a:lnSpc>
                <a:spcPct val="150000"/>
              </a:lnSpc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	- Stromdichte + Übungsaufgaben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 komplexe Anwendungsaufgaben mit der Methode „THINK – PAIR – SHARE“ lösen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Zusammenfassen der Unterrichtsstunde</a:t>
            </a: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Unterrichtsverlauf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628800"/>
            <a:ext cx="835824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800" b="1" u="sng" dirty="0" smtClean="0">
                <a:latin typeface="Arial" pitchFamily="34" charset="0"/>
                <a:cs typeface="Arial" pitchFamily="34" charset="0"/>
              </a:rPr>
              <a:t>Umwandeln der Maßeinheiten:</a:t>
            </a:r>
          </a:p>
          <a:p>
            <a:pPr>
              <a:lnSpc>
                <a:spcPct val="150000"/>
              </a:lnSpc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 -1 m</a:t>
            </a:r>
            <a:r>
              <a:rPr lang="el-GR" sz="28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in k</a:t>
            </a:r>
            <a:r>
              <a:rPr lang="el-GR" sz="2800" dirty="0" smtClean="0">
                <a:latin typeface="Arial" pitchFamily="34" charset="0"/>
                <a:cs typeface="Arial" pitchFamily="34" charset="0"/>
              </a:rPr>
              <a:t>Ω</a:t>
            </a:r>
            <a:endParaRPr lang="de-DE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 - 325 mA in A</a:t>
            </a:r>
          </a:p>
          <a:p>
            <a:pPr>
              <a:lnSpc>
                <a:spcPct val="150000"/>
              </a:lnSpc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 - 0,8 </a:t>
            </a:r>
            <a:r>
              <a:rPr lang="de-DE" sz="2800" dirty="0" err="1" smtClean="0">
                <a:latin typeface="Arial" pitchFamily="34" charset="0"/>
                <a:cs typeface="Arial" pitchFamily="34" charset="0"/>
              </a:rPr>
              <a:t>kA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in mA</a:t>
            </a:r>
          </a:p>
          <a:p>
            <a:pPr>
              <a:lnSpc>
                <a:spcPct val="150000"/>
              </a:lnSpc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 - 1,2 k</a:t>
            </a:r>
            <a:r>
              <a:rPr lang="el-GR" sz="28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in </a:t>
            </a:r>
            <a:r>
              <a:rPr lang="el-GR" sz="2800" dirty="0" smtClean="0">
                <a:latin typeface="Arial" pitchFamily="34" charset="0"/>
                <a:cs typeface="Arial" pitchFamily="34" charset="0"/>
              </a:rPr>
              <a:t>Ω</a:t>
            </a:r>
            <a:endParaRPr lang="de-DE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2800" dirty="0" smtClean="0">
                <a:latin typeface="Arial" pitchFamily="34" charset="0"/>
                <a:cs typeface="Arial" pitchFamily="34" charset="0"/>
              </a:rPr>
              <a:t> - 0,6 M</a:t>
            </a:r>
            <a:r>
              <a:rPr lang="el-GR" sz="2800" dirty="0" smtClean="0">
                <a:latin typeface="Arial" pitchFamily="34" charset="0"/>
                <a:cs typeface="Arial" pitchFamily="34" charset="0"/>
              </a:rPr>
              <a:t>Ω</a:t>
            </a:r>
            <a:r>
              <a:rPr lang="de-DE" sz="2800" dirty="0" smtClean="0">
                <a:latin typeface="Arial" pitchFamily="34" charset="0"/>
                <a:cs typeface="Arial" pitchFamily="34" charset="0"/>
              </a:rPr>
              <a:t> in k</a:t>
            </a:r>
            <a:r>
              <a:rPr lang="el-GR" sz="2800" dirty="0" smtClean="0">
                <a:latin typeface="Arial" pitchFamily="34" charset="0"/>
                <a:cs typeface="Arial" pitchFamily="34" charset="0"/>
              </a:rPr>
              <a:t>Ω</a:t>
            </a:r>
            <a:endParaRPr lang="de-DE" sz="28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de-DE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Wiederholung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700808"/>
            <a:ext cx="8358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- Leistung ist die auf eine Zeit bezogende Arbeit.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Formelzeichen: P (Power)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Maßeinheit: 	    W (Watt)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Formel der elektrischen Leistung: </a:t>
            </a:r>
            <a:r>
              <a:rPr lang="de-DE" sz="2400" b="1" u="sng" dirty="0" smtClean="0">
                <a:latin typeface="Arial" pitchFamily="34" charset="0"/>
                <a:cs typeface="Arial" pitchFamily="34" charset="0"/>
              </a:rPr>
              <a:t>P=U*I </a:t>
            </a:r>
          </a:p>
          <a:p>
            <a:endParaRPr lang="de-DE" sz="2400" b="1" u="sng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/>
              <a:buChar char="à"/>
            </a:pPr>
            <a:r>
              <a:rPr lang="de-DE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Je größer die Spannung oder der Strom ist, umso größer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ist die Leistung.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  P=R*I</a:t>
            </a:r>
            <a:r>
              <a:rPr lang="de-DE" sz="2400" baseline="48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Die Leistung wächst </a:t>
            </a:r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 Leistung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700808"/>
            <a:ext cx="83582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>
                <a:latin typeface="Arial" pitchFamily="34" charset="0"/>
                <a:cs typeface="Arial" pitchFamily="34" charset="0"/>
              </a:rPr>
              <a:t>Weitere Formeln zur Leistung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P=R*I</a:t>
            </a:r>
            <a:r>
              <a:rPr lang="de-DE" sz="2400" b="1" baseline="48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Die Leistung wächst proportional zum Quadrat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       des Stromes. 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       Das bedeutet: wird der Strom verdoppelt,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       vervierfacht sich die Leistung.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P=U</a:t>
            </a:r>
            <a:r>
              <a:rPr lang="de-DE" sz="2400" b="1" baseline="48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/ R</a:t>
            </a:r>
            <a:r>
              <a:rPr lang="de-DE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Die Leistung wächst proportional zum Quadrat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       der Spannung.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       Das bedeutet: wird die Spannung verdoppelt,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	       vervierfacht sich die Leistung.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 Leistung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700808"/>
            <a:ext cx="8358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>
                <a:latin typeface="Arial" pitchFamily="34" charset="0"/>
                <a:cs typeface="Arial" pitchFamily="34" charset="0"/>
              </a:rPr>
              <a:t>Aufgabe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Eine USB-PC-Leuchte (U=5V) nimmt einen Strom von 300mA auf.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Berechnen Sie den Betriebswiderstand und 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die Leistung der Lampe.</a:t>
            </a:r>
          </a:p>
          <a:p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Geg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				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ges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 	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Lös:</a:t>
            </a:r>
            <a:r>
              <a:rPr lang="de-DE" sz="2400" dirty="0" smtClean="0"/>
              <a:t> </a:t>
            </a:r>
            <a:r>
              <a:rPr lang="de-DE" sz="2400" dirty="0" smtClean="0">
                <a:latin typeface="Arial"/>
                <a:ea typeface="Calibri"/>
              </a:rPr>
              <a:t> 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 Leistung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700808"/>
            <a:ext cx="8358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>
                <a:latin typeface="Arial" pitchFamily="34" charset="0"/>
                <a:cs typeface="Arial" pitchFamily="34" charset="0"/>
              </a:rPr>
              <a:t>Aufgabe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Eine USB-PC-Leuchte (U=5V) nimmt einen Strom von 300mA auf.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Berechnen Sie den Betriebswiderstand und 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die Leistung der Lampe.</a:t>
            </a:r>
          </a:p>
          <a:p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Geg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	U=5V			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ges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 	R in 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Ω</a:t>
            </a:r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	I= 300mA			P in mW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Lös:</a:t>
            </a:r>
            <a:r>
              <a:rPr lang="de-DE" sz="2400" dirty="0" smtClean="0"/>
              <a:t> </a:t>
            </a:r>
            <a:r>
              <a:rPr lang="de-DE" sz="2400" dirty="0" smtClean="0">
                <a:latin typeface="Arial"/>
                <a:ea typeface="Calibri"/>
              </a:rPr>
              <a:t> 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 Leistung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700808"/>
            <a:ext cx="83582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>
                <a:latin typeface="Arial" pitchFamily="34" charset="0"/>
                <a:cs typeface="Arial" pitchFamily="34" charset="0"/>
              </a:rPr>
              <a:t>Aufgabe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Wie groß sind der Strom und der Widerstand einer 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20W- Halogenlampe?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Geg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					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ges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 					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Lös:</a:t>
            </a:r>
            <a:r>
              <a:rPr lang="de-DE" sz="2400" dirty="0" smtClean="0"/>
              <a:t> </a:t>
            </a:r>
            <a:r>
              <a:rPr lang="de-DE" sz="2400" dirty="0" smtClean="0">
                <a:latin typeface="Arial"/>
                <a:ea typeface="Calibri"/>
              </a:rPr>
              <a:t> 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 Leistung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395536" y="1700808"/>
            <a:ext cx="83582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u="sng" dirty="0" smtClean="0">
                <a:latin typeface="Arial" pitchFamily="34" charset="0"/>
                <a:cs typeface="Arial" pitchFamily="34" charset="0"/>
              </a:rPr>
              <a:t>Aufgabe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Wie groß sind der Strom und der Widerstand einer </a:t>
            </a: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20W- Halogenlampe?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Geg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	U=12V			</a:t>
            </a:r>
            <a:r>
              <a:rPr lang="de-DE" sz="2400" dirty="0" err="1" smtClean="0">
                <a:latin typeface="Arial" pitchFamily="34" charset="0"/>
                <a:cs typeface="Arial" pitchFamily="34" charset="0"/>
              </a:rPr>
              <a:t>ges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: 	R in </a:t>
            </a:r>
            <a:r>
              <a:rPr lang="el-GR" sz="2400" dirty="0" smtClean="0">
                <a:latin typeface="Arial" pitchFamily="34" charset="0"/>
                <a:cs typeface="Arial" pitchFamily="34" charset="0"/>
              </a:rPr>
              <a:t>Ω</a:t>
            </a:r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	P=20W				I in A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de-DE" sz="2400" dirty="0" smtClean="0">
                <a:latin typeface="Arial" pitchFamily="34" charset="0"/>
                <a:cs typeface="Arial" pitchFamily="34" charset="0"/>
              </a:rPr>
              <a:t>Lös:</a:t>
            </a:r>
            <a:r>
              <a:rPr lang="de-DE" sz="2400" dirty="0" smtClean="0"/>
              <a:t> </a:t>
            </a:r>
            <a:r>
              <a:rPr lang="de-DE" sz="2400" dirty="0" smtClean="0">
                <a:latin typeface="Arial"/>
                <a:ea typeface="Calibri"/>
              </a:rPr>
              <a:t> </a:t>
            </a: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endParaRPr lang="de-DE" sz="2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23256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6" name="Titel 6"/>
          <p:cNvSpPr txBox="1">
            <a:spLocks/>
          </p:cNvSpPr>
          <p:nvPr/>
        </p:nvSpPr>
        <p:spPr>
          <a:xfrm>
            <a:off x="179512" y="188640"/>
            <a:ext cx="8568952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de-DE" sz="4400" dirty="0" smtClean="0">
                <a:latin typeface="Arial" pitchFamily="34" charset="0"/>
                <a:cs typeface="Arial" pitchFamily="34" charset="0"/>
              </a:rPr>
              <a:t>  Leistung</a:t>
            </a:r>
            <a:endParaRPr lang="de-DE" sz="4400" dirty="0"/>
          </a:p>
        </p:txBody>
      </p:sp>
      <p:sp>
        <p:nvSpPr>
          <p:cNvPr id="18" name="Rechteck 17"/>
          <p:cNvSpPr/>
          <p:nvPr/>
        </p:nvSpPr>
        <p:spPr>
          <a:xfrm>
            <a:off x="0" y="1268760"/>
            <a:ext cx="9144000" cy="10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7" name="Grafik 6" descr="Bild logo_BST_S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188640"/>
            <a:ext cx="1568833" cy="875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Bildschirmpräsentation (4:3)</PresentationFormat>
  <Paragraphs>169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xyz</dc:creator>
  <cp:lastModifiedBy>304_Lehrer</cp:lastModifiedBy>
  <cp:revision>110</cp:revision>
  <dcterms:created xsi:type="dcterms:W3CDTF">2014-09-22T19:17:16Z</dcterms:created>
  <dcterms:modified xsi:type="dcterms:W3CDTF">2019-10-02T06:10:47Z</dcterms:modified>
</cp:coreProperties>
</file>