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303" r:id="rId3"/>
    <p:sldId id="258" r:id="rId4"/>
    <p:sldId id="315" r:id="rId5"/>
    <p:sldId id="329" r:id="rId6"/>
    <p:sldId id="330" r:id="rId7"/>
    <p:sldId id="335" r:id="rId8"/>
    <p:sldId id="331" r:id="rId9"/>
    <p:sldId id="333" r:id="rId10"/>
    <p:sldId id="332" r:id="rId11"/>
    <p:sldId id="334" r:id="rId12"/>
    <p:sldId id="328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82" autoAdjust="0"/>
  </p:normalViewPr>
  <p:slideViewPr>
    <p:cSldViewPr>
      <p:cViewPr varScale="1">
        <p:scale>
          <a:sx n="102" d="100"/>
          <a:sy n="102" d="100"/>
        </p:scale>
        <p:origin x="18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72978-9BC0-4821-9B6B-A51D5A97A622}" type="datetimeFigureOut">
              <a:rPr lang="de-DE" smtClean="0"/>
              <a:pPr/>
              <a:t>02.10.2019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1BB78-0103-41F0-BF04-7117F696F56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617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25247-E64A-4100-B673-6C4CC8B0DDF7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dirty="0" smtClean="0"/>
              <a:t>________________________________________________________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468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25247-E64A-4100-B673-6C4CC8B0DDF7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dirty="0" smtClean="0"/>
              <a:t>________________________________________________________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8604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25247-E64A-4100-B673-6C4CC8B0DDF7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dirty="0" smtClean="0"/>
              <a:t>________________________________________________________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3271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25247-E64A-4100-B673-6C4CC8B0DDF7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dirty="0" smtClean="0"/>
              <a:t>________________________________________________________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3815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25247-E64A-4100-B673-6C4CC8B0DDF7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dirty="0" smtClean="0"/>
              <a:t>________________________________________________________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8528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25247-E64A-4100-B673-6C4CC8B0DDF7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dirty="0" smtClean="0"/>
              <a:t>________________________________________________________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3641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25247-E64A-4100-B673-6C4CC8B0DDF7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dirty="0" smtClean="0"/>
              <a:t>________________________________________________________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1727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25247-E64A-4100-B673-6C4CC8B0DDF7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dirty="0" smtClean="0"/>
              <a:t>________________________________________________________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631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25247-E64A-4100-B673-6C4CC8B0DDF7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dirty="0" smtClean="0"/>
              <a:t>________________________________________________________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5118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25247-E64A-4100-B673-6C4CC8B0DDF7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dirty="0" smtClean="0"/>
              <a:t>________________________________________________________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1591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25247-E64A-4100-B673-6C4CC8B0DDF7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dirty="0" smtClean="0"/>
              <a:t>________________________________________________________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471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25247-E64A-4100-B673-6C4CC8B0DDF7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dirty="0" smtClean="0"/>
              <a:t>________________________________________________________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9048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206B-1273-4705-9EBD-9DF1680E8580}" type="datetimeFigureOut">
              <a:rPr lang="de-DE" smtClean="0"/>
              <a:pPr/>
              <a:t>02.10.2019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3A8E-E88A-4FE1-98D2-8BAA7AE2EF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206B-1273-4705-9EBD-9DF1680E8580}" type="datetimeFigureOut">
              <a:rPr lang="de-DE" smtClean="0"/>
              <a:pPr/>
              <a:t>02.10.2019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3A8E-E88A-4FE1-98D2-8BAA7AE2EF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206B-1273-4705-9EBD-9DF1680E8580}" type="datetimeFigureOut">
              <a:rPr lang="de-DE" smtClean="0"/>
              <a:pPr/>
              <a:t>02.10.2019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3A8E-E88A-4FE1-98D2-8BAA7AE2EF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0C9B-1F11-43CB-B726-300D5C805254}" type="datetime1">
              <a:rPr lang="de-DE" smtClean="0"/>
              <a:pPr/>
              <a:t>02.10.2019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874A-F513-488D-ADE5-AFDB6C4726B0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206B-1273-4705-9EBD-9DF1680E8580}" type="datetimeFigureOut">
              <a:rPr lang="de-DE" smtClean="0"/>
              <a:pPr/>
              <a:t>02.10.2019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3A8E-E88A-4FE1-98D2-8BAA7AE2EF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206B-1273-4705-9EBD-9DF1680E8580}" type="datetimeFigureOut">
              <a:rPr lang="de-DE" smtClean="0"/>
              <a:pPr/>
              <a:t>02.10.2019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3A8E-E88A-4FE1-98D2-8BAA7AE2EF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206B-1273-4705-9EBD-9DF1680E8580}" type="datetimeFigureOut">
              <a:rPr lang="de-DE" smtClean="0"/>
              <a:pPr/>
              <a:t>02.10.2019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3A8E-E88A-4FE1-98D2-8BAA7AE2EF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206B-1273-4705-9EBD-9DF1680E8580}" type="datetimeFigureOut">
              <a:rPr lang="de-DE" smtClean="0"/>
              <a:pPr/>
              <a:t>02.10.2019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3A8E-E88A-4FE1-98D2-8BAA7AE2EF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206B-1273-4705-9EBD-9DF1680E8580}" type="datetimeFigureOut">
              <a:rPr lang="de-DE" smtClean="0"/>
              <a:pPr/>
              <a:t>02.10.2019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3A8E-E88A-4FE1-98D2-8BAA7AE2EF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206B-1273-4705-9EBD-9DF1680E8580}" type="datetimeFigureOut">
              <a:rPr lang="de-DE" smtClean="0"/>
              <a:pPr/>
              <a:t>02.10.2019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3A8E-E88A-4FE1-98D2-8BAA7AE2EF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206B-1273-4705-9EBD-9DF1680E8580}" type="datetimeFigureOut">
              <a:rPr lang="de-DE" smtClean="0"/>
              <a:pPr/>
              <a:t>02.10.2019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3A8E-E88A-4FE1-98D2-8BAA7AE2EF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206B-1273-4705-9EBD-9DF1680E8580}" type="datetimeFigureOut">
              <a:rPr lang="de-DE" smtClean="0"/>
              <a:pPr/>
              <a:t>02.10.2019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3A8E-E88A-4FE1-98D2-8BAA7AE2EF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E206B-1273-4705-9EBD-9DF1680E8580}" type="datetimeFigureOut">
              <a:rPr lang="de-DE" smtClean="0"/>
              <a:pPr/>
              <a:t>02.10.2019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C3A8E-E88A-4FE1-98D2-8BAA7AE2EF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jpeg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395536" y="1628800"/>
            <a:ext cx="8358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de-DE" sz="36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2"/>
            <a:r>
              <a:rPr lang="de-DE" sz="3600" b="1" dirty="0" smtClean="0">
                <a:latin typeface="Arial" pitchFamily="34" charset="0"/>
                <a:cs typeface="Arial" pitchFamily="34" charset="0"/>
              </a:rPr>
              <a:t>LF 4: </a:t>
            </a:r>
            <a:r>
              <a:rPr lang="de-DE" sz="3600" dirty="0" smtClean="0">
                <a:latin typeface="Arial" pitchFamily="34" charset="0"/>
                <a:cs typeface="Arial" pitchFamily="34" charset="0"/>
              </a:rPr>
              <a:t>einfache IT-Systeme</a:t>
            </a:r>
            <a:endParaRPr lang="de-DE" sz="3600" baseline="30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23256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6" name="Titel 6"/>
          <p:cNvSpPr txBox="1">
            <a:spLocks/>
          </p:cNvSpPr>
          <p:nvPr/>
        </p:nvSpPr>
        <p:spPr>
          <a:xfrm>
            <a:off x="179512" y="188640"/>
            <a:ext cx="6912768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Berufliche Schule der Landeshauptstadt Schwerin - Technik - </a:t>
            </a:r>
            <a:endParaRPr kumimoji="0" lang="de-DE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0" y="1268760"/>
            <a:ext cx="9144000" cy="10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7" name="Grafik 6" descr="Bild logo_BST_S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188640"/>
            <a:ext cx="1568833" cy="875932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39552" y="494116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Klasse       : 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FIN/ISE</a:t>
            </a:r>
            <a:endParaRPr lang="de-DE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395536" y="1700808"/>
            <a:ext cx="835824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latin typeface="Arial" pitchFamily="34" charset="0"/>
                <a:cs typeface="Arial" pitchFamily="34" charset="0"/>
              </a:rPr>
              <a:t>Der Wirkungsgrad </a:t>
            </a:r>
            <a:r>
              <a:rPr lang="el-GR" sz="2400" b="1" dirty="0" smtClean="0">
                <a:latin typeface="Arial" pitchFamily="34" charset="0"/>
                <a:cs typeface="Arial" pitchFamily="34" charset="0"/>
              </a:rPr>
              <a:t>η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 (Eta) ist das Verhältnis von abgegebener Leistung zur aufgenommenen Leistung</a:t>
            </a:r>
            <a:r>
              <a:rPr lang="de-DE" sz="24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</a:p>
          <a:p>
            <a:pPr algn="ctr"/>
            <a:endParaRPr lang="de-DE" sz="2400" b="1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r>
              <a:rPr lang="de-DE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Formelzeichen: </a:t>
            </a:r>
            <a:r>
              <a:rPr lang="el-GR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η</a:t>
            </a:r>
            <a:endParaRPr lang="de-DE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r>
              <a:rPr lang="de-DE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Maßeinheit:	?</a:t>
            </a:r>
          </a:p>
          <a:p>
            <a:pPr>
              <a:spcBef>
                <a:spcPts val="1200"/>
              </a:spcBef>
            </a:pPr>
            <a:r>
              <a:rPr lang="de-DE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Formel: </a:t>
            </a:r>
          </a:p>
          <a:p>
            <a:endParaRPr lang="de-DE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23256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6" name="Titel 6"/>
          <p:cNvSpPr txBox="1">
            <a:spLocks/>
          </p:cNvSpPr>
          <p:nvPr/>
        </p:nvSpPr>
        <p:spPr>
          <a:xfrm>
            <a:off x="179512" y="188640"/>
            <a:ext cx="8568952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de-DE" sz="4400" dirty="0" smtClean="0">
                <a:latin typeface="Arial" pitchFamily="34" charset="0"/>
                <a:cs typeface="Arial" pitchFamily="34" charset="0"/>
              </a:rPr>
              <a:t>  Wirkungsgrad</a:t>
            </a:r>
            <a:endParaRPr lang="de-DE" sz="4400" dirty="0"/>
          </a:p>
        </p:txBody>
      </p:sp>
      <p:sp>
        <p:nvSpPr>
          <p:cNvPr id="18" name="Rechteck 17"/>
          <p:cNvSpPr/>
          <p:nvPr/>
        </p:nvSpPr>
        <p:spPr>
          <a:xfrm>
            <a:off x="0" y="1268760"/>
            <a:ext cx="9144000" cy="10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7" name="Grafik 6" descr="Bild logo_BST_S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188640"/>
            <a:ext cx="1568833" cy="875932"/>
          </a:xfrm>
          <a:prstGeom prst="rect">
            <a:avLst/>
          </a:prstGeom>
        </p:spPr>
      </p:pic>
      <p:pic>
        <p:nvPicPr>
          <p:cNvPr id="60417" name="Picture 1"/>
          <p:cNvPicPr>
            <a:picLocks noChangeAspect="1" noChangeArrowheads="1"/>
          </p:cNvPicPr>
          <p:nvPr/>
        </p:nvPicPr>
        <p:blipFill>
          <a:blip r:embed="rId4" cstate="print"/>
          <a:srcRect l="41227" t="38016" r="45491" b="45250"/>
          <a:stretch>
            <a:fillRect/>
          </a:stretch>
        </p:blipFill>
        <p:spPr bwMode="auto">
          <a:xfrm>
            <a:off x="1619672" y="3573016"/>
            <a:ext cx="1224136" cy="867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feld 8"/>
          <p:cNvSpPr txBox="1"/>
          <p:nvPr/>
        </p:nvSpPr>
        <p:spPr>
          <a:xfrm>
            <a:off x="395536" y="4653136"/>
            <a:ext cx="85754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Der ideale Wirkungsgrad hat den Wert 1. Das bedeutet </a:t>
            </a: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die gesamte zugeführte Leistung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de-DE" sz="2400" baseline="-25000" dirty="0" err="1" smtClean="0">
                <a:latin typeface="Arial" pitchFamily="34" charset="0"/>
                <a:cs typeface="Arial" pitchFamily="34" charset="0"/>
              </a:rPr>
              <a:t>zu</a:t>
            </a:r>
            <a:r>
              <a:rPr lang="de-DE" sz="24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wird ohne Verluste in die</a:t>
            </a: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abgeführte  Leistung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de-DE" sz="2400" baseline="-25000" dirty="0" err="1" smtClean="0">
                <a:latin typeface="Arial" pitchFamily="34" charset="0"/>
                <a:cs typeface="Arial" pitchFamily="34" charset="0"/>
              </a:rPr>
              <a:t>ab</a:t>
            </a:r>
            <a:r>
              <a:rPr lang="de-DE" sz="24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umgewandelt.</a:t>
            </a:r>
            <a:endParaRPr lang="de-DE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0421" name="Picture 5" descr="http://www.neumueller.com/Areas/Knowledge/img/Wirkungsgrad.jpg"/>
          <p:cNvPicPr>
            <a:picLocks noChangeAspect="1" noChangeArrowheads="1"/>
          </p:cNvPicPr>
          <p:nvPr/>
        </p:nvPicPr>
        <p:blipFill>
          <a:blip r:embed="rId5" cstate="print"/>
          <a:srcRect t="26208" b="5249"/>
          <a:stretch>
            <a:fillRect/>
          </a:stretch>
        </p:blipFill>
        <p:spPr bwMode="auto">
          <a:xfrm>
            <a:off x="4283968" y="2996952"/>
            <a:ext cx="3744416" cy="12339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30" name="Picture 10" descr="http://ecx.images-amazon.com/images/I/61DTjBfXNLL._SL1500_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515964"/>
            <a:ext cx="3426558" cy="3342036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395536" y="1340768"/>
            <a:ext cx="83582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 dirty="0" smtClean="0">
                <a:latin typeface="Arial" pitchFamily="34" charset="0"/>
                <a:cs typeface="Arial" pitchFamily="34" charset="0"/>
              </a:rPr>
              <a:t>Aufgaben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Eine 40W Glühlampe (U=230V) leuchtet täglich 3Stunden.</a:t>
            </a: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Diese soll durch eine 7,5W LED Lampe ersetzt werden.</a:t>
            </a: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Die LED-Lampe kostet 6,99€.</a:t>
            </a: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Wie hoch sind die Betriebskosten der beiden Lampen in einem Jahr?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23256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6" name="Titel 6"/>
          <p:cNvSpPr txBox="1">
            <a:spLocks/>
          </p:cNvSpPr>
          <p:nvPr/>
        </p:nvSpPr>
        <p:spPr>
          <a:xfrm>
            <a:off x="179512" y="188640"/>
            <a:ext cx="8064896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de-DE" sz="4400" dirty="0" smtClean="0">
                <a:latin typeface="Arial" pitchFamily="34" charset="0"/>
                <a:cs typeface="Arial" pitchFamily="34" charset="0"/>
              </a:rPr>
              <a:t>  Hausaufgabe</a:t>
            </a:r>
          </a:p>
        </p:txBody>
      </p:sp>
      <p:sp>
        <p:nvSpPr>
          <p:cNvPr id="18" name="Rechteck 17"/>
          <p:cNvSpPr/>
          <p:nvPr/>
        </p:nvSpPr>
        <p:spPr>
          <a:xfrm>
            <a:off x="0" y="1268760"/>
            <a:ext cx="9144000" cy="10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7" name="Grafik 6" descr="Bild logo_BST_S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64288" y="188640"/>
            <a:ext cx="1568833" cy="875932"/>
          </a:xfrm>
          <a:prstGeom prst="rect">
            <a:avLst/>
          </a:prstGeom>
        </p:spPr>
      </p:pic>
      <p:pic>
        <p:nvPicPr>
          <p:cNvPr id="56322" name="Picture 2" descr="http://ecx.images-amazon.com/images/I/71%2B8bKDZ2sL._SL1500_.jpg"/>
          <p:cNvPicPr>
            <a:picLocks noChangeAspect="1" noChangeArrowheads="1"/>
          </p:cNvPicPr>
          <p:nvPr/>
        </p:nvPicPr>
        <p:blipFill>
          <a:blip r:embed="rId5" cstate="print"/>
          <a:srcRect l="9743" t="11017" r="9114" b="9856"/>
          <a:stretch>
            <a:fillRect/>
          </a:stretch>
        </p:blipFill>
        <p:spPr bwMode="auto">
          <a:xfrm>
            <a:off x="5292080" y="3645024"/>
            <a:ext cx="2658334" cy="2592288"/>
          </a:xfrm>
          <a:prstGeom prst="rect">
            <a:avLst/>
          </a:prstGeom>
          <a:noFill/>
        </p:spPr>
      </p:pic>
      <p:sp>
        <p:nvSpPr>
          <p:cNvPr id="56324" name="AutoShape 4" descr="Bildergebnis für 40w glühlamp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23256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6" name="Titel 6"/>
          <p:cNvSpPr txBox="1">
            <a:spLocks/>
          </p:cNvSpPr>
          <p:nvPr/>
        </p:nvSpPr>
        <p:spPr>
          <a:xfrm>
            <a:off x="179512" y="188640"/>
            <a:ext cx="8064896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de-DE" sz="4400" dirty="0" smtClean="0">
                <a:latin typeface="Arial" pitchFamily="34" charset="0"/>
                <a:cs typeface="Arial" pitchFamily="34" charset="0"/>
              </a:rPr>
              <a:t>  Zusammenfassung</a:t>
            </a:r>
            <a:endParaRPr lang="de-DE" sz="4400" dirty="0"/>
          </a:p>
        </p:txBody>
      </p:sp>
      <p:sp>
        <p:nvSpPr>
          <p:cNvPr id="18" name="Rechteck 17"/>
          <p:cNvSpPr/>
          <p:nvPr/>
        </p:nvSpPr>
        <p:spPr>
          <a:xfrm>
            <a:off x="0" y="1268760"/>
            <a:ext cx="9144000" cy="10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7" name="Grafik 6" descr="Bild logo_BST_S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188640"/>
            <a:ext cx="1568833" cy="875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395536" y="1628800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b="1" u="sng" dirty="0" smtClean="0">
                <a:latin typeface="Arial" pitchFamily="34" charset="0"/>
                <a:cs typeface="Arial" pitchFamily="34" charset="0"/>
              </a:rPr>
              <a:t>Wie hoch sind die Energiekosten für einen PC? </a:t>
            </a:r>
            <a:endParaRPr lang="de-DE" sz="2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23256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6" name="Titel 6"/>
          <p:cNvSpPr txBox="1">
            <a:spLocks/>
          </p:cNvSpPr>
          <p:nvPr/>
        </p:nvSpPr>
        <p:spPr>
          <a:xfrm>
            <a:off x="179512" y="188640"/>
            <a:ext cx="8568952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de-DE" sz="4400" dirty="0" smtClean="0">
                <a:latin typeface="Arial" pitchFamily="34" charset="0"/>
                <a:cs typeface="Arial" pitchFamily="34" charset="0"/>
              </a:rPr>
              <a:t>Ziel</a:t>
            </a:r>
            <a:endParaRPr lang="de-DE" sz="4400" dirty="0"/>
          </a:p>
        </p:txBody>
      </p:sp>
      <p:sp>
        <p:nvSpPr>
          <p:cNvPr id="18" name="Rechteck 17"/>
          <p:cNvSpPr/>
          <p:nvPr/>
        </p:nvSpPr>
        <p:spPr>
          <a:xfrm>
            <a:off x="0" y="1268760"/>
            <a:ext cx="9144000" cy="10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7" name="Grafik 6" descr="Bild logo_BST_S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188640"/>
            <a:ext cx="1568833" cy="875932"/>
          </a:xfrm>
          <a:prstGeom prst="rect">
            <a:avLst/>
          </a:prstGeom>
        </p:spPr>
      </p:pic>
      <p:pic>
        <p:nvPicPr>
          <p:cNvPr id="34818" name="Picture 2" descr="Energiekosten senke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2636912"/>
            <a:ext cx="4572000" cy="2190750"/>
          </a:xfrm>
          <a:prstGeom prst="rect">
            <a:avLst/>
          </a:prstGeom>
          <a:noFill/>
        </p:spPr>
      </p:pic>
      <p:sp>
        <p:nvSpPr>
          <p:cNvPr id="9" name="Textfeld 8"/>
          <p:cNvSpPr txBox="1"/>
          <p:nvPr/>
        </p:nvSpPr>
        <p:spPr>
          <a:xfrm>
            <a:off x="1907704" y="4869160"/>
            <a:ext cx="3505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Quelle: http://www.energy-forever.de</a:t>
            </a:r>
            <a:endParaRPr lang="de-DE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395536" y="1628800"/>
            <a:ext cx="83582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sz="2800" dirty="0" smtClean="0">
                <a:latin typeface="Arial" pitchFamily="34" charset="0"/>
                <a:cs typeface="Arial" pitchFamily="34" charset="0"/>
              </a:rPr>
              <a:t> Hausaufgabe/ Wiederholung /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sz="2800" dirty="0" smtClean="0">
                <a:latin typeface="Arial" pitchFamily="34" charset="0"/>
                <a:cs typeface="Arial" pitchFamily="34" charset="0"/>
              </a:rPr>
              <a:t> Grundlagen der Elektrotechnik</a:t>
            </a:r>
          </a:p>
          <a:p>
            <a:pPr>
              <a:lnSpc>
                <a:spcPct val="150000"/>
              </a:lnSpc>
            </a:pPr>
            <a:r>
              <a:rPr lang="de-DE" sz="2800" dirty="0" smtClean="0">
                <a:latin typeface="Arial" pitchFamily="34" charset="0"/>
                <a:cs typeface="Arial" pitchFamily="34" charset="0"/>
              </a:rPr>
              <a:t>	- elektrische Arbeit + Übungsaufgaben</a:t>
            </a:r>
          </a:p>
          <a:p>
            <a:pPr>
              <a:lnSpc>
                <a:spcPct val="150000"/>
              </a:lnSpc>
            </a:pPr>
            <a:r>
              <a:rPr lang="de-DE" sz="2800" dirty="0" smtClean="0">
                <a:latin typeface="Arial" pitchFamily="34" charset="0"/>
                <a:cs typeface="Arial" pitchFamily="34" charset="0"/>
              </a:rPr>
              <a:t>	- Wirkungsgrad + Übungsaufgaben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sz="2800" dirty="0" smtClean="0">
                <a:latin typeface="Arial" pitchFamily="34" charset="0"/>
                <a:cs typeface="Arial" pitchFamily="34" charset="0"/>
              </a:rPr>
              <a:t> offene Punkte besprechen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sz="2800" dirty="0" smtClean="0">
                <a:latin typeface="Arial" pitchFamily="34" charset="0"/>
                <a:cs typeface="Arial" pitchFamily="34" charset="0"/>
              </a:rPr>
              <a:t>Zusammenfassen der Unterrichtsstunde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23256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6" name="Titel 6"/>
          <p:cNvSpPr txBox="1">
            <a:spLocks/>
          </p:cNvSpPr>
          <p:nvPr/>
        </p:nvSpPr>
        <p:spPr>
          <a:xfrm>
            <a:off x="179512" y="188640"/>
            <a:ext cx="8568952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de-DE" sz="4400" dirty="0" smtClean="0">
                <a:latin typeface="Arial" pitchFamily="34" charset="0"/>
                <a:cs typeface="Arial" pitchFamily="34" charset="0"/>
              </a:rPr>
              <a:t>Unterrichtsverlauf</a:t>
            </a:r>
            <a:endParaRPr lang="de-DE" sz="4400" dirty="0"/>
          </a:p>
        </p:txBody>
      </p:sp>
      <p:sp>
        <p:nvSpPr>
          <p:cNvPr id="18" name="Rechteck 17"/>
          <p:cNvSpPr/>
          <p:nvPr/>
        </p:nvSpPr>
        <p:spPr>
          <a:xfrm>
            <a:off x="0" y="1268760"/>
            <a:ext cx="9144000" cy="10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7" name="Grafik 6" descr="Bild logo_BST_S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188640"/>
            <a:ext cx="1568833" cy="875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 descr="Bildergebnis für 12V-Halogenlamp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4221088"/>
            <a:ext cx="2609850" cy="1752600"/>
          </a:xfrm>
          <a:prstGeom prst="rect">
            <a:avLst/>
          </a:prstGeom>
          <a:noFill/>
        </p:spPr>
      </p:pic>
      <p:pic>
        <p:nvPicPr>
          <p:cNvPr id="20488" name="Picture 8" descr="Bildergebnis für 12V-Halogenlamp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2924944"/>
            <a:ext cx="2667000" cy="1695451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395536" y="1700808"/>
            <a:ext cx="83582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 dirty="0" smtClean="0">
                <a:latin typeface="Arial" pitchFamily="34" charset="0"/>
                <a:cs typeface="Arial" pitchFamily="34" charset="0"/>
              </a:rPr>
              <a:t>Aufgabe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Wie groß sind der Strom und der Widerstand einer </a:t>
            </a: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20W- Halogenlampe?</a:t>
            </a: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23256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6" name="Titel 6"/>
          <p:cNvSpPr txBox="1">
            <a:spLocks/>
          </p:cNvSpPr>
          <p:nvPr/>
        </p:nvSpPr>
        <p:spPr>
          <a:xfrm>
            <a:off x="179512" y="188640"/>
            <a:ext cx="8568952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de-DE" sz="4400" dirty="0" smtClean="0">
                <a:latin typeface="Arial" pitchFamily="34" charset="0"/>
                <a:cs typeface="Arial" pitchFamily="34" charset="0"/>
              </a:rPr>
              <a:t>  Leistung</a:t>
            </a:r>
            <a:endParaRPr lang="de-DE" sz="4400" dirty="0"/>
          </a:p>
        </p:txBody>
      </p:sp>
      <p:sp>
        <p:nvSpPr>
          <p:cNvPr id="18" name="Rechteck 17"/>
          <p:cNvSpPr/>
          <p:nvPr/>
        </p:nvSpPr>
        <p:spPr>
          <a:xfrm>
            <a:off x="0" y="1268760"/>
            <a:ext cx="9144000" cy="10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7" name="Grafik 6" descr="Bild logo_BST_S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64288" y="188640"/>
            <a:ext cx="1568833" cy="875932"/>
          </a:xfrm>
          <a:prstGeom prst="rect">
            <a:avLst/>
          </a:prstGeom>
        </p:spPr>
      </p:pic>
      <p:pic>
        <p:nvPicPr>
          <p:cNvPr id="20486" name="Picture 6" descr="Bildergebnis für 12V-Halogenlamp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60232" y="3717032"/>
            <a:ext cx="2143125" cy="2143125"/>
          </a:xfrm>
          <a:prstGeom prst="rect">
            <a:avLst/>
          </a:prstGeom>
          <a:noFill/>
        </p:spPr>
      </p:pic>
      <p:pic>
        <p:nvPicPr>
          <p:cNvPr id="20490" name="Picture 10" descr="Bildergebnis für 12V-Halogenlamp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3568" y="4437112"/>
            <a:ext cx="2162175" cy="2114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395536" y="1340768"/>
            <a:ext cx="83582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 dirty="0" smtClean="0">
                <a:latin typeface="Arial" pitchFamily="34" charset="0"/>
                <a:cs typeface="Arial" pitchFamily="34" charset="0"/>
              </a:rPr>
              <a:t>2.Aufgabe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In einer Firma soll eine USV für 15 Computer installiert werden. Jeder Rechner hat ohne Peripheriegeräte eine Leistung von 160W. </a:t>
            </a: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Welchen Querschnitt muss die Zuleitung von der USV zu den Computern besitzen, wenn die maximale Stromdichte von 5A/mm</a:t>
            </a:r>
            <a:r>
              <a:rPr lang="de-DE" sz="2400" baseline="48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nicht überschritten werden darf?</a:t>
            </a: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23256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6" name="Titel 6"/>
          <p:cNvSpPr txBox="1">
            <a:spLocks/>
          </p:cNvSpPr>
          <p:nvPr/>
        </p:nvSpPr>
        <p:spPr>
          <a:xfrm>
            <a:off x="179512" y="188640"/>
            <a:ext cx="8064896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de-DE" sz="4400" dirty="0" smtClean="0">
                <a:latin typeface="Arial" pitchFamily="34" charset="0"/>
                <a:cs typeface="Arial" pitchFamily="34" charset="0"/>
              </a:rPr>
              <a:t>  Hausaufgabe</a:t>
            </a:r>
          </a:p>
        </p:txBody>
      </p:sp>
      <p:sp>
        <p:nvSpPr>
          <p:cNvPr id="18" name="Rechteck 17"/>
          <p:cNvSpPr/>
          <p:nvPr/>
        </p:nvSpPr>
        <p:spPr>
          <a:xfrm>
            <a:off x="0" y="1268760"/>
            <a:ext cx="9144000" cy="10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7" name="Grafik 6" descr="Bild logo_BST_S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188640"/>
            <a:ext cx="1568833" cy="875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23256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6" name="Titel 6"/>
          <p:cNvSpPr txBox="1">
            <a:spLocks/>
          </p:cNvSpPr>
          <p:nvPr/>
        </p:nvSpPr>
        <p:spPr>
          <a:xfrm>
            <a:off x="179512" y="188640"/>
            <a:ext cx="8064896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de-DE" sz="4400" dirty="0" smtClean="0">
                <a:latin typeface="Arial" pitchFamily="34" charset="0"/>
                <a:cs typeface="Arial" pitchFamily="34" charset="0"/>
              </a:rPr>
              <a:t> Nachtrag</a:t>
            </a:r>
            <a:endParaRPr lang="de-DE" sz="4400" dirty="0"/>
          </a:p>
        </p:txBody>
      </p:sp>
      <p:sp>
        <p:nvSpPr>
          <p:cNvPr id="18" name="Rechteck 17"/>
          <p:cNvSpPr/>
          <p:nvPr/>
        </p:nvSpPr>
        <p:spPr>
          <a:xfrm>
            <a:off x="0" y="1268760"/>
            <a:ext cx="9144000" cy="10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7" name="Grafik 6" descr="Bild logo_BST_S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188640"/>
            <a:ext cx="1568833" cy="875932"/>
          </a:xfrm>
          <a:prstGeom prst="rect">
            <a:avLst/>
          </a:prstGeom>
        </p:spPr>
      </p:pic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4" cstate="print"/>
          <a:srcRect l="3040" t="25219" r="56559" b="28516"/>
          <a:stretch>
            <a:fillRect/>
          </a:stretch>
        </p:blipFill>
        <p:spPr bwMode="auto">
          <a:xfrm>
            <a:off x="1276485" y="1772816"/>
            <a:ext cx="6679891" cy="43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8"/>
          <p:cNvSpPr/>
          <p:nvPr/>
        </p:nvSpPr>
        <p:spPr>
          <a:xfrm>
            <a:off x="1259632" y="1772816"/>
            <a:ext cx="6696744" cy="43204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395536" y="1340768"/>
            <a:ext cx="83582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 dirty="0" smtClean="0">
                <a:latin typeface="Arial" pitchFamily="34" charset="0"/>
                <a:cs typeface="Arial" pitchFamily="34" charset="0"/>
              </a:rPr>
              <a:t>Aufgaben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U=24V,	 I=1A, 		P=___W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I=500mA, U=60V; 	P=___W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U= 100V,  R=1000</a:t>
            </a:r>
            <a:r>
              <a:rPr lang="el-GR" sz="240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, 	P=___W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R= 200</a:t>
            </a:r>
            <a:r>
              <a:rPr lang="el-GR" sz="240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,  I=100mA,  	P=___W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23256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6" name="Titel 6"/>
          <p:cNvSpPr txBox="1">
            <a:spLocks/>
          </p:cNvSpPr>
          <p:nvPr/>
        </p:nvSpPr>
        <p:spPr>
          <a:xfrm>
            <a:off x="179512" y="188640"/>
            <a:ext cx="8064896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de-DE" sz="4400" dirty="0" smtClean="0">
                <a:latin typeface="Arial" pitchFamily="34" charset="0"/>
                <a:cs typeface="Arial" pitchFamily="34" charset="0"/>
              </a:rPr>
              <a:t>  Wiederholung</a:t>
            </a:r>
          </a:p>
        </p:txBody>
      </p:sp>
      <p:sp>
        <p:nvSpPr>
          <p:cNvPr id="18" name="Rechteck 17"/>
          <p:cNvSpPr/>
          <p:nvPr/>
        </p:nvSpPr>
        <p:spPr>
          <a:xfrm>
            <a:off x="0" y="1268760"/>
            <a:ext cx="9144000" cy="10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7" name="Grafik 6" descr="Bild logo_BST_S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188640"/>
            <a:ext cx="1568833" cy="875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395536" y="1700808"/>
            <a:ext cx="8358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Elektrische Spannung entsteht durch Ladungstrennung unter Arbeitsaufwand. Es gilt U=W/Q.</a:t>
            </a:r>
          </a:p>
          <a:p>
            <a:pPr lvl="1"/>
            <a:r>
              <a:rPr lang="de-DE" sz="2400" dirty="0" smtClean="0">
                <a:latin typeface="Arial" pitchFamily="34" charset="0"/>
                <a:cs typeface="Arial" pitchFamily="34" charset="0"/>
              </a:rPr>
              <a:t>			          </a:t>
            </a:r>
            <a:r>
              <a:rPr lang="de-DE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de-DE" sz="24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W= U*</a:t>
            </a:r>
            <a:r>
              <a:rPr lang="de-DE" sz="24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Q</a:t>
            </a:r>
            <a:r>
              <a:rPr lang="de-DE" sz="24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= U*</a:t>
            </a:r>
            <a:r>
              <a:rPr lang="de-DE" sz="24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I*t </a:t>
            </a:r>
            <a:r>
              <a:rPr lang="de-DE" sz="24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= P*t</a:t>
            </a:r>
            <a:endParaRPr lang="de-DE" sz="2400" b="1" dirty="0" smtClean="0">
              <a:latin typeface="Arial" pitchFamily="34" charset="0"/>
              <a:cs typeface="Arial" pitchFamily="34" charset="0"/>
            </a:endParaRP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Formelzeichen: W (Work)</a:t>
            </a: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Maßeinheit: 	    Ws (Watt*Sekunde)</a:t>
            </a: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Formel der elektrischen Arbeit: 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W=</a:t>
            </a:r>
            <a:r>
              <a:rPr lang="de-DE" sz="2400" b="1" u="sng" dirty="0" smtClean="0">
                <a:latin typeface="Arial" pitchFamily="34" charset="0"/>
                <a:cs typeface="Arial" pitchFamily="34" charset="0"/>
              </a:rPr>
              <a:t>P*t 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= U*Q </a:t>
            </a:r>
          </a:p>
          <a:p>
            <a:endParaRPr lang="de-DE" sz="2400" b="1" u="sng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/>
              <a:buChar char="à"/>
            </a:pPr>
            <a:r>
              <a:rPr lang="de-DE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In einer Spannungsquelle ist eine </a:t>
            </a:r>
            <a:r>
              <a:rPr lang="de-DE" sz="24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Ladung Q </a:t>
            </a:r>
            <a:r>
              <a:rPr lang="de-DE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und damit eine </a:t>
            </a:r>
            <a:r>
              <a:rPr lang="de-DE" sz="24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Spannung U </a:t>
            </a:r>
            <a:r>
              <a:rPr lang="de-DE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vorhanden. Diese damit vorhandene Energie ist in der Lage eine </a:t>
            </a:r>
            <a:r>
              <a:rPr lang="de-DE" sz="24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Arbeit W </a:t>
            </a:r>
            <a:r>
              <a:rPr lang="de-DE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zu verrichten.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23256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6" name="Titel 6"/>
          <p:cNvSpPr txBox="1">
            <a:spLocks/>
          </p:cNvSpPr>
          <p:nvPr/>
        </p:nvSpPr>
        <p:spPr>
          <a:xfrm>
            <a:off x="179512" y="188640"/>
            <a:ext cx="8568952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de-DE" sz="4400" dirty="0" smtClean="0">
                <a:latin typeface="Arial" pitchFamily="34" charset="0"/>
                <a:cs typeface="Arial" pitchFamily="34" charset="0"/>
              </a:rPr>
              <a:t>  elektrische Arbeit</a:t>
            </a:r>
            <a:endParaRPr lang="de-DE" sz="4400" dirty="0"/>
          </a:p>
        </p:txBody>
      </p:sp>
      <p:sp>
        <p:nvSpPr>
          <p:cNvPr id="18" name="Rechteck 17"/>
          <p:cNvSpPr/>
          <p:nvPr/>
        </p:nvSpPr>
        <p:spPr>
          <a:xfrm>
            <a:off x="0" y="1268760"/>
            <a:ext cx="9144000" cy="10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7" name="Grafik 6" descr="Bild logo_BST_S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188640"/>
            <a:ext cx="1568833" cy="875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395536" y="1340768"/>
            <a:ext cx="83582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 dirty="0" smtClean="0">
                <a:latin typeface="Arial" pitchFamily="34" charset="0"/>
                <a:cs typeface="Arial" pitchFamily="34" charset="0"/>
              </a:rPr>
              <a:t>Aufgaben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Ein Computer hat inklusive Monitor eine Leistung von 250W.</a:t>
            </a: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Dieser ist werktags (Mo-Fr) 8 Stunden eingeschaltet.</a:t>
            </a: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Wie hoch sind die Energiekosten im Monat, wenn eine Kilowattstunde 28ct kostet. (1 Monat= 4 Wochen)</a:t>
            </a: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Wie lange muss eine 13W Energiesparlampe betrieben werden, bis sie 1kWh aufgenommen hat.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23256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6" name="Titel 6"/>
          <p:cNvSpPr txBox="1">
            <a:spLocks/>
          </p:cNvSpPr>
          <p:nvPr/>
        </p:nvSpPr>
        <p:spPr>
          <a:xfrm>
            <a:off x="179512" y="188640"/>
            <a:ext cx="8064896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de-DE" sz="4400" dirty="0" smtClean="0">
                <a:latin typeface="Arial" pitchFamily="34" charset="0"/>
                <a:cs typeface="Arial" pitchFamily="34" charset="0"/>
              </a:rPr>
              <a:t>  elektrische Arbeit</a:t>
            </a:r>
          </a:p>
        </p:txBody>
      </p:sp>
      <p:sp>
        <p:nvSpPr>
          <p:cNvPr id="18" name="Rechteck 17"/>
          <p:cNvSpPr/>
          <p:nvPr/>
        </p:nvSpPr>
        <p:spPr>
          <a:xfrm>
            <a:off x="0" y="1268760"/>
            <a:ext cx="9144000" cy="10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7" name="Grafik 6" descr="Bild logo_BST_S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188640"/>
            <a:ext cx="1568833" cy="875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Microsoft Office PowerPoint</Application>
  <PresentationFormat>Bildschirmpräsentation (4:3)</PresentationFormat>
  <Paragraphs>92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xyz</dc:creator>
  <cp:lastModifiedBy>304_Lehrer</cp:lastModifiedBy>
  <cp:revision>113</cp:revision>
  <dcterms:created xsi:type="dcterms:W3CDTF">2014-09-22T19:17:16Z</dcterms:created>
  <dcterms:modified xsi:type="dcterms:W3CDTF">2019-10-02T06:11:47Z</dcterms:modified>
</cp:coreProperties>
</file>