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8" r:id="rId4"/>
    <p:sldId id="287" r:id="rId5"/>
    <p:sldId id="280" r:id="rId6"/>
    <p:sldId id="279" r:id="rId7"/>
    <p:sldId id="286" r:id="rId8"/>
    <p:sldId id="288" r:id="rId9"/>
    <p:sldId id="281" r:id="rId10"/>
    <p:sldId id="282" r:id="rId11"/>
    <p:sldId id="264" r:id="rId12"/>
    <p:sldId id="284" r:id="rId13"/>
    <p:sldId id="285" r:id="rId14"/>
    <p:sldId id="277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72978-9BC0-4821-9B6B-A51D5A97A622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1BB78-0103-41F0-BF04-7117F696F56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C9B-1F11-43CB-B726-300D5C805254}" type="datetime1">
              <a:rPr lang="de-DE" smtClean="0"/>
              <a:pPr/>
              <a:t>09.07.2020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874A-F513-488D-ADE5-AFDB6C4726B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06B-1273-4705-9EBD-9DF1680E8580}" type="datetimeFigureOut">
              <a:rPr lang="de-DE" smtClean="0"/>
              <a:pPr/>
              <a:t>09.07.2020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256490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latin typeface="Arial" pitchFamily="34" charset="0"/>
                <a:cs typeface="Arial" pitchFamily="34" charset="0"/>
              </a:rPr>
              <a:t>Das OSI Referenzmodell</a:t>
            </a:r>
            <a:endParaRPr lang="de-DE" sz="36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691276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Berufliche Schule der Landeshauptstadt Schwerin - Technik - 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552" y="494116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Klasse       : FIN/ISE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Lernfeld   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4/ 7</a:t>
            </a:r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Präsentation:</a:t>
            </a:r>
            <a:endParaRPr lang="de-DE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484784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u="sng" dirty="0" smtClean="0">
                <a:latin typeface="Arial" pitchFamily="34" charset="0"/>
                <a:cs typeface="Arial" pitchFamily="34" charset="0"/>
              </a:rPr>
              <a:t>Schicht 5..7 Anwendungsorientierte Schicht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712879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Zusammenfassung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323528" y="1412776"/>
          <a:ext cx="8496944" cy="478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86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352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7: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Anwendungs-</a:t>
                      </a:r>
                    </a:p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Application</a:t>
                      </a: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Layer)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bereitstellen der Anwendungs- und Dienstprogramme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 welche die gewünschten Funktionen überträgt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 (</a:t>
                      </a:r>
                      <a:r>
                        <a:rPr lang="de-DE" baseline="0" dirty="0" err="1" smtClean="0">
                          <a:latin typeface="Arial" pitchFamily="34" charset="0"/>
                          <a:cs typeface="Arial" pitchFamily="34" charset="0"/>
                        </a:rPr>
                        <a:t>www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; Email; News; </a:t>
                      </a:r>
                      <a:r>
                        <a:rPr lang="de-DE" baseline="0" dirty="0" err="1" smtClean="0">
                          <a:latin typeface="Arial" pitchFamily="34" charset="0"/>
                          <a:cs typeface="Arial" pitchFamily="34" charset="0"/>
                        </a:rPr>
                        <a:t>Filetransfer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1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6: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Darstellungs-</a:t>
                      </a:r>
                    </a:p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Presentation</a:t>
                      </a: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Layer)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umwandeln der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Daten aus Schicht 7 in ein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 einheitliches rechnerunabhängiges Datenformat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weitere Funktionen: Verschlüsselung und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 Komprimierung der zu übertragenen Daten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5: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Sitzungs-</a:t>
                      </a:r>
                    </a:p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(Session Layer)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herstellen und kontrollieren der Kommunikations-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dirty="0" smtClean="0"/>
                        <a:t>   </a:t>
                      </a:r>
                      <a:r>
                        <a:rPr lang="de-DE" dirty="0" err="1" smtClean="0"/>
                        <a:t>beziehungen</a:t>
                      </a:r>
                      <a:r>
                        <a:rPr lang="de-DE" dirty="0" smtClean="0"/>
                        <a:t> zwischen </a:t>
                      </a:r>
                      <a:r>
                        <a:rPr lang="de-DE" baseline="0" dirty="0" smtClean="0"/>
                        <a:t>beiden Systemen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synchronisieren von Sende- und Empfangsbereitschaft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484784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u="sng" dirty="0" smtClean="0">
                <a:latin typeface="Arial" pitchFamily="34" charset="0"/>
                <a:cs typeface="Arial" pitchFamily="34" charset="0"/>
              </a:rPr>
              <a:t>Schicht 1..4 Transportorientierte Schicht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712879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Zusammenfassung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467544" y="1484784"/>
          <a:ext cx="8496944" cy="531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336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4: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Transport-</a:t>
                      </a:r>
                    </a:p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(Transport Layer)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Aufteilung der Daten in mehrere Pakete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zuständig für sichere, fehlerfreie &amp; vollständige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 Übertragung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3: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Vermittlungs-</a:t>
                      </a:r>
                    </a:p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NetworkLayer</a:t>
                      </a: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Adressierung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der Datenpakete mit Hilfe des IP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hinzufügen der Zieladresse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2: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Sicherungs-</a:t>
                      </a:r>
                    </a:p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(Data Link Layer)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Codierung</a:t>
                      </a:r>
                      <a:r>
                        <a:rPr lang="de-DE" baseline="0" dirty="0" smtClean="0"/>
                        <a:t> der zu übertragenen Pakete inklusive der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/>
                        <a:t>   Protokollinformationen in Bitfolgen (Frames)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baseline="0" dirty="0" smtClean="0"/>
                        <a:t> Kontrolle der fehlerfreien Übertragung  (Prüfsummen)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Layer 1: 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Bitübertragungs-</a:t>
                      </a:r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schicht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 (</a:t>
                      </a:r>
                      <a:r>
                        <a:rPr lang="de-DE" dirty="0" err="1" smtClean="0"/>
                        <a:t>Physical</a:t>
                      </a:r>
                      <a:r>
                        <a:rPr lang="de-DE" dirty="0" smtClean="0"/>
                        <a:t> Layer)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zuständig für physikalische Übertragung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Beschreibung der verwendeten Übertragungsmedien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de-DE" dirty="0" smtClean="0"/>
                        <a:t> sowie Schnittstellen</a:t>
                      </a:r>
                      <a:r>
                        <a:rPr lang="de-DE" baseline="0" dirty="0" smtClean="0"/>
                        <a:t> mit Spannungspegeln, Steck-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de-DE" baseline="0" dirty="0" smtClean="0"/>
                        <a:t>   </a:t>
                      </a:r>
                      <a:r>
                        <a:rPr lang="de-DE" baseline="0" dirty="0" err="1" smtClean="0"/>
                        <a:t>verbindern</a:t>
                      </a:r>
                      <a:r>
                        <a:rPr lang="de-DE" baseline="0" dirty="0" smtClean="0"/>
                        <a:t> und Datenübertragungsrate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484784"/>
            <a:ext cx="856895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000" u="sng" dirty="0" smtClean="0">
                <a:latin typeface="Arial" pitchFamily="34" charset="0"/>
                <a:cs typeface="Arial" pitchFamily="34" charset="0"/>
              </a:rPr>
              <a:t>Datenübertragung mit Hilfe von Protokollen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712879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Zusammenfassung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2060848"/>
          <a:ext cx="7992889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Anwendung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www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Email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Filetransfer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Darstellung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Hyper</a:t>
                      </a: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Text Transfer Protocol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  <a:p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(http)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Simple Mail Transfer Protocol</a:t>
                      </a:r>
                    </a:p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(SMTP)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Network NewsTrans-</a:t>
                      </a:r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fer</a:t>
                      </a: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 Protocol</a:t>
                      </a:r>
                    </a:p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(NNTP) 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File Transfer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Protocol</a:t>
                      </a:r>
                    </a:p>
                    <a:p>
                      <a:endParaRPr lang="de-DE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(FTP)</a:t>
                      </a:r>
                      <a:endParaRPr lang="de-DE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Sitzung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Transport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Transmission </a:t>
                      </a:r>
                      <a:r>
                        <a:rPr lang="de-DE" dirty="0" err="1" smtClean="0">
                          <a:latin typeface="Arial" pitchFamily="34" charset="0"/>
                          <a:cs typeface="Arial" pitchFamily="34" charset="0"/>
                        </a:rPr>
                        <a:t>Control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Protocol (TCP)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Vermittlung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Internet Protocol (IP)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Sicherung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Ethernet-, Token Ring-,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Netzwerk-Protocol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Bitübertragung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dirty="0" smtClean="0">
                          <a:latin typeface="Arial" pitchFamily="34" charset="0"/>
                          <a:cs typeface="Arial" pitchFamily="34" charset="0"/>
                        </a:rPr>
                        <a:t>Übertragungsmedien; Steckverbinder;</a:t>
                      </a:r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 Spannungspegel;</a:t>
                      </a:r>
                    </a:p>
                    <a:p>
                      <a:r>
                        <a:rPr lang="de-DE" baseline="0" dirty="0" smtClean="0">
                          <a:latin typeface="Arial" pitchFamily="34" charset="0"/>
                          <a:cs typeface="Arial" pitchFamily="34" charset="0"/>
                        </a:rPr>
                        <a:t>Übertragungsrate</a:t>
                      </a:r>
                      <a:endParaRPr lang="de-DE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712879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3002" t="34078" r="12838" b="3907"/>
          <a:stretch>
            <a:fillRect/>
          </a:stretch>
        </p:blipFill>
        <p:spPr bwMode="auto">
          <a:xfrm>
            <a:off x="0" y="1700808"/>
            <a:ext cx="888327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Das OSI-Referenzmodell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Die sieben Schichten des Modells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smtClean="0">
                <a:latin typeface="Arial" pitchFamily="34" charset="0"/>
                <a:cs typeface="Arial" pitchFamily="34" charset="0"/>
              </a:rPr>
              <a:t>Zusammenfassung</a:t>
            </a:r>
            <a:endParaRPr lang="de-DE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Unterrichtsverlauf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0196" t="16360" r="43277" b="8829"/>
          <a:stretch>
            <a:fillRect/>
          </a:stretch>
        </p:blipFill>
        <p:spPr bwMode="auto">
          <a:xfrm>
            <a:off x="2627784" y="1484784"/>
            <a:ext cx="3888432" cy="447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3275856" y="60212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itchFamily="34" charset="0"/>
                <a:cs typeface="Arial" pitchFamily="34" charset="0"/>
              </a:rPr>
              <a:t>Quelle: netplanet.org</a:t>
            </a:r>
            <a:endParaRPr lang="de-DE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OSI- Open System Interconnection</a:t>
            </a:r>
          </a:p>
          <a:p>
            <a:pPr>
              <a:spcBef>
                <a:spcPts val="1200"/>
              </a:spcBef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  (offenes System von Kommunikationsverbindungen)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Es wurde 1977 von der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ISO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(International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Organization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for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Standardization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) als Grundlage für die Bildung von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Kommunikationsstandards entworfen.</a:t>
            </a:r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Ziel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ist die Kommunikation über unterschiedliche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technische Systeme hinweg zu ermöglichen und die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Weiterentwicklung zu begünstigen.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>
                <a:latin typeface="Arial" pitchFamily="34" charset="0"/>
                <a:cs typeface="Arial" pitchFamily="34" charset="0"/>
              </a:rPr>
              <a:t>Einteilung des OSI-Schichtenmodells: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Es besteht aus 7 Schichten,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jeder Schicht ist eine bestimmte Aufgabe zugeordnet,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einzelne Schichten können angepasst, zusammengefasst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oder ausgetauscht werden,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die Schichten 1..4 sind transportorientierte Schichten,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die Schichten 5..7 sind anwendungsorientierte Schichten und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das Übertragungsmedium ist nicht festgelegt.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1628800"/>
          <a:ext cx="8208913" cy="3891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Schicht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Anwendungsschicht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Anwendungsschicht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Darstellungsschicht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Darstellungsschicht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Sitzungsschicht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Sitzungsschicht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Transportschicht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Transportschicht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Vermittlungsschicht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Vermittlungsschicht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Sicherungsschicht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Sicherungsschicht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Bitübertragungsschicht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Bitübertragungsschicht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" name="Gruppieren 18"/>
          <p:cNvGrpSpPr/>
          <p:nvPr/>
        </p:nvGrpSpPr>
        <p:grpSpPr>
          <a:xfrm>
            <a:off x="2483768" y="5517232"/>
            <a:ext cx="5112568" cy="801380"/>
            <a:chOff x="2411760" y="4581128"/>
            <a:chExt cx="5112568" cy="801380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2411760" y="4581128"/>
              <a:ext cx="0" cy="4320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7524328" y="4581128"/>
              <a:ext cx="0" cy="4320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>
              <a:off x="2411760" y="5013176"/>
              <a:ext cx="51125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707904" y="5013176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Übertragungsmedium</a:t>
              </a:r>
              <a:endParaRPr lang="de-DE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539552" y="1628800"/>
          <a:ext cx="8208913" cy="3891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Schicht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Client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Anwendungsschicht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>
                          <a:sym typeface="Wingdings" pitchFamily="2" charset="2"/>
                        </a:rPr>
                        <a:t>---------------------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Anwendungsschicht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6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Darstellungsschicht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itchFamily="2" charset="2"/>
                        </a:rPr>
                        <a:t>---------------------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Darstellungsschicht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Sitzungsschicht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itchFamily="2" charset="2"/>
                        </a:rPr>
                        <a:t>---------------------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Sitzungsschicht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Transportschicht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itchFamily="2" charset="2"/>
                        </a:rPr>
                        <a:t>---------------------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Transportschicht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Vermittlungsschicht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itchFamily="2" charset="2"/>
                        </a:rPr>
                        <a:t>---------------------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Vermittlungsschicht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Sicherungsschicht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ym typeface="Wingdings" pitchFamily="2" charset="2"/>
                        </a:rPr>
                        <a:t>---------------------</a:t>
                      </a:r>
                      <a:endParaRPr lang="de-D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Sicherungsschicht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Bitübertragungsschicht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 smtClean="0"/>
                        <a:t>Bitübertragungsschicht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uppieren 18"/>
          <p:cNvGrpSpPr/>
          <p:nvPr/>
        </p:nvGrpSpPr>
        <p:grpSpPr>
          <a:xfrm>
            <a:off x="2483768" y="5517232"/>
            <a:ext cx="5112568" cy="801380"/>
            <a:chOff x="2411760" y="4581128"/>
            <a:chExt cx="5112568" cy="801380"/>
          </a:xfrm>
        </p:grpSpPr>
        <p:cxnSp>
          <p:nvCxnSpPr>
            <p:cNvPr id="12" name="Gerade Verbindung 11"/>
            <p:cNvCxnSpPr/>
            <p:nvPr/>
          </p:nvCxnSpPr>
          <p:spPr>
            <a:xfrm>
              <a:off x="2411760" y="4581128"/>
              <a:ext cx="0" cy="4320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7524328" y="4581128"/>
              <a:ext cx="0" cy="4320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H="1">
              <a:off x="2411760" y="5013176"/>
              <a:ext cx="511256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707904" y="5013176"/>
              <a:ext cx="2582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Übertragungsmedium</a:t>
              </a:r>
              <a:endParaRPr lang="de-DE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>
                <a:latin typeface="Arial" pitchFamily="34" charset="0"/>
                <a:cs typeface="Arial" pitchFamily="34" charset="0"/>
              </a:rPr>
              <a:t>Vorteil:</a:t>
            </a:r>
          </a:p>
          <a:p>
            <a:pPr>
              <a:spcBef>
                <a:spcPts val="18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Unabhängigkeit zwischen einzelnen Schichten,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Flexibilität,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physische Trennung der Schichten,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einfache Wartung und Implementierung durch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Modularität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spcBef>
                <a:spcPts val="600"/>
              </a:spcBef>
            </a:pPr>
            <a:endParaRPr lang="de-DE" sz="2400" b="1" u="sng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b="1" u="sng" dirty="0" smtClean="0">
                <a:latin typeface="Arial" pitchFamily="34" charset="0"/>
                <a:cs typeface="Arial" pitchFamily="34" charset="0"/>
              </a:rPr>
              <a:t>Nachteil: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hoher Aufwand an Steuerinformationen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Partnerarbeit (15 min):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Beschreiben Sie die Aufgaben der jeweiligen Schicht!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Welche Protokolle werden in welcher Schicht verwendet?</a:t>
            </a:r>
          </a:p>
          <a:p>
            <a:pPr marL="457200" indent="-457200">
              <a:spcBef>
                <a:spcPts val="1800"/>
              </a:spcBef>
            </a:pPr>
            <a:r>
              <a:rPr lang="de-DE" sz="2400" dirty="0" smtClean="0">
                <a:latin typeface="Arial" pitchFamily="34" charset="0"/>
                <a:cs typeface="Arial" pitchFamily="34" charset="0"/>
              </a:rPr>
              <a:t>      Hinweis: Buch „NET IT“ S. 8-10</a:t>
            </a:r>
          </a:p>
          <a:p>
            <a:pPr marL="457200" indent="-457200">
              <a:spcBef>
                <a:spcPts val="1800"/>
              </a:spcBef>
            </a:pPr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OSI-Referenzmodell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Bildschirmpräsentation (4:3)</PresentationFormat>
  <Paragraphs>211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xyz</dc:creator>
  <cp:lastModifiedBy>Schmidt_Ma</cp:lastModifiedBy>
  <cp:revision>68</cp:revision>
  <dcterms:created xsi:type="dcterms:W3CDTF">2014-09-22T19:17:16Z</dcterms:created>
  <dcterms:modified xsi:type="dcterms:W3CDTF">2020-07-09T05:58:04Z</dcterms:modified>
</cp:coreProperties>
</file>