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74" r:id="rId13"/>
    <p:sldId id="275" r:id="rId14"/>
    <p:sldId id="266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4B15BD6-AD09-45A6-AE2D-B8F069B5A137}">
          <p14:sldIdLst>
            <p14:sldId id="256"/>
            <p14:sldId id="257"/>
            <p14:sldId id="267"/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  <p14:sldId id="274"/>
            <p14:sldId id="275"/>
            <p14:sldId id="266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2F88D6-843B-4002-9142-80C0B30CA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58497F-53B4-4C8D-AA8F-A2BDED046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BEB2BB-CE55-42C8-81A6-AE06F075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FC62-2C4A-471D-818C-B1CCBA9BDFF2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8C8BCD-01B5-4379-993F-AF9421E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CF2DB5-A5FB-45C5-97B2-ACFE0604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B913-EFB1-44B3-B856-3A85D36D38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50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D2A8F-5500-48DD-ACF6-5539BD35D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7F4A26-8190-49D9-BF86-7873E928D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AFF4F5-DFA1-4E44-BDE0-E02BE1E6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FC62-2C4A-471D-818C-B1CCBA9BDFF2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7AF6A3-1F93-41B7-AB34-27EF474D2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B681D3-57DB-4D8A-BD37-508CC48F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B913-EFB1-44B3-B856-3A85D36D38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7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A85D34C-660B-4A5A-AF30-01FFAE565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D123A16-78CB-4456-B2BD-E0B249161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A69ED3-403A-438E-8549-ED3F50D7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FC62-2C4A-471D-818C-B1CCBA9BDFF2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7A6930-6F91-4220-9E19-E17FB59C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0D1BBB-3273-4290-BFEC-1B6A2CB1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B913-EFB1-44B3-B856-3A85D36D38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64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2255D-4538-452C-83F8-0660ED0A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7E317B-C87C-40BB-A37B-F33F7EE63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5BD4FC-52EB-4037-A341-9BF873B5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FC62-2C4A-471D-818C-B1CCBA9BDFF2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4D87C0-A962-4235-B1BB-F9801CAC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BD2C0D-7B90-499B-86A5-06D39007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B913-EFB1-44B3-B856-3A85D36D38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69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7BCBD-05AE-4D22-97F6-954176B0D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C8A747-0CF4-4B60-81D7-2654660F1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BF8072-388D-4A8B-8AFA-B134E3A0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FC62-2C4A-471D-818C-B1CCBA9BDFF2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9ABA30-09F9-40F4-95EC-98B00E5D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1F7CBA-8A31-4859-9A99-99AA5FB1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B913-EFB1-44B3-B856-3A85D36D38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51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9B870-FB1C-4DC1-87AB-3CEE70F5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522670-8879-4A0A-B80A-13E50A67E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024353-0637-4FBF-AD0D-372FE860C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0763D7-A5AA-4DDC-92BE-74316714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FC62-2C4A-471D-818C-B1CCBA9BDFF2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32E9CA-324F-4496-88F5-DD528D4C6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11CEFF-C80D-43C8-A0C6-AF485132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B913-EFB1-44B3-B856-3A85D36D38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96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E8966-CFCE-4394-9C93-6C76BF5D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FCBAF0-21D4-4BD2-A5F3-DDE7F1DF0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890F1D-2827-490D-BF9F-2F4EE2DFE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8E490BE-964C-4A8D-A179-2EB01AEFB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D741D4-2FEF-4146-9F6E-A63399211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B7D512-2370-4CA5-8CF7-D8B8409AA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FC62-2C4A-471D-818C-B1CCBA9BDFF2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79A8741-3023-4D3B-928F-E85A4FB7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B275EC1-3687-42DD-98FB-9BD18C03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B913-EFB1-44B3-B856-3A85D36D38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21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B3A54-F65F-451B-A859-C9BF9573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3D852CC-C209-4185-9E07-2B7ACB0D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FC62-2C4A-471D-818C-B1CCBA9BDFF2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82DC47-2E2D-495C-B1E4-53ACD340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1B7E9B-C7E1-4CE3-8CD6-3B1133BDD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B913-EFB1-44B3-B856-3A85D36D38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58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BE217E-F5F8-4A6D-9FEB-789FC108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FC62-2C4A-471D-818C-B1CCBA9BDFF2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9E8A62-1129-4D84-BD85-20CC143A3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D947F1-A89F-4022-88FC-32A3ED6A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B913-EFB1-44B3-B856-3A85D36D38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94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3DD77-05DA-4BD4-AE13-16814946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B65FE5-5238-45EA-B142-6ED03F548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D3F5FA-938A-455A-9FA4-6B13E7641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58CB52-C992-43D9-98B3-C41A8BF46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FC62-2C4A-471D-818C-B1CCBA9BDFF2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C88B2A-E8E2-4999-B70B-BE146251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3244A8-140A-4C68-A136-8CE07914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B913-EFB1-44B3-B856-3A85D36D38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23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22154-68C3-409A-B849-580E11A9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9BA5BF-04DF-4AB8-A5BA-6C0C1F473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418AC7-1273-4340-912F-54347D372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188EE3-F8C2-4220-AE43-419F59428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FC62-2C4A-471D-818C-B1CCBA9BDFF2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04C7E3-1A23-4EF0-A8B0-97B3DE9B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19D015-CCF1-4AA6-ADB6-EFE233E9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B913-EFB1-44B3-B856-3A85D36D38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35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670CCC6-B7DA-4510-89F1-A17FE494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D55899-949A-4390-92A0-CA0BE3CB7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766A39-8C03-4F27-8213-E901B91A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5FC62-2C4A-471D-818C-B1CCBA9BDFF2}" type="datetimeFigureOut">
              <a:rPr lang="de-DE" smtClean="0"/>
              <a:t>11.01.2021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E062E4-23E4-4CB1-9993-E2E8EF40F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5075F7-EEFC-4DC1-88F2-3C1A47DA5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8B913-EFB1-44B3-B856-3A85D36D38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69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Twisted-Pair-Kabel#UTP" TargetMode="External"/><Relationship Id="rId3" Type="http://schemas.openxmlformats.org/officeDocument/2006/relationships/hyperlink" Target="https://de.wikipedia.org/wiki/Rauschen_(Physik)" TargetMode="External"/><Relationship Id="rId7" Type="http://schemas.openxmlformats.org/officeDocument/2006/relationships/hyperlink" Target="https://www.glasfaserkabel.de/Glasfaserkabel-Vorteile-gegenueber-Kupferkabeln:_:15.html" TargetMode="External"/><Relationship Id="rId2" Type="http://schemas.openxmlformats.org/officeDocument/2006/relationships/hyperlink" Target="https://de.wikipedia.org/wiki/Twisted-Pair-Kab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Lichtwellenleiter" TargetMode="External"/><Relationship Id="rId5" Type="http://schemas.openxmlformats.org/officeDocument/2006/relationships/hyperlink" Target="https://de.wikipedia.org/wiki/%C3%9Cbersprechen" TargetMode="External"/><Relationship Id="rId4" Type="http://schemas.openxmlformats.org/officeDocument/2006/relationships/hyperlink" Target="https://www.elektronik-kompendium.de/sites/kom/0301282.htm" TargetMode="External"/><Relationship Id="rId9" Type="http://schemas.openxmlformats.org/officeDocument/2006/relationships/hyperlink" Target="https://www.cbo-it.de/de/wissen/217-der-unterschied-zwischen-glasfaserkabeln-twisted-pair-und-koaxialkabeln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901A9-901E-419F-88E0-B02E78924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Lehrpräsentation </a:t>
            </a:r>
            <a:br>
              <a:rPr lang="de-DE" dirty="0"/>
            </a:br>
            <a:r>
              <a:rPr lang="de-DE" dirty="0"/>
              <a:t>zur</a:t>
            </a:r>
            <a:br>
              <a:rPr lang="de-DE" dirty="0"/>
            </a:br>
            <a:r>
              <a:rPr lang="de-DE" dirty="0"/>
              <a:t>Strukturierten Verkabelung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7400B7-970F-44A5-804B-633904DEC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Erstellt von: </a:t>
            </a:r>
            <a:r>
              <a:rPr lang="de-DE" dirty="0" err="1"/>
              <a:t>Hakob</a:t>
            </a:r>
            <a:r>
              <a:rPr lang="de-DE" dirty="0"/>
              <a:t> </a:t>
            </a:r>
            <a:r>
              <a:rPr lang="de-DE" dirty="0" err="1"/>
              <a:t>Akopjan</a:t>
            </a:r>
            <a:endParaRPr lang="de-DE" dirty="0"/>
          </a:p>
          <a:p>
            <a:r>
              <a:rPr lang="de-DE" dirty="0"/>
              <a:t>Klasse: FIN/ISE71</a:t>
            </a:r>
          </a:p>
          <a:p>
            <a:r>
              <a:rPr lang="de-DE" dirty="0"/>
              <a:t>Datum: 02.03.2020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5121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7CB966-3EBF-464C-9556-EC88ADEB9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Kabelarten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BCDAE0E8-E1F2-41D6-8B5B-6268F7502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6914" y="2152834"/>
            <a:ext cx="5021939" cy="3696920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488077F-ADD3-4D9E-B29B-EEA7FD7639C0}"/>
              </a:ext>
            </a:extLst>
          </p:cNvPr>
          <p:cNvCxnSpPr/>
          <p:nvPr/>
        </p:nvCxnSpPr>
        <p:spPr>
          <a:xfrm>
            <a:off x="6096000" y="1825625"/>
            <a:ext cx="0" cy="4351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273C41BD-A626-4017-8EB5-4555E8DE4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7" y="2152834"/>
            <a:ext cx="5021935" cy="369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65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935D82-C328-431C-8C99-89B51BA52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361799"/>
            <a:ext cx="10515600" cy="4351338"/>
          </a:xfrm>
        </p:spPr>
        <p:txBody>
          <a:bodyPr/>
          <a:lstStyle/>
          <a:p>
            <a:r>
              <a:rPr lang="de-DE" dirty="0"/>
              <a:t>ist ein Kabeltyp bei denen die Adern paarweise verdrillt sind</a:t>
            </a:r>
          </a:p>
          <a:p>
            <a:r>
              <a:rPr lang="de-DE" dirty="0"/>
              <a:t>Verdrillung  vermeidet Geräusche von Außenquellen und Übersprechen auf Multipaar-Kabeln</a:t>
            </a:r>
          </a:p>
          <a:p>
            <a:r>
              <a:rPr lang="de-DE" dirty="0"/>
              <a:t>Grundsätzlich wird zwischen 2 Typen unterschieden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6DA1C605-99CF-4162-B4F7-BC6578392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044662"/>
              </p:ext>
            </p:extLst>
          </p:nvPr>
        </p:nvGraphicFramePr>
        <p:xfrm>
          <a:off x="2032000" y="4001294"/>
          <a:ext cx="7357809" cy="1559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93809">
                  <a:extLst>
                    <a:ext uri="{9D8B030D-6E8A-4147-A177-3AD203B41FA5}">
                      <a16:colId xmlns:a16="http://schemas.microsoft.com/office/drawing/2014/main" val="52526979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46596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UTP – </a:t>
                      </a:r>
                      <a:r>
                        <a:rPr lang="de-DE" dirty="0" err="1"/>
                        <a:t>Unshielded</a:t>
                      </a:r>
                      <a:r>
                        <a:rPr lang="de-DE" dirty="0"/>
                        <a:t> Twisted-Pair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STP – Shielded Twisted-Pair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41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ungeschirmte</a:t>
                      </a: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Twisted Pair Adern ohne Gesamtschirm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preisgünstiger als STP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geschirmte Twisted Pair Adern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mehrere Typen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76383"/>
                  </a:ext>
                </a:extLst>
              </a:tr>
            </a:tbl>
          </a:graphicData>
        </a:graphic>
      </p:graphicFrame>
      <p:pic>
        <p:nvPicPr>
          <p:cNvPr id="12" name="Picture 4">
            <a:extLst>
              <a:ext uri="{FF2B5EF4-FFF2-40B4-BE49-F238E27FC236}">
                <a16:creationId xmlns:a16="http://schemas.microsoft.com/office/drawing/2014/main" id="{59A6B81B-A95F-4AB6-969A-077EC2FE5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183" y="365125"/>
            <a:ext cx="7620000" cy="567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el 10">
            <a:extLst>
              <a:ext uri="{FF2B5EF4-FFF2-40B4-BE49-F238E27FC236}">
                <a16:creationId xmlns:a16="http://schemas.microsoft.com/office/drawing/2014/main" id="{9D16DDA1-FB9B-4465-8687-A83EE4E8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Twisted-Pair-Kabel</a:t>
            </a:r>
          </a:p>
        </p:txBody>
      </p:sp>
    </p:spTree>
    <p:extLst>
      <p:ext uri="{BB962C8B-B14F-4D97-AF65-F5344CB8AC3E}">
        <p14:creationId xmlns:p14="http://schemas.microsoft.com/office/powerpoint/2010/main" val="312739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11" grpId="0"/>
      <p:bldP spid="1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B424B-BF15-4B43-AA77-5467191A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Shielded Twisted-Pair - Arten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C367AB-709C-4923-AE28-4BF880F17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Shielded Twisted Pair (STP) = TP-Kabel mit einem Kupfergeflecht als Abschirmung</a:t>
            </a:r>
          </a:p>
          <a:p>
            <a:r>
              <a:rPr lang="de-DE" dirty="0"/>
              <a:t>Foiled Twisted Pair (FTP) = TP-Kabel mit einer Aluminiumfolie als Abschirmung</a:t>
            </a:r>
          </a:p>
          <a:p>
            <a:r>
              <a:rPr lang="de-DE" dirty="0" err="1"/>
              <a:t>Screened</a:t>
            </a:r>
            <a:r>
              <a:rPr lang="de-DE" dirty="0"/>
              <a:t> Shielded Twisted Pair (S/STP) und </a:t>
            </a:r>
            <a:r>
              <a:rPr lang="de-DE" dirty="0" err="1"/>
              <a:t>Screened</a:t>
            </a:r>
            <a:r>
              <a:rPr lang="de-DE" dirty="0"/>
              <a:t> Foiled Twisted Pair (S/FTP) =  Adernpaare noch einmal gegeneinander abgeschirmt </a:t>
            </a:r>
          </a:p>
        </p:txBody>
      </p:sp>
    </p:spTree>
    <p:extLst>
      <p:ext uri="{BB962C8B-B14F-4D97-AF65-F5344CB8AC3E}">
        <p14:creationId xmlns:p14="http://schemas.microsoft.com/office/powerpoint/2010/main" val="2947364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366BB6F-EC17-4591-8FFF-51845ED23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54" y="1362488"/>
            <a:ext cx="4983646" cy="371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8598E35-3A23-4BFB-BFB1-B62346888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625484"/>
            <a:ext cx="4983646" cy="371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090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A7EF1-2096-4E86-B4C9-E7AB9605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Lichtwellenleiter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2FCC41-4EDF-472F-9643-7D73632A1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auch Lichtleitkabel (LLK) oder Glasfaserkabel genannt</a:t>
            </a:r>
          </a:p>
          <a:p>
            <a:r>
              <a:rPr lang="de-DE" dirty="0"/>
              <a:t>sind aus Lichtleitern bestehende und teilweise mit Steckverbindern konfektionierte Kabel und Leitungen zur Übertragung von Licht</a:t>
            </a:r>
          </a:p>
        </p:txBody>
      </p:sp>
    </p:spTree>
    <p:extLst>
      <p:ext uri="{BB962C8B-B14F-4D97-AF65-F5344CB8AC3E}">
        <p14:creationId xmlns:p14="http://schemas.microsoft.com/office/powerpoint/2010/main" val="3344522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61E578-0CEC-43BE-A334-F5772F64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Mutimodefaser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1EC8C0-6A6E-428A-B422-BBC19474E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2400" y="1690688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de-DE" b="1" dirty="0"/>
              <a:t>Stufenindexfaser</a:t>
            </a:r>
          </a:p>
          <a:p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A4E1AE1-6302-4314-A7DB-1256C009A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7142" y="1690688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de-DE" b="1" dirty="0"/>
              <a:t>Gradientenindexfaser</a:t>
            </a:r>
          </a:p>
          <a:p>
            <a:endParaRPr lang="de-DE" dirty="0"/>
          </a:p>
        </p:txBody>
      </p:sp>
      <p:pic>
        <p:nvPicPr>
          <p:cNvPr id="2050" name="Picture 2" descr="Lichtverlauf durch eine Multimodefaser mit Stufenindexprofil">
            <a:extLst>
              <a:ext uri="{FF2B5EF4-FFF2-40B4-BE49-F238E27FC236}">
                <a16:creationId xmlns:a16="http://schemas.microsoft.com/office/drawing/2014/main" id="{0423B0E6-5D61-43D7-89D5-A2B5F8546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46" y="2710130"/>
            <a:ext cx="4848225" cy="258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ichtverlauf durch eine Multimodefaser mit Gradientenindexprofil">
            <a:extLst>
              <a:ext uri="{FF2B5EF4-FFF2-40B4-BE49-F238E27FC236}">
                <a16:creationId xmlns:a16="http://schemas.microsoft.com/office/drawing/2014/main" id="{B6249AFE-D6FB-469D-98C7-F731A6558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829" y="2710130"/>
            <a:ext cx="4848225" cy="271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985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7C9D7-6883-4760-8301-19FE49652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Mutimodefaser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13CA44-730A-45F7-9806-F7AB6D1051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Stufenindexfaser</a:t>
            </a:r>
          </a:p>
          <a:p>
            <a:r>
              <a:rPr lang="de-DE" dirty="0"/>
              <a:t>mehrere Lichtwellen gleichzeitig geschickt</a:t>
            </a:r>
          </a:p>
          <a:p>
            <a:r>
              <a:rPr lang="de-DE" dirty="0"/>
              <a:t>Harte Reflexionen an den Faserwänden</a:t>
            </a:r>
          </a:p>
          <a:p>
            <a:r>
              <a:rPr lang="de-DE" dirty="0"/>
              <a:t>Brechzahl fällt zwischen Mantel und Kern</a:t>
            </a:r>
          </a:p>
          <a:p>
            <a:r>
              <a:rPr lang="de-DE" dirty="0"/>
              <a:t>Ausgangssignal: wird schlechter</a:t>
            </a:r>
          </a:p>
          <a:p>
            <a:r>
              <a:rPr lang="de-DE" dirty="0"/>
              <a:t>Einsatz: Verbindungskabel im </a:t>
            </a:r>
            <a:r>
              <a:rPr lang="de-DE" dirty="0" err="1"/>
              <a:t>Patchschrank</a:t>
            </a:r>
            <a:r>
              <a:rPr lang="de-DE" dirty="0"/>
              <a:t> 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700E21-9CA3-4EC7-B57D-38CCC6ACAC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Gradientenindexfaser</a:t>
            </a:r>
          </a:p>
          <a:p>
            <a:r>
              <a:rPr lang="de-DE" dirty="0"/>
              <a:t>mehrere Lichtwellen gleichzeitig geschickt</a:t>
            </a:r>
          </a:p>
          <a:p>
            <a:r>
              <a:rPr lang="de-DE" dirty="0"/>
              <a:t>Weiche Reflexionen an den Faserwänden</a:t>
            </a:r>
          </a:p>
          <a:p>
            <a:r>
              <a:rPr lang="de-DE" dirty="0"/>
              <a:t>Brechzahl des Kerns nimmt parabelförmig ab</a:t>
            </a:r>
          </a:p>
          <a:p>
            <a:r>
              <a:rPr lang="de-DE" dirty="0"/>
              <a:t>Ausgangssignal: gut</a:t>
            </a:r>
          </a:p>
          <a:p>
            <a:r>
              <a:rPr lang="de-DE" dirty="0"/>
              <a:t>Einsatz: Verbindungen von Gebäuden oder Etagen</a:t>
            </a:r>
          </a:p>
        </p:txBody>
      </p:sp>
    </p:spTree>
    <p:extLst>
      <p:ext uri="{BB962C8B-B14F-4D97-AF65-F5344CB8AC3E}">
        <p14:creationId xmlns:p14="http://schemas.microsoft.com/office/powerpoint/2010/main" val="2394257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3C13FF3-7CC6-43A1-8B38-40363290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Monomodefaser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AE3AA18-1EEA-4D15-B732-F35F318A1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489" y="1722283"/>
            <a:ext cx="11288251" cy="4770592"/>
          </a:xfrm>
        </p:spPr>
        <p:txBody>
          <a:bodyPr/>
          <a:lstStyle/>
          <a:p>
            <a:r>
              <a:rPr lang="de-DE" dirty="0"/>
              <a:t>auch Singlemodefaser genannt</a:t>
            </a:r>
          </a:p>
          <a:p>
            <a:r>
              <a:rPr lang="de-DE" dirty="0"/>
              <a:t>Lichtwellen werden gerade hindurchgeleitet</a:t>
            </a:r>
          </a:p>
          <a:p>
            <a:r>
              <a:rPr lang="de-DE" dirty="0"/>
              <a:t>für weite Strecken eingesetzt</a:t>
            </a:r>
          </a:p>
          <a:p>
            <a:r>
              <a:rPr lang="de-DE" dirty="0"/>
              <a:t>relativ teuer – starker Laser erforderlich</a:t>
            </a:r>
          </a:p>
          <a:p>
            <a:r>
              <a:rPr lang="de-DE" dirty="0"/>
              <a:t>Einsatz: für Stadt- und Zugangsnetze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3076" name="Picture 4" descr="Lichtverlauf durch eine Monomodefaser / Singlemodefaser">
            <a:extLst>
              <a:ext uri="{FF2B5EF4-FFF2-40B4-BE49-F238E27FC236}">
                <a16:creationId xmlns:a16="http://schemas.microsoft.com/office/drawing/2014/main" id="{3222F872-76FD-47DA-8EAB-A733A03E5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518" y="4549773"/>
            <a:ext cx="8246191" cy="18067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30006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116CDDC-8B2C-4C1E-A5AA-C30CAD78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Vergleich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B996F2-17E6-46A0-B114-DBA2B1459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07100"/>
            <a:ext cx="5157787" cy="823912"/>
          </a:xfrm>
        </p:spPr>
        <p:txBody>
          <a:bodyPr/>
          <a:lstStyle/>
          <a:p>
            <a:r>
              <a:rPr lang="de-DE" dirty="0"/>
              <a:t>Twisted-Pair-Kabel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E391F5C-7213-4DA1-9443-9B3BD96911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Vorteile</a:t>
            </a:r>
          </a:p>
          <a:p>
            <a:r>
              <a:rPr lang="de-DE" dirty="0"/>
              <a:t>kostengünstig</a:t>
            </a:r>
          </a:p>
          <a:p>
            <a:r>
              <a:rPr lang="de-DE" dirty="0"/>
              <a:t>hohe Flexibilität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Nachteile</a:t>
            </a:r>
          </a:p>
          <a:p>
            <a:r>
              <a:rPr lang="de-DE" dirty="0"/>
              <a:t>störanfällig</a:t>
            </a:r>
          </a:p>
          <a:p>
            <a:r>
              <a:rPr lang="de-DE" dirty="0"/>
              <a:t>Abhörbar</a:t>
            </a:r>
          </a:p>
          <a:p>
            <a:r>
              <a:rPr lang="de-DE" dirty="0"/>
              <a:t>Niedrige Reichweiten</a:t>
            </a:r>
          </a:p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8D8E971-2B90-4346-ACA1-A85525F4B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273970"/>
            <a:ext cx="5183188" cy="823912"/>
          </a:xfrm>
        </p:spPr>
        <p:txBody>
          <a:bodyPr/>
          <a:lstStyle/>
          <a:p>
            <a:r>
              <a:rPr lang="de-DE" dirty="0"/>
              <a:t>Lichtwellenleiter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6967EF7-82C9-479D-8F01-7C591B18FA3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Vorteile</a:t>
            </a:r>
          </a:p>
          <a:p>
            <a:r>
              <a:rPr lang="de-DE" dirty="0"/>
              <a:t>höhere Reichweiten</a:t>
            </a:r>
          </a:p>
          <a:p>
            <a:r>
              <a:rPr lang="de-DE" dirty="0"/>
              <a:t>höhere Datenraten</a:t>
            </a:r>
          </a:p>
          <a:p>
            <a:r>
              <a:rPr lang="de-DE" dirty="0"/>
              <a:t>abhörsicher</a:t>
            </a:r>
          </a:p>
          <a:p>
            <a:r>
              <a:rPr lang="de-DE" dirty="0"/>
              <a:t>weniger störanfällig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Nachteile</a:t>
            </a:r>
          </a:p>
          <a:p>
            <a:r>
              <a:rPr lang="de-DE" dirty="0"/>
              <a:t>hohe Kosten bei Anschaffung</a:t>
            </a:r>
          </a:p>
          <a:p>
            <a:r>
              <a:rPr lang="de-DE" dirty="0"/>
              <a:t>Nicht flexibel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4160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9AE9F26-6E7E-4FD1-A400-AE7DDBD6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Beeinträchtigungen 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09AAD03-167F-4180-9AD0-A7463A7E6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Attenuation = Dämpfung</a:t>
            </a:r>
          </a:p>
          <a:p>
            <a:pPr lvl="1"/>
            <a:r>
              <a:rPr lang="de-DE" dirty="0"/>
              <a:t>Verringerung der Signalstärke über hohe Reichweiten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NEXT = Übersprechen oder Nebensprechen</a:t>
            </a:r>
          </a:p>
          <a:p>
            <a:pPr lvl="1"/>
            <a:r>
              <a:rPr lang="de-DE" dirty="0"/>
              <a:t>Gespräche können leise abgehört werden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Noise = Rauschpegel</a:t>
            </a:r>
          </a:p>
          <a:p>
            <a:pPr lvl="1"/>
            <a:r>
              <a:rPr lang="de-DE" dirty="0"/>
              <a:t>Überlagerungen von Wellen, die das Signal stören</a:t>
            </a:r>
          </a:p>
        </p:txBody>
      </p:sp>
    </p:spTree>
    <p:extLst>
      <p:ext uri="{BB962C8B-B14F-4D97-AF65-F5344CB8AC3E}">
        <p14:creationId xmlns:p14="http://schemas.microsoft.com/office/powerpoint/2010/main" val="118169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F200B-3A4E-4E1E-AD86-6B5307AF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1A213F-9BE5-40FA-9FF6-F5B6B9B62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Definition </a:t>
            </a:r>
            <a:r>
              <a:rPr lang="de-DE"/>
              <a:t>und </a:t>
            </a:r>
            <a:r>
              <a:rPr lang="de-DE" smtClean="0"/>
              <a:t>Normung</a:t>
            </a:r>
            <a:endParaRPr lang="de-DE" dirty="0"/>
          </a:p>
          <a:p>
            <a:r>
              <a:rPr lang="de-DE" dirty="0"/>
              <a:t>Bereiche</a:t>
            </a:r>
          </a:p>
          <a:p>
            <a:pPr lvl="1"/>
            <a:r>
              <a:rPr lang="de-DE" sz="2000" dirty="0"/>
              <a:t>Primärbereich</a:t>
            </a:r>
          </a:p>
          <a:p>
            <a:pPr lvl="1"/>
            <a:r>
              <a:rPr lang="de-DE" sz="2000" dirty="0"/>
              <a:t>Sekundärbereich</a:t>
            </a:r>
          </a:p>
          <a:p>
            <a:pPr lvl="1"/>
            <a:r>
              <a:rPr lang="de-DE" sz="2000" dirty="0"/>
              <a:t>Tertiärbereich</a:t>
            </a:r>
          </a:p>
          <a:p>
            <a:r>
              <a:rPr lang="de-DE" dirty="0"/>
              <a:t>Elemente</a:t>
            </a:r>
          </a:p>
          <a:p>
            <a:r>
              <a:rPr lang="de-DE" dirty="0"/>
              <a:t>Kabeltypen </a:t>
            </a:r>
          </a:p>
          <a:p>
            <a:pPr lvl="1"/>
            <a:r>
              <a:rPr lang="de-DE" sz="2000" dirty="0"/>
              <a:t>Twisted-Pair-Kabel</a:t>
            </a:r>
          </a:p>
          <a:p>
            <a:pPr lvl="2"/>
            <a:r>
              <a:rPr lang="de-DE" sz="1600" dirty="0"/>
              <a:t>Shielded-Twisted-Pair-Arten</a:t>
            </a:r>
          </a:p>
          <a:p>
            <a:pPr lvl="1"/>
            <a:r>
              <a:rPr lang="de-DE" sz="2000" dirty="0"/>
              <a:t>Lichtwellenleiter</a:t>
            </a:r>
          </a:p>
          <a:p>
            <a:pPr lvl="2"/>
            <a:r>
              <a:rPr lang="de-DE" sz="1600" dirty="0" smtClean="0"/>
              <a:t>Multimodefaser</a:t>
            </a:r>
          </a:p>
          <a:p>
            <a:pPr lvl="2"/>
            <a:r>
              <a:rPr lang="de-DE" sz="1600" dirty="0"/>
              <a:t>Monomodefaser</a:t>
            </a:r>
          </a:p>
          <a:p>
            <a:pPr marL="914400" lvl="2" indent="0">
              <a:buNone/>
            </a:pPr>
            <a:endParaRPr lang="de-DE" sz="16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9744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D21F6-0632-4B41-AB49-14212CA5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EF8842-64D7-4A11-BC65-170E4CF5F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>
                <a:hlinkClick r:id="rId2"/>
              </a:rPr>
              <a:t>https://de.wikipedia.org/wiki/Twisted-Pair-Kabel</a:t>
            </a:r>
            <a:endParaRPr lang="de-DE" dirty="0"/>
          </a:p>
          <a:p>
            <a:r>
              <a:rPr lang="de-DE" dirty="0">
                <a:hlinkClick r:id="rId3"/>
              </a:rPr>
              <a:t>https://de.wikipedia.org/wiki/Rauschen_(Physik)</a:t>
            </a:r>
            <a:endParaRPr lang="de-DE" dirty="0"/>
          </a:p>
          <a:p>
            <a:r>
              <a:rPr lang="de-DE" dirty="0">
                <a:hlinkClick r:id="rId4"/>
              </a:rPr>
              <a:t>https://www.elektronik-kompendium.de/sites/kom/0301282.htm</a:t>
            </a:r>
            <a:endParaRPr lang="de-DE" dirty="0"/>
          </a:p>
          <a:p>
            <a:r>
              <a:rPr lang="de-DE" dirty="0">
                <a:hlinkClick r:id="rId5"/>
              </a:rPr>
              <a:t>https://de.wikipedia.org/wiki/%C3%9Cbersprechen</a:t>
            </a:r>
            <a:endParaRPr lang="de-DE" dirty="0"/>
          </a:p>
          <a:p>
            <a:r>
              <a:rPr lang="de-DE" dirty="0">
                <a:hlinkClick r:id="rId6"/>
              </a:rPr>
              <a:t>https://de.wikipedia.org/wiki/Lichtwellenleiter</a:t>
            </a:r>
            <a:endParaRPr lang="de-DE" dirty="0"/>
          </a:p>
          <a:p>
            <a:r>
              <a:rPr lang="de-DE" dirty="0">
                <a:hlinkClick r:id="rId7"/>
              </a:rPr>
              <a:t>https://www.glasfaserkabel.de/Glasfaserkabel-Vorteile-gegenueber-Kupferkabeln:_:15.html</a:t>
            </a:r>
            <a:endParaRPr lang="de-DE" dirty="0"/>
          </a:p>
          <a:p>
            <a:r>
              <a:rPr lang="de-DE" dirty="0">
                <a:hlinkClick r:id="rId8"/>
              </a:rPr>
              <a:t>https://de.wikipedia.org/wiki/Twisted-Pair-Kabel#UTP</a:t>
            </a:r>
            <a:endParaRPr lang="de-DE" dirty="0"/>
          </a:p>
          <a:p>
            <a:r>
              <a:rPr lang="de-DE" dirty="0">
                <a:hlinkClick r:id="rId9"/>
              </a:rPr>
              <a:t>https://www.cbo-it.de/de/wissen/217-der-unterschied-zwischen-glasfaserkabeln-twisted-pair-und-koaxialkabeln.html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759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B79D8-634E-4D59-9823-D91C686E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6B3767-6C93-4905-8EF9-D0D7DFE7B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Vergleich: Twisted-Pair und Lichtwellenleiter</a:t>
            </a:r>
          </a:p>
          <a:p>
            <a:r>
              <a:rPr lang="de-DE" dirty="0"/>
              <a:t>Beeinträchtigungen</a:t>
            </a:r>
          </a:p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406111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1B3CBF-CFB4-46E0-94B0-C24792A6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Definition und Normung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37CE6C-3203-42FA-885B-5A8A6C54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andere anerkannte Bezeichnungen:</a:t>
            </a:r>
          </a:p>
          <a:p>
            <a:pPr lvl="1"/>
            <a:r>
              <a:rPr lang="de-DE" dirty="0"/>
              <a:t>Universelle Gebäudeverkabelung (UGV)</a:t>
            </a:r>
          </a:p>
          <a:p>
            <a:pPr lvl="1"/>
            <a:r>
              <a:rPr lang="de-DE" dirty="0"/>
              <a:t>Universelle Kommunikationsverkabelung (UKV)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Konzept für die Verkabelung mit anwendungsneutralen Kommunikationskabeln in und zwischen Gebäuden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Genormt durch CENELEC (Europäisches Komitee für elektrotechnische Normung</a:t>
            </a:r>
          </a:p>
          <a:p>
            <a:pPr lvl="1"/>
            <a:r>
              <a:rPr lang="de-DE" dirty="0"/>
              <a:t>Europäische Norm – EN 50173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523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7BA87-0331-448D-BBBF-DAB869197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353"/>
          </a:xfrm>
        </p:spPr>
        <p:txBody>
          <a:bodyPr/>
          <a:lstStyle/>
          <a:p>
            <a:pPr algn="ctr"/>
            <a:r>
              <a:rPr lang="de-DE" dirty="0"/>
              <a:t>Bereiche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74CEC12-0EBB-4715-AC47-1FD6E548A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85461"/>
            <a:ext cx="10240617" cy="489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8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4C841C-7981-4DE3-A7FA-16FA6D3D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Primärbereich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22A73D-FEAE-45BC-8EB0-40A28828C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andere Bezeichnungen:</a:t>
            </a:r>
          </a:p>
          <a:p>
            <a:pPr lvl="1"/>
            <a:r>
              <a:rPr lang="de-DE" dirty="0"/>
              <a:t>Campusverkabelung</a:t>
            </a:r>
          </a:p>
          <a:p>
            <a:pPr lvl="1"/>
            <a:r>
              <a:rPr lang="de-DE" dirty="0"/>
              <a:t>Geländeverkabelung</a:t>
            </a:r>
          </a:p>
          <a:p>
            <a:r>
              <a:rPr lang="de-DE" dirty="0"/>
              <a:t>Verkabelung der Gebäude eines Standortes untereinander </a:t>
            </a:r>
          </a:p>
          <a:p>
            <a:r>
              <a:rPr lang="de-DE" dirty="0"/>
              <a:t>umfasst das Kabel von dem Standortverteiler zu einem Gebäudeverteiler, die Gebäudeverteiler und die Kabel zwischen den Gebäudeverteilern</a:t>
            </a:r>
          </a:p>
          <a:p>
            <a:r>
              <a:rPr lang="de-DE" dirty="0"/>
              <a:t>große Kabellängen notwendig – meist Glasfaserkabel, selten: Kupferkabel</a:t>
            </a:r>
          </a:p>
          <a:p>
            <a:r>
              <a:rPr lang="de-DE" dirty="0"/>
              <a:t>max. Kabellänge: </a:t>
            </a:r>
          </a:p>
          <a:p>
            <a:pPr lvl="1"/>
            <a:r>
              <a:rPr lang="de-DE" dirty="0"/>
              <a:t>Kupferkabel – Twisted-Pair-Kabel mit VDSL-Modem 900m</a:t>
            </a:r>
          </a:p>
          <a:p>
            <a:pPr lvl="1"/>
            <a:r>
              <a:rPr lang="de-DE" dirty="0"/>
              <a:t>Glasfaserkabel – 2000m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38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901BD-17D1-406C-9A4E-8EBF842F2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Sekundärbereich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101A0C-AEB1-4AFA-B5A8-D797EDA51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auch Steigbereichverkabelung oder Gebäudeverkabelung genannt</a:t>
            </a:r>
          </a:p>
          <a:p>
            <a:r>
              <a:rPr lang="de-DE" dirty="0"/>
              <a:t>vertikale Stockwerkverkabelung, also die Verkabelung der Stockwerke eines Gebäudes </a:t>
            </a:r>
          </a:p>
          <a:p>
            <a:r>
              <a:rPr lang="de-DE" dirty="0"/>
              <a:t>umfasst die Kabel von dem Gebäudeverteiler zu den Stockwerkverteilern</a:t>
            </a:r>
          </a:p>
          <a:p>
            <a:r>
              <a:rPr lang="de-DE" dirty="0"/>
              <a:t>Verkabelung mit Twisted-Pair-Kabel</a:t>
            </a:r>
          </a:p>
          <a:p>
            <a:r>
              <a:rPr lang="de-DE" dirty="0"/>
              <a:t>max. Kabellänge: 100m</a:t>
            </a:r>
          </a:p>
        </p:txBody>
      </p:sp>
    </p:spTree>
    <p:extLst>
      <p:ext uri="{BB962C8B-B14F-4D97-AF65-F5344CB8AC3E}">
        <p14:creationId xmlns:p14="http://schemas.microsoft.com/office/powerpoint/2010/main" val="3837144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81F1D-2062-46BE-AF93-79E66EBD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Tertiärbereich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2D9653-E7C7-427A-AD38-AD70D9699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auch Etagenverkabelung genannt</a:t>
            </a:r>
          </a:p>
          <a:p>
            <a:r>
              <a:rPr lang="de-DE" dirty="0"/>
              <a:t>ist die horizontale Stockwerkverkabelung, also die Verkabelung innerhalb der Stockwerke </a:t>
            </a:r>
          </a:p>
          <a:p>
            <a:r>
              <a:rPr lang="de-DE" dirty="0"/>
              <a:t>umfasst die Kabel von dem Stockwerkverteiler zu den Anschlussdosen</a:t>
            </a:r>
          </a:p>
          <a:p>
            <a:r>
              <a:rPr lang="de-DE" dirty="0"/>
              <a:t>Verkabelung mit Twisted-Pair-Kabel</a:t>
            </a:r>
          </a:p>
          <a:p>
            <a:r>
              <a:rPr lang="de-DE" dirty="0"/>
              <a:t>max. Kabellänge: </a:t>
            </a:r>
            <a:r>
              <a:rPr lang="de-DE" dirty="0" smtClean="0"/>
              <a:t>100m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6525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3956C-0EB4-4126-9A97-9E1B12A9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815035-6D9F-43CA-9897-9720DC114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Verteilerschränke</a:t>
            </a:r>
          </a:p>
          <a:p>
            <a:pPr lvl="1"/>
            <a:r>
              <a:rPr lang="de-DE" dirty="0"/>
              <a:t>19 Zoll Racks verbaut</a:t>
            </a:r>
          </a:p>
          <a:p>
            <a:pPr lvl="1"/>
            <a:r>
              <a:rPr lang="de-DE" dirty="0"/>
              <a:t>enthalten Gebäude- und Stockverteiler</a:t>
            </a:r>
          </a:p>
          <a:p>
            <a:pPr lvl="1"/>
            <a:r>
              <a:rPr lang="de-DE" dirty="0"/>
              <a:t>aber auch: Hub, Switch oder Telefonanlagen</a:t>
            </a:r>
          </a:p>
          <a:p>
            <a:r>
              <a:rPr lang="de-DE" dirty="0"/>
              <a:t>Patchpanel</a:t>
            </a:r>
          </a:p>
          <a:p>
            <a:pPr lvl="1"/>
            <a:r>
              <a:rPr lang="de-DE" dirty="0"/>
              <a:t>sind Verteiler für die Patchkabel </a:t>
            </a:r>
          </a:p>
          <a:p>
            <a:r>
              <a:rPr lang="de-DE" dirty="0"/>
              <a:t>Patchkabel</a:t>
            </a:r>
          </a:p>
          <a:p>
            <a:pPr lvl="1"/>
            <a:r>
              <a:rPr lang="de-DE" dirty="0"/>
              <a:t>werden für Patchpanels als Rangierungen sowie zum Anschluss von Endgeräten an Anschlussdosen verwendet</a:t>
            </a:r>
          </a:p>
          <a:p>
            <a:r>
              <a:rPr lang="de-DE" dirty="0"/>
              <a:t>Anschlussdosen</a:t>
            </a:r>
          </a:p>
          <a:p>
            <a:pPr lvl="1"/>
            <a:r>
              <a:rPr lang="de-DE" dirty="0"/>
              <a:t>Anschlussmöglichkeiten der Patchkabel mit der RJ-45 Buchse</a:t>
            </a:r>
          </a:p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120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Microsoft Office PowerPoint</Application>
  <PresentationFormat>Breitbild</PresentationFormat>
  <Paragraphs>149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</vt:lpstr>
      <vt:lpstr>Lehrpräsentation  zur Strukturierten Verkabelung</vt:lpstr>
      <vt:lpstr>Inhaltsverzeichnis</vt:lpstr>
      <vt:lpstr>Inhaltsverzeichnis</vt:lpstr>
      <vt:lpstr>Definition und Normung</vt:lpstr>
      <vt:lpstr>Bereiche</vt:lpstr>
      <vt:lpstr>Primärbereich</vt:lpstr>
      <vt:lpstr>Sekundärbereich</vt:lpstr>
      <vt:lpstr>Tertiärbereich</vt:lpstr>
      <vt:lpstr>Elemente</vt:lpstr>
      <vt:lpstr>Kabelarten</vt:lpstr>
      <vt:lpstr>Twisted-Pair-Kabel</vt:lpstr>
      <vt:lpstr>Shielded Twisted-Pair - Arten</vt:lpstr>
      <vt:lpstr>PowerPoint-Präsentation</vt:lpstr>
      <vt:lpstr>Lichtwellenleiter</vt:lpstr>
      <vt:lpstr>Mutimodefaser</vt:lpstr>
      <vt:lpstr>Mutimodefaser</vt:lpstr>
      <vt:lpstr>Monomodefaser</vt:lpstr>
      <vt:lpstr>Vergleich</vt:lpstr>
      <vt:lpstr>Beeinträchtigungen 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Lehrpräsentation  zur Strukturierte Verkabelung</dc:title>
  <dc:creator>Derya Kömeagac</dc:creator>
  <cp:lastModifiedBy>Michael Röpert</cp:lastModifiedBy>
  <cp:revision>31</cp:revision>
  <dcterms:created xsi:type="dcterms:W3CDTF">2020-02-29T15:13:26Z</dcterms:created>
  <dcterms:modified xsi:type="dcterms:W3CDTF">2021-01-11T07:31:58Z</dcterms:modified>
</cp:coreProperties>
</file>