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1" r:id="rId2"/>
    <p:sldId id="375" r:id="rId3"/>
    <p:sldId id="303" r:id="rId4"/>
    <p:sldId id="381" r:id="rId5"/>
    <p:sldId id="379" r:id="rId6"/>
    <p:sldId id="306" r:id="rId7"/>
    <p:sldId id="373" r:id="rId8"/>
    <p:sldId id="376" r:id="rId9"/>
    <p:sldId id="377" r:id="rId10"/>
    <p:sldId id="378" r:id="rId11"/>
    <p:sldId id="380" r:id="rId12"/>
    <p:sldId id="304" r:id="rId13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000000"/>
    <a:srgbClr val="FBFCFC"/>
    <a:srgbClr val="FCFCFC"/>
    <a:srgbClr val="FCFCFD"/>
    <a:srgbClr val="FCFDFD"/>
    <a:srgbClr val="FDFDFD"/>
    <a:srgbClr val="FDFDFE"/>
    <a:srgbClr val="FDFEFE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7"/>
    <p:restoredTop sz="91325"/>
  </p:normalViewPr>
  <p:slideViewPr>
    <p:cSldViewPr snapToObjects="1" showGuides="1">
      <p:cViewPr varScale="1">
        <p:scale>
          <a:sx n="145" d="100"/>
          <a:sy n="145" d="100"/>
        </p:scale>
        <p:origin x="208" y="336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4/6/24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54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2a - C++ Einführung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/12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PI-Artificial-Intelligence-Teaching/24-pt2/blob/main/unit2/overloading.cpp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PI-Artificial-Intelligence-Teaching/24-pt2/blob/main/unit2/template.cpp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PI-Artificial-Intelligence-Teaching/24-pt2/blob/main/unit2/types.cpp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PI-Artificial-Intelligence-Teaching/24-pt2/blob/main/unit2/pointers.cpp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PI-Artificial-Intelligence-Teaching/24-pt2/blob/main/unit2/const.cp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9" b="11319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/>
              <a:t>C++ Einführung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DDCB6-8AB0-C907-D556-23D8C03BE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DE" b="1" dirty="0">
                <a:ea typeface="ＭＳ Ｐゴシック" panose="020B0600070205080204" pitchFamily="34" charset="-128"/>
              </a:rPr>
              <a:t>Funktionen</a:t>
            </a:r>
            <a:r>
              <a:rPr lang="de-DE" altLang="en-DE" dirty="0">
                <a:ea typeface="ＭＳ Ｐゴシック" panose="020B0600070205080204" pitchFamily="34" charset="-128"/>
              </a:rPr>
              <a:t> werden genauso deklariert wie in C</a:t>
            </a:r>
          </a:p>
          <a:p>
            <a:pPr lvl="1"/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</a:t>
            </a:r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-type&gt; &lt;</a:t>
            </a:r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function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-name&gt;(&lt;type1&gt; &lt;arg1&gt;, &lt;type2&gt; &lt;args2&gt;, …) {…}</a:t>
            </a:r>
          </a:p>
          <a:p>
            <a:r>
              <a:rPr lang="de-DE" altLang="en-DE" b="1" dirty="0">
                <a:ea typeface="ＭＳ Ｐゴシック" panose="020B0600070205080204" pitchFamily="34" charset="-128"/>
              </a:rPr>
              <a:t>Drei neue Erweiterungen</a:t>
            </a:r>
            <a:r>
              <a:rPr lang="de-DE" altLang="en-DE" dirty="0">
                <a:ea typeface="ＭＳ Ｐゴシック" panose="020B0600070205080204" pitchFamily="34" charset="-128"/>
              </a:rPr>
              <a:t>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DE" sz="1200" dirty="0">
                <a:ea typeface="ＭＳ Ｐゴシック" panose="020B0600070205080204" pitchFamily="34" charset="-128"/>
              </a:rPr>
              <a:t>Argumente können </a:t>
            </a:r>
            <a:r>
              <a:rPr lang="de-DE" altLang="en-DE" sz="1200" b="1" dirty="0">
                <a:ea typeface="ＭＳ Ｐゴシック" panose="020B0600070205080204" pitchFamily="34" charset="-128"/>
              </a:rPr>
              <a:t>Standardwerte</a:t>
            </a:r>
            <a:r>
              <a:rPr lang="de-DE" altLang="en-DE" sz="1200" dirty="0">
                <a:ea typeface="ＭＳ Ｐゴシック" panose="020B0600070205080204" pitchFamily="34" charset="-128"/>
              </a:rPr>
              <a:t> haben (mit 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</a:t>
            </a:r>
            <a:r>
              <a:rPr lang="de-DE" altLang="en-DE" sz="1200" dirty="0">
                <a:ea typeface="ＭＳ Ｐゴシック" panose="020B0600070205080204" pitchFamily="34" charset="-128"/>
              </a:rPr>
              <a:t> bei Deklaration angeben)</a:t>
            </a:r>
          </a:p>
          <a:p>
            <a:pPr marL="538162" lvl="2" indent="0">
              <a:buNone/>
            </a:pPr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void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my_print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char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*s, </a:t>
            </a:r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width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=80) { … }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DE" sz="1200" dirty="0">
                <a:ea typeface="ＭＳ Ｐゴシック" panose="020B0600070205080204" pitchFamily="34" charset="-128"/>
              </a:rPr>
              <a:t>Funktionen können </a:t>
            </a:r>
            <a:r>
              <a:rPr lang="de-DE" altLang="en-DE" sz="1200" b="1" dirty="0">
                <a:ea typeface="ＭＳ Ｐゴシック" panose="020B0600070205080204" pitchFamily="34" charset="-128"/>
              </a:rPr>
              <a:t>überladen</a:t>
            </a:r>
            <a:r>
              <a:rPr lang="de-DE" altLang="en-DE" sz="1200" dirty="0">
                <a:ea typeface="ＭＳ Ｐゴシック" panose="020B0600070205080204" pitchFamily="34" charset="-128"/>
              </a:rPr>
              <a:t>, wenn die Argumenttypen sich unterscheiden</a:t>
            </a:r>
          </a:p>
          <a:p>
            <a:pPr marL="268287" lvl="1" indent="0">
              <a:buNone/>
            </a:pP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</a:t>
            </a:r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f(</a:t>
            </a:r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x, </a:t>
            </a:r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y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{ </a:t>
            </a:r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return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(x + </a:t>
            </a:r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y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 }</a:t>
            </a:r>
          </a:p>
          <a:p>
            <a:pPr marL="268287" lvl="1" indent="0">
              <a:buNone/>
            </a:pP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</a:t>
            </a:r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f(double x, double </a:t>
            </a:r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y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{ </a:t>
            </a:r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return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((</a:t>
            </a:r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x * (</a:t>
            </a:r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</a:t>
            </a:r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y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 } </a:t>
            </a:r>
          </a:p>
          <a:p>
            <a:pPr marL="268287" lvl="1" indent="0">
              <a:buNone/>
            </a:pP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f(2,3)    	// </a:t>
            </a:r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this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returns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5</a:t>
            </a:r>
          </a:p>
          <a:p>
            <a:pPr marL="268287" lvl="1" indent="0">
              <a:buNone/>
            </a:pP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f(2.0,3.0) 	// </a:t>
            </a:r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this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returns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6</a:t>
            </a:r>
            <a:endParaRPr lang="de-DE" altLang="en-DE" sz="1200" b="1" dirty="0">
              <a:ea typeface="ＭＳ Ｐゴシック" panose="020B0600070205080204" pitchFamily="34" charset="-128"/>
            </a:endParaRPr>
          </a:p>
          <a:p>
            <a:pPr marL="611187" lvl="1" indent="-342900">
              <a:buFont typeface="+mj-lt"/>
              <a:buAutoNum type="arabicPeriod" startAt="3"/>
            </a:pPr>
            <a:r>
              <a:rPr lang="de-DE" altLang="en-DE" sz="1200" dirty="0">
                <a:ea typeface="ＭＳ Ｐゴシック" panose="020B0600070205080204" pitchFamily="34" charset="-128"/>
              </a:rPr>
              <a:t>Alle C++ Operatoren (z.B. Addition, Multiplikation) können auch überladen werden</a:t>
            </a:r>
          </a:p>
          <a:p>
            <a:pPr marL="268287" lvl="1" indent="0">
              <a:buNone/>
            </a:pP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</a:t>
            </a:r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MyType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operator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+(</a:t>
            </a:r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MyType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&amp; a, </a:t>
            </a:r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MyType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&amp; b) { …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676D61-828E-2BE1-D331-D2305FF9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DE" dirty="0">
                <a:ea typeface="ＭＳ Ｐゴシック" panose="020B0600070205080204" pitchFamily="34" charset="-128"/>
              </a:rPr>
              <a:t>Funktionen &amp; (Operator)-</a:t>
            </a:r>
            <a:r>
              <a:rPr lang="en-US" altLang="en-DE" dirty="0">
                <a:ea typeface="ＭＳ Ｐゴシック" panose="020B0600070205080204" pitchFamily="34" charset="-128"/>
              </a:rPr>
              <a:t>Overloading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92393-7A6F-64E5-F5E0-87E027B8145D}"/>
              </a:ext>
            </a:extLst>
          </p:cNvPr>
          <p:cNvSpPr txBox="1"/>
          <p:nvPr/>
        </p:nvSpPr>
        <p:spPr bwMode="gray">
          <a:xfrm>
            <a:off x="467544" y="4632334"/>
            <a:ext cx="734481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600" b="1" dirty="0">
                <a:hlinkClick r:id="rId2"/>
              </a:rPr>
              <a:t>overloading.cpp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26840204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DDCB6-8AB0-C907-D556-23D8C03BE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DE" dirty="0">
                <a:ea typeface="ＭＳ Ｐゴシック" panose="020B0600070205080204" pitchFamily="34" charset="-128"/>
              </a:rPr>
              <a:t>Oft wollen wir uns bei der Implementierung von Funktionen und Strukturen </a:t>
            </a:r>
            <a:r>
              <a:rPr lang="de-DE" altLang="en-DE" b="1" dirty="0">
                <a:ea typeface="ＭＳ Ｐゴシック" panose="020B0600070205080204" pitchFamily="34" charset="-128"/>
              </a:rPr>
              <a:t>noch nicht auf </a:t>
            </a:r>
            <a:r>
              <a:rPr lang="de-DE" altLang="en-DE" dirty="0">
                <a:ea typeface="ＭＳ Ｐゴシック" panose="020B0600070205080204" pitchFamily="34" charset="-128"/>
              </a:rPr>
              <a:t>Argument- oder </a:t>
            </a:r>
            <a:r>
              <a:rPr lang="de-DE" altLang="en-DE" i="1" dirty="0">
                <a:ea typeface="ＭＳ Ｐゴシック" panose="020B0600070205080204" pitchFamily="34" charset="-128"/>
              </a:rPr>
              <a:t>Member</a:t>
            </a:r>
            <a:r>
              <a:rPr lang="de-DE" altLang="en-DE" dirty="0">
                <a:ea typeface="ＭＳ Ｐゴシック" panose="020B0600070205080204" pitchFamily="34" charset="-128"/>
              </a:rPr>
              <a:t>-</a:t>
            </a:r>
            <a:r>
              <a:rPr lang="de-DE" altLang="en-DE" b="1" dirty="0">
                <a:ea typeface="ＭＳ Ｐゴシック" panose="020B0600070205080204" pitchFamily="34" charset="-128"/>
              </a:rPr>
              <a:t>Typen festlegen</a:t>
            </a:r>
            <a:r>
              <a:rPr lang="de-DE" altLang="en-DE" dirty="0">
                <a:ea typeface="ＭＳ Ｐゴシック" panose="020B0600070205080204" pitchFamily="34" charset="-128"/>
              </a:rPr>
              <a:t>. 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Verkettete Liste (von beliebigen Wertetypen!)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Nullstellverfahren (alle Typen, die Addition und Multiplikation unterstützen)</a:t>
            </a:r>
          </a:p>
          <a:p>
            <a:r>
              <a:rPr lang="de-DE" altLang="en-DE" dirty="0">
                <a:ea typeface="ＭＳ Ｐゴシック" panose="020B0600070205080204" pitchFamily="34" charset="-128"/>
              </a:rPr>
              <a:t>C++ bietet Templates an, mit denen man </a:t>
            </a:r>
            <a:r>
              <a:rPr lang="de-DE" altLang="en-DE" b="1" dirty="0">
                <a:ea typeface="ＭＳ Ｐゴシック" panose="020B0600070205080204" pitchFamily="34" charset="-128"/>
              </a:rPr>
              <a:t>Typvariablen</a:t>
            </a:r>
            <a:r>
              <a:rPr lang="de-DE" altLang="en-DE" dirty="0">
                <a:ea typeface="ＭＳ Ｐゴシック" panose="020B0600070205080204" pitchFamily="34" charset="-128"/>
              </a:rPr>
              <a:t> definieren kann</a:t>
            </a:r>
          </a:p>
          <a:p>
            <a:pPr lvl="1"/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template &lt;</a:t>
            </a:r>
            <a:r>
              <a:rPr lang="en-US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typename</a:t>
            </a: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T&gt;</a:t>
            </a:r>
          </a:p>
          <a:p>
            <a:r>
              <a:rPr lang="de-DE" altLang="en-DE" dirty="0">
                <a:ea typeface="ＭＳ Ｐゴシック" panose="020B0600070205080204" pitchFamily="34" charset="-128"/>
              </a:rPr>
              <a:t>Anstelle des eigentlichen Typs wird dann die Typvariable </a:t>
            </a:r>
            <a:r>
              <a:rPr lang="de-DE" altLang="en-DE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</a:t>
            </a:r>
            <a:r>
              <a:rPr lang="de-DE" altLang="en-DE" dirty="0">
                <a:ea typeface="ＭＳ Ｐゴシック" panose="020B0600070205080204" pitchFamily="34" charset="-128"/>
              </a:rPr>
              <a:t> benutzt</a:t>
            </a:r>
          </a:p>
          <a:p>
            <a:pPr lvl="1"/>
            <a:r>
              <a:rPr lang="de-DE" altLang="en-DE" sz="1200" b="1" dirty="0">
                <a:ea typeface="ＭＳ Ｐゴシック" panose="020B0600070205080204" pitchFamily="34" charset="-128"/>
              </a:rPr>
              <a:t>Beispiel</a:t>
            </a:r>
            <a:r>
              <a:rPr lang="de-DE" altLang="en-DE" sz="1200" dirty="0">
                <a:ea typeface="ＭＳ Ｐゴシック" panose="020B0600070205080204" pitchFamily="34" charset="-128"/>
              </a:rPr>
              <a:t>:</a:t>
            </a:r>
          </a:p>
          <a:p>
            <a:pPr marL="536575" lvl="2" indent="0">
              <a:buNone/>
            </a:pP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List&lt;T&gt;* </a:t>
            </a:r>
            <a:r>
              <a:rPr lang="en-US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add_element</a:t>
            </a: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(const List&lt;T&gt;* head, const T value) { … }</a:t>
            </a:r>
          </a:p>
          <a:p>
            <a:r>
              <a:rPr lang="de-DE" altLang="en-DE" dirty="0">
                <a:ea typeface="ＭＳ Ｐゴシック" panose="020B0600070205080204" pitchFamily="34" charset="-128"/>
              </a:rPr>
              <a:t>Bei jeder Benutzung der Funktion oder des Typs während der </a:t>
            </a:r>
            <a:r>
              <a:rPr lang="en-US" altLang="en-DE" dirty="0" err="1">
                <a:ea typeface="ＭＳ Ｐゴシック" panose="020B0600070205080204" pitchFamily="34" charset="-128"/>
              </a:rPr>
              <a:t>Compilierung</a:t>
            </a:r>
            <a:r>
              <a:rPr lang="de-DE" altLang="en-DE" dirty="0">
                <a:ea typeface="ＭＳ Ｐゴシック" panose="020B0600070205080204" pitchFamily="34" charset="-128"/>
              </a:rPr>
              <a:t> generiert der Compiler dann </a:t>
            </a:r>
            <a:r>
              <a:rPr lang="de-DE" altLang="en-DE" b="1" dirty="0">
                <a:ea typeface="ＭＳ Ｐゴシック" panose="020B0600070205080204" pitchFamily="34" charset="-128"/>
              </a:rPr>
              <a:t>den speziellen Code </a:t>
            </a:r>
            <a:r>
              <a:rPr lang="de-DE" altLang="en-DE" dirty="0">
                <a:ea typeface="ＭＳ Ｐゴシック" panose="020B0600070205080204" pitchFamily="34" charset="-128"/>
              </a:rPr>
              <a:t>für den eigentlichen Typ</a:t>
            </a:r>
          </a:p>
          <a:p>
            <a:pPr marL="538162" lvl="2" indent="0">
              <a:buNone/>
            </a:pP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 List&lt;int&gt;* </a:t>
            </a:r>
            <a:r>
              <a:rPr lang="en-US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i_list</a:t>
            </a: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NULL;</a:t>
            </a:r>
            <a:b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en-US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i_list</a:t>
            </a: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</a:t>
            </a:r>
            <a:r>
              <a:rPr lang="en-US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add_element</a:t>
            </a: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i_list</a:t>
            </a: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 42);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676D61-828E-2BE1-D331-D2305FF9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DE" dirty="0">
                <a:ea typeface="ＭＳ Ｐゴシック" panose="020B0600070205080204" pitchFamily="34" charset="-128"/>
              </a:rPr>
              <a:t>Templates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92393-7A6F-64E5-F5E0-87E027B8145D}"/>
              </a:ext>
            </a:extLst>
          </p:cNvPr>
          <p:cNvSpPr txBox="1"/>
          <p:nvPr/>
        </p:nvSpPr>
        <p:spPr bwMode="gray">
          <a:xfrm>
            <a:off x="467544" y="4603363"/>
            <a:ext cx="734481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600" b="1" dirty="0">
                <a:hlinkClick r:id="rId2"/>
              </a:rPr>
              <a:t>template.cpp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37215855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887906-7620-AE31-FFF6-9AD6F84056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US" dirty="0">
                <a:ea typeface="ＭＳ Ｐゴシック" panose="020B0600070205080204" pitchFamily="34" charset="-128"/>
              </a:rPr>
              <a:t>Entwickelt in den 1980ern von </a:t>
            </a:r>
            <a:r>
              <a:rPr lang="en-US" altLang="en-US" dirty="0">
                <a:ea typeface="ＭＳ Ｐゴシック" panose="020B0600070205080204" pitchFamily="34" charset="-128"/>
              </a:rPr>
              <a:t>Bjarne </a:t>
            </a:r>
            <a:r>
              <a:rPr lang="en-US" altLang="en-US" dirty="0" err="1">
                <a:ea typeface="ＭＳ Ｐゴシック" panose="020B0600070205080204" pitchFamily="34" charset="-128"/>
              </a:rPr>
              <a:t>Stroustrup</a:t>
            </a:r>
            <a:r>
              <a:rPr lang="de-DE" altLang="en-US" dirty="0">
                <a:ea typeface="ＭＳ Ｐゴシック" panose="020B0600070205080204" pitchFamily="34" charset="-128"/>
              </a:rPr>
              <a:t>, AT&amp;T Bell Labs</a:t>
            </a:r>
          </a:p>
          <a:p>
            <a:pPr lvl="1"/>
            <a:r>
              <a:rPr lang="de-DE" altLang="en-US" dirty="0">
                <a:ea typeface="ＭＳ Ｐゴシック" panose="020B0600070205080204" pitchFamily="34" charset="-128"/>
              </a:rPr>
              <a:t>Ursprünglich „</a:t>
            </a:r>
            <a:r>
              <a:rPr lang="en-US" altLang="en-US" dirty="0">
                <a:ea typeface="ＭＳ Ｐゴシック" panose="020B0600070205080204" pitchFamily="34" charset="-128"/>
              </a:rPr>
              <a:t>C with Classes</a:t>
            </a:r>
            <a:r>
              <a:rPr lang="ja-JP" altLang="de-DE">
                <a:ea typeface="ＭＳ Ｐゴシック" panose="020B0600070205080204" pitchFamily="34" charset="-128"/>
              </a:rPr>
              <a:t>“</a:t>
            </a:r>
            <a:r>
              <a:rPr lang="de-DE" altLang="ja-JP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cfront</a:t>
            </a:r>
            <a:r>
              <a:rPr lang="de-DE" altLang="en-US" dirty="0">
                <a:ea typeface="ＭＳ Ｐゴシック" panose="020B0600070205080204" pitchFamily="34" charset="-128"/>
              </a:rPr>
              <a:t>: Übersetzer von C++ nach C 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Ziel</a:t>
            </a:r>
            <a:r>
              <a:rPr lang="de-DE" altLang="en-US" dirty="0">
                <a:ea typeface="ＭＳ Ｐゴシック" panose="020B0600070205080204" pitchFamily="34" charset="-128"/>
              </a:rPr>
              <a:t>: Objektorientierte Programmierung in C </a:t>
            </a:r>
          </a:p>
          <a:p>
            <a:pPr lvl="1"/>
            <a:r>
              <a:rPr lang="de-DE" altLang="en-US" dirty="0">
                <a:ea typeface="ＭＳ Ｐゴシック" panose="020B0600070205080204" pitchFamily="34" charset="-128"/>
              </a:rPr>
              <a:t>Klassen, Methoden, Mehrfachvererbung </a:t>
            </a:r>
          </a:p>
          <a:p>
            <a:pPr lvl="1"/>
            <a:r>
              <a:rPr lang="de-DE" altLang="en-US" dirty="0">
                <a:ea typeface="ＭＳ Ｐゴシック" panose="020B0600070205080204" pitchFamily="34" charset="-128"/>
              </a:rPr>
              <a:t>später auch Templates, Ausnahmebehandlung, Namespaces 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Standardisierung</a:t>
            </a:r>
            <a:r>
              <a:rPr lang="de-DE" altLang="en-US" dirty="0">
                <a:ea typeface="ＭＳ Ｐゴシック" panose="020B0600070205080204" pitchFamily="34" charset="-128"/>
              </a:rPr>
              <a:t>: </a:t>
            </a:r>
          </a:p>
          <a:p>
            <a:pPr lvl="1"/>
            <a:r>
              <a:rPr lang="de-DE" altLang="en-US" dirty="0">
                <a:ea typeface="ＭＳ Ｐゴシック" panose="020B0600070205080204" pitchFamily="34" charset="-128"/>
              </a:rPr>
              <a:t>1998: ISO/IEC 14882:1998 (C++98)</a:t>
            </a:r>
          </a:p>
          <a:p>
            <a:pPr lvl="1"/>
            <a:r>
              <a:rPr lang="de-DE" altLang="en-US" dirty="0">
                <a:ea typeface="ＭＳ Ｐゴシック" panose="020B0600070205080204" pitchFamily="34" charset="-128"/>
              </a:rPr>
              <a:t>2011: ISO/IEC 14882:2011 (C++11) </a:t>
            </a:r>
          </a:p>
          <a:p>
            <a:pPr lvl="1"/>
            <a:r>
              <a:rPr lang="de-DE" altLang="en-US" dirty="0">
                <a:ea typeface="ＭＳ Ｐゴシック" panose="020B0600070205080204" pitchFamily="34" charset="-128"/>
              </a:rPr>
              <a:t>2017: ISO/IEC 14882:2017 (C++17)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D6B489-DDCD-BC3F-5691-4122596C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C++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F0A74A-9465-EB4D-4393-42D6CF421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8503" y="1187946"/>
            <a:ext cx="1055444" cy="138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48CC49-23E4-C52D-69A2-E13DE6F43E35}"/>
              </a:ext>
            </a:extLst>
          </p:cNvPr>
          <p:cNvSpPr txBox="1"/>
          <p:nvPr/>
        </p:nvSpPr>
        <p:spPr bwMode="gray">
          <a:xfrm>
            <a:off x="7681936" y="2571750"/>
            <a:ext cx="1055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Bjarne </a:t>
            </a:r>
            <a:r>
              <a:rPr lang="en-US" sz="8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Stroustrup</a:t>
            </a:r>
            <a:endParaRPr lang="en-US" sz="8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ctr"/>
            <a:r>
              <a:rPr lang="de-DE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(1950 – 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0355543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Unterschiede zu C</a:t>
            </a:r>
          </a:p>
          <a:p>
            <a:pPr marL="614125" lvl="1" indent="-342900"/>
            <a:r>
              <a:rPr lang="de-DE" altLang="en-DE" dirty="0"/>
              <a:t>Kommentare, Initialisierungen &amp; Speicherverwaltung</a:t>
            </a:r>
          </a:p>
          <a:p>
            <a:pPr marL="614125" lvl="1" indent="-342900"/>
            <a:r>
              <a:rPr lang="de-DE" altLang="en-DE" dirty="0"/>
              <a:t>Primitive Datentypen</a:t>
            </a:r>
          </a:p>
          <a:p>
            <a:pPr marL="614125" lvl="1" indent="-342900"/>
            <a:r>
              <a:rPr lang="en-US" altLang="en-DE" dirty="0"/>
              <a:t>Zeiger &amp; </a:t>
            </a:r>
            <a:r>
              <a:rPr lang="de-DE" altLang="en-DE" dirty="0"/>
              <a:t>Referenzen</a:t>
            </a:r>
          </a:p>
          <a:p>
            <a:pPr marL="614125" lvl="1" indent="-342900"/>
            <a:r>
              <a:rPr lang="en-US" altLang="en-DE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/>
              <a:t> </a:t>
            </a:r>
            <a:r>
              <a:rPr lang="de-DE" altLang="en-DE" dirty="0"/>
              <a:t>Operator</a:t>
            </a:r>
          </a:p>
          <a:p>
            <a:pPr marL="614125" lvl="1" indent="-342900"/>
            <a:r>
              <a:rPr lang="de-DE" altLang="en-DE" dirty="0"/>
              <a:t>Funktionen &amp; (Operator)-</a:t>
            </a:r>
            <a:r>
              <a:rPr lang="en-US" altLang="en-DE" dirty="0"/>
              <a:t>Overloading</a:t>
            </a:r>
            <a:endParaRPr lang="de-DE" altLang="en-DE" dirty="0"/>
          </a:p>
          <a:p>
            <a:pPr marL="614125" lvl="1" indent="-342900"/>
            <a:r>
              <a:rPr lang="de-DE" altLang="en-DE" dirty="0"/>
              <a:t>Templates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Abstrakte Datentypen &amp; Klassen in C++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Vererbung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Spezielle Konstruktoren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Standard Template Library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b="1" dirty="0"/>
              <a:t>Unterschiede zu C</a:t>
            </a:r>
          </a:p>
          <a:p>
            <a:pPr marL="614125" lvl="1" indent="-342900"/>
            <a:r>
              <a:rPr lang="de-DE" altLang="en-DE" dirty="0"/>
              <a:t>Kommentare, Initialisierungen &amp; Speicherverwaltung</a:t>
            </a:r>
          </a:p>
          <a:p>
            <a:pPr marL="614125" lvl="1" indent="-342900"/>
            <a:r>
              <a:rPr lang="de-DE" altLang="en-DE" dirty="0"/>
              <a:t>Primitive Datentypen</a:t>
            </a:r>
          </a:p>
          <a:p>
            <a:pPr marL="614125" lvl="1" indent="-342900"/>
            <a:r>
              <a:rPr lang="en-US" altLang="en-DE" dirty="0"/>
              <a:t>Zeiger &amp; </a:t>
            </a:r>
            <a:r>
              <a:rPr lang="de-DE" altLang="en-DE" dirty="0"/>
              <a:t>Referenzen</a:t>
            </a:r>
          </a:p>
          <a:p>
            <a:pPr marL="614125" lvl="1" indent="-342900"/>
            <a:r>
              <a:rPr lang="en-US" altLang="en-DE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/>
              <a:t> </a:t>
            </a:r>
            <a:r>
              <a:rPr lang="de-DE" altLang="en-DE" dirty="0"/>
              <a:t>Operator</a:t>
            </a:r>
          </a:p>
          <a:p>
            <a:pPr marL="614125" lvl="1" indent="-342900"/>
            <a:r>
              <a:rPr lang="de-DE" altLang="en-DE" dirty="0"/>
              <a:t>Funktionen &amp; (Operator)-</a:t>
            </a:r>
            <a:r>
              <a:rPr lang="en-US" altLang="en-DE" dirty="0"/>
              <a:t>Overloading</a:t>
            </a:r>
            <a:endParaRPr lang="de-DE" altLang="en-DE" dirty="0"/>
          </a:p>
          <a:p>
            <a:pPr marL="614125" lvl="1" indent="-342900"/>
            <a:r>
              <a:rPr lang="de-DE" altLang="en-DE" dirty="0"/>
              <a:t>Templates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Abstrakte Datentypen &amp; Klassen in C++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Vererbung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Spezielle Konstruktoren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Standard Template Library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02392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DDCB6-8AB0-C907-D556-23D8C03BE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DE" b="1" dirty="0">
                <a:ea typeface="ＭＳ Ｐゴシック" panose="020B0600070205080204" pitchFamily="34" charset="-128"/>
              </a:rPr>
              <a:t>Kommentare</a:t>
            </a:r>
            <a:r>
              <a:rPr lang="de-DE" altLang="en-DE" dirty="0">
                <a:ea typeface="ＭＳ Ｐゴシック" panose="020B0600070205080204" pitchFamily="34" charset="-128"/>
              </a:rPr>
              <a:t>: Es gibt zwei Arten, Kommentare ins Programm einzufügen</a:t>
            </a:r>
          </a:p>
          <a:p>
            <a:pPr lvl="1"/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/*...*/</a:t>
            </a:r>
            <a:r>
              <a:rPr lang="de-DE" altLang="en-DE" sz="1200" dirty="0">
                <a:ea typeface="ＭＳ Ｐゴシック" panose="020B0600070205080204" pitchFamily="34" charset="-128"/>
              </a:rPr>
              <a:t> Kommentare, die sich über mehrere Zeilen erstrecken (wie C)</a:t>
            </a:r>
          </a:p>
          <a:p>
            <a:pPr lvl="1"/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//...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dirty="0">
                <a:ea typeface="ＭＳ Ｐゴシック" panose="020B0600070205080204" pitchFamily="34" charset="-128"/>
              </a:rPr>
              <a:t>Kommentare, so dass der Compiler den Rest der Zeile ignoriert</a:t>
            </a:r>
          </a:p>
          <a:p>
            <a:r>
              <a:rPr lang="de-DE" altLang="en-DE" b="1" dirty="0">
                <a:ea typeface="ＭＳ Ｐゴシック" panose="020B0600070205080204" pitchFamily="34" charset="-128"/>
              </a:rPr>
              <a:t>Initialisierungen </a:t>
            </a:r>
            <a:r>
              <a:rPr lang="de-DE" altLang="en-DE" dirty="0">
                <a:ea typeface="ＭＳ Ｐゴシック" panose="020B0600070205080204" pitchFamily="34" charset="-128"/>
              </a:rPr>
              <a:t>bei Deklaration haben eine zusätzliche Syntax, die verlustvolle Typkonvertierungen erkennen und explizite Zuweisung verhindern: </a:t>
            </a:r>
            <a:r>
              <a:rPr lang="en-US" altLang="en-DE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 variable { value }</a:t>
            </a:r>
            <a:r>
              <a:rPr lang="de-DE" altLang="en-DE" dirty="0">
                <a:ea typeface="ＭＳ Ｐゴシック" panose="020B0600070205080204" pitchFamily="34" charset="-128"/>
              </a:rPr>
              <a:t> anstatt </a:t>
            </a:r>
            <a:r>
              <a:rPr lang="en-US" altLang="en-DE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 variable = { value }</a:t>
            </a:r>
            <a:r>
              <a:rPr lang="de-DE" altLang="en-DE" dirty="0">
                <a:ea typeface="ＭＳ Ｐゴシック" panose="020B0600070205080204" pitchFamily="34" charset="-128"/>
              </a:rPr>
              <a:t> oder </a:t>
            </a:r>
            <a:r>
              <a:rPr lang="en-US" altLang="en-DE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 variable = value</a:t>
            </a:r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endParaRPr lang="de-DE" altLang="en-DE" b="1" dirty="0">
              <a:ea typeface="ＭＳ Ｐゴシック" panose="020B0600070205080204" pitchFamily="34" charset="-128"/>
            </a:endParaRPr>
          </a:p>
          <a:p>
            <a:pPr lvl="1"/>
            <a:r>
              <a:rPr lang="de-DE" altLang="en-DE" sz="1200" b="1" dirty="0">
                <a:ea typeface="ＭＳ Ｐゴシック" panose="020B0600070205080204" pitchFamily="34" charset="-128"/>
              </a:rPr>
              <a:t>Beispiel</a:t>
            </a:r>
            <a:r>
              <a:rPr lang="de-DE" altLang="en-DE" sz="1200" dirty="0">
                <a:ea typeface="ＭＳ Ｐゴシック" panose="020B0600070205080204" pitchFamily="34" charset="-128"/>
              </a:rPr>
              <a:t>:</a:t>
            </a:r>
          </a:p>
          <a:p>
            <a:pPr lvl="2"/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i = 7.2;    //</a:t>
            </a: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warning is generated but compiles</a:t>
            </a:r>
          </a:p>
          <a:p>
            <a:pPr lvl="2"/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i { 7.2 };  //</a:t>
            </a: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compile time type error in C++</a:t>
            </a:r>
            <a:endParaRPr lang="de-DE" altLang="en-DE" b="1" dirty="0">
              <a:ea typeface="ＭＳ Ｐゴシック" panose="020B0600070205080204" pitchFamily="34" charset="-128"/>
            </a:endParaRPr>
          </a:p>
          <a:p>
            <a:r>
              <a:rPr lang="de-DE" altLang="en-DE" b="1" dirty="0">
                <a:ea typeface="ＭＳ Ｐゴシック" panose="020B0600070205080204" pitchFamily="34" charset="-128"/>
              </a:rPr>
              <a:t>(Dynamische) Speicherverwaltung </a:t>
            </a:r>
            <a:r>
              <a:rPr lang="de-DE" altLang="en-DE" dirty="0">
                <a:ea typeface="ＭＳ Ｐゴシック" panose="020B0600070205080204" pitchFamily="34" charset="-128"/>
              </a:rPr>
              <a:t>ist Teil der Sprache mit den beiden Schlüsselworten </a:t>
            </a:r>
            <a:r>
              <a:rPr lang="en-US" altLang="en-DE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</a:t>
            </a:r>
            <a:r>
              <a:rPr lang="de-DE" altLang="en-DE" dirty="0">
                <a:ea typeface="ＭＳ Ｐゴシック" panose="020B0600070205080204" pitchFamily="34" charset="-128"/>
              </a:rPr>
              <a:t> und </a:t>
            </a:r>
            <a:r>
              <a:rPr lang="en-US" altLang="en-DE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delete</a:t>
            </a:r>
            <a:r>
              <a:rPr lang="de-DE" altLang="en-DE" dirty="0">
                <a:ea typeface="ＭＳ Ｐゴシック" panose="020B0600070205080204" pitchFamily="34" charset="-128"/>
              </a:rPr>
              <a:t> ( und </a:t>
            </a:r>
            <a:r>
              <a:rPr lang="en-US" altLang="en-DE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new[]</a:t>
            </a:r>
            <a:r>
              <a:rPr lang="de-DE" altLang="en-DE" dirty="0">
                <a:ea typeface="ＭＳ Ｐゴシック" panose="020B0600070205080204" pitchFamily="34" charset="-128"/>
              </a:rPr>
              <a:t> und </a:t>
            </a:r>
            <a:r>
              <a:rPr lang="en-US" altLang="en-DE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delete[]</a:t>
            </a:r>
            <a:r>
              <a:rPr lang="de-DE" altLang="en-DE" dirty="0">
                <a:ea typeface="ＭＳ Ｐゴシック" panose="020B0600070205080204" pitchFamily="34" charset="-128"/>
              </a:rPr>
              <a:t> für Felder)</a:t>
            </a:r>
          </a:p>
          <a:p>
            <a:pPr lvl="1"/>
            <a:r>
              <a:rPr lang="de-DE" altLang="en-DE" sz="1200" b="1" dirty="0">
                <a:ea typeface="ＭＳ Ｐゴシック" panose="020B0600070205080204" pitchFamily="34" charset="-128"/>
              </a:rPr>
              <a:t>Beispiel</a:t>
            </a:r>
            <a:r>
              <a:rPr lang="de-DE" altLang="en-DE" sz="1200" dirty="0">
                <a:ea typeface="ＭＳ Ｐゴシック" panose="020B0600070205080204" pitchFamily="34" charset="-128"/>
              </a:rPr>
              <a:t>:</a:t>
            </a:r>
          </a:p>
          <a:p>
            <a:pPr lvl="2"/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int* </a:t>
            </a:r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arr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</a:t>
            </a:r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[10]; </a:t>
            </a:r>
          </a:p>
          <a:p>
            <a:pPr lvl="2"/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delete[] </a:t>
            </a:r>
            <a:r>
              <a:rPr lang="en-US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arr</a:t>
            </a: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DE" sz="1100" dirty="0"/>
          </a:p>
          <a:p>
            <a:pPr marL="0" indent="0">
              <a:buNone/>
            </a:pPr>
            <a:endParaRPr lang="en-DE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676D61-828E-2BE1-D331-D2305FF9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DE" dirty="0">
                <a:ea typeface="ＭＳ Ｐゴシック" panose="020B0600070205080204" pitchFamily="34" charset="-128"/>
              </a:rPr>
              <a:t>C++ Kommentare, Initialisierungen, Speicherverwaltung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708486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DDCB6-8AB0-C907-D556-23D8C03BE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DE" b="1" dirty="0">
                <a:ea typeface="ＭＳ Ｐゴシック" panose="020B0600070205080204" pitchFamily="34" charset="-128"/>
              </a:rPr>
              <a:t>Primitive Datentypen sind ähnlich zu C mit einer Ausnahme!</a:t>
            </a:r>
          </a:p>
          <a:p>
            <a:pPr lvl="1"/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bool</a:t>
            </a:r>
            <a:r>
              <a:rPr lang="de-DE" altLang="en-DE" sz="1200" dirty="0">
                <a:ea typeface="ＭＳ Ｐゴシック" panose="020B0600070205080204" pitchFamily="34" charset="-128"/>
              </a:rPr>
              <a:t>: 1 Byte (mögliche Werte: </a:t>
            </a: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true</a:t>
            </a:r>
            <a:r>
              <a:rPr lang="de-DE" altLang="en-DE" sz="1200" dirty="0">
                <a:ea typeface="ＭＳ Ｐゴシック" panose="020B0600070205080204" pitchFamily="34" charset="-128"/>
              </a:rPr>
              <a:t> und </a:t>
            </a: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false</a:t>
            </a:r>
            <a:r>
              <a:rPr lang="de-DE" altLang="en-DE" sz="1200" dirty="0">
                <a:ea typeface="ＭＳ Ｐゴシック" panose="020B0600070205080204" pitchFamily="34" charset="-128"/>
              </a:rPr>
              <a:t>)</a:t>
            </a:r>
            <a:endParaRPr lang="en-US" altLang="en-DE" sz="12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lvl="1"/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char</a:t>
            </a:r>
            <a:r>
              <a:rPr lang="de-DE" altLang="en-DE" sz="1200" dirty="0">
                <a:ea typeface="ＭＳ Ｐゴシック" panose="020B0600070205080204" pitchFamily="34" charset="-128"/>
              </a:rPr>
              <a:t>: 1 Byte</a:t>
            </a:r>
          </a:p>
          <a:p>
            <a:pPr lvl="1"/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ea typeface="ＭＳ Ｐゴシック" panose="020B0600070205080204" pitchFamily="34" charset="-128"/>
              </a:rPr>
              <a:t>: 4 Bytes (mit möglichen Qualifizierern </a:t>
            </a: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short</a:t>
            </a:r>
            <a:r>
              <a:rPr lang="de-DE" altLang="en-DE" sz="1200" dirty="0">
                <a:ea typeface="ＭＳ Ｐゴシック" panose="020B0600070205080204" pitchFamily="34" charset="-128"/>
              </a:rPr>
              <a:t>, </a:t>
            </a: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long</a:t>
            </a:r>
            <a:r>
              <a:rPr lang="de-DE" altLang="en-DE" sz="1200" dirty="0">
                <a:ea typeface="ＭＳ Ｐゴシック" panose="020B0600070205080204" pitchFamily="34" charset="-128"/>
              </a:rPr>
              <a:t> und </a:t>
            </a: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long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long</a:t>
            </a:r>
            <a:r>
              <a:rPr lang="de-DE" altLang="en-DE" sz="1200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float</a:t>
            </a:r>
            <a:r>
              <a:rPr lang="de-DE" altLang="en-DE" sz="1200" dirty="0">
                <a:ea typeface="ＭＳ Ｐゴシック" panose="020B0600070205080204" pitchFamily="34" charset="-128"/>
              </a:rPr>
              <a:t>: 4 Bytes </a:t>
            </a:r>
          </a:p>
          <a:p>
            <a:pPr lvl="1"/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double</a:t>
            </a:r>
            <a:r>
              <a:rPr lang="de-DE" altLang="en-DE" sz="1200" dirty="0">
                <a:ea typeface="ＭＳ Ｐゴシック" panose="020B0600070205080204" pitchFamily="34" charset="-128"/>
              </a:rPr>
              <a:t>: 8 Bytes (mit möglichem Qualifizierer </a:t>
            </a: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long</a:t>
            </a:r>
            <a:r>
              <a:rPr lang="de-DE" altLang="en-DE" sz="1200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de-DE" altLang="en-DE" b="1" dirty="0">
                <a:ea typeface="ＭＳ Ｐゴシック" panose="020B0600070205080204" pitchFamily="34" charset="-128"/>
              </a:rPr>
              <a:t>Automatische Typinferenz (C++11)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C++ ist eine statisch getypte Sprache (d.h. Typ aller Variablen </a:t>
            </a:r>
            <a:r>
              <a:rPr lang="de-DE" altLang="en-DE" sz="1200" b="1" dirty="0">
                <a:ea typeface="ＭＳ Ｐゴシック" panose="020B0600070205080204" pitchFamily="34" charset="-128"/>
              </a:rPr>
              <a:t>muss</a:t>
            </a:r>
            <a:r>
              <a:rPr lang="de-DE" altLang="en-DE" sz="1200" dirty="0">
                <a:ea typeface="ＭＳ Ｐゴシック" panose="020B0600070205080204" pitchFamily="34" charset="-128"/>
              </a:rPr>
              <a:t> zur </a:t>
            </a:r>
            <a:r>
              <a:rPr lang="de-DE" altLang="en-DE" sz="1200" dirty="0" err="1">
                <a:ea typeface="ＭＳ Ｐゴシック" panose="020B0600070205080204" pitchFamily="34" charset="-128"/>
              </a:rPr>
              <a:t>Compilezeit</a:t>
            </a:r>
            <a:r>
              <a:rPr lang="de-DE" altLang="en-DE" sz="1200" dirty="0">
                <a:ea typeface="ＭＳ Ｐゴシック" panose="020B0600070205080204" pitchFamily="34" charset="-128"/>
              </a:rPr>
              <a:t> ermittelt werden können)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Wenn der Typ automatisch bestimmt werden kann vom Compiler, dann immer das </a:t>
            </a: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auto</a:t>
            </a:r>
            <a:r>
              <a:rPr lang="de-DE" altLang="en-DE" sz="1200" dirty="0">
                <a:ea typeface="ＭＳ Ｐゴシック" panose="020B0600070205080204" pitchFamily="34" charset="-128"/>
              </a:rPr>
              <a:t> Schlüsselwort benutzen.</a:t>
            </a:r>
          </a:p>
          <a:p>
            <a:pPr lvl="1"/>
            <a:r>
              <a:rPr lang="de-DE" altLang="en-DE" sz="1200" b="1" dirty="0">
                <a:ea typeface="ＭＳ Ｐゴシック" panose="020B0600070205080204" pitchFamily="34" charset="-128"/>
              </a:rPr>
              <a:t>Beispiel</a:t>
            </a:r>
            <a:r>
              <a:rPr lang="de-DE" altLang="en-DE" sz="1200" dirty="0">
                <a:ea typeface="ＭＳ Ｐゴシック" panose="020B0600070205080204" pitchFamily="34" charset="-128"/>
              </a:rPr>
              <a:t>:</a:t>
            </a:r>
          </a:p>
          <a:p>
            <a:pPr lvl="2"/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auto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x = 3 + 4;</a:t>
            </a:r>
          </a:p>
          <a:p>
            <a:pPr lvl="2"/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for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de-DE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auto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i = 0; i &lt; 100; i++) { … }</a:t>
            </a:r>
          </a:p>
          <a:p>
            <a:endParaRPr lang="en-DE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676D61-828E-2BE1-D331-D2305FF9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DE" dirty="0">
                <a:ea typeface="ＭＳ Ｐゴシック" panose="020B0600070205080204" pitchFamily="34" charset="-128"/>
              </a:rPr>
              <a:t>C++ Primitive Datentypen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CBD82-F6BD-382D-EA0C-37E3E60B4D5B}"/>
              </a:ext>
            </a:extLst>
          </p:cNvPr>
          <p:cNvSpPr txBox="1"/>
          <p:nvPr/>
        </p:nvSpPr>
        <p:spPr bwMode="gray">
          <a:xfrm>
            <a:off x="1724513" y="4780692"/>
            <a:ext cx="56949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1600" b="1" dirty="0">
                <a:solidFill>
                  <a:srgbClr val="FF0000"/>
                </a:solidFill>
                <a:hlinkClick r:id="rId2"/>
              </a:rPr>
              <a:t>types.cpp</a:t>
            </a:r>
            <a:endParaRPr lang="en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7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676D61-828E-2BE1-D331-D2305FF9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DE" dirty="0">
                <a:ea typeface="ＭＳ Ｐゴシック" panose="020B0600070205080204" pitchFamily="34" charset="-128"/>
              </a:rPr>
              <a:t>Zeiger und Referenzen</a:t>
            </a:r>
            <a:endParaRPr lang="en-D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DDCB6-8AB0-C907-D556-23D8C03BE1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altLang="en-DE" b="1" dirty="0">
                <a:ea typeface="ＭＳ Ｐゴシック" panose="020B0600070205080204" pitchFamily="34" charset="-128"/>
              </a:rPr>
              <a:t>Zeiger </a:t>
            </a:r>
            <a:r>
              <a:rPr lang="de-DE" altLang="en-DE" b="1" i="1" dirty="0">
                <a:ea typeface="ＭＳ Ｐゴシック" panose="020B0600070205080204" pitchFamily="34" charset="-128"/>
              </a:rPr>
              <a:t>(</a:t>
            </a:r>
            <a:r>
              <a:rPr lang="en-US" altLang="en-DE" b="1" i="1" dirty="0">
                <a:ea typeface="ＭＳ Ｐゴシック" panose="020B0600070205080204" pitchFamily="34" charset="-128"/>
              </a:rPr>
              <a:t>pointer</a:t>
            </a:r>
            <a:r>
              <a:rPr lang="de-DE" altLang="en-DE" b="1" i="1" dirty="0">
                <a:ea typeface="ＭＳ Ｐゴシック" panose="020B0600070205080204" pitchFamily="34" charset="-128"/>
              </a:rPr>
              <a:t>)</a:t>
            </a:r>
            <a:r>
              <a:rPr lang="de-DE" altLang="en-DE" b="1" dirty="0">
                <a:ea typeface="ＭＳ Ｐゴシック" panose="020B0600070205080204" pitchFamily="34" charset="-128"/>
              </a:rPr>
              <a:t> funktionieren in C++ genauso wie in C</a:t>
            </a:r>
          </a:p>
          <a:p>
            <a:pPr lvl="1"/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T*</a:t>
            </a:r>
            <a:r>
              <a:rPr lang="de-DE" altLang="en-DE" sz="1200" dirty="0">
                <a:ea typeface="ＭＳ Ｐゴシック" panose="020B0600070205080204" pitchFamily="34" charset="-128"/>
              </a:rPr>
              <a:t>: Zeiger auf ein Objekt des Typs </a:t>
            </a: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</a:t>
            </a:r>
            <a:endParaRPr lang="de-DE" altLang="en-DE" sz="1200" b="1" dirty="0">
              <a:ea typeface="ＭＳ Ｐゴシック" panose="020B0600070205080204" pitchFamily="34" charset="-128"/>
            </a:endParaRP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Kann beliebig zur Laufzeit verändert werden (Zeigerarithmetik und 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&amp;</a:t>
            </a:r>
            <a:r>
              <a:rPr lang="de-DE" altLang="en-DE" sz="1200" dirty="0">
                <a:ea typeface="ＭＳ Ｐゴシック" panose="020B0600070205080204" pitchFamily="34" charset="-128"/>
              </a:rPr>
              <a:t>-Operator)</a:t>
            </a:r>
            <a:endParaRPr lang="de-DE" altLang="en-DE" sz="12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lvl="1"/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==</a:t>
            </a:r>
            <a:r>
              <a:rPr lang="de-DE" altLang="en-DE" sz="1200" dirty="0">
                <a:ea typeface="ＭＳ Ｐゴシック" panose="020B0600070205080204" pitchFamily="34" charset="-128"/>
              </a:rPr>
              <a:t> Operator vergleicht Speicheradressen 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Inhalt des Speichers kann mit 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*</a:t>
            </a:r>
            <a:r>
              <a:rPr lang="de-DE" altLang="en-DE" sz="1200" dirty="0">
                <a:ea typeface="ＭＳ Ｐゴシック" panose="020B0600070205080204" pitchFamily="34" charset="-128"/>
              </a:rPr>
              <a:t>-Operator gelesen (</a:t>
            </a:r>
            <a:r>
              <a:rPr lang="en-US" altLang="en-DE" sz="1200" i="1" dirty="0" err="1">
                <a:ea typeface="ＭＳ Ｐゴシック" panose="020B0600070205080204" pitchFamily="34" charset="-128"/>
              </a:rPr>
              <a:t>rvalue</a:t>
            </a:r>
            <a:r>
              <a:rPr lang="de-DE" altLang="en-DE" sz="1200" dirty="0">
                <a:ea typeface="ＭＳ Ｐゴシック" panose="020B0600070205080204" pitchFamily="34" charset="-128"/>
              </a:rPr>
              <a:t>) und geschrieben (</a:t>
            </a:r>
            <a:r>
              <a:rPr lang="en-US" altLang="en-DE" sz="1200" i="1" dirty="0" err="1">
                <a:ea typeface="ＭＳ Ｐゴシック" panose="020B0600070205080204" pitchFamily="34" charset="-128"/>
              </a:rPr>
              <a:t>lvalue</a:t>
            </a:r>
            <a:r>
              <a:rPr lang="de-DE" altLang="en-DE" sz="1200" dirty="0">
                <a:ea typeface="ＭＳ Ｐゴシック" panose="020B0600070205080204" pitchFamily="34" charset="-128"/>
              </a:rPr>
              <a:t>) werden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Muss nicht initialisiert werden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Belegt immer Speicherplatz, die der Größe des Adressraums entspricht (z.B. 32 </a:t>
            </a:r>
            <a:r>
              <a:rPr lang="de-DE" altLang="en-DE" sz="1200" dirty="0" err="1">
                <a:ea typeface="ＭＳ Ｐゴシック" panose="020B0600070205080204" pitchFamily="34" charset="-128"/>
              </a:rPr>
              <a:t>bit</a:t>
            </a:r>
            <a:r>
              <a:rPr lang="de-DE" altLang="en-DE" sz="1200" dirty="0">
                <a:ea typeface="ＭＳ Ｐゴシック" panose="020B0600070205080204" pitchFamily="34" charset="-128"/>
              </a:rPr>
              <a:t>)</a:t>
            </a:r>
          </a:p>
          <a:p>
            <a:pPr marL="536575" lvl="2" indent="0">
              <a:buNone/>
            </a:pPr>
            <a:endParaRPr lang="de-DE" altLang="en-DE" sz="12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02CC7-E1D0-2C52-2052-1891D18666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86202" y="1232126"/>
            <a:ext cx="3494110" cy="3563938"/>
          </a:xfrm>
        </p:spPr>
        <p:txBody>
          <a:bodyPr/>
          <a:lstStyle/>
          <a:p>
            <a:r>
              <a:rPr lang="de-DE" altLang="en-DE" b="1" dirty="0">
                <a:ea typeface="ＭＳ Ｐゴシック" panose="020B0600070205080204" pitchFamily="34" charset="-128"/>
              </a:rPr>
              <a:t>Referenzen (</a:t>
            </a:r>
            <a:r>
              <a:rPr lang="en-US" altLang="en-DE" b="1" i="1" dirty="0">
                <a:ea typeface="ＭＳ Ｐゴシック" panose="020B0600070205080204" pitchFamily="34" charset="-128"/>
              </a:rPr>
              <a:t>reference</a:t>
            </a:r>
            <a:r>
              <a:rPr lang="de-DE" altLang="en-DE" b="1" dirty="0">
                <a:ea typeface="ＭＳ Ｐゴシック" panose="020B0600070205080204" pitchFamily="34" charset="-128"/>
              </a:rPr>
              <a:t>) sind wie einmalig </a:t>
            </a:r>
            <a:r>
              <a:rPr lang="de-DE" altLang="en-DE" b="1" dirty="0" err="1">
                <a:ea typeface="ＭＳ Ｐゴシック" panose="020B0600070205080204" pitchFamily="34" charset="-128"/>
              </a:rPr>
              <a:t>intialisierte</a:t>
            </a:r>
            <a:r>
              <a:rPr lang="de-DE" altLang="en-DE" b="1" dirty="0">
                <a:ea typeface="ＭＳ Ｐゴシック" panose="020B0600070205080204" pitchFamily="34" charset="-128"/>
              </a:rPr>
              <a:t> Zeiger (C++)</a:t>
            </a:r>
          </a:p>
          <a:p>
            <a:pPr lvl="1"/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T&amp;</a:t>
            </a:r>
            <a:r>
              <a:rPr lang="de-DE" altLang="en-DE" sz="1200" dirty="0">
                <a:ea typeface="ＭＳ Ｐゴシック" panose="020B0600070205080204" pitchFamily="34" charset="-128"/>
              </a:rPr>
              <a:t>: Referenz auf ein Objekt des Typs </a:t>
            </a: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</a:t>
            </a:r>
            <a:endParaRPr lang="de-DE" altLang="en-DE" sz="1200" b="1" dirty="0">
              <a:ea typeface="ＭＳ Ｐゴシック" panose="020B0600070205080204" pitchFamily="34" charset="-128"/>
            </a:endParaRP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Kann nicht zur Laufzeit verändert werden (keine Zeigerarithmetik und 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&amp;</a:t>
            </a:r>
            <a:r>
              <a:rPr lang="de-DE" altLang="en-DE" sz="1200" dirty="0">
                <a:ea typeface="ＭＳ Ｐゴシック" panose="020B0600070205080204" pitchFamily="34" charset="-128"/>
              </a:rPr>
              <a:t>-Operator)</a:t>
            </a:r>
            <a:endParaRPr lang="de-DE" altLang="en-DE" sz="12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lvl="1"/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==</a:t>
            </a:r>
            <a:r>
              <a:rPr lang="de-DE" altLang="en-DE" sz="1200" dirty="0">
                <a:ea typeface="ＭＳ Ｐゴシック" panose="020B0600070205080204" pitchFamily="34" charset="-128"/>
              </a:rPr>
              <a:t> Operator vergleicht referenzierte Objekte 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Inhalt des Speichers wird direkt mit dem Variablennamen gelesen (</a:t>
            </a:r>
            <a:r>
              <a:rPr lang="en-US" altLang="en-DE" sz="1200" i="1" dirty="0" err="1">
                <a:ea typeface="ＭＳ Ｐゴシック" panose="020B0600070205080204" pitchFamily="34" charset="-128"/>
              </a:rPr>
              <a:t>rvalue</a:t>
            </a:r>
            <a:r>
              <a:rPr lang="de-DE" altLang="en-DE" sz="1200" dirty="0">
                <a:ea typeface="ＭＳ Ｐゴシック" panose="020B0600070205080204" pitchFamily="34" charset="-128"/>
              </a:rPr>
              <a:t>) und geschrieben (</a:t>
            </a:r>
            <a:r>
              <a:rPr lang="en-US" altLang="en-DE" sz="1200" i="1" dirty="0" err="1">
                <a:ea typeface="ＭＳ Ｐゴシック" panose="020B0600070205080204" pitchFamily="34" charset="-128"/>
              </a:rPr>
              <a:t>lvalue</a:t>
            </a:r>
            <a:r>
              <a:rPr lang="de-DE" altLang="en-DE" sz="1200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de-DE" altLang="en-DE" sz="1200" b="1" dirty="0">
                <a:ea typeface="ＭＳ Ｐゴシック" panose="020B0600070205080204" pitchFamily="34" charset="-128"/>
              </a:rPr>
              <a:t>Muss</a:t>
            </a:r>
            <a:r>
              <a:rPr lang="de-DE" altLang="en-DE" sz="1200" dirty="0">
                <a:ea typeface="ＭＳ Ｐゴシック" panose="020B0600070205080204" pitchFamily="34" charset="-128"/>
              </a:rPr>
              <a:t> initialisiert werden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Belegt nicht notwendigerweise Speicherplatz (Compiler darf Referenz durch die eigentliche referenzierte Variable ersetzen)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2589F-27D8-C1B4-3BE2-39B1A5494C97}"/>
              </a:ext>
            </a:extLst>
          </p:cNvPr>
          <p:cNvSpPr txBox="1"/>
          <p:nvPr/>
        </p:nvSpPr>
        <p:spPr bwMode="gray">
          <a:xfrm>
            <a:off x="358777" y="4687031"/>
            <a:ext cx="73815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1" dirty="0">
                <a:solidFill>
                  <a:srgbClr val="FF0000"/>
                </a:solidFill>
                <a:hlinkClick r:id="rId2"/>
              </a:rPr>
              <a:t>pointers.cpp</a:t>
            </a:r>
            <a:endParaRPr lang="en-DE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692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DDCB6-8AB0-C907-D556-23D8C03BE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DE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dirty="0">
                <a:ea typeface="ＭＳ Ｐゴシック" panose="020B0600070205080204" pitchFamily="34" charset="-128"/>
              </a:rPr>
              <a:t> spielt eine </a:t>
            </a:r>
            <a:r>
              <a:rPr lang="de-DE" altLang="en-DE" b="1" dirty="0">
                <a:ea typeface="ＭＳ Ｐゴシック" panose="020B0600070205080204" pitchFamily="34" charset="-128"/>
              </a:rPr>
              <a:t>zentrale Rolle</a:t>
            </a:r>
            <a:r>
              <a:rPr lang="de-DE" altLang="en-DE" dirty="0">
                <a:ea typeface="ＭＳ Ｐゴシック" panose="020B0600070205080204" pitchFamily="34" charset="-128"/>
              </a:rPr>
              <a:t> in C++ aus zwei Gründen: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DE" dirty="0">
                <a:ea typeface="ＭＳ Ｐゴシック" panose="020B0600070205080204" pitchFamily="34" charset="-128"/>
              </a:rPr>
              <a:t>Der Compiler kann </a:t>
            </a:r>
            <a:r>
              <a:rPr lang="en-US" altLang="en-DE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dirty="0">
                <a:ea typeface="ＭＳ Ｐゴシック" panose="020B0600070205080204" pitchFamily="34" charset="-128"/>
              </a:rPr>
              <a:t>-Ausdrücke optimieren (Register, Konstanten)!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DE" dirty="0">
                <a:ea typeface="ＭＳ Ｐゴシック" panose="020B0600070205080204" pitchFamily="34" charset="-128"/>
              </a:rPr>
              <a:t>Korrektheit von Programmsemantik (</a:t>
            </a:r>
            <a:r>
              <a:rPr lang="en-US" altLang="en-DE" i="1" dirty="0">
                <a:ea typeface="ＭＳ Ｐゴシック" panose="020B0600070205080204" pitchFamily="34" charset="-128"/>
              </a:rPr>
              <a:t>const correctness</a:t>
            </a:r>
            <a:r>
              <a:rPr lang="de-DE" altLang="en-DE" dirty="0">
                <a:ea typeface="ＭＳ Ｐゴシック" panose="020B0600070205080204" pitchFamily="34" charset="-128"/>
              </a:rPr>
              <a:t>)</a:t>
            </a:r>
          </a:p>
          <a:p>
            <a:pPr marL="611187" lvl="1" indent="-342900">
              <a:buFont typeface="+mj-lt"/>
              <a:buAutoNum type="arabicPeriod"/>
            </a:pPr>
            <a:endParaRPr lang="de-DE" altLang="en-DE" dirty="0">
              <a:ea typeface="ＭＳ Ｐゴシック" panose="020B0600070205080204" pitchFamily="34" charset="-128"/>
            </a:endParaRPr>
          </a:p>
          <a:p>
            <a:r>
              <a:rPr lang="de-DE" altLang="en-DE" b="1" dirty="0">
                <a:ea typeface="ＭＳ Ｐゴシック" panose="020B0600070205080204" pitchFamily="34" charset="-128"/>
              </a:rPr>
              <a:t>Primitiver Datentyp</a:t>
            </a:r>
            <a:r>
              <a:rPr lang="de-DE" altLang="en-DE" dirty="0">
                <a:ea typeface="ＭＳ Ｐゴシック" panose="020B0600070205080204" pitchFamily="34" charset="-128"/>
              </a:rPr>
              <a:t>:</a:t>
            </a:r>
            <a:r>
              <a:rPr lang="de-DE" altLang="en-DE" b="1" dirty="0">
                <a:ea typeface="ＭＳ Ｐゴシック" panose="020B0600070205080204" pitchFamily="34" charset="-128"/>
              </a:rPr>
              <a:t> </a:t>
            </a:r>
            <a:r>
              <a:rPr lang="en-US" altLang="en-DE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dirty="0">
                <a:ea typeface="ＭＳ Ｐゴシック" panose="020B0600070205080204" pitchFamily="34" charset="-128"/>
              </a:rPr>
              <a:t> bezieht sich auf den Typ direkt dahinter. </a:t>
            </a:r>
          </a:p>
          <a:p>
            <a:pPr lvl="1"/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sz="1200" dirty="0">
                <a:ea typeface="ＭＳ Ｐゴシック" panose="020B0600070205080204" pitchFamily="34" charset="-128"/>
              </a:rPr>
              <a:t> Variablen müssen initialisiert werden und können kein </a:t>
            </a:r>
            <a:r>
              <a:rPr lang="de-DE" altLang="en-DE" sz="1200" i="1" dirty="0" err="1">
                <a:ea typeface="ＭＳ Ｐゴシック" panose="020B0600070205080204" pitchFamily="34" charset="-128"/>
              </a:rPr>
              <a:t>lvalue</a:t>
            </a:r>
            <a:r>
              <a:rPr lang="de-DE" altLang="en-DE" sz="1200" dirty="0">
                <a:ea typeface="ＭＳ Ｐゴシック" panose="020B0600070205080204" pitchFamily="34" charset="-128"/>
              </a:rPr>
              <a:t> sein</a:t>
            </a:r>
          </a:p>
          <a:p>
            <a:pPr marL="536575" lvl="2" indent="0">
              <a:buNone/>
            </a:pP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</a:t>
            </a: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 int x = 1;</a:t>
            </a:r>
          </a:p>
          <a:p>
            <a:pPr marL="536575" lvl="2" indent="0">
              <a:buNone/>
            </a:pP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x = 2; 			// would be a compile time error</a:t>
            </a:r>
          </a:p>
          <a:p>
            <a:pPr marL="536575" lvl="2" indent="0">
              <a:buNone/>
            </a:pP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const int y = x + 2;	// this is ok; it’s a </a:t>
            </a:r>
            <a:r>
              <a:rPr lang="en-US" altLang="en-DE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rvalue</a:t>
            </a:r>
            <a:endParaRPr lang="en-US" altLang="en-DE" sz="1200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lvl="1"/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sz="1200" dirty="0">
                <a:ea typeface="ＭＳ Ｐゴシック" panose="020B0600070205080204" pitchFamily="34" charset="-128"/>
              </a:rPr>
              <a:t> Argumente dürfen nicht in der Funktion verändert werden</a:t>
            </a:r>
          </a:p>
          <a:p>
            <a:pPr marL="536575" lvl="2" indent="0">
              <a:buNone/>
            </a:pP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</a:t>
            </a: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 f(const int x) {</a:t>
            </a:r>
            <a:b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  x = 2; 			// would be a compile time error</a:t>
            </a:r>
            <a:b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DE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676D61-828E-2BE1-D331-D2305FF9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DE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dirty="0">
                <a:ea typeface="ＭＳ Ｐゴシック" panose="020B0600070205080204" pitchFamily="34" charset="-128"/>
              </a:rPr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12505953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DDCB6-8AB0-C907-D556-23D8C03BE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DE" b="1" dirty="0">
                <a:ea typeface="ＭＳ Ｐゴシック" panose="020B0600070205080204" pitchFamily="34" charset="-128"/>
              </a:rPr>
              <a:t>Zeiger</a:t>
            </a:r>
            <a:r>
              <a:rPr lang="de-DE" altLang="en-DE" dirty="0">
                <a:ea typeface="ＭＳ Ｐゴシック" panose="020B0600070205080204" pitchFamily="34" charset="-128"/>
              </a:rPr>
              <a:t>:</a:t>
            </a:r>
            <a:r>
              <a:rPr lang="de-DE" altLang="en-DE" b="1" dirty="0">
                <a:ea typeface="ＭＳ Ｐゴシック" panose="020B0600070205080204" pitchFamily="34" charset="-128"/>
              </a:rPr>
              <a:t> </a:t>
            </a:r>
            <a:r>
              <a:rPr lang="en-US" altLang="en-DE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dirty="0">
                <a:ea typeface="ＭＳ Ｐゴシック" panose="020B0600070205080204" pitchFamily="34" charset="-128"/>
              </a:rPr>
              <a:t> des Zeigers bezieht sich auf den Zeigertyp direkt davor</a:t>
            </a:r>
          </a:p>
          <a:p>
            <a:pPr lvl="1"/>
            <a:r>
              <a:rPr lang="de-DE" altLang="en-DE" sz="1200" b="1" dirty="0">
                <a:ea typeface="ＭＳ Ｐゴシック" panose="020B0600070205080204" pitchFamily="34" charset="-128"/>
              </a:rPr>
              <a:t>Beispiel</a:t>
            </a:r>
            <a:r>
              <a:rPr lang="de-DE" altLang="en-DE" sz="1200" dirty="0">
                <a:ea typeface="ＭＳ Ｐゴシック" panose="020B0600070205080204" pitchFamily="34" charset="-128"/>
              </a:rPr>
              <a:t>:</a:t>
            </a:r>
          </a:p>
          <a:p>
            <a:pPr marL="536575" lvl="2" indent="0">
              <a:buNone/>
            </a:pP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</a:t>
            </a: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 x { 42 }, y { 12 };</a:t>
            </a:r>
            <a:b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int* const p { &amp;x };</a:t>
            </a:r>
          </a:p>
          <a:p>
            <a:pPr marL="536575" lvl="2" indent="0">
              <a:buNone/>
            </a:pP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p = &amp;y;		// this is a compile time error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</a:t>
            </a:r>
            <a:endParaRPr lang="en-US" altLang="en-DE" sz="12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sz="1200" dirty="0">
                <a:ea typeface="ＭＳ Ｐゴシック" panose="020B0600070205080204" pitchFamily="34" charset="-128"/>
              </a:rPr>
              <a:t> Zeiger dürfen ihre Adresse nicht ändern aber der Inhalt des Speichers, auf den der Zeiger zeigt, ist </a:t>
            </a:r>
            <a:r>
              <a:rPr lang="de-DE" altLang="en-DE" sz="1200" b="1" dirty="0">
                <a:ea typeface="ＭＳ Ｐゴシック" panose="020B0600070205080204" pitchFamily="34" charset="-128"/>
              </a:rPr>
              <a:t>nicht </a:t>
            </a: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sz="1200" dirty="0">
                <a:ea typeface="ＭＳ Ｐゴシック" panose="020B0600070205080204" pitchFamily="34" charset="-128"/>
              </a:rPr>
              <a:t>! </a:t>
            </a:r>
          </a:p>
          <a:p>
            <a:pPr lvl="1"/>
            <a:r>
              <a:rPr lang="de-DE" altLang="en-DE" sz="1200" b="1" dirty="0">
                <a:ea typeface="ＭＳ Ｐゴシック" panose="020B0600070205080204" pitchFamily="34" charset="-128"/>
              </a:rPr>
              <a:t>Beispiel (</a:t>
            </a:r>
            <a:r>
              <a:rPr lang="en-US" altLang="en-DE" sz="1200" b="1" i="1" dirty="0" err="1">
                <a:ea typeface="ＭＳ Ｐゴシック" panose="020B0600070205080204" pitchFamily="34" charset="-128"/>
              </a:rPr>
              <a:t>ctd</a:t>
            </a:r>
            <a:r>
              <a:rPr lang="de-DE" altLang="en-DE" sz="1200" b="1" dirty="0">
                <a:ea typeface="ＭＳ Ｐゴシック" panose="020B0600070205080204" pitchFamily="34" charset="-128"/>
              </a:rPr>
              <a:t>)</a:t>
            </a:r>
            <a:r>
              <a:rPr lang="de-DE" altLang="en-DE" sz="1200" dirty="0">
                <a:ea typeface="ＭＳ Ｐゴシック" panose="020B0600070205080204" pitchFamily="34" charset="-128"/>
              </a:rPr>
              <a:t>:</a:t>
            </a:r>
          </a:p>
          <a:p>
            <a:pPr marL="536575" lvl="2" indent="0">
              <a:buNone/>
            </a:pP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</a:t>
            </a:r>
            <a:r>
              <a:rPr lang="de-DE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*p += 1;		// </a:t>
            </a: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but this is ok!</a:t>
            </a:r>
            <a:endParaRPr lang="de-DE" altLang="en-DE" b="1" dirty="0">
              <a:ea typeface="ＭＳ Ｐゴシック" panose="020B0600070205080204" pitchFamily="34" charset="-128"/>
            </a:endParaRPr>
          </a:p>
          <a:p>
            <a:r>
              <a:rPr lang="de-DE" altLang="en-DE" b="1" dirty="0">
                <a:ea typeface="ＭＳ Ｐゴシック" panose="020B0600070205080204" pitchFamily="34" charset="-128"/>
              </a:rPr>
              <a:t>Referenzen vs. </a:t>
            </a:r>
            <a:r>
              <a:rPr lang="en-US" altLang="en-DE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b="1" dirty="0">
                <a:ea typeface="ＭＳ Ｐゴシック" panose="020B0600070205080204" pitchFamily="34" charset="-128"/>
              </a:rPr>
              <a:t> Zeiger: Unterschiede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DE" sz="1200" dirty="0">
                <a:ea typeface="ＭＳ Ｐゴシック" panose="020B0600070205080204" pitchFamily="34" charset="-128"/>
              </a:rPr>
              <a:t>Ein </a:t>
            </a: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sz="1200" dirty="0">
                <a:ea typeface="ＭＳ Ｐゴシック" panose="020B0600070205080204" pitchFamily="34" charset="-128"/>
              </a:rPr>
              <a:t> Zeiger kann auf </a:t>
            </a:r>
            <a:r>
              <a:rPr lang="de-DE" altLang="en-DE" sz="1200" b="1" dirty="0">
                <a:ea typeface="ＭＳ Ｐゴシック" panose="020B0600070205080204" pitchFamily="34" charset="-128"/>
              </a:rPr>
              <a:t>NULL </a:t>
            </a:r>
            <a:r>
              <a:rPr lang="de-DE" altLang="en-DE" sz="1200" dirty="0">
                <a:ea typeface="ＭＳ Ｐゴシック" panose="020B0600070205080204" pitchFamily="34" charset="-128"/>
              </a:rPr>
              <a:t>zeigen; eine Referenz nicht.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DE" sz="1200" dirty="0">
                <a:ea typeface="ＭＳ Ｐゴシック" panose="020B0600070205080204" pitchFamily="34" charset="-128"/>
              </a:rPr>
              <a:t>Ein </a:t>
            </a:r>
            <a:r>
              <a:rPr lang="en-US" altLang="en-DE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sz="1200" dirty="0">
                <a:ea typeface="ＭＳ Ｐゴシック" panose="020B0600070205080204" pitchFamily="34" charset="-128"/>
              </a:rPr>
              <a:t> Zeiger belegt Speicher und hat seine eigene Adresse.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DE" sz="1200" dirty="0">
                <a:ea typeface="ＭＳ Ｐゴシック" panose="020B0600070205080204" pitchFamily="34" charset="-128"/>
              </a:rPr>
              <a:t>Ansonsten sind die beiden Konzepte gleich!</a:t>
            </a:r>
          </a:p>
          <a:p>
            <a:pPr marL="0" indent="0">
              <a:buNone/>
            </a:pPr>
            <a:endParaRPr lang="en-DE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676D61-828E-2BE1-D331-D2305FF9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DE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dirty="0">
                <a:ea typeface="ＭＳ Ｐゴシック" panose="020B0600070205080204" pitchFamily="34" charset="-128"/>
              </a:rPr>
              <a:t> Operator: Zeiger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C80CD-019D-D9B4-3CC4-A4D297E5822D}"/>
              </a:ext>
            </a:extLst>
          </p:cNvPr>
          <p:cNvSpPr txBox="1"/>
          <p:nvPr/>
        </p:nvSpPr>
        <p:spPr bwMode="gray">
          <a:xfrm>
            <a:off x="1187624" y="4632334"/>
            <a:ext cx="662473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DE" sz="1600" b="1" dirty="0">
                <a:hlinkClick r:id="rId2"/>
              </a:rPr>
              <a:t>const.cpp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36032137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3636</TotalTime>
  <Words>1192</Words>
  <Application>Microsoft Macintosh PowerPoint</Application>
  <PresentationFormat>On-screen Show (16:9)</PresentationFormat>
  <Paragraphs>137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Courier New</vt:lpstr>
      <vt:lpstr>Open Sans</vt:lpstr>
      <vt:lpstr>Verdana</vt:lpstr>
      <vt:lpstr>TEMPLATE DEF Faculty v2022</vt:lpstr>
      <vt:lpstr>Programmiertechnik II</vt:lpstr>
      <vt:lpstr>C++</vt:lpstr>
      <vt:lpstr>Überblick</vt:lpstr>
      <vt:lpstr>Überblick</vt:lpstr>
      <vt:lpstr>C++ Kommentare, Initialisierungen, Speicherverwaltung</vt:lpstr>
      <vt:lpstr>C++ Primitive Datentypen</vt:lpstr>
      <vt:lpstr>Zeiger und Referenzen</vt:lpstr>
      <vt:lpstr>const Operator</vt:lpstr>
      <vt:lpstr>const Operator: Zeiger</vt:lpstr>
      <vt:lpstr>Funktionen &amp; (Operator)-Overloading</vt:lpstr>
      <vt:lpstr>Templates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Herbrich, Ralf</cp:lastModifiedBy>
  <cp:revision>84</cp:revision>
  <cp:lastPrinted>2014-05-07T12:19:03Z</cp:lastPrinted>
  <dcterms:created xsi:type="dcterms:W3CDTF">2022-08-10T08:10:37Z</dcterms:created>
  <dcterms:modified xsi:type="dcterms:W3CDTF">2024-04-06T12:47:42Z</dcterms:modified>
</cp:coreProperties>
</file>