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4" r:id="rId45"/>
    <p:sldId id="303" r:id="rId46"/>
    <p:sldId id="299" r:id="rId47"/>
    <p:sldId id="300" r:id="rId48"/>
    <p:sldId id="302" r:id="rId49"/>
  </p:sldIdLst>
  <p:sldSz cx="12382500" cy="6985000"/>
  <p:notesSz cx="12382500" cy="6985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>
      <p:cViewPr varScale="1">
        <p:scale>
          <a:sx n="118" d="100"/>
          <a:sy n="118" d="100"/>
        </p:scale>
        <p:origin x="8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99905" y="260543"/>
            <a:ext cx="6921500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58327" y="3911600"/>
            <a:ext cx="8672195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9442" y="1606550"/>
            <a:ext cx="5389150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80257" y="1606550"/>
            <a:ext cx="5389150" cy="4610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6"/>
            <a:ext cx="12383630" cy="69836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0324" y="1224003"/>
            <a:ext cx="11713845" cy="0"/>
          </a:xfrm>
          <a:custGeom>
            <a:avLst/>
            <a:gdLst/>
            <a:ahLst/>
            <a:cxnLst/>
            <a:rect l="l" t="t" r="r" b="b"/>
            <a:pathLst>
              <a:path w="11713845">
                <a:moveTo>
                  <a:pt x="11713679" y="0"/>
                </a:moveTo>
                <a:lnTo>
                  <a:pt x="0" y="0"/>
                </a:lnTo>
              </a:path>
            </a:pathLst>
          </a:custGeom>
          <a:ln w="35999">
            <a:solidFill>
              <a:srgbClr val="009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2017" y="260543"/>
            <a:ext cx="10610850" cy="644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8860" y="1451483"/>
            <a:ext cx="9979660" cy="278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2209" y="6496050"/>
            <a:ext cx="3964432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9442" y="6496050"/>
            <a:ext cx="2849435" cy="349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076265" y="6755596"/>
            <a:ext cx="2870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76-025-00841-2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Convolutional</a:t>
            </a:r>
            <a:r>
              <a:rPr spc="-75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9730105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are not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huge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in deep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over the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last few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years.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97" y="4103640"/>
            <a:ext cx="5342763" cy="23760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6485" y="4103652"/>
            <a:ext cx="4439526" cy="24141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8925" y="2159638"/>
            <a:ext cx="9191625" cy="2611755"/>
            <a:chOff x="628925" y="2159638"/>
            <a:chExt cx="9191625" cy="26117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04" y="2159638"/>
              <a:ext cx="9172435" cy="1971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6011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6011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6011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8004" y="4463646"/>
              <a:ext cx="1800860" cy="288925"/>
            </a:xfrm>
            <a:custGeom>
              <a:avLst/>
              <a:gdLst/>
              <a:ahLst/>
              <a:cxnLst/>
              <a:rect l="l" t="t" r="r" b="b"/>
              <a:pathLst>
                <a:path w="1800860" h="288925">
                  <a:moveTo>
                    <a:pt x="0" y="0"/>
                  </a:moveTo>
                  <a:lnTo>
                    <a:pt x="8386" y="42796"/>
                  </a:lnTo>
                  <a:lnTo>
                    <a:pt x="31149" y="82071"/>
                  </a:lnTo>
                  <a:lnTo>
                    <a:pt x="64695" y="114383"/>
                  </a:lnTo>
                  <a:lnTo>
                    <a:pt x="105429" y="136293"/>
                  </a:lnTo>
                  <a:lnTo>
                    <a:pt x="149758" y="144360"/>
                  </a:lnTo>
                  <a:lnTo>
                    <a:pt x="749871" y="144360"/>
                  </a:lnTo>
                  <a:lnTo>
                    <a:pt x="794379" y="152424"/>
                  </a:lnTo>
                  <a:lnTo>
                    <a:pt x="835223" y="174311"/>
                  </a:lnTo>
                  <a:lnTo>
                    <a:pt x="868824" y="206565"/>
                  </a:lnTo>
                  <a:lnTo>
                    <a:pt x="891608" y="245731"/>
                  </a:lnTo>
                  <a:lnTo>
                    <a:pt x="899998" y="288353"/>
                  </a:lnTo>
                  <a:lnTo>
                    <a:pt x="908387" y="245731"/>
                  </a:lnTo>
                  <a:lnTo>
                    <a:pt x="931170" y="206565"/>
                  </a:lnTo>
                  <a:lnTo>
                    <a:pt x="964770" y="174311"/>
                  </a:lnTo>
                  <a:lnTo>
                    <a:pt x="1005610" y="152424"/>
                  </a:lnTo>
                  <a:lnTo>
                    <a:pt x="1050112" y="144360"/>
                  </a:lnTo>
                  <a:lnTo>
                    <a:pt x="1650238" y="144360"/>
                  </a:lnTo>
                  <a:lnTo>
                    <a:pt x="1694603" y="136293"/>
                  </a:lnTo>
                  <a:lnTo>
                    <a:pt x="1735425" y="114383"/>
                  </a:lnTo>
                  <a:lnTo>
                    <a:pt x="1769077" y="82071"/>
                  </a:lnTo>
                  <a:lnTo>
                    <a:pt x="1791928" y="42796"/>
                  </a:lnTo>
                  <a:lnTo>
                    <a:pt x="1800352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4266" y="4762706"/>
            <a:ext cx="5454015" cy="10902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27505" algn="l"/>
                <a:tab pos="1988185" algn="l"/>
                <a:tab pos="2339975" algn="l"/>
                <a:tab pos="2682875" algn="l"/>
                <a:tab pos="3242945" algn="l"/>
                <a:tab pos="3794760" algn="l"/>
                <a:tab pos="4154804" algn="l"/>
                <a:tab pos="4515485" algn="l"/>
                <a:tab pos="4877435" algn="l"/>
                <a:tab pos="5238750" algn="l"/>
              </a:tabLst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signal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3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x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2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BFBFBF"/>
                </a:solidFill>
                <a:latin typeface="Lucida Sans Unicode"/>
                <a:cs typeface="Lucida Sans Unicode"/>
              </a:rPr>
              <a:t>−</a:t>
            </a:r>
            <a:r>
              <a:rPr sz="1950" spc="-2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25" dirty="0">
                <a:solidFill>
                  <a:srgbClr val="BFBFBF"/>
                </a:solidFill>
                <a:latin typeface="Times New Roman"/>
                <a:cs typeface="Times New Roman"/>
              </a:rPr>
              <a:t>0.5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tabLst>
                <a:tab pos="1532890" algn="l"/>
                <a:tab pos="1894205" algn="l"/>
                <a:tab pos="2254885" algn="l"/>
                <a:tab pos="2606675" algn="l"/>
                <a:tab pos="2958465" algn="l"/>
                <a:tab pos="3310254" algn="l"/>
                <a:tab pos="3670935" algn="l"/>
                <a:tab pos="4032885" algn="l"/>
                <a:tab pos="4393565" algn="l"/>
                <a:tab pos="4754880" algn="l"/>
              </a:tabLst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60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6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60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	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39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20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61885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different positions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7482" y="4319654"/>
            <a:ext cx="3638524" cy="168587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76917" y="2156763"/>
            <a:ext cx="2414270" cy="1118235"/>
            <a:chOff x="1276917" y="2156763"/>
            <a:chExt cx="2414270" cy="11182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8005" y="2281672"/>
              <a:ext cx="2209685" cy="88596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95996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8008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6004" y="0"/>
                  </a:lnTo>
                  <a:lnTo>
                    <a:pt x="2376004" y="1079995"/>
                  </a:lnTo>
                  <a:lnTo>
                    <a:pt x="1188008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7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46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17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89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26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6342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14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858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957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1374" y="6048781"/>
            <a:ext cx="2286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40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5203" y="2303643"/>
            <a:ext cx="2202484" cy="86399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156921" y="2156763"/>
            <a:ext cx="2414270" cy="1118235"/>
            <a:chOff x="4156921" y="2156763"/>
            <a:chExt cx="2414270" cy="1118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5198" y="2301840"/>
              <a:ext cx="2202484" cy="86579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76001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7996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6004" y="0"/>
                  </a:lnTo>
                  <a:lnTo>
                    <a:pt x="2376004" y="1079995"/>
                  </a:lnTo>
                  <a:lnTo>
                    <a:pt x="1187996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482" y="4319654"/>
            <a:ext cx="3724198" cy="167651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07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246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7317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3389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26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46342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08140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68858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2957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91374" y="6048781"/>
            <a:ext cx="22860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r>
              <a:rPr sz="1950" spc="-275" dirty="0">
                <a:solidFill>
                  <a:srgbClr val="BFBFBF"/>
                </a:solidFill>
                <a:latin typeface="Times New Roman"/>
                <a:cs typeface="Times New Roman"/>
              </a:rPr>
              <a:t> </a:t>
            </a:r>
            <a:r>
              <a:rPr sz="2250" spc="-405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053" y="1732232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419" y="1590030"/>
            <a:ext cx="7662545" cy="424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Signal can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sequence: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053" y="3366621"/>
            <a:ext cx="806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7419" y="3224787"/>
            <a:ext cx="10440670" cy="796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375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needs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optimise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somehow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cause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positions</a:t>
            </a:r>
            <a:r>
              <a:rPr sz="2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Arial"/>
                <a:cs typeface="Arial"/>
              </a:rPr>
              <a:t>signal:</a:t>
            </a:r>
            <a:endParaRPr sz="2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005" y="2281672"/>
            <a:ext cx="2209685" cy="885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198" y="2301840"/>
            <a:ext cx="2202484" cy="86579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7036926" y="2156763"/>
            <a:ext cx="2414270" cy="1118235"/>
            <a:chOff x="7036926" y="2156763"/>
            <a:chExt cx="2414270" cy="11182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203" y="2303643"/>
              <a:ext cx="2202484" cy="8639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056005" y="2175843"/>
              <a:ext cx="2376170" cy="1080135"/>
            </a:xfrm>
            <a:custGeom>
              <a:avLst/>
              <a:gdLst/>
              <a:ahLst/>
              <a:cxnLst/>
              <a:rect l="l" t="t" r="r" b="b"/>
              <a:pathLst>
                <a:path w="2376170" h="1080135">
                  <a:moveTo>
                    <a:pt x="1187996" y="1079995"/>
                  </a:moveTo>
                  <a:lnTo>
                    <a:pt x="0" y="1079995"/>
                  </a:lnTo>
                  <a:lnTo>
                    <a:pt x="0" y="0"/>
                  </a:lnTo>
                  <a:lnTo>
                    <a:pt x="2375992" y="0"/>
                  </a:lnTo>
                  <a:lnTo>
                    <a:pt x="2375992" y="1079995"/>
                  </a:lnTo>
                  <a:lnTo>
                    <a:pt x="1187996" y="1079995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7482" y="4319654"/>
            <a:ext cx="3710520" cy="1658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49104" y="6048781"/>
            <a:ext cx="1311275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dirty="0">
                <a:solidFill>
                  <a:srgbClr val="BFBFBF"/>
                </a:solidFill>
                <a:latin typeface="Times New Roman"/>
                <a:cs typeface="Times New Roman"/>
              </a:rPr>
              <a:t>label</a:t>
            </a:r>
            <a:r>
              <a:rPr sz="1950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1950" spc="-185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i="1" spc="-55" dirty="0">
                <a:solidFill>
                  <a:srgbClr val="BFBFBF"/>
                </a:solidFill>
                <a:latin typeface="Times New Roman"/>
                <a:cs typeface="Times New Roman"/>
              </a:rPr>
              <a:t>y</a:t>
            </a:r>
            <a:r>
              <a:rPr sz="19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=</a:t>
            </a:r>
            <a:r>
              <a:rPr sz="2250" spc="-55" dirty="0">
                <a:solidFill>
                  <a:srgbClr val="BFBFBF"/>
                </a:solidFill>
                <a:latin typeface="Lucida Sans Unicode"/>
                <a:cs typeface="Lucida Sans Unicode"/>
              </a:rPr>
              <a:t>[</a:t>
            </a:r>
            <a:r>
              <a:rPr sz="2250" spc="-400" dirty="0">
                <a:solidFill>
                  <a:srgbClr val="BFBFBF"/>
                </a:solidFill>
                <a:latin typeface="Lucida Sans Unicode"/>
                <a:cs typeface="Lucida Sans Unicode"/>
              </a:rPr>
              <a:t> </a:t>
            </a:r>
            <a:r>
              <a:rPr sz="1950" spc="-50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9383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1536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225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52617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3335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5501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3621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87946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39659" y="6048781"/>
            <a:ext cx="1517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65"/>
              </a:lnSpc>
            </a:pPr>
            <a:r>
              <a:rPr sz="1950" spc="15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00378" y="6048781"/>
            <a:ext cx="219710" cy="318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25"/>
              </a:lnSpc>
            </a:pPr>
            <a:r>
              <a:rPr sz="1950" spc="-70" dirty="0">
                <a:solidFill>
                  <a:srgbClr val="BFBFBF"/>
                </a:solidFill>
                <a:latin typeface="Times New Roman"/>
                <a:cs typeface="Times New Roman"/>
              </a:rPr>
              <a:t>1</a:t>
            </a:r>
            <a:r>
              <a:rPr sz="2250" spc="-70" dirty="0">
                <a:solidFill>
                  <a:srgbClr val="BFBFBF"/>
                </a:solidFill>
                <a:latin typeface="Lucida Sans Unicode"/>
                <a:cs typeface="Lucida Sans Unicode"/>
              </a:rPr>
              <a:t>]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239" y="3282483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21239" y="3282483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392002" y="3373567"/>
            <a:ext cx="720090" cy="165735"/>
            <a:chOff x="4392002" y="3373567"/>
            <a:chExt cx="720090" cy="165735"/>
          </a:xfrm>
        </p:grpSpPr>
        <p:sp>
          <p:nvSpPr>
            <p:cNvPr id="15" name="object 15"/>
            <p:cNvSpPr/>
            <p:nvPr/>
          </p:nvSpPr>
          <p:spPr>
            <a:xfrm>
              <a:off x="4392002" y="3456003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5">
                  <a:moveTo>
                    <a:pt x="0" y="0"/>
                  </a:moveTo>
                  <a:lnTo>
                    <a:pt x="48312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64315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88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89296" y="3178698"/>
            <a:ext cx="2586355" cy="5568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8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Convolve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(move)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over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8" name="object 18"/>
          <p:cNvSpPr txBox="1"/>
          <p:nvPr/>
        </p:nvSpPr>
        <p:spPr>
          <a:xfrm>
            <a:off x="3821303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8360" y="3255127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73"/>
                </a:lnTo>
                <a:lnTo>
                  <a:pt x="554761" y="434873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59859" y="331081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57636" y="3254403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209" y="723"/>
                </a:lnTo>
              </a:path>
              <a:path w="556260" h="436879">
                <a:moveTo>
                  <a:pt x="0" y="435597"/>
                </a:moveTo>
                <a:lnTo>
                  <a:pt x="556209" y="435597"/>
                </a:lnTo>
              </a:path>
              <a:path w="556260" h="436879">
                <a:moveTo>
                  <a:pt x="723" y="0"/>
                </a:moveTo>
                <a:lnTo>
                  <a:pt x="723" y="436321"/>
                </a:lnTo>
              </a:path>
              <a:path w="556260" h="436879">
                <a:moveTo>
                  <a:pt x="555485" y="0"/>
                </a:moveTo>
                <a:lnTo>
                  <a:pt x="555485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361294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1197" y="3237842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2695" y="329318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50485" y="3237119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196" y="723"/>
                </a:lnTo>
              </a:path>
              <a:path w="556260" h="436879">
                <a:moveTo>
                  <a:pt x="0" y="435609"/>
                </a:moveTo>
                <a:lnTo>
                  <a:pt x="556196" y="435609"/>
                </a:lnTo>
              </a:path>
              <a:path w="556260" h="436879">
                <a:moveTo>
                  <a:pt x="711" y="0"/>
                </a:moveTo>
                <a:lnTo>
                  <a:pt x="711" y="436321"/>
                </a:lnTo>
              </a:path>
              <a:path w="556260" h="436879">
                <a:moveTo>
                  <a:pt x="555472" y="0"/>
                </a:moveTo>
                <a:lnTo>
                  <a:pt x="55547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65293" y="2998702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72481" y="3209763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89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73255" y="3265097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71757" y="3209039"/>
            <a:ext cx="556260" cy="436880"/>
          </a:xfrm>
          <a:custGeom>
            <a:avLst/>
            <a:gdLst/>
            <a:ahLst/>
            <a:cxnLst/>
            <a:rect l="l" t="t" r="r" b="b"/>
            <a:pathLst>
              <a:path w="556260" h="436879">
                <a:moveTo>
                  <a:pt x="0" y="723"/>
                </a:moveTo>
                <a:lnTo>
                  <a:pt x="556196" y="723"/>
                </a:lnTo>
              </a:path>
              <a:path w="556260" h="436879">
                <a:moveTo>
                  <a:pt x="0" y="435610"/>
                </a:moveTo>
                <a:lnTo>
                  <a:pt x="556196" y="435610"/>
                </a:lnTo>
              </a:path>
              <a:path w="556260" h="436879">
                <a:moveTo>
                  <a:pt x="723" y="0"/>
                </a:moveTo>
                <a:lnTo>
                  <a:pt x="723" y="436321"/>
                </a:lnTo>
              </a:path>
              <a:path w="556260" h="436879">
                <a:moveTo>
                  <a:pt x="555485" y="0"/>
                </a:moveTo>
                <a:lnTo>
                  <a:pt x="555485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0">
              <a:lnSpc>
                <a:spcPct val="100000"/>
              </a:lnSpc>
              <a:spcBef>
                <a:spcPts val="110"/>
              </a:spcBef>
            </a:pPr>
            <a:r>
              <a:rPr dirty="0"/>
              <a:t>Convolutional</a:t>
            </a:r>
            <a:r>
              <a:rPr spc="-75" dirty="0"/>
              <a:t> </a:t>
            </a:r>
            <a:r>
              <a:rPr dirty="0"/>
              <a:t>neural</a:t>
            </a:r>
            <a:r>
              <a:rPr spc="-6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749591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6641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dirty="0"/>
              <a:t>These</a:t>
            </a:r>
            <a:r>
              <a:rPr spc="-5" dirty="0"/>
              <a:t> </a:t>
            </a:r>
            <a:r>
              <a:rPr dirty="0"/>
              <a:t>dense</a:t>
            </a:r>
            <a:r>
              <a:rPr spc="10" dirty="0"/>
              <a:t> </a:t>
            </a:r>
            <a:r>
              <a:rPr dirty="0"/>
              <a:t>neural</a:t>
            </a:r>
            <a:r>
              <a:rPr spc="-5" dirty="0"/>
              <a:t> </a:t>
            </a:r>
            <a:r>
              <a:rPr dirty="0"/>
              <a:t>networks</a:t>
            </a:r>
            <a:r>
              <a:rPr spc="-5" dirty="0"/>
              <a:t> </a:t>
            </a:r>
            <a:r>
              <a:rPr dirty="0"/>
              <a:t>are not</a:t>
            </a:r>
            <a:r>
              <a:rPr spc="10" dirty="0"/>
              <a:t> </a:t>
            </a:r>
            <a:r>
              <a:rPr dirty="0"/>
              <a:t>what</a:t>
            </a:r>
            <a:r>
              <a:rPr spc="5" dirty="0"/>
              <a:t> </a:t>
            </a:r>
            <a:r>
              <a:rPr dirty="0"/>
              <a:t>made</a:t>
            </a:r>
            <a:r>
              <a:rPr spc="5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20" dirty="0"/>
              <a:t>huge </a:t>
            </a:r>
            <a:r>
              <a:rPr dirty="0"/>
              <a:t>strides</a:t>
            </a:r>
            <a:r>
              <a:rPr spc="-5" dirty="0"/>
              <a:t> </a:t>
            </a:r>
            <a:r>
              <a:rPr dirty="0"/>
              <a:t>in deep</a:t>
            </a:r>
            <a:r>
              <a:rPr spc="5" dirty="0"/>
              <a:t> </a:t>
            </a:r>
            <a:r>
              <a:rPr dirty="0"/>
              <a:t>learning</a:t>
            </a:r>
            <a:r>
              <a:rPr spc="-5" dirty="0"/>
              <a:t> </a:t>
            </a:r>
            <a:r>
              <a:rPr dirty="0"/>
              <a:t>over the</a:t>
            </a:r>
            <a:r>
              <a:rPr spc="-5" dirty="0"/>
              <a:t> </a:t>
            </a:r>
            <a:r>
              <a:rPr dirty="0"/>
              <a:t>last few</a:t>
            </a:r>
            <a:r>
              <a:rPr spc="10" dirty="0"/>
              <a:t> </a:t>
            </a:r>
            <a:r>
              <a:rPr spc="-10" dirty="0"/>
              <a:t>years.</a:t>
            </a: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/>
              <a:t>Instead,</a:t>
            </a:r>
            <a:r>
              <a:rPr spc="-20" dirty="0"/>
              <a:t> </a:t>
            </a:r>
            <a:r>
              <a:rPr dirty="0"/>
              <a:t>those</a:t>
            </a:r>
            <a:r>
              <a:rPr spc="10" dirty="0"/>
              <a:t> </a:t>
            </a:r>
            <a:r>
              <a:rPr dirty="0"/>
              <a:t>are</a:t>
            </a:r>
            <a:r>
              <a:rPr spc="5" dirty="0"/>
              <a:t> </a:t>
            </a:r>
            <a:r>
              <a:rPr dirty="0"/>
              <a:t>deep</a:t>
            </a:r>
            <a:r>
              <a:rPr spc="-5" dirty="0"/>
              <a:t> </a:t>
            </a:r>
            <a:r>
              <a:rPr dirty="0"/>
              <a:t>convolutional neural</a:t>
            </a:r>
            <a:r>
              <a:rPr spc="-5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97" y="4103640"/>
            <a:ext cx="5342763" cy="23760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6485" y="4103652"/>
            <a:ext cx="4439526" cy="241415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5345" y="6080713"/>
            <a:ext cx="2804160" cy="536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634" marR="5080" indent="-496570">
              <a:lnSpc>
                <a:spcPts val="201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6039" y="3261604"/>
            <a:ext cx="554990" cy="434975"/>
          </a:xfrm>
          <a:prstGeom prst="rect">
            <a:avLst/>
          </a:prstGeom>
          <a:solidFill>
            <a:srgbClr val="FFCC99"/>
          </a:solidFill>
          <a:ln w="3175">
            <a:solidFill>
              <a:srgbClr val="FFFFFF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393303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44925" y="3148926"/>
            <a:ext cx="1891664" cy="686435"/>
            <a:chOff x="8044925" y="3148926"/>
            <a:chExt cx="1891664" cy="686435"/>
          </a:xfrm>
        </p:grpSpPr>
        <p:sp>
          <p:nvSpPr>
            <p:cNvPr id="17" name="object 17"/>
            <p:cNvSpPr/>
            <p:nvPr/>
          </p:nvSpPr>
          <p:spPr>
            <a:xfrm>
              <a:off x="8064004" y="3168005"/>
              <a:ext cx="792480" cy="648335"/>
            </a:xfrm>
            <a:custGeom>
              <a:avLst/>
              <a:gdLst/>
              <a:ahLst/>
              <a:cxnLst/>
              <a:rect l="l" t="t" r="r" b="b"/>
              <a:pathLst>
                <a:path w="792479" h="648335">
                  <a:moveTo>
                    <a:pt x="395998" y="647992"/>
                  </a:moveTo>
                  <a:lnTo>
                    <a:pt x="0" y="647992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647992"/>
                  </a:lnTo>
                  <a:lnTo>
                    <a:pt x="395998" y="647992"/>
                  </a:lnTo>
                  <a:close/>
                </a:path>
              </a:pathLst>
            </a:custGeom>
            <a:ln w="38159">
              <a:solidFill>
                <a:srgbClr val="FF9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27998" y="3456003"/>
              <a:ext cx="780415" cy="222885"/>
            </a:xfrm>
            <a:custGeom>
              <a:avLst/>
              <a:gdLst/>
              <a:ahLst/>
              <a:cxnLst/>
              <a:rect l="l" t="t" r="r" b="b"/>
              <a:pathLst>
                <a:path w="780415" h="222885">
                  <a:moveTo>
                    <a:pt x="0" y="0"/>
                  </a:moveTo>
                  <a:lnTo>
                    <a:pt x="780122" y="222834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674999" y="3596402"/>
              <a:ext cx="261620" cy="159385"/>
            </a:xfrm>
            <a:custGeom>
              <a:avLst/>
              <a:gdLst/>
              <a:ahLst/>
              <a:cxnLst/>
              <a:rect l="l" t="t" r="r" b="b"/>
              <a:pathLst>
                <a:path w="261620" h="159385">
                  <a:moveTo>
                    <a:pt x="45364" y="0"/>
                  </a:moveTo>
                  <a:lnTo>
                    <a:pt x="0" y="159118"/>
                  </a:lnTo>
                  <a:lnTo>
                    <a:pt x="260997" y="147599"/>
                  </a:lnTo>
                  <a:lnTo>
                    <a:pt x="453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19705" y="3801138"/>
            <a:ext cx="3344545" cy="81216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065" marR="5080" indent="-1270" algn="ctr">
              <a:lnSpc>
                <a:spcPct val="93300"/>
              </a:lnSpc>
              <a:spcBef>
                <a:spcPts val="244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neuron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weights,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trainable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weight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5345" y="6080713"/>
            <a:ext cx="2804160" cy="536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634" marR="5080" indent="-496570">
              <a:lnSpc>
                <a:spcPts val="2010"/>
              </a:lnSpc>
              <a:spcBef>
                <a:spcPts val="12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detects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numbers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632034" y="3255483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86"/>
                </a:lnTo>
                <a:lnTo>
                  <a:pt x="527050" y="434886"/>
                </a:lnTo>
                <a:lnTo>
                  <a:pt x="1050848" y="434886"/>
                </a:lnTo>
                <a:lnTo>
                  <a:pt x="1567091" y="434886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20223" y="3310817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1323" y="3254759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610"/>
                </a:moveTo>
                <a:lnTo>
                  <a:pt x="1568513" y="435610"/>
                </a:lnTo>
              </a:path>
              <a:path w="1569085" h="436879">
                <a:moveTo>
                  <a:pt x="711" y="0"/>
                </a:moveTo>
                <a:lnTo>
                  <a:pt x="711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44277" y="4177084"/>
            <a:ext cx="1014730" cy="405130"/>
          </a:xfrm>
          <a:custGeom>
            <a:avLst/>
            <a:gdLst/>
            <a:ahLst/>
            <a:cxnLst/>
            <a:rect l="l" t="t" r="r" b="b"/>
            <a:pathLst>
              <a:path w="1014729" h="405129">
                <a:moveTo>
                  <a:pt x="1014476" y="0"/>
                </a:moveTo>
                <a:lnTo>
                  <a:pt x="507238" y="0"/>
                </a:lnTo>
                <a:lnTo>
                  <a:pt x="0" y="0"/>
                </a:lnTo>
                <a:lnTo>
                  <a:pt x="0" y="404634"/>
                </a:lnTo>
                <a:lnTo>
                  <a:pt x="507238" y="404634"/>
                </a:lnTo>
                <a:lnTo>
                  <a:pt x="1014476" y="404634"/>
                </a:lnTo>
                <a:lnTo>
                  <a:pt x="10144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846855" y="418958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8754" y="4177084"/>
            <a:ext cx="4061460" cy="405130"/>
          </a:xfrm>
          <a:custGeom>
            <a:avLst/>
            <a:gdLst/>
            <a:ahLst/>
            <a:cxnLst/>
            <a:rect l="l" t="t" r="r" b="b"/>
            <a:pathLst>
              <a:path w="4061459" h="405129">
                <a:moveTo>
                  <a:pt x="4061168" y="0"/>
                </a:moveTo>
                <a:lnTo>
                  <a:pt x="4061168" y="0"/>
                </a:lnTo>
                <a:lnTo>
                  <a:pt x="0" y="0"/>
                </a:lnTo>
                <a:lnTo>
                  <a:pt x="0" y="404634"/>
                </a:lnTo>
                <a:lnTo>
                  <a:pt x="4061168" y="404634"/>
                </a:lnTo>
                <a:lnTo>
                  <a:pt x="40611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413825" y="418958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3553" y="4176360"/>
            <a:ext cx="5077460" cy="406400"/>
          </a:xfrm>
          <a:custGeom>
            <a:avLst/>
            <a:gdLst/>
            <a:ahLst/>
            <a:cxnLst/>
            <a:rect l="l" t="t" r="r" b="b"/>
            <a:pathLst>
              <a:path w="5077459" h="406400">
                <a:moveTo>
                  <a:pt x="0" y="723"/>
                </a:moveTo>
                <a:lnTo>
                  <a:pt x="5077091" y="723"/>
                </a:lnTo>
              </a:path>
              <a:path w="5077459" h="406400">
                <a:moveTo>
                  <a:pt x="0" y="405358"/>
                </a:moveTo>
                <a:lnTo>
                  <a:pt x="5077091" y="405358"/>
                </a:lnTo>
              </a:path>
              <a:path w="5077459" h="406400">
                <a:moveTo>
                  <a:pt x="723" y="0"/>
                </a:moveTo>
                <a:lnTo>
                  <a:pt x="723" y="406082"/>
                </a:lnTo>
              </a:path>
              <a:path w="5077459" h="406400">
                <a:moveTo>
                  <a:pt x="507961" y="0"/>
                </a:moveTo>
                <a:lnTo>
                  <a:pt x="507961" y="406082"/>
                </a:lnTo>
              </a:path>
              <a:path w="5077459" h="406400">
                <a:moveTo>
                  <a:pt x="1015199" y="0"/>
                </a:moveTo>
                <a:lnTo>
                  <a:pt x="1015199" y="406082"/>
                </a:lnTo>
              </a:path>
              <a:path w="5077459" h="406400">
                <a:moveTo>
                  <a:pt x="1522450" y="0"/>
                </a:moveTo>
                <a:lnTo>
                  <a:pt x="1522450" y="406082"/>
                </a:lnTo>
              </a:path>
              <a:path w="5077459" h="406400">
                <a:moveTo>
                  <a:pt x="2029688" y="0"/>
                </a:moveTo>
                <a:lnTo>
                  <a:pt x="2029688" y="406082"/>
                </a:lnTo>
              </a:path>
              <a:path w="5077459" h="406400">
                <a:moveTo>
                  <a:pt x="2536926" y="0"/>
                </a:moveTo>
                <a:lnTo>
                  <a:pt x="2536926" y="406082"/>
                </a:lnTo>
              </a:path>
              <a:path w="5077459" h="406400">
                <a:moveTo>
                  <a:pt x="3044164" y="0"/>
                </a:moveTo>
                <a:lnTo>
                  <a:pt x="3044164" y="406082"/>
                </a:lnTo>
              </a:path>
              <a:path w="5077459" h="406400">
                <a:moveTo>
                  <a:pt x="3551402" y="0"/>
                </a:moveTo>
                <a:lnTo>
                  <a:pt x="3551402" y="406082"/>
                </a:lnTo>
              </a:path>
              <a:path w="5077459" h="406400">
                <a:moveTo>
                  <a:pt x="4058640" y="0"/>
                </a:moveTo>
                <a:lnTo>
                  <a:pt x="4058640" y="406082"/>
                </a:lnTo>
              </a:path>
              <a:path w="5077459" h="406400">
                <a:moveTo>
                  <a:pt x="4565891" y="0"/>
                </a:moveTo>
                <a:lnTo>
                  <a:pt x="4565891" y="406082"/>
                </a:lnTo>
              </a:path>
              <a:path w="5077459" h="406400">
                <a:moveTo>
                  <a:pt x="5076367" y="0"/>
                </a:moveTo>
                <a:lnTo>
                  <a:pt x="5076367" y="40608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328333" y="3323428"/>
            <a:ext cx="2824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&gt;1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00001" y="3373567"/>
            <a:ext cx="864235" cy="165735"/>
            <a:chOff x="5400001" y="3373567"/>
            <a:chExt cx="864235" cy="165735"/>
          </a:xfrm>
        </p:grpSpPr>
        <p:sp>
          <p:nvSpPr>
            <p:cNvPr id="21" name="object 21"/>
            <p:cNvSpPr/>
            <p:nvPr/>
          </p:nvSpPr>
          <p:spPr>
            <a:xfrm>
              <a:off x="5400001" y="3456003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0" y="0"/>
                  </a:moveTo>
                  <a:lnTo>
                    <a:pt x="627113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6320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75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22017" y="2545349"/>
            <a:ext cx="2997200" cy="8382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  <a:p>
            <a:pPr marL="1811655">
              <a:lnSpc>
                <a:spcPct val="100000"/>
              </a:lnSpc>
              <a:spcBef>
                <a:spcPts val="660"/>
              </a:spcBef>
              <a:tabLst>
                <a:tab pos="2351405" algn="l"/>
                <a:tab pos="285559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9838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25658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135767" y="3268170"/>
          <a:ext cx="156718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325658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83837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5" y="152425"/>
                </a:lnTo>
                <a:lnTo>
                  <a:pt x="768361" y="174315"/>
                </a:lnTo>
                <a:lnTo>
                  <a:pt x="799272" y="206573"/>
                </a:lnTo>
                <a:lnTo>
                  <a:pt x="820263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29657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68126" y="323352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6657" y="3289227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67402" y="3232801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597"/>
                </a:moveTo>
                <a:lnTo>
                  <a:pt x="1568513" y="435597"/>
                </a:lnTo>
              </a:path>
              <a:path w="1569085" h="436879">
                <a:moveTo>
                  <a:pt x="723" y="0"/>
                </a:moveTo>
                <a:lnTo>
                  <a:pt x="723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865293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23841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0" y="206573"/>
                </a:lnTo>
                <a:lnTo>
                  <a:pt x="887639" y="174315"/>
                </a:lnTo>
                <a:lnTo>
                  <a:pt x="925131" y="152425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4"/>
                </a:lnTo>
                <a:lnTo>
                  <a:pt x="1596637" y="114386"/>
                </a:lnTo>
                <a:lnTo>
                  <a:pt x="1627603" y="82076"/>
                </a:lnTo>
                <a:lnTo>
                  <a:pt x="1648617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69661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1435" y="3200047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73"/>
                </a:lnTo>
                <a:lnTo>
                  <a:pt x="527050" y="434873"/>
                </a:lnTo>
                <a:lnTo>
                  <a:pt x="1050848" y="434873"/>
                </a:lnTo>
                <a:lnTo>
                  <a:pt x="1567091" y="434873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18899" y="3256461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05854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0723" y="3199323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11" y="0"/>
                </a:moveTo>
                <a:lnTo>
                  <a:pt x="711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7840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0" y="206573"/>
                </a:lnTo>
                <a:lnTo>
                  <a:pt x="887639" y="174315"/>
                </a:lnTo>
                <a:lnTo>
                  <a:pt x="925131" y="152425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4"/>
                </a:lnTo>
                <a:lnTo>
                  <a:pt x="1596637" y="114386"/>
                </a:lnTo>
                <a:lnTo>
                  <a:pt x="1627603" y="82076"/>
                </a:lnTo>
                <a:lnTo>
                  <a:pt x="1648617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3661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84936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24939" y="296161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1" name="object 21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691458" y="3971420"/>
            <a:ext cx="2002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shrinkage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4" name="object 24"/>
          <p:cNvSpPr txBox="1"/>
          <p:nvPr/>
        </p:nvSpPr>
        <p:spPr>
          <a:xfrm>
            <a:off x="9932657" y="4226664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84936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0" name="object 20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05581" y="3971420"/>
            <a:ext cx="1772920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fix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ts val="2085"/>
              </a:lnSpc>
            </a:pP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padding</a:t>
            </a:r>
            <a:r>
              <a:rPr sz="18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37674" y="2356640"/>
            <a:ext cx="7581900" cy="1623060"/>
            <a:chOff x="3037674" y="2356640"/>
            <a:chExt cx="7581900" cy="1623060"/>
          </a:xfrm>
        </p:grpSpPr>
        <p:sp>
          <p:nvSpPr>
            <p:cNvPr id="24" name="object 24"/>
            <p:cNvSpPr/>
            <p:nvPr/>
          </p:nvSpPr>
          <p:spPr>
            <a:xfrm>
              <a:off x="3311994" y="2376008"/>
              <a:ext cx="7287895" cy="1584325"/>
            </a:xfrm>
            <a:custGeom>
              <a:avLst/>
              <a:gdLst/>
              <a:ahLst/>
              <a:cxnLst/>
              <a:rect l="l" t="t" r="r" b="b"/>
              <a:pathLst>
                <a:path w="7287895" h="1584325">
                  <a:moveTo>
                    <a:pt x="7272007" y="1583994"/>
                  </a:moveTo>
                  <a:lnTo>
                    <a:pt x="7272007" y="0"/>
                  </a:lnTo>
                </a:path>
                <a:path w="7287895" h="1584325">
                  <a:moveTo>
                    <a:pt x="0" y="0"/>
                  </a:moveTo>
                  <a:lnTo>
                    <a:pt x="7287844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37674" y="2545921"/>
              <a:ext cx="554990" cy="434975"/>
            </a:xfrm>
            <a:custGeom>
              <a:avLst/>
              <a:gdLst/>
              <a:ahLst/>
              <a:cxnLst/>
              <a:rect l="l" t="t" r="r" b="b"/>
              <a:pathLst>
                <a:path w="554989" h="434975">
                  <a:moveTo>
                    <a:pt x="554761" y="0"/>
                  </a:moveTo>
                  <a:lnTo>
                    <a:pt x="0" y="0"/>
                  </a:lnTo>
                  <a:lnTo>
                    <a:pt x="0" y="434886"/>
                  </a:lnTo>
                  <a:lnTo>
                    <a:pt x="554761" y="434886"/>
                  </a:lnTo>
                  <a:lnTo>
                    <a:pt x="554761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37674" y="2545921"/>
            <a:ext cx="554990" cy="434975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25039" y="2545921"/>
            <a:ext cx="554990" cy="434975"/>
          </a:xfrm>
          <a:custGeom>
            <a:avLst/>
            <a:gdLst/>
            <a:ahLst/>
            <a:cxnLst/>
            <a:rect l="l" t="t" r="r" b="b"/>
            <a:pathLst>
              <a:path w="554990" h="434975">
                <a:moveTo>
                  <a:pt x="554761" y="0"/>
                </a:moveTo>
                <a:lnTo>
                  <a:pt x="0" y="0"/>
                </a:lnTo>
                <a:lnTo>
                  <a:pt x="0" y="434886"/>
                </a:lnTo>
                <a:lnTo>
                  <a:pt x="554761" y="434886"/>
                </a:lnTo>
                <a:lnTo>
                  <a:pt x="554761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25039" y="2545921"/>
            <a:ext cx="554990" cy="434975"/>
          </a:xfrm>
          <a:prstGeom prst="rect">
            <a:avLst/>
          </a:prstGeom>
          <a:ln w="3175">
            <a:solidFill>
              <a:srgbClr val="FFFFFF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51517" y="2371321"/>
            <a:ext cx="5925185" cy="292735"/>
            <a:chOff x="3251517" y="2371321"/>
            <a:chExt cx="5925185" cy="292735"/>
          </a:xfrm>
        </p:grpSpPr>
        <p:sp>
          <p:nvSpPr>
            <p:cNvPr id="30" name="object 30"/>
            <p:cNvSpPr/>
            <p:nvPr/>
          </p:nvSpPr>
          <p:spPr>
            <a:xfrm>
              <a:off x="9107995" y="2376008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1795"/>
                  </a:lnTo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039605" y="2458799"/>
              <a:ext cx="137160" cy="205740"/>
            </a:xfrm>
            <a:custGeom>
              <a:avLst/>
              <a:gdLst/>
              <a:ahLst/>
              <a:cxnLst/>
              <a:rect l="l" t="t" r="r" b="b"/>
              <a:pathLst>
                <a:path w="137159" h="205739">
                  <a:moveTo>
                    <a:pt x="136791" y="0"/>
                  </a:moveTo>
                  <a:lnTo>
                    <a:pt x="0" y="0"/>
                  </a:lnTo>
                  <a:lnTo>
                    <a:pt x="68389" y="205206"/>
                  </a:lnTo>
                  <a:lnTo>
                    <a:pt x="1367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19919" y="2371321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0"/>
                  </a:moveTo>
                  <a:lnTo>
                    <a:pt x="0" y="91795"/>
                  </a:lnTo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51517" y="2454125"/>
              <a:ext cx="137160" cy="205740"/>
            </a:xfrm>
            <a:custGeom>
              <a:avLst/>
              <a:gdLst/>
              <a:ahLst/>
              <a:cxnLst/>
              <a:rect l="l" t="t" r="r" b="b"/>
              <a:pathLst>
                <a:path w="137160" h="205739">
                  <a:moveTo>
                    <a:pt x="136804" y="0"/>
                  </a:moveTo>
                  <a:lnTo>
                    <a:pt x="0" y="0"/>
                  </a:lnTo>
                  <a:lnTo>
                    <a:pt x="68402" y="205193"/>
                  </a:lnTo>
                  <a:lnTo>
                    <a:pt x="1368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2034" y="3255483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91" y="0"/>
                </a:moveTo>
                <a:lnTo>
                  <a:pt x="1050848" y="0"/>
                </a:lnTo>
                <a:lnTo>
                  <a:pt x="527050" y="0"/>
                </a:lnTo>
                <a:lnTo>
                  <a:pt x="0" y="0"/>
                </a:lnTo>
                <a:lnTo>
                  <a:pt x="0" y="434886"/>
                </a:lnTo>
                <a:lnTo>
                  <a:pt x="527050" y="434886"/>
                </a:lnTo>
                <a:lnTo>
                  <a:pt x="1050848" y="434886"/>
                </a:lnTo>
                <a:lnTo>
                  <a:pt x="1567091" y="434886"/>
                </a:lnTo>
                <a:lnTo>
                  <a:pt x="1567091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20223" y="3310817"/>
            <a:ext cx="1197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631323" y="3254759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5" h="436879">
                <a:moveTo>
                  <a:pt x="0" y="723"/>
                </a:moveTo>
                <a:lnTo>
                  <a:pt x="1568513" y="723"/>
                </a:lnTo>
              </a:path>
              <a:path w="1569085" h="436879">
                <a:moveTo>
                  <a:pt x="0" y="435610"/>
                </a:moveTo>
                <a:lnTo>
                  <a:pt x="1568513" y="435610"/>
                </a:lnTo>
              </a:path>
              <a:path w="1569085" h="436879">
                <a:moveTo>
                  <a:pt x="711" y="0"/>
                </a:moveTo>
                <a:lnTo>
                  <a:pt x="711" y="436321"/>
                </a:lnTo>
              </a:path>
              <a:path w="1569085" h="436879">
                <a:moveTo>
                  <a:pt x="527761" y="0"/>
                </a:moveTo>
                <a:lnTo>
                  <a:pt x="527761" y="436321"/>
                </a:lnTo>
              </a:path>
              <a:path w="1569085" h="436879">
                <a:moveTo>
                  <a:pt x="1051560" y="0"/>
                </a:moveTo>
                <a:lnTo>
                  <a:pt x="1051560" y="436321"/>
                </a:lnTo>
              </a:path>
              <a:path w="1569085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44277" y="4177084"/>
            <a:ext cx="1014730" cy="405130"/>
          </a:xfrm>
          <a:custGeom>
            <a:avLst/>
            <a:gdLst/>
            <a:ahLst/>
            <a:cxnLst/>
            <a:rect l="l" t="t" r="r" b="b"/>
            <a:pathLst>
              <a:path w="1014729" h="405129">
                <a:moveTo>
                  <a:pt x="1014476" y="0"/>
                </a:moveTo>
                <a:lnTo>
                  <a:pt x="507238" y="0"/>
                </a:lnTo>
                <a:lnTo>
                  <a:pt x="0" y="0"/>
                </a:lnTo>
                <a:lnTo>
                  <a:pt x="0" y="404634"/>
                </a:lnTo>
                <a:lnTo>
                  <a:pt x="507238" y="404634"/>
                </a:lnTo>
                <a:lnTo>
                  <a:pt x="1014476" y="404634"/>
                </a:lnTo>
                <a:lnTo>
                  <a:pt x="101447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46855" y="4189580"/>
            <a:ext cx="63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665" algn="l"/>
              </a:tabLst>
            </a:pPr>
            <a:r>
              <a:rPr sz="1800" spc="-50" dirty="0">
                <a:latin typeface="Arial"/>
                <a:cs typeface="Arial"/>
              </a:rPr>
              <a:t>-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58754" y="4177084"/>
            <a:ext cx="4061460" cy="405130"/>
          </a:xfrm>
          <a:custGeom>
            <a:avLst/>
            <a:gdLst/>
            <a:ahLst/>
            <a:cxnLst/>
            <a:rect l="l" t="t" r="r" b="b"/>
            <a:pathLst>
              <a:path w="4061459" h="405129">
                <a:moveTo>
                  <a:pt x="4061168" y="0"/>
                </a:moveTo>
                <a:lnTo>
                  <a:pt x="4061168" y="0"/>
                </a:lnTo>
                <a:lnTo>
                  <a:pt x="0" y="0"/>
                </a:lnTo>
                <a:lnTo>
                  <a:pt x="0" y="404634"/>
                </a:lnTo>
                <a:lnTo>
                  <a:pt x="4061168" y="404634"/>
                </a:lnTo>
                <a:lnTo>
                  <a:pt x="406116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13825" y="4189580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43553" y="4176360"/>
            <a:ext cx="5077460" cy="406400"/>
          </a:xfrm>
          <a:custGeom>
            <a:avLst/>
            <a:gdLst/>
            <a:ahLst/>
            <a:cxnLst/>
            <a:rect l="l" t="t" r="r" b="b"/>
            <a:pathLst>
              <a:path w="5077459" h="406400">
                <a:moveTo>
                  <a:pt x="0" y="723"/>
                </a:moveTo>
                <a:lnTo>
                  <a:pt x="5077091" y="723"/>
                </a:lnTo>
              </a:path>
              <a:path w="5077459" h="406400">
                <a:moveTo>
                  <a:pt x="0" y="405358"/>
                </a:moveTo>
                <a:lnTo>
                  <a:pt x="5077091" y="405358"/>
                </a:lnTo>
              </a:path>
              <a:path w="5077459" h="406400">
                <a:moveTo>
                  <a:pt x="723" y="0"/>
                </a:moveTo>
                <a:lnTo>
                  <a:pt x="723" y="406082"/>
                </a:lnTo>
              </a:path>
              <a:path w="5077459" h="406400">
                <a:moveTo>
                  <a:pt x="507961" y="0"/>
                </a:moveTo>
                <a:lnTo>
                  <a:pt x="507961" y="406082"/>
                </a:lnTo>
              </a:path>
              <a:path w="5077459" h="406400">
                <a:moveTo>
                  <a:pt x="1015199" y="0"/>
                </a:moveTo>
                <a:lnTo>
                  <a:pt x="1015199" y="406082"/>
                </a:lnTo>
              </a:path>
              <a:path w="5077459" h="406400">
                <a:moveTo>
                  <a:pt x="1522450" y="0"/>
                </a:moveTo>
                <a:lnTo>
                  <a:pt x="1522450" y="406082"/>
                </a:lnTo>
              </a:path>
              <a:path w="5077459" h="406400">
                <a:moveTo>
                  <a:pt x="2029688" y="0"/>
                </a:moveTo>
                <a:lnTo>
                  <a:pt x="2029688" y="406082"/>
                </a:lnTo>
              </a:path>
              <a:path w="5077459" h="406400">
                <a:moveTo>
                  <a:pt x="2536926" y="0"/>
                </a:moveTo>
                <a:lnTo>
                  <a:pt x="2536926" y="406082"/>
                </a:lnTo>
              </a:path>
              <a:path w="5077459" h="406400">
                <a:moveTo>
                  <a:pt x="3044164" y="0"/>
                </a:moveTo>
                <a:lnTo>
                  <a:pt x="3044164" y="406082"/>
                </a:lnTo>
              </a:path>
              <a:path w="5077459" h="406400">
                <a:moveTo>
                  <a:pt x="3551402" y="0"/>
                </a:moveTo>
                <a:lnTo>
                  <a:pt x="3551402" y="406082"/>
                </a:lnTo>
              </a:path>
              <a:path w="5077459" h="406400">
                <a:moveTo>
                  <a:pt x="4058640" y="0"/>
                </a:moveTo>
                <a:lnTo>
                  <a:pt x="4058640" y="406082"/>
                </a:lnTo>
              </a:path>
              <a:path w="5077459" h="406400">
                <a:moveTo>
                  <a:pt x="4565891" y="0"/>
                </a:moveTo>
                <a:lnTo>
                  <a:pt x="4565891" y="406082"/>
                </a:lnTo>
              </a:path>
              <a:path w="5077459" h="406400">
                <a:moveTo>
                  <a:pt x="5076367" y="0"/>
                </a:moveTo>
                <a:lnTo>
                  <a:pt x="5076367" y="406082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334823" y="3143418"/>
            <a:ext cx="3171190" cy="8115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-635" algn="ctr">
              <a:lnSpc>
                <a:spcPct val="93200"/>
              </a:lnSpc>
              <a:spcBef>
                <a:spcPts val="24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compress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size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further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(step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size).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3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now.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00001" y="3373567"/>
            <a:ext cx="864235" cy="165735"/>
            <a:chOff x="5400001" y="3373567"/>
            <a:chExt cx="864235" cy="165735"/>
          </a:xfrm>
        </p:grpSpPr>
        <p:sp>
          <p:nvSpPr>
            <p:cNvPr id="22" name="object 22"/>
            <p:cNvSpPr/>
            <p:nvPr/>
          </p:nvSpPr>
          <p:spPr>
            <a:xfrm>
              <a:off x="5400001" y="3456003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0" y="0"/>
                  </a:moveTo>
                  <a:lnTo>
                    <a:pt x="627113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16320" y="3373567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5" h="165735">
                  <a:moveTo>
                    <a:pt x="0" y="0"/>
                  </a:moveTo>
                  <a:lnTo>
                    <a:pt x="0" y="165239"/>
                  </a:lnTo>
                  <a:lnTo>
                    <a:pt x="247675" y="824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821303" y="296161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00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9838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4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7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41" y="245743"/>
                </a:lnTo>
                <a:lnTo>
                  <a:pt x="856734" y="206573"/>
                </a:lnTo>
                <a:lnTo>
                  <a:pt x="887647" y="174315"/>
                </a:lnTo>
                <a:lnTo>
                  <a:pt x="925142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25658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20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67157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image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119" y="3621967"/>
            <a:ext cx="2704312" cy="235367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69243" y="3251889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56694" y="3307222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68519" y="3251165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26" y="723"/>
                </a:lnTo>
              </a:path>
              <a:path w="1569084" h="436879">
                <a:moveTo>
                  <a:pt x="0" y="435597"/>
                </a:moveTo>
                <a:lnTo>
                  <a:pt x="1568526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69661" y="2972057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815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127840" y="3789365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6" y="114383"/>
                </a:lnTo>
                <a:lnTo>
                  <a:pt x="96999" y="136293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0" y="206565"/>
                </a:lnTo>
                <a:lnTo>
                  <a:pt x="887639" y="174311"/>
                </a:lnTo>
                <a:lnTo>
                  <a:pt x="925131" y="152424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3"/>
                </a:lnTo>
                <a:lnTo>
                  <a:pt x="1596637" y="114383"/>
                </a:lnTo>
                <a:lnTo>
                  <a:pt x="1627603" y="82071"/>
                </a:lnTo>
                <a:lnTo>
                  <a:pt x="1648617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73661" y="3704669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1279" y="3220202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86"/>
                </a:lnTo>
                <a:lnTo>
                  <a:pt x="527037" y="434886"/>
                </a:lnTo>
                <a:lnTo>
                  <a:pt x="1050836" y="434886"/>
                </a:lnTo>
                <a:lnTo>
                  <a:pt x="1567078" y="434886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9099" y="3275181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105727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30555" y="3219478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26" y="723"/>
                </a:lnTo>
              </a:path>
              <a:path w="1569084" h="436879">
                <a:moveTo>
                  <a:pt x="0" y="435609"/>
                </a:moveTo>
                <a:lnTo>
                  <a:pt x="1568526" y="435609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59" y="0"/>
                </a:moveTo>
                <a:lnTo>
                  <a:pt x="1051559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917664" y="297205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57300" y="297205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89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75843" y="3789365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3" y="114383"/>
                </a:lnTo>
                <a:lnTo>
                  <a:pt x="96993" y="136293"/>
                </a:lnTo>
                <a:lnTo>
                  <a:pt x="137871" y="144360"/>
                </a:lnTo>
                <a:lnTo>
                  <a:pt x="690117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0" y="206565"/>
                </a:lnTo>
                <a:lnTo>
                  <a:pt x="887639" y="174311"/>
                </a:lnTo>
                <a:lnTo>
                  <a:pt x="925131" y="152424"/>
                </a:lnTo>
                <a:lnTo>
                  <a:pt x="965873" y="144360"/>
                </a:lnTo>
                <a:lnTo>
                  <a:pt x="1518119" y="144360"/>
                </a:lnTo>
                <a:lnTo>
                  <a:pt x="1559036" y="136293"/>
                </a:lnTo>
                <a:lnTo>
                  <a:pt x="1596637" y="114383"/>
                </a:lnTo>
                <a:lnTo>
                  <a:pt x="1627603" y="82071"/>
                </a:lnTo>
                <a:lnTo>
                  <a:pt x="1648617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22019" y="3704669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13061" y="2208507"/>
            <a:ext cx="10102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355" y="3240014"/>
            <a:ext cx="215633" cy="3801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022017" y="5257753"/>
            <a:ext cx="1266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"/>
            <a:ext cx="12383630" cy="6983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101665" y="673875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324" y="1224003"/>
            <a:ext cx="11713845" cy="0"/>
          </a:xfrm>
          <a:custGeom>
            <a:avLst/>
            <a:gdLst/>
            <a:ahLst/>
            <a:cxnLst/>
            <a:rect l="l" t="t" r="r" b="b"/>
            <a:pathLst>
              <a:path w="11713845">
                <a:moveTo>
                  <a:pt x="11713679" y="0"/>
                </a:moveTo>
                <a:lnTo>
                  <a:pt x="0" y="0"/>
                </a:lnTo>
              </a:path>
            </a:pathLst>
          </a:custGeom>
          <a:ln w="35999">
            <a:solidFill>
              <a:srgbClr val="0092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730644" y="3219567"/>
          <a:ext cx="1567180" cy="43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658205" y="4164930"/>
          <a:ext cx="1522095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660364" y="5265804"/>
          <a:ext cx="1522095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3328825"/>
            <a:ext cx="1380490" cy="120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713061" y="2208507"/>
            <a:ext cx="101028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9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9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8906" y="5808869"/>
            <a:ext cx="5704840" cy="1068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065" marR="5080" indent="635" algn="ctr">
              <a:lnSpc>
                <a:spcPct val="93400"/>
              </a:lnSpc>
              <a:spcBef>
                <a:spcPts val="24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useful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because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randomly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picked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kernel.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normally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train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network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works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well!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211137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Convolution: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522" y="1581851"/>
            <a:ext cx="2202484" cy="865797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69207" y="2592454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22017" y="2603427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21246" y="3198244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09065" y="3253578"/>
            <a:ext cx="1198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6575" algn="l"/>
                <a:tab pos="1057910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20521" y="3197520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79">
                <a:moveTo>
                  <a:pt x="0" y="723"/>
                </a:moveTo>
                <a:lnTo>
                  <a:pt x="1568513" y="723"/>
                </a:lnTo>
              </a:path>
              <a:path w="1569084" h="436879">
                <a:moveTo>
                  <a:pt x="0" y="435597"/>
                </a:moveTo>
                <a:lnTo>
                  <a:pt x="1568513" y="435597"/>
                </a:lnTo>
              </a:path>
              <a:path w="1569084" h="436879">
                <a:moveTo>
                  <a:pt x="723" y="0"/>
                </a:moveTo>
                <a:lnTo>
                  <a:pt x="723" y="436321"/>
                </a:lnTo>
              </a:path>
              <a:path w="1569084" h="436879">
                <a:moveTo>
                  <a:pt x="527761" y="0"/>
                </a:moveTo>
                <a:lnTo>
                  <a:pt x="527761" y="436321"/>
                </a:lnTo>
              </a:path>
              <a:path w="1569084" h="436879">
                <a:moveTo>
                  <a:pt x="1051560" y="0"/>
                </a:moveTo>
                <a:lnTo>
                  <a:pt x="1051560" y="436321"/>
                </a:lnTo>
              </a:path>
              <a:path w="1569084" h="436879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022017" y="3328825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43642" y="4176449"/>
          <a:ext cx="5076819" cy="605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57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05847" y="5221532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022017" y="4229179"/>
            <a:ext cx="1380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2017" y="5236098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84936" y="2961617"/>
            <a:ext cx="1543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24939" y="2961617"/>
            <a:ext cx="6584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6255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3839" y="3779637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801"/>
                </a:lnTo>
                <a:lnTo>
                  <a:pt x="28626" y="82076"/>
                </a:lnTo>
                <a:lnTo>
                  <a:pt x="59486" y="114386"/>
                </a:lnTo>
                <a:lnTo>
                  <a:pt x="96999" y="136294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5"/>
                </a:lnTo>
                <a:lnTo>
                  <a:pt x="768356" y="174315"/>
                </a:lnTo>
                <a:lnTo>
                  <a:pt x="799269" y="206573"/>
                </a:lnTo>
                <a:lnTo>
                  <a:pt x="820262" y="245743"/>
                </a:lnTo>
                <a:lnTo>
                  <a:pt x="828001" y="288366"/>
                </a:lnTo>
                <a:lnTo>
                  <a:pt x="835739" y="245743"/>
                </a:lnTo>
                <a:lnTo>
                  <a:pt x="856731" y="206573"/>
                </a:lnTo>
                <a:lnTo>
                  <a:pt x="887641" y="174315"/>
                </a:lnTo>
                <a:lnTo>
                  <a:pt x="925138" y="152425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4"/>
                </a:lnTo>
                <a:lnTo>
                  <a:pt x="1596642" y="114386"/>
                </a:lnTo>
                <a:lnTo>
                  <a:pt x="1627607" y="82076"/>
                </a:lnTo>
                <a:lnTo>
                  <a:pt x="1648618" y="42801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89303" y="3695665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856002" y="4237561"/>
            <a:ext cx="864235" cy="165735"/>
            <a:chOff x="8856002" y="4237561"/>
            <a:chExt cx="864235" cy="165735"/>
          </a:xfrm>
        </p:grpSpPr>
        <p:sp>
          <p:nvSpPr>
            <p:cNvPr id="22" name="object 22"/>
            <p:cNvSpPr/>
            <p:nvPr/>
          </p:nvSpPr>
          <p:spPr>
            <a:xfrm>
              <a:off x="9092882" y="4319997"/>
              <a:ext cx="627380" cy="0"/>
            </a:xfrm>
            <a:custGeom>
              <a:avLst/>
              <a:gdLst/>
              <a:ahLst/>
              <a:cxnLst/>
              <a:rect l="l" t="t" r="r" b="b"/>
              <a:pathLst>
                <a:path w="627379">
                  <a:moveTo>
                    <a:pt x="627113" y="0"/>
                  </a:moveTo>
                  <a:lnTo>
                    <a:pt x="0" y="0"/>
                  </a:lnTo>
                </a:path>
              </a:pathLst>
            </a:custGeom>
            <a:ln w="38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856002" y="4237561"/>
              <a:ext cx="248285" cy="165735"/>
            </a:xfrm>
            <a:custGeom>
              <a:avLst/>
              <a:gdLst/>
              <a:ahLst/>
              <a:cxnLst/>
              <a:rect l="l" t="t" r="r" b="b"/>
              <a:pathLst>
                <a:path w="248284" h="165735">
                  <a:moveTo>
                    <a:pt x="248043" y="0"/>
                  </a:moveTo>
                  <a:lnTo>
                    <a:pt x="0" y="82435"/>
                  </a:lnTo>
                  <a:lnTo>
                    <a:pt x="248043" y="165239"/>
                  </a:lnTo>
                  <a:lnTo>
                    <a:pt x="2480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91458" y="3971420"/>
            <a:ext cx="20027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Note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shrinkage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due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5" name="object 25"/>
          <p:cNvSpPr txBox="1"/>
          <p:nvPr/>
        </p:nvSpPr>
        <p:spPr>
          <a:xfrm>
            <a:off x="9932657" y="4226664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effects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713061" y="2209943"/>
            <a:ext cx="1010285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8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57689" y="1764808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0.5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022017" y="1775425"/>
            <a:ext cx="532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02881" y="2408405"/>
            <a:ext cx="1567180" cy="434975"/>
          </a:xfrm>
          <a:custGeom>
            <a:avLst/>
            <a:gdLst/>
            <a:ahLst/>
            <a:cxnLst/>
            <a:rect l="l" t="t" r="r" b="b"/>
            <a:pathLst>
              <a:path w="1567179" h="434975">
                <a:moveTo>
                  <a:pt x="1567078" y="0"/>
                </a:moveTo>
                <a:lnTo>
                  <a:pt x="1050836" y="0"/>
                </a:lnTo>
                <a:lnTo>
                  <a:pt x="527037" y="0"/>
                </a:lnTo>
                <a:lnTo>
                  <a:pt x="0" y="0"/>
                </a:lnTo>
                <a:lnTo>
                  <a:pt x="0" y="434873"/>
                </a:lnTo>
                <a:lnTo>
                  <a:pt x="527037" y="434873"/>
                </a:lnTo>
                <a:lnTo>
                  <a:pt x="1050836" y="434873"/>
                </a:lnTo>
                <a:lnTo>
                  <a:pt x="1567078" y="434873"/>
                </a:lnTo>
                <a:lnTo>
                  <a:pt x="156707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89977" y="2463739"/>
            <a:ext cx="1199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58545" algn="l"/>
              </a:tabLst>
            </a:pPr>
            <a:r>
              <a:rPr sz="1800" spc="-50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02157" y="2407682"/>
            <a:ext cx="1569085" cy="436880"/>
          </a:xfrm>
          <a:custGeom>
            <a:avLst/>
            <a:gdLst/>
            <a:ahLst/>
            <a:cxnLst/>
            <a:rect l="l" t="t" r="r" b="b"/>
            <a:pathLst>
              <a:path w="1569084" h="436880">
                <a:moveTo>
                  <a:pt x="0" y="723"/>
                </a:moveTo>
                <a:lnTo>
                  <a:pt x="1568526" y="723"/>
                </a:lnTo>
              </a:path>
              <a:path w="1569084" h="436880">
                <a:moveTo>
                  <a:pt x="0" y="435597"/>
                </a:moveTo>
                <a:lnTo>
                  <a:pt x="1568526" y="435597"/>
                </a:lnTo>
              </a:path>
              <a:path w="1569084" h="436880">
                <a:moveTo>
                  <a:pt x="723" y="0"/>
                </a:moveTo>
                <a:lnTo>
                  <a:pt x="723" y="436321"/>
                </a:lnTo>
              </a:path>
              <a:path w="1569084" h="436880">
                <a:moveTo>
                  <a:pt x="527761" y="0"/>
                </a:moveTo>
                <a:lnTo>
                  <a:pt x="527761" y="436321"/>
                </a:lnTo>
              </a:path>
              <a:path w="1569084" h="436880">
                <a:moveTo>
                  <a:pt x="1051559" y="0"/>
                </a:moveTo>
                <a:lnTo>
                  <a:pt x="1051559" y="436321"/>
                </a:lnTo>
              </a:path>
              <a:path w="1569084" h="436880">
                <a:moveTo>
                  <a:pt x="1567802" y="0"/>
                </a:moveTo>
                <a:lnTo>
                  <a:pt x="1567802" y="43632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2017" y="2392822"/>
            <a:ext cx="683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65689" y="3329371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1.5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739400" y="3846325"/>
          <a:ext cx="5076819" cy="404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3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53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46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0125" y="4967633"/>
            <a:ext cx="2495880" cy="187200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384936" y="2135063"/>
            <a:ext cx="11982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450" algn="l"/>
                <a:tab pos="1056640" algn="l"/>
              </a:tabLst>
            </a:pP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2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600" spc="-5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43839" y="2951648"/>
            <a:ext cx="1656714" cy="288925"/>
          </a:xfrm>
          <a:custGeom>
            <a:avLst/>
            <a:gdLst/>
            <a:ahLst/>
            <a:cxnLst/>
            <a:rect l="l" t="t" r="r" b="b"/>
            <a:pathLst>
              <a:path w="1656715" h="288925">
                <a:moveTo>
                  <a:pt x="0" y="0"/>
                </a:moveTo>
                <a:lnTo>
                  <a:pt x="7703" y="42796"/>
                </a:lnTo>
                <a:lnTo>
                  <a:pt x="28626" y="82071"/>
                </a:lnTo>
                <a:lnTo>
                  <a:pt x="59486" y="114383"/>
                </a:lnTo>
                <a:lnTo>
                  <a:pt x="96999" y="136293"/>
                </a:lnTo>
                <a:lnTo>
                  <a:pt x="137883" y="144360"/>
                </a:lnTo>
                <a:lnTo>
                  <a:pt x="690118" y="144360"/>
                </a:lnTo>
                <a:lnTo>
                  <a:pt x="730860" y="152424"/>
                </a:lnTo>
                <a:lnTo>
                  <a:pt x="768356" y="174311"/>
                </a:lnTo>
                <a:lnTo>
                  <a:pt x="799269" y="206565"/>
                </a:lnTo>
                <a:lnTo>
                  <a:pt x="820262" y="245731"/>
                </a:lnTo>
                <a:lnTo>
                  <a:pt x="828001" y="288353"/>
                </a:lnTo>
                <a:lnTo>
                  <a:pt x="835739" y="245731"/>
                </a:lnTo>
                <a:lnTo>
                  <a:pt x="856731" y="206565"/>
                </a:lnTo>
                <a:lnTo>
                  <a:pt x="887641" y="174311"/>
                </a:lnTo>
                <a:lnTo>
                  <a:pt x="925138" y="152424"/>
                </a:lnTo>
                <a:lnTo>
                  <a:pt x="965885" y="144360"/>
                </a:lnTo>
                <a:lnTo>
                  <a:pt x="1518119" y="144360"/>
                </a:lnTo>
                <a:lnTo>
                  <a:pt x="1559041" y="136293"/>
                </a:lnTo>
                <a:lnTo>
                  <a:pt x="1596642" y="114383"/>
                </a:lnTo>
                <a:lnTo>
                  <a:pt x="1627607" y="82071"/>
                </a:lnTo>
                <a:lnTo>
                  <a:pt x="1648618" y="42796"/>
                </a:lnTo>
                <a:lnTo>
                  <a:pt x="1656359" y="0"/>
                </a:lnTo>
              </a:path>
            </a:pathLst>
          </a:custGeom>
          <a:ln w="3815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89303" y="2867663"/>
            <a:ext cx="1371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13061" y="2209943"/>
            <a:ext cx="1010285" cy="55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85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ts val="2085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78113" y="4427642"/>
            <a:ext cx="5133975" cy="2490470"/>
            <a:chOff x="3578113" y="4427642"/>
            <a:chExt cx="5133975" cy="249047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354" y="4427642"/>
              <a:ext cx="4859642" cy="1656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5994" y="6191647"/>
              <a:ext cx="4824006" cy="72612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92693" y="5256000"/>
              <a:ext cx="259715" cy="1152525"/>
            </a:xfrm>
            <a:custGeom>
              <a:avLst/>
              <a:gdLst/>
              <a:ahLst/>
              <a:cxnLst/>
              <a:rect l="l" t="t" r="r" b="b"/>
              <a:pathLst>
                <a:path w="259714" h="1152525">
                  <a:moveTo>
                    <a:pt x="259661" y="0"/>
                  </a:moveTo>
                  <a:lnTo>
                    <a:pt x="199381" y="10448"/>
                  </a:lnTo>
                  <a:lnTo>
                    <a:pt x="147990" y="40270"/>
                  </a:lnTo>
                  <a:lnTo>
                    <a:pt x="105047" y="87183"/>
                  </a:lnTo>
                  <a:lnTo>
                    <a:pt x="70107" y="148904"/>
                  </a:lnTo>
                  <a:lnTo>
                    <a:pt x="55501" y="184603"/>
                  </a:lnTo>
                  <a:lnTo>
                    <a:pt x="42730" y="223147"/>
                  </a:lnTo>
                  <a:lnTo>
                    <a:pt x="31739" y="264252"/>
                  </a:lnTo>
                  <a:lnTo>
                    <a:pt x="22473" y="307631"/>
                  </a:lnTo>
                  <a:lnTo>
                    <a:pt x="14876" y="353000"/>
                  </a:lnTo>
                  <a:lnTo>
                    <a:pt x="8894" y="400072"/>
                  </a:lnTo>
                  <a:lnTo>
                    <a:pt x="4470" y="448562"/>
                  </a:lnTo>
                  <a:lnTo>
                    <a:pt x="1550" y="498185"/>
                  </a:lnTo>
                  <a:lnTo>
                    <a:pt x="78" y="548655"/>
                  </a:lnTo>
                  <a:lnTo>
                    <a:pt x="0" y="599688"/>
                  </a:lnTo>
                  <a:lnTo>
                    <a:pt x="1258" y="650997"/>
                  </a:lnTo>
                  <a:lnTo>
                    <a:pt x="3800" y="702296"/>
                  </a:lnTo>
                  <a:lnTo>
                    <a:pt x="7569" y="753302"/>
                  </a:lnTo>
                  <a:lnTo>
                    <a:pt x="12509" y="803727"/>
                  </a:lnTo>
                  <a:lnTo>
                    <a:pt x="18566" y="853288"/>
                  </a:lnTo>
                  <a:lnTo>
                    <a:pt x="25685" y="901697"/>
                  </a:lnTo>
                  <a:lnTo>
                    <a:pt x="33809" y="948670"/>
                  </a:lnTo>
                  <a:lnTo>
                    <a:pt x="42885" y="993922"/>
                  </a:lnTo>
                  <a:lnTo>
                    <a:pt x="52856" y="1037167"/>
                  </a:lnTo>
                  <a:lnTo>
                    <a:pt x="63667" y="1078119"/>
                  </a:lnTo>
                  <a:lnTo>
                    <a:pt x="75263" y="1116493"/>
                  </a:lnTo>
                  <a:lnTo>
                    <a:pt x="87588" y="1152004"/>
                  </a:lnTo>
                </a:path>
              </a:pathLst>
            </a:custGeom>
            <a:ln w="291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8285" y="6334928"/>
              <a:ext cx="208279" cy="220345"/>
            </a:xfrm>
            <a:custGeom>
              <a:avLst/>
              <a:gdLst/>
              <a:ahLst/>
              <a:cxnLst/>
              <a:rect l="l" t="t" r="r" b="b"/>
              <a:pathLst>
                <a:path w="208279" h="220345">
                  <a:moveTo>
                    <a:pt x="113029" y="0"/>
                  </a:moveTo>
                  <a:lnTo>
                    <a:pt x="0" y="100799"/>
                  </a:lnTo>
                  <a:lnTo>
                    <a:pt x="207708" y="219951"/>
                  </a:lnTo>
                  <a:lnTo>
                    <a:pt x="1130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52945" y="3364106"/>
            <a:ext cx="2764790" cy="239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Arial"/>
              <a:cs typeface="Arial"/>
            </a:endParaRPr>
          </a:p>
          <a:p>
            <a:pPr marL="138176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ReLu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93200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optimal,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adding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layer,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something like: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1641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C57AACF-776E-9FA7-2B41-FA9A07FE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98035"/>
              </p:ext>
            </p:extLst>
          </p:nvPr>
        </p:nvGraphicFramePr>
        <p:xfrm>
          <a:off x="928797" y="249691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7242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80086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132ADCF-8F16-3AA1-71B2-2BE01BFD6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33706"/>
              </p:ext>
            </p:extLst>
          </p:nvPr>
        </p:nvGraphicFramePr>
        <p:xfrm>
          <a:off x="1436827" y="249691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64730"/>
              </p:ext>
            </p:extLst>
          </p:nvPr>
        </p:nvGraphicFramePr>
        <p:xfrm>
          <a:off x="947242" y="2542403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80086" y="2619086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6AE63D14-AE7B-7EB2-4F1C-07B6D1ABF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901229"/>
              </p:ext>
            </p:extLst>
          </p:nvPr>
        </p:nvGraphicFramePr>
        <p:xfrm>
          <a:off x="1947637" y="250190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08070">
              <a:lnSpc>
                <a:spcPct val="100000"/>
              </a:lnSpc>
              <a:spcBef>
                <a:spcPts val="110"/>
              </a:spcBef>
            </a:pPr>
            <a:r>
              <a:rPr dirty="0"/>
              <a:t>2D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351155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295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42403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69443" y="3079444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461641" y="2619086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68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076575" y="3251063"/>
            <a:ext cx="420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FBA0D09E-62EF-4912-603D-4478FC37E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34048"/>
              </p:ext>
            </p:extLst>
          </p:nvPr>
        </p:nvGraphicFramePr>
        <p:xfrm>
          <a:off x="928797" y="288290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6590">
              <a:lnSpc>
                <a:spcPct val="100000"/>
              </a:lnSpc>
              <a:spcBef>
                <a:spcPts val="110"/>
              </a:spcBef>
            </a:pPr>
            <a:r>
              <a:rPr dirty="0"/>
              <a:t>Another</a:t>
            </a:r>
            <a:r>
              <a:rPr spc="-45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convolution:</a:t>
            </a:r>
            <a:r>
              <a:rPr spc="-40" dirty="0"/>
              <a:t> </a:t>
            </a:r>
            <a:r>
              <a:rPr dirty="0"/>
              <a:t>max</a:t>
            </a:r>
            <a:r>
              <a:rPr spc="-30" dirty="0"/>
              <a:t> </a:t>
            </a:r>
            <a:r>
              <a:rPr spc="-10" dirty="0"/>
              <a:t>pooling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9505950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2*2;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stride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1;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just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maximum</a:t>
            </a:r>
            <a:r>
              <a:rPr sz="29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value in </a:t>
            </a:r>
            <a:r>
              <a:rPr sz="295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kernel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endParaRPr sz="2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8797" y="2523958"/>
          <a:ext cx="2029460" cy="202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3366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270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61641" y="2600641"/>
          <a:ext cx="1522095" cy="1617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34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22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-25" dirty="0">
                          <a:latin typeface="Arial"/>
                          <a:cs typeface="Arial"/>
                        </a:rPr>
                        <a:t>86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998207CA-02BA-9C0B-CAAD-B19DC9C76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35382"/>
              </p:ext>
            </p:extLst>
          </p:nvPr>
        </p:nvGraphicFramePr>
        <p:xfrm>
          <a:off x="928797" y="2480770"/>
          <a:ext cx="105029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8100">
                      <a:solidFill>
                        <a:srgbClr val="FF3366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8100">
                      <a:solidFill>
                        <a:srgbClr val="FF3366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lang="en-NL" sz="1800" dirty="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3366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3366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/>
              <a:t>Let’s</a:t>
            </a:r>
            <a:r>
              <a:rPr spc="-20" dirty="0"/>
              <a:t> </a:t>
            </a:r>
            <a:r>
              <a:rPr dirty="0"/>
              <a:t>look</a:t>
            </a:r>
            <a:r>
              <a:rPr spc="-15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image</a:t>
            </a:r>
          </a:p>
          <a:p>
            <a:pPr marL="12700">
              <a:lnSpc>
                <a:spcPts val="3420"/>
              </a:lnSpc>
              <a:spcBef>
                <a:spcPts val="1060"/>
              </a:spcBef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dense architecture,</a:t>
            </a:r>
            <a:r>
              <a:rPr spc="5" dirty="0"/>
              <a:t> </a:t>
            </a:r>
            <a:r>
              <a:rPr dirty="0"/>
              <a:t>every</a:t>
            </a:r>
            <a:r>
              <a:rPr spc="-10" dirty="0"/>
              <a:t> </a:t>
            </a:r>
            <a:r>
              <a:rPr dirty="0"/>
              <a:t>pixel value</a:t>
            </a:r>
            <a:r>
              <a:rPr spc="-5" dirty="0"/>
              <a:t> </a:t>
            </a:r>
            <a:r>
              <a:rPr dirty="0"/>
              <a:t>is connected</a:t>
            </a:r>
            <a:r>
              <a:rPr spc="5" dirty="0"/>
              <a:t> </a:t>
            </a:r>
            <a:r>
              <a:rPr spc="-25" dirty="0"/>
              <a:t>to</a:t>
            </a:r>
          </a:p>
          <a:p>
            <a:pPr marL="12700">
              <a:lnSpc>
                <a:spcPts val="3420"/>
              </a:lnSpc>
            </a:pPr>
            <a:r>
              <a:rPr i="1" dirty="0">
                <a:latin typeface="Arial"/>
                <a:cs typeface="Arial"/>
              </a:rPr>
              <a:t>every </a:t>
            </a:r>
            <a:r>
              <a:rPr spc="-10" dirty="0"/>
              <a:t>neuron.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5580" y="2860928"/>
            <a:ext cx="4262755" cy="3999865"/>
            <a:chOff x="365580" y="2860928"/>
            <a:chExt cx="4262755" cy="3999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119" y="3621967"/>
              <a:ext cx="2704312" cy="23536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7116" y="3621967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4" h="57150">
                  <a:moveTo>
                    <a:pt x="28447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47" y="56870"/>
                  </a:lnTo>
                  <a:close/>
                </a:path>
                <a:path w="128904" h="57150">
                  <a:moveTo>
                    <a:pt x="100444" y="56870"/>
                  </a:moveTo>
                  <a:lnTo>
                    <a:pt x="72008" y="56870"/>
                  </a:lnTo>
                  <a:lnTo>
                    <a:pt x="72008" y="0"/>
                  </a:lnTo>
                  <a:lnTo>
                    <a:pt x="128879" y="0"/>
                  </a:lnTo>
                  <a:lnTo>
                    <a:pt x="128879" y="56870"/>
                  </a:lnTo>
                  <a:lnTo>
                    <a:pt x="100444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8003" y="288000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49"/>
                  </a:moveTo>
                  <a:lnTo>
                    <a:pt x="717274" y="407360"/>
                  </a:lnTo>
                  <a:lnTo>
                    <a:pt x="708117" y="453459"/>
                  </a:lnTo>
                  <a:lnTo>
                    <a:pt x="693021" y="498006"/>
                  </a:lnTo>
                  <a:lnTo>
                    <a:pt x="672122" y="540359"/>
                  </a:lnTo>
                  <a:lnTo>
                    <a:pt x="645860" y="579572"/>
                  </a:lnTo>
                  <a:lnTo>
                    <a:pt x="614875" y="614873"/>
                  </a:lnTo>
                  <a:lnTo>
                    <a:pt x="579573" y="645854"/>
                  </a:lnTo>
                  <a:lnTo>
                    <a:pt x="540359" y="672109"/>
                  </a:lnTo>
                  <a:lnTo>
                    <a:pt x="498006" y="693015"/>
                  </a:lnTo>
                  <a:lnTo>
                    <a:pt x="453461" y="708115"/>
                  </a:lnTo>
                  <a:lnTo>
                    <a:pt x="407366" y="717273"/>
                  </a:lnTo>
                  <a:lnTo>
                    <a:pt x="360362" y="720356"/>
                  </a:lnTo>
                  <a:lnTo>
                    <a:pt x="313145" y="717273"/>
                  </a:lnTo>
                  <a:lnTo>
                    <a:pt x="266941" y="708115"/>
                  </a:lnTo>
                  <a:lnTo>
                    <a:pt x="222355" y="693015"/>
                  </a:lnTo>
                  <a:lnTo>
                    <a:pt x="179997" y="672109"/>
                  </a:lnTo>
                  <a:lnTo>
                    <a:pt x="140778" y="645854"/>
                  </a:lnTo>
                  <a:lnTo>
                    <a:pt x="105476" y="614873"/>
                  </a:lnTo>
                  <a:lnTo>
                    <a:pt x="74494" y="579572"/>
                  </a:lnTo>
                  <a:lnTo>
                    <a:pt x="48234" y="540359"/>
                  </a:lnTo>
                  <a:lnTo>
                    <a:pt x="27335" y="498006"/>
                  </a:lnTo>
                  <a:lnTo>
                    <a:pt x="12239" y="453459"/>
                  </a:lnTo>
                  <a:lnTo>
                    <a:pt x="3082" y="407360"/>
                  </a:lnTo>
                  <a:lnTo>
                    <a:pt x="0" y="360349"/>
                  </a:lnTo>
                  <a:lnTo>
                    <a:pt x="3082" y="313135"/>
                  </a:lnTo>
                  <a:lnTo>
                    <a:pt x="12239" y="266934"/>
                  </a:lnTo>
                  <a:lnTo>
                    <a:pt x="27335" y="222353"/>
                  </a:lnTo>
                  <a:lnTo>
                    <a:pt x="48234" y="179997"/>
                  </a:lnTo>
                  <a:lnTo>
                    <a:pt x="74494" y="140778"/>
                  </a:lnTo>
                  <a:lnTo>
                    <a:pt x="105476" y="105476"/>
                  </a:lnTo>
                  <a:lnTo>
                    <a:pt x="140778" y="74494"/>
                  </a:lnTo>
                  <a:lnTo>
                    <a:pt x="179997" y="48234"/>
                  </a:lnTo>
                  <a:lnTo>
                    <a:pt x="222355" y="27335"/>
                  </a:lnTo>
                  <a:lnTo>
                    <a:pt x="266941" y="12239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66" y="3082"/>
                  </a:lnTo>
                  <a:lnTo>
                    <a:pt x="453461" y="12239"/>
                  </a:lnTo>
                  <a:lnTo>
                    <a:pt x="498006" y="27335"/>
                  </a:lnTo>
                  <a:lnTo>
                    <a:pt x="540359" y="48234"/>
                  </a:lnTo>
                  <a:lnTo>
                    <a:pt x="579573" y="74494"/>
                  </a:lnTo>
                  <a:lnTo>
                    <a:pt x="614875" y="105476"/>
                  </a:lnTo>
                  <a:lnTo>
                    <a:pt x="645860" y="140778"/>
                  </a:lnTo>
                  <a:lnTo>
                    <a:pt x="672122" y="179997"/>
                  </a:lnTo>
                  <a:lnTo>
                    <a:pt x="693021" y="222348"/>
                  </a:lnTo>
                  <a:lnTo>
                    <a:pt x="708117" y="266890"/>
                  </a:lnTo>
                  <a:lnTo>
                    <a:pt x="717274" y="312985"/>
                  </a:lnTo>
                  <a:lnTo>
                    <a:pt x="720356" y="359994"/>
                  </a:lnTo>
                  <a:lnTo>
                    <a:pt x="720356" y="360349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19" y="3240001"/>
              <a:ext cx="3513454" cy="382270"/>
            </a:xfrm>
            <a:custGeom>
              <a:avLst/>
              <a:gdLst/>
              <a:ahLst/>
              <a:cxnLst/>
              <a:rect l="l" t="t" r="r" b="b"/>
              <a:pathLst>
                <a:path w="3513454" h="382270">
                  <a:moveTo>
                    <a:pt x="0" y="381965"/>
                  </a:moveTo>
                  <a:lnTo>
                    <a:pt x="3512883" y="0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8358" y="396035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62"/>
                  </a:moveTo>
                  <a:lnTo>
                    <a:pt x="717274" y="407373"/>
                  </a:lnTo>
                  <a:lnTo>
                    <a:pt x="708117" y="453470"/>
                  </a:lnTo>
                  <a:lnTo>
                    <a:pt x="693021" y="498013"/>
                  </a:lnTo>
                  <a:lnTo>
                    <a:pt x="672122" y="540359"/>
                  </a:lnTo>
                  <a:lnTo>
                    <a:pt x="645862" y="579580"/>
                  </a:lnTo>
                  <a:lnTo>
                    <a:pt x="614880" y="614884"/>
                  </a:lnTo>
                  <a:lnTo>
                    <a:pt x="579578" y="645867"/>
                  </a:lnTo>
                  <a:lnTo>
                    <a:pt x="540359" y="672122"/>
                  </a:lnTo>
                  <a:lnTo>
                    <a:pt x="498008" y="693028"/>
                  </a:lnTo>
                  <a:lnTo>
                    <a:pt x="453466" y="708128"/>
                  </a:lnTo>
                  <a:lnTo>
                    <a:pt x="407371" y="717286"/>
                  </a:lnTo>
                  <a:lnTo>
                    <a:pt x="360362" y="720369"/>
                  </a:lnTo>
                  <a:lnTo>
                    <a:pt x="313145" y="717286"/>
                  </a:lnTo>
                  <a:lnTo>
                    <a:pt x="266941" y="708128"/>
                  </a:lnTo>
                  <a:lnTo>
                    <a:pt x="222355" y="693028"/>
                  </a:lnTo>
                  <a:lnTo>
                    <a:pt x="179997" y="672122"/>
                  </a:lnTo>
                  <a:lnTo>
                    <a:pt x="140783" y="645867"/>
                  </a:lnTo>
                  <a:lnTo>
                    <a:pt x="105483" y="614884"/>
                  </a:lnTo>
                  <a:lnTo>
                    <a:pt x="74501" y="579580"/>
                  </a:lnTo>
                  <a:lnTo>
                    <a:pt x="48247" y="540359"/>
                  </a:lnTo>
                  <a:lnTo>
                    <a:pt x="27340" y="498013"/>
                  </a:lnTo>
                  <a:lnTo>
                    <a:pt x="12241" y="453470"/>
                  </a:lnTo>
                  <a:lnTo>
                    <a:pt x="3082" y="407373"/>
                  </a:lnTo>
                  <a:lnTo>
                    <a:pt x="0" y="360362"/>
                  </a:lnTo>
                  <a:lnTo>
                    <a:pt x="3082" y="313146"/>
                  </a:lnTo>
                  <a:lnTo>
                    <a:pt x="12241" y="266942"/>
                  </a:lnTo>
                  <a:lnTo>
                    <a:pt x="27340" y="222361"/>
                  </a:lnTo>
                  <a:lnTo>
                    <a:pt x="48247" y="180009"/>
                  </a:lnTo>
                  <a:lnTo>
                    <a:pt x="74501" y="140789"/>
                  </a:lnTo>
                  <a:lnTo>
                    <a:pt x="105483" y="105484"/>
                  </a:lnTo>
                  <a:lnTo>
                    <a:pt x="140783" y="74501"/>
                  </a:lnTo>
                  <a:lnTo>
                    <a:pt x="179997" y="48247"/>
                  </a:lnTo>
                  <a:lnTo>
                    <a:pt x="222355" y="27340"/>
                  </a:lnTo>
                  <a:lnTo>
                    <a:pt x="266941" y="12241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71" y="3082"/>
                  </a:lnTo>
                  <a:lnTo>
                    <a:pt x="45346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78" y="74501"/>
                  </a:lnTo>
                  <a:lnTo>
                    <a:pt x="614880" y="105484"/>
                  </a:lnTo>
                  <a:lnTo>
                    <a:pt x="645862" y="140789"/>
                  </a:lnTo>
                  <a:lnTo>
                    <a:pt x="672122" y="180009"/>
                  </a:lnTo>
                  <a:lnTo>
                    <a:pt x="693021" y="222355"/>
                  </a:lnTo>
                  <a:lnTo>
                    <a:pt x="708117" y="266898"/>
                  </a:lnTo>
                  <a:lnTo>
                    <a:pt x="717274" y="312996"/>
                  </a:lnTo>
                  <a:lnTo>
                    <a:pt x="720356" y="360006"/>
                  </a:lnTo>
                  <a:lnTo>
                    <a:pt x="720356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19" y="3622322"/>
              <a:ext cx="3513454" cy="697865"/>
            </a:xfrm>
            <a:custGeom>
              <a:avLst/>
              <a:gdLst/>
              <a:ahLst/>
              <a:cxnLst/>
              <a:rect l="l" t="t" r="r" b="b"/>
              <a:pathLst>
                <a:path w="3513454" h="697864">
                  <a:moveTo>
                    <a:pt x="0" y="0"/>
                  </a:moveTo>
                  <a:lnTo>
                    <a:pt x="3513239" y="697674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8714" y="504072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71"/>
                  </a:lnTo>
                  <a:lnTo>
                    <a:pt x="708128" y="453466"/>
                  </a:lnTo>
                  <a:lnTo>
                    <a:pt x="693028" y="498008"/>
                  </a:lnTo>
                  <a:lnTo>
                    <a:pt x="672122" y="540359"/>
                  </a:lnTo>
                  <a:lnTo>
                    <a:pt x="645867" y="579578"/>
                  </a:lnTo>
                  <a:lnTo>
                    <a:pt x="614884" y="614880"/>
                  </a:lnTo>
                  <a:lnTo>
                    <a:pt x="579580" y="645862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2"/>
                  </a:lnTo>
                  <a:lnTo>
                    <a:pt x="105484" y="614880"/>
                  </a:lnTo>
                  <a:lnTo>
                    <a:pt x="74501" y="579578"/>
                  </a:lnTo>
                  <a:lnTo>
                    <a:pt x="48247" y="540359"/>
                  </a:lnTo>
                  <a:lnTo>
                    <a:pt x="27340" y="498008"/>
                  </a:lnTo>
                  <a:lnTo>
                    <a:pt x="12241" y="453466"/>
                  </a:lnTo>
                  <a:lnTo>
                    <a:pt x="3082" y="407371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83"/>
                  </a:lnTo>
                  <a:lnTo>
                    <a:pt x="105484" y="105483"/>
                  </a:lnTo>
                  <a:lnTo>
                    <a:pt x="140789" y="74501"/>
                  </a:lnTo>
                  <a:lnTo>
                    <a:pt x="180009" y="48247"/>
                  </a:lnTo>
                  <a:lnTo>
                    <a:pt x="222355" y="27340"/>
                  </a:lnTo>
                  <a:lnTo>
                    <a:pt x="266898" y="12241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80" y="74501"/>
                  </a:lnTo>
                  <a:lnTo>
                    <a:pt x="614884" y="105483"/>
                  </a:lnTo>
                  <a:lnTo>
                    <a:pt x="645867" y="140783"/>
                  </a:lnTo>
                  <a:lnTo>
                    <a:pt x="672122" y="179997"/>
                  </a:lnTo>
                  <a:lnTo>
                    <a:pt x="693028" y="222350"/>
                  </a:lnTo>
                  <a:lnTo>
                    <a:pt x="708128" y="266896"/>
                  </a:lnTo>
                  <a:lnTo>
                    <a:pt x="717286" y="312995"/>
                  </a:lnTo>
                  <a:lnTo>
                    <a:pt x="720369" y="360006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75" y="3622322"/>
              <a:ext cx="3513454" cy="1778000"/>
            </a:xfrm>
            <a:custGeom>
              <a:avLst/>
              <a:gdLst/>
              <a:ahLst/>
              <a:cxnLst/>
              <a:rect l="l" t="t" r="r" b="b"/>
              <a:pathLst>
                <a:path w="3513454" h="1778000">
                  <a:moveTo>
                    <a:pt x="0" y="0"/>
                  </a:moveTo>
                  <a:lnTo>
                    <a:pt x="3513239" y="1777682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8714" y="6121085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66"/>
                  </a:lnTo>
                  <a:lnTo>
                    <a:pt x="708128" y="453461"/>
                  </a:lnTo>
                  <a:lnTo>
                    <a:pt x="693028" y="498006"/>
                  </a:lnTo>
                  <a:lnTo>
                    <a:pt x="672122" y="540359"/>
                  </a:lnTo>
                  <a:lnTo>
                    <a:pt x="645867" y="579573"/>
                  </a:lnTo>
                  <a:lnTo>
                    <a:pt x="614884" y="614875"/>
                  </a:lnTo>
                  <a:lnTo>
                    <a:pt x="579580" y="645860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0"/>
                  </a:lnTo>
                  <a:lnTo>
                    <a:pt x="105484" y="614875"/>
                  </a:lnTo>
                  <a:lnTo>
                    <a:pt x="74501" y="579573"/>
                  </a:lnTo>
                  <a:lnTo>
                    <a:pt x="48247" y="540359"/>
                  </a:lnTo>
                  <a:lnTo>
                    <a:pt x="27340" y="498006"/>
                  </a:lnTo>
                  <a:lnTo>
                    <a:pt x="12241" y="453461"/>
                  </a:lnTo>
                  <a:lnTo>
                    <a:pt x="3082" y="407366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78"/>
                  </a:lnTo>
                  <a:lnTo>
                    <a:pt x="105484" y="105476"/>
                  </a:lnTo>
                  <a:lnTo>
                    <a:pt x="140789" y="74494"/>
                  </a:lnTo>
                  <a:lnTo>
                    <a:pt x="180009" y="48234"/>
                  </a:lnTo>
                  <a:lnTo>
                    <a:pt x="222355" y="27335"/>
                  </a:lnTo>
                  <a:lnTo>
                    <a:pt x="266898" y="12239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39"/>
                  </a:lnTo>
                  <a:lnTo>
                    <a:pt x="498008" y="27335"/>
                  </a:lnTo>
                  <a:lnTo>
                    <a:pt x="540359" y="48234"/>
                  </a:lnTo>
                  <a:lnTo>
                    <a:pt x="579580" y="74494"/>
                  </a:lnTo>
                  <a:lnTo>
                    <a:pt x="614884" y="105476"/>
                  </a:lnTo>
                  <a:lnTo>
                    <a:pt x="645867" y="140778"/>
                  </a:lnTo>
                  <a:lnTo>
                    <a:pt x="672122" y="179997"/>
                  </a:lnTo>
                  <a:lnTo>
                    <a:pt x="693028" y="222355"/>
                  </a:lnTo>
                  <a:lnTo>
                    <a:pt x="708128" y="266941"/>
                  </a:lnTo>
                  <a:lnTo>
                    <a:pt x="717286" y="313145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43" y="3622322"/>
              <a:ext cx="3513454" cy="2858135"/>
            </a:xfrm>
            <a:custGeom>
              <a:avLst/>
              <a:gdLst/>
              <a:ahLst/>
              <a:cxnLst/>
              <a:rect l="l" t="t" r="r" b="b"/>
              <a:pathLst>
                <a:path w="3513454" h="2858135">
                  <a:moveTo>
                    <a:pt x="0" y="0"/>
                  </a:moveTo>
                  <a:lnTo>
                    <a:pt x="3512870" y="2857677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19" y="36219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35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Another</a:t>
            </a:r>
            <a:r>
              <a:rPr spc="-50" dirty="0"/>
              <a:t> </a:t>
            </a:r>
            <a:r>
              <a:rPr dirty="0"/>
              <a:t>type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convolution:</a:t>
            </a:r>
            <a:r>
              <a:rPr spc="-35" dirty="0"/>
              <a:t> </a:t>
            </a:r>
            <a:r>
              <a:rPr spc="-10" dirty="0"/>
              <a:t>pooling/averaging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990" y="1473851"/>
            <a:ext cx="8063636" cy="493415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57910">
              <a:lnSpc>
                <a:spcPct val="100000"/>
              </a:lnSpc>
              <a:spcBef>
                <a:spcPts val="110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face</a:t>
            </a:r>
            <a:r>
              <a:rPr spc="-15" dirty="0"/>
              <a:t> </a:t>
            </a:r>
            <a:r>
              <a:rPr spc="-10"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8860" y="1586055"/>
            <a:ext cx="10033635" cy="8947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09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Since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kernels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parameters: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can use</a:t>
            </a:r>
            <a:r>
              <a:rPr sz="295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FFFFFF"/>
                </a:solidFill>
                <a:latin typeface="Arial"/>
                <a:cs typeface="Arial"/>
              </a:rPr>
              <a:t>many</a:t>
            </a:r>
            <a:r>
              <a:rPr sz="295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5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layer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becomes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sensitive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different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7995" y="2658596"/>
            <a:ext cx="6947281" cy="28850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19680">
              <a:lnSpc>
                <a:spcPct val="100000"/>
              </a:lnSpc>
              <a:spcBef>
                <a:spcPts val="110"/>
              </a:spcBef>
            </a:pPr>
            <a:r>
              <a:rPr dirty="0"/>
              <a:t>Example</a:t>
            </a:r>
            <a:r>
              <a:rPr spc="-55" dirty="0"/>
              <a:t> </a:t>
            </a:r>
            <a:r>
              <a:rPr dirty="0"/>
              <a:t>AlexNet</a:t>
            </a:r>
            <a:r>
              <a:rPr spc="-45" dirty="0"/>
              <a:t> </a:t>
            </a:r>
            <a:r>
              <a:rPr spc="-10" dirty="0"/>
              <a:t>(2012)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01" y="1633680"/>
            <a:ext cx="8349475" cy="48596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2370">
              <a:lnSpc>
                <a:spcPct val="100000"/>
              </a:lnSpc>
              <a:spcBef>
                <a:spcPts val="110"/>
              </a:spcBef>
            </a:pPr>
            <a:r>
              <a:rPr dirty="0"/>
              <a:t>Biological</a:t>
            </a:r>
            <a:r>
              <a:rPr spc="-80" dirty="0"/>
              <a:t> </a:t>
            </a:r>
            <a:r>
              <a:rPr spc="-25" dirty="0"/>
              <a:t>use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999" y="1655638"/>
            <a:ext cx="7754759" cy="3959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93654" y="5679621"/>
            <a:ext cx="6043295" cy="5499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ct val="93400"/>
              </a:lnSpc>
              <a:spcBef>
                <a:spcPts val="1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Pärnamaa,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T.,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Parts,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(2017).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Accurate classification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protein subcellular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localization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high-throughput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microscopy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images using deep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learning.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G3: Genes,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Genomes,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Genetics, 7(5), 1385-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1392.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D72F1-BACA-597F-7D2A-A33A2C50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8C3343-0EF2-B39D-3ADB-CE214B519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2370">
              <a:lnSpc>
                <a:spcPct val="100000"/>
              </a:lnSpc>
              <a:spcBef>
                <a:spcPts val="110"/>
              </a:spcBef>
            </a:pPr>
            <a:r>
              <a:rPr lang="en-GB"/>
              <a:t>Biological</a:t>
            </a:r>
            <a:r>
              <a:rPr lang="en-GB" spc="-80"/>
              <a:t> </a:t>
            </a:r>
            <a:r>
              <a:rPr lang="en-GB" spc="-25"/>
              <a:t>use</a:t>
            </a:r>
            <a:endParaRPr lang="en-GB"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07E8C36-9260-FC59-B53B-89710F395D0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lang="en-NL" spc="-25" smtClean="0"/>
              <a:t>44</a:t>
            </a:fld>
            <a:endParaRPr lang="en-NL" spc="-25" dirty="0"/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505AC7DA-F6EF-73D3-EFFF-798F2D5C8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538" y="1358900"/>
            <a:ext cx="6317423" cy="509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E30828BC-55D9-9873-2359-07F90C8D4768}"/>
              </a:ext>
            </a:extLst>
          </p:cNvPr>
          <p:cNvSpPr txBox="1"/>
          <p:nvPr/>
        </p:nvSpPr>
        <p:spPr>
          <a:xfrm>
            <a:off x="704850" y="6533374"/>
            <a:ext cx="5486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spc="-10" dirty="0">
                <a:solidFill>
                  <a:schemeClr val="bg1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https://www.nature.com/articles/s41576-025-00841-2</a:t>
            </a:r>
            <a:r>
              <a:rPr lang="en-GB" sz="14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828DAB-6EBA-EBD2-0343-A95BD1C53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6" y="6356350"/>
            <a:ext cx="501796" cy="50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6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C8AA-34D3-AB38-5432-36EF7E439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EA906-7321-5E78-0BB7-09BD6513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538023"/>
            <a:ext cx="7772400" cy="4025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A9B6742-EF2D-0A32-E4D5-B47B6DDD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34BA1042-C85B-E485-4546-E919F1B1B380}"/>
              </a:ext>
            </a:extLst>
          </p:cNvPr>
          <p:cNvSpPr txBox="1">
            <a:spLocks/>
          </p:cNvSpPr>
          <p:nvPr/>
        </p:nvSpPr>
        <p:spPr>
          <a:xfrm>
            <a:off x="1004417" y="412943"/>
            <a:ext cx="10610850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>
              <a:defRPr sz="4050" b="0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3722370">
              <a:spcBef>
                <a:spcPts val="110"/>
              </a:spcBef>
            </a:pPr>
            <a:r>
              <a:rPr lang="en-GB"/>
              <a:t>Biological</a:t>
            </a:r>
            <a:r>
              <a:rPr lang="en-GB" spc="-80"/>
              <a:t> </a:t>
            </a:r>
            <a:r>
              <a:rPr lang="en-GB" spc="-25"/>
              <a:t>use</a:t>
            </a:r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2838740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34690">
              <a:lnSpc>
                <a:spcPct val="100000"/>
              </a:lnSpc>
              <a:spcBef>
                <a:spcPts val="110"/>
              </a:spcBef>
            </a:pPr>
            <a:r>
              <a:rPr dirty="0"/>
              <a:t>There’s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lot</a:t>
            </a:r>
            <a:r>
              <a:rPr spc="-20" dirty="0"/>
              <a:t> more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857" y="2914831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857" y="3499107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8860" y="1451483"/>
            <a:ext cx="4565650" cy="23777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95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Batch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normalisation Vanishing</a:t>
            </a:r>
            <a:r>
              <a:rPr sz="29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gradient</a:t>
            </a:r>
            <a:r>
              <a:rPr sz="295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problem Dropout</a:t>
            </a: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Recurrent 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nets</a:t>
            </a:r>
            <a:endParaRPr lang="nl-NL" sz="2950" spc="-2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485" y="2879652"/>
            <a:ext cx="6257518" cy="35279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Implementation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3168983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860" y="1586055"/>
            <a:ext cx="10437495" cy="31553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3200"/>
              </a:lnSpc>
              <a:spcBef>
                <a:spcPts val="34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going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networks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ourselves: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implementing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properly on 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simple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 network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already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taxing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enough.</a:t>
            </a:r>
            <a:endParaRPr sz="2950">
              <a:latin typeface="Arial"/>
              <a:cs typeface="Arial"/>
            </a:endParaRPr>
          </a:p>
          <a:p>
            <a:pPr marL="12700" marR="42545">
              <a:lnSpc>
                <a:spcPct val="93200"/>
              </a:lnSpc>
              <a:spcBef>
                <a:spcPts val="13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Still, doing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should give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 solid</a:t>
            </a:r>
            <a:r>
              <a:rPr sz="295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understanding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convolutional</a:t>
            </a:r>
            <a:r>
              <a:rPr sz="29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networks,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and we’ll introduce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Keras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library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building (convolutional)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 networks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next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Monday.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3570">
              <a:lnSpc>
                <a:spcPct val="100000"/>
              </a:lnSpc>
              <a:spcBef>
                <a:spcPts val="110"/>
              </a:spcBef>
            </a:pPr>
            <a:r>
              <a:rPr dirty="0"/>
              <a:t>Afternoon</a:t>
            </a:r>
            <a:r>
              <a:rPr spc="-70" dirty="0"/>
              <a:t> </a:t>
            </a:r>
            <a:r>
              <a:rPr spc="-10" dirty="0"/>
              <a:t>practical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8860" y="1451483"/>
            <a:ext cx="8625840" cy="119443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backpropagation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yourself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Train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neural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MNIST</a:t>
            </a:r>
            <a:r>
              <a:rPr sz="295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4857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857" y="2330542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/>
              <a:t>Let’s</a:t>
            </a:r>
            <a:r>
              <a:rPr spc="-20" dirty="0"/>
              <a:t> </a:t>
            </a:r>
            <a:r>
              <a:rPr dirty="0"/>
              <a:t>look</a:t>
            </a:r>
            <a:r>
              <a:rPr spc="-15" dirty="0"/>
              <a:t> </a:t>
            </a:r>
            <a:r>
              <a:rPr dirty="0"/>
              <a:t>at</a:t>
            </a:r>
            <a:r>
              <a:rPr spc="-10" dirty="0"/>
              <a:t> </a:t>
            </a:r>
            <a:r>
              <a:rPr dirty="0"/>
              <a:t>an</a:t>
            </a:r>
            <a:r>
              <a:rPr spc="-20" dirty="0"/>
              <a:t> image</a:t>
            </a:r>
          </a:p>
          <a:p>
            <a:pPr marL="12700">
              <a:lnSpc>
                <a:spcPts val="3420"/>
              </a:lnSpc>
              <a:spcBef>
                <a:spcPts val="1060"/>
              </a:spcBef>
            </a:pPr>
            <a:r>
              <a:rPr dirty="0"/>
              <a:t>In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dense architecture,</a:t>
            </a:r>
            <a:r>
              <a:rPr spc="5" dirty="0"/>
              <a:t> </a:t>
            </a:r>
            <a:r>
              <a:rPr dirty="0"/>
              <a:t>every</a:t>
            </a:r>
            <a:r>
              <a:rPr spc="-10" dirty="0"/>
              <a:t> </a:t>
            </a:r>
            <a:r>
              <a:rPr dirty="0"/>
              <a:t>pixel value</a:t>
            </a:r>
            <a:r>
              <a:rPr spc="-5" dirty="0"/>
              <a:t> </a:t>
            </a:r>
            <a:r>
              <a:rPr dirty="0"/>
              <a:t>is connected</a:t>
            </a:r>
            <a:r>
              <a:rPr spc="5" dirty="0"/>
              <a:t> </a:t>
            </a:r>
            <a:r>
              <a:rPr spc="-25" dirty="0"/>
              <a:t>to</a:t>
            </a:r>
          </a:p>
          <a:p>
            <a:pPr marL="12700">
              <a:lnSpc>
                <a:spcPts val="3420"/>
              </a:lnSpc>
            </a:pPr>
            <a:r>
              <a:rPr i="1" dirty="0">
                <a:latin typeface="Arial"/>
                <a:cs typeface="Arial"/>
              </a:rPr>
              <a:t>every </a:t>
            </a:r>
            <a:r>
              <a:rPr spc="-10" dirty="0"/>
              <a:t>neuron.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65580" y="2860928"/>
            <a:ext cx="4262755" cy="3999865"/>
            <a:chOff x="365580" y="2860928"/>
            <a:chExt cx="4262755" cy="3999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119" y="3621967"/>
              <a:ext cx="2704312" cy="23536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9125" y="362196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70" y="0"/>
                  </a:lnTo>
                  <a:lnTo>
                    <a:pt x="56870" y="56870"/>
                  </a:lnTo>
                  <a:lnTo>
                    <a:pt x="28435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8003" y="2880007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49"/>
                  </a:moveTo>
                  <a:lnTo>
                    <a:pt x="717274" y="407360"/>
                  </a:lnTo>
                  <a:lnTo>
                    <a:pt x="708117" y="453459"/>
                  </a:lnTo>
                  <a:lnTo>
                    <a:pt x="693021" y="498006"/>
                  </a:lnTo>
                  <a:lnTo>
                    <a:pt x="672122" y="540359"/>
                  </a:lnTo>
                  <a:lnTo>
                    <a:pt x="645860" y="579572"/>
                  </a:lnTo>
                  <a:lnTo>
                    <a:pt x="614875" y="614873"/>
                  </a:lnTo>
                  <a:lnTo>
                    <a:pt x="579573" y="645854"/>
                  </a:lnTo>
                  <a:lnTo>
                    <a:pt x="540359" y="672109"/>
                  </a:lnTo>
                  <a:lnTo>
                    <a:pt x="498006" y="693015"/>
                  </a:lnTo>
                  <a:lnTo>
                    <a:pt x="453461" y="708115"/>
                  </a:lnTo>
                  <a:lnTo>
                    <a:pt x="407366" y="717273"/>
                  </a:lnTo>
                  <a:lnTo>
                    <a:pt x="360362" y="720356"/>
                  </a:lnTo>
                  <a:lnTo>
                    <a:pt x="313145" y="717273"/>
                  </a:lnTo>
                  <a:lnTo>
                    <a:pt x="266941" y="708115"/>
                  </a:lnTo>
                  <a:lnTo>
                    <a:pt x="222355" y="693015"/>
                  </a:lnTo>
                  <a:lnTo>
                    <a:pt x="179997" y="672109"/>
                  </a:lnTo>
                  <a:lnTo>
                    <a:pt x="140778" y="645854"/>
                  </a:lnTo>
                  <a:lnTo>
                    <a:pt x="105476" y="614873"/>
                  </a:lnTo>
                  <a:lnTo>
                    <a:pt x="74494" y="579572"/>
                  </a:lnTo>
                  <a:lnTo>
                    <a:pt x="48234" y="540359"/>
                  </a:lnTo>
                  <a:lnTo>
                    <a:pt x="27335" y="498006"/>
                  </a:lnTo>
                  <a:lnTo>
                    <a:pt x="12239" y="453459"/>
                  </a:lnTo>
                  <a:lnTo>
                    <a:pt x="3082" y="407360"/>
                  </a:lnTo>
                  <a:lnTo>
                    <a:pt x="0" y="360349"/>
                  </a:lnTo>
                  <a:lnTo>
                    <a:pt x="3082" y="313135"/>
                  </a:lnTo>
                  <a:lnTo>
                    <a:pt x="12239" y="266934"/>
                  </a:lnTo>
                  <a:lnTo>
                    <a:pt x="27335" y="222353"/>
                  </a:lnTo>
                  <a:lnTo>
                    <a:pt x="48234" y="179997"/>
                  </a:lnTo>
                  <a:lnTo>
                    <a:pt x="74494" y="140778"/>
                  </a:lnTo>
                  <a:lnTo>
                    <a:pt x="105476" y="105476"/>
                  </a:lnTo>
                  <a:lnTo>
                    <a:pt x="140778" y="74494"/>
                  </a:lnTo>
                  <a:lnTo>
                    <a:pt x="179997" y="48234"/>
                  </a:lnTo>
                  <a:lnTo>
                    <a:pt x="222355" y="27335"/>
                  </a:lnTo>
                  <a:lnTo>
                    <a:pt x="266941" y="12239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66" y="3082"/>
                  </a:lnTo>
                  <a:lnTo>
                    <a:pt x="453461" y="12239"/>
                  </a:lnTo>
                  <a:lnTo>
                    <a:pt x="498006" y="27335"/>
                  </a:lnTo>
                  <a:lnTo>
                    <a:pt x="540359" y="48234"/>
                  </a:lnTo>
                  <a:lnTo>
                    <a:pt x="579573" y="74494"/>
                  </a:lnTo>
                  <a:lnTo>
                    <a:pt x="614875" y="105476"/>
                  </a:lnTo>
                  <a:lnTo>
                    <a:pt x="645860" y="140778"/>
                  </a:lnTo>
                  <a:lnTo>
                    <a:pt x="672122" y="179997"/>
                  </a:lnTo>
                  <a:lnTo>
                    <a:pt x="693021" y="222348"/>
                  </a:lnTo>
                  <a:lnTo>
                    <a:pt x="708117" y="266890"/>
                  </a:lnTo>
                  <a:lnTo>
                    <a:pt x="717274" y="312985"/>
                  </a:lnTo>
                  <a:lnTo>
                    <a:pt x="720356" y="359994"/>
                  </a:lnTo>
                  <a:lnTo>
                    <a:pt x="720356" y="360349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119" y="3240001"/>
              <a:ext cx="3513454" cy="382270"/>
            </a:xfrm>
            <a:custGeom>
              <a:avLst/>
              <a:gdLst/>
              <a:ahLst/>
              <a:cxnLst/>
              <a:rect l="l" t="t" r="r" b="b"/>
              <a:pathLst>
                <a:path w="3513454" h="382270">
                  <a:moveTo>
                    <a:pt x="0" y="381965"/>
                  </a:moveTo>
                  <a:lnTo>
                    <a:pt x="3512883" y="0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88358" y="3960358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56" y="360362"/>
                  </a:moveTo>
                  <a:lnTo>
                    <a:pt x="717274" y="407373"/>
                  </a:lnTo>
                  <a:lnTo>
                    <a:pt x="708117" y="453470"/>
                  </a:lnTo>
                  <a:lnTo>
                    <a:pt x="693021" y="498013"/>
                  </a:lnTo>
                  <a:lnTo>
                    <a:pt x="672122" y="540359"/>
                  </a:lnTo>
                  <a:lnTo>
                    <a:pt x="645862" y="579580"/>
                  </a:lnTo>
                  <a:lnTo>
                    <a:pt x="614880" y="614884"/>
                  </a:lnTo>
                  <a:lnTo>
                    <a:pt x="579578" y="645867"/>
                  </a:lnTo>
                  <a:lnTo>
                    <a:pt x="540359" y="672122"/>
                  </a:lnTo>
                  <a:lnTo>
                    <a:pt x="498008" y="693028"/>
                  </a:lnTo>
                  <a:lnTo>
                    <a:pt x="453466" y="708128"/>
                  </a:lnTo>
                  <a:lnTo>
                    <a:pt x="407371" y="717286"/>
                  </a:lnTo>
                  <a:lnTo>
                    <a:pt x="360362" y="720369"/>
                  </a:lnTo>
                  <a:lnTo>
                    <a:pt x="313145" y="717286"/>
                  </a:lnTo>
                  <a:lnTo>
                    <a:pt x="266941" y="708128"/>
                  </a:lnTo>
                  <a:lnTo>
                    <a:pt x="222355" y="693028"/>
                  </a:lnTo>
                  <a:lnTo>
                    <a:pt x="179997" y="672122"/>
                  </a:lnTo>
                  <a:lnTo>
                    <a:pt x="140783" y="645867"/>
                  </a:lnTo>
                  <a:lnTo>
                    <a:pt x="105483" y="614884"/>
                  </a:lnTo>
                  <a:lnTo>
                    <a:pt x="74501" y="579580"/>
                  </a:lnTo>
                  <a:lnTo>
                    <a:pt x="48247" y="540359"/>
                  </a:lnTo>
                  <a:lnTo>
                    <a:pt x="27340" y="498013"/>
                  </a:lnTo>
                  <a:lnTo>
                    <a:pt x="12241" y="453470"/>
                  </a:lnTo>
                  <a:lnTo>
                    <a:pt x="3082" y="407373"/>
                  </a:lnTo>
                  <a:lnTo>
                    <a:pt x="0" y="360362"/>
                  </a:lnTo>
                  <a:lnTo>
                    <a:pt x="3082" y="313146"/>
                  </a:lnTo>
                  <a:lnTo>
                    <a:pt x="12241" y="266942"/>
                  </a:lnTo>
                  <a:lnTo>
                    <a:pt x="27340" y="222361"/>
                  </a:lnTo>
                  <a:lnTo>
                    <a:pt x="48247" y="180009"/>
                  </a:lnTo>
                  <a:lnTo>
                    <a:pt x="74501" y="140789"/>
                  </a:lnTo>
                  <a:lnTo>
                    <a:pt x="105483" y="105484"/>
                  </a:lnTo>
                  <a:lnTo>
                    <a:pt x="140783" y="74501"/>
                  </a:lnTo>
                  <a:lnTo>
                    <a:pt x="179997" y="48247"/>
                  </a:lnTo>
                  <a:lnTo>
                    <a:pt x="222355" y="27340"/>
                  </a:lnTo>
                  <a:lnTo>
                    <a:pt x="266941" y="12241"/>
                  </a:lnTo>
                  <a:lnTo>
                    <a:pt x="313145" y="3082"/>
                  </a:lnTo>
                  <a:lnTo>
                    <a:pt x="360362" y="0"/>
                  </a:lnTo>
                  <a:lnTo>
                    <a:pt x="407371" y="3082"/>
                  </a:lnTo>
                  <a:lnTo>
                    <a:pt x="45346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78" y="74501"/>
                  </a:lnTo>
                  <a:lnTo>
                    <a:pt x="614880" y="105484"/>
                  </a:lnTo>
                  <a:lnTo>
                    <a:pt x="645862" y="140789"/>
                  </a:lnTo>
                  <a:lnTo>
                    <a:pt x="672122" y="180009"/>
                  </a:lnTo>
                  <a:lnTo>
                    <a:pt x="693021" y="222355"/>
                  </a:lnTo>
                  <a:lnTo>
                    <a:pt x="708117" y="266898"/>
                  </a:lnTo>
                  <a:lnTo>
                    <a:pt x="717274" y="312996"/>
                  </a:lnTo>
                  <a:lnTo>
                    <a:pt x="720356" y="360006"/>
                  </a:lnTo>
                  <a:lnTo>
                    <a:pt x="720356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19" y="3622322"/>
              <a:ext cx="3513454" cy="697865"/>
            </a:xfrm>
            <a:custGeom>
              <a:avLst/>
              <a:gdLst/>
              <a:ahLst/>
              <a:cxnLst/>
              <a:rect l="l" t="t" r="r" b="b"/>
              <a:pathLst>
                <a:path w="3513454" h="697864">
                  <a:moveTo>
                    <a:pt x="0" y="0"/>
                  </a:moveTo>
                  <a:lnTo>
                    <a:pt x="3513239" y="697674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88714" y="5040722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71"/>
                  </a:lnTo>
                  <a:lnTo>
                    <a:pt x="708128" y="453466"/>
                  </a:lnTo>
                  <a:lnTo>
                    <a:pt x="693028" y="498008"/>
                  </a:lnTo>
                  <a:lnTo>
                    <a:pt x="672122" y="540359"/>
                  </a:lnTo>
                  <a:lnTo>
                    <a:pt x="645867" y="579578"/>
                  </a:lnTo>
                  <a:lnTo>
                    <a:pt x="614884" y="614880"/>
                  </a:lnTo>
                  <a:lnTo>
                    <a:pt x="579580" y="645862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2"/>
                  </a:lnTo>
                  <a:lnTo>
                    <a:pt x="105484" y="614880"/>
                  </a:lnTo>
                  <a:lnTo>
                    <a:pt x="74501" y="579578"/>
                  </a:lnTo>
                  <a:lnTo>
                    <a:pt x="48247" y="540359"/>
                  </a:lnTo>
                  <a:lnTo>
                    <a:pt x="27340" y="498008"/>
                  </a:lnTo>
                  <a:lnTo>
                    <a:pt x="12241" y="453466"/>
                  </a:lnTo>
                  <a:lnTo>
                    <a:pt x="3082" y="407371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83"/>
                  </a:lnTo>
                  <a:lnTo>
                    <a:pt x="105484" y="105483"/>
                  </a:lnTo>
                  <a:lnTo>
                    <a:pt x="140789" y="74501"/>
                  </a:lnTo>
                  <a:lnTo>
                    <a:pt x="180009" y="48247"/>
                  </a:lnTo>
                  <a:lnTo>
                    <a:pt x="222355" y="27340"/>
                  </a:lnTo>
                  <a:lnTo>
                    <a:pt x="266898" y="12241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41"/>
                  </a:lnTo>
                  <a:lnTo>
                    <a:pt x="498008" y="27340"/>
                  </a:lnTo>
                  <a:lnTo>
                    <a:pt x="540359" y="48247"/>
                  </a:lnTo>
                  <a:lnTo>
                    <a:pt x="579580" y="74501"/>
                  </a:lnTo>
                  <a:lnTo>
                    <a:pt x="614884" y="105483"/>
                  </a:lnTo>
                  <a:lnTo>
                    <a:pt x="645867" y="140783"/>
                  </a:lnTo>
                  <a:lnTo>
                    <a:pt x="672122" y="179997"/>
                  </a:lnTo>
                  <a:lnTo>
                    <a:pt x="693028" y="222350"/>
                  </a:lnTo>
                  <a:lnTo>
                    <a:pt x="708128" y="266896"/>
                  </a:lnTo>
                  <a:lnTo>
                    <a:pt x="717286" y="312995"/>
                  </a:lnTo>
                  <a:lnTo>
                    <a:pt x="720369" y="360006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5475" y="3622322"/>
              <a:ext cx="3513454" cy="1778000"/>
            </a:xfrm>
            <a:custGeom>
              <a:avLst/>
              <a:gdLst/>
              <a:ahLst/>
              <a:cxnLst/>
              <a:rect l="l" t="t" r="r" b="b"/>
              <a:pathLst>
                <a:path w="3513454" h="1778000">
                  <a:moveTo>
                    <a:pt x="0" y="0"/>
                  </a:moveTo>
                  <a:lnTo>
                    <a:pt x="3513239" y="1777682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8714" y="6121085"/>
              <a:ext cx="720725" cy="720725"/>
            </a:xfrm>
            <a:custGeom>
              <a:avLst/>
              <a:gdLst/>
              <a:ahLst/>
              <a:cxnLst/>
              <a:rect l="l" t="t" r="r" b="b"/>
              <a:pathLst>
                <a:path w="720725" h="720725">
                  <a:moveTo>
                    <a:pt x="720369" y="360362"/>
                  </a:moveTo>
                  <a:lnTo>
                    <a:pt x="717286" y="407366"/>
                  </a:lnTo>
                  <a:lnTo>
                    <a:pt x="708128" y="453461"/>
                  </a:lnTo>
                  <a:lnTo>
                    <a:pt x="693028" y="498006"/>
                  </a:lnTo>
                  <a:lnTo>
                    <a:pt x="672122" y="540359"/>
                  </a:lnTo>
                  <a:lnTo>
                    <a:pt x="645867" y="579573"/>
                  </a:lnTo>
                  <a:lnTo>
                    <a:pt x="614884" y="614875"/>
                  </a:lnTo>
                  <a:lnTo>
                    <a:pt x="579580" y="645860"/>
                  </a:lnTo>
                  <a:lnTo>
                    <a:pt x="540359" y="672122"/>
                  </a:lnTo>
                  <a:lnTo>
                    <a:pt x="498008" y="693021"/>
                  </a:lnTo>
                  <a:lnTo>
                    <a:pt x="453426" y="708117"/>
                  </a:lnTo>
                  <a:lnTo>
                    <a:pt x="407223" y="717274"/>
                  </a:lnTo>
                  <a:lnTo>
                    <a:pt x="360006" y="720356"/>
                  </a:lnTo>
                  <a:lnTo>
                    <a:pt x="312996" y="717274"/>
                  </a:lnTo>
                  <a:lnTo>
                    <a:pt x="266898" y="708117"/>
                  </a:lnTo>
                  <a:lnTo>
                    <a:pt x="222355" y="693021"/>
                  </a:lnTo>
                  <a:lnTo>
                    <a:pt x="180009" y="672122"/>
                  </a:lnTo>
                  <a:lnTo>
                    <a:pt x="140789" y="645860"/>
                  </a:lnTo>
                  <a:lnTo>
                    <a:pt x="105484" y="614875"/>
                  </a:lnTo>
                  <a:lnTo>
                    <a:pt x="74501" y="579573"/>
                  </a:lnTo>
                  <a:lnTo>
                    <a:pt x="48247" y="540359"/>
                  </a:lnTo>
                  <a:lnTo>
                    <a:pt x="27340" y="498006"/>
                  </a:lnTo>
                  <a:lnTo>
                    <a:pt x="12241" y="453461"/>
                  </a:lnTo>
                  <a:lnTo>
                    <a:pt x="3082" y="407366"/>
                  </a:lnTo>
                  <a:lnTo>
                    <a:pt x="0" y="360362"/>
                  </a:lnTo>
                  <a:lnTo>
                    <a:pt x="3082" y="313145"/>
                  </a:lnTo>
                  <a:lnTo>
                    <a:pt x="12241" y="266941"/>
                  </a:lnTo>
                  <a:lnTo>
                    <a:pt x="27340" y="222355"/>
                  </a:lnTo>
                  <a:lnTo>
                    <a:pt x="48247" y="179997"/>
                  </a:lnTo>
                  <a:lnTo>
                    <a:pt x="74501" y="140778"/>
                  </a:lnTo>
                  <a:lnTo>
                    <a:pt x="105484" y="105476"/>
                  </a:lnTo>
                  <a:lnTo>
                    <a:pt x="140789" y="74494"/>
                  </a:lnTo>
                  <a:lnTo>
                    <a:pt x="180009" y="48234"/>
                  </a:lnTo>
                  <a:lnTo>
                    <a:pt x="222355" y="27335"/>
                  </a:lnTo>
                  <a:lnTo>
                    <a:pt x="266898" y="12239"/>
                  </a:lnTo>
                  <a:lnTo>
                    <a:pt x="312996" y="3082"/>
                  </a:lnTo>
                  <a:lnTo>
                    <a:pt x="360006" y="0"/>
                  </a:lnTo>
                  <a:lnTo>
                    <a:pt x="407223" y="3082"/>
                  </a:lnTo>
                  <a:lnTo>
                    <a:pt x="453426" y="12239"/>
                  </a:lnTo>
                  <a:lnTo>
                    <a:pt x="498008" y="27335"/>
                  </a:lnTo>
                  <a:lnTo>
                    <a:pt x="540359" y="48234"/>
                  </a:lnTo>
                  <a:lnTo>
                    <a:pt x="579580" y="74494"/>
                  </a:lnTo>
                  <a:lnTo>
                    <a:pt x="614884" y="105476"/>
                  </a:lnTo>
                  <a:lnTo>
                    <a:pt x="645867" y="140778"/>
                  </a:lnTo>
                  <a:lnTo>
                    <a:pt x="672122" y="179997"/>
                  </a:lnTo>
                  <a:lnTo>
                    <a:pt x="693028" y="222355"/>
                  </a:lnTo>
                  <a:lnTo>
                    <a:pt x="708128" y="266941"/>
                  </a:lnTo>
                  <a:lnTo>
                    <a:pt x="717286" y="313145"/>
                  </a:lnTo>
                  <a:lnTo>
                    <a:pt x="720369" y="360362"/>
                  </a:lnTo>
                  <a:close/>
                </a:path>
              </a:pathLst>
            </a:custGeom>
            <a:ln w="38159">
              <a:solidFill>
                <a:srgbClr val="00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5843" y="3622322"/>
              <a:ext cx="3513454" cy="2858135"/>
            </a:xfrm>
            <a:custGeom>
              <a:avLst/>
              <a:gdLst/>
              <a:ahLst/>
              <a:cxnLst/>
              <a:rect l="l" t="t" r="r" b="b"/>
              <a:pathLst>
                <a:path w="3513454" h="2858135">
                  <a:moveTo>
                    <a:pt x="0" y="0"/>
                  </a:moveTo>
                  <a:lnTo>
                    <a:pt x="3512870" y="2857677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119" y="3621967"/>
              <a:ext cx="128905" cy="57150"/>
            </a:xfrm>
            <a:custGeom>
              <a:avLst/>
              <a:gdLst/>
              <a:ahLst/>
              <a:cxnLst/>
              <a:rect l="l" t="t" r="r" b="b"/>
              <a:pathLst>
                <a:path w="128904" h="57150">
                  <a:moveTo>
                    <a:pt x="28435" y="56870"/>
                  </a:moveTo>
                  <a:lnTo>
                    <a:pt x="0" y="56870"/>
                  </a:lnTo>
                  <a:lnTo>
                    <a:pt x="0" y="0"/>
                  </a:lnTo>
                  <a:lnTo>
                    <a:pt x="56883" y="0"/>
                  </a:lnTo>
                  <a:lnTo>
                    <a:pt x="56883" y="56870"/>
                  </a:lnTo>
                  <a:lnTo>
                    <a:pt x="28435" y="56870"/>
                  </a:lnTo>
                  <a:close/>
                </a:path>
                <a:path w="128904" h="57150">
                  <a:moveTo>
                    <a:pt x="100444" y="56870"/>
                  </a:moveTo>
                  <a:lnTo>
                    <a:pt x="71996" y="56870"/>
                  </a:lnTo>
                  <a:lnTo>
                    <a:pt x="71996" y="0"/>
                  </a:lnTo>
                  <a:lnTo>
                    <a:pt x="128879" y="0"/>
                  </a:lnTo>
                  <a:lnTo>
                    <a:pt x="128879" y="56870"/>
                  </a:lnTo>
                  <a:lnTo>
                    <a:pt x="100444" y="56870"/>
                  </a:lnTo>
                  <a:close/>
                </a:path>
              </a:pathLst>
            </a:custGeom>
            <a:ln w="19079">
              <a:solidFill>
                <a:srgbClr val="0044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3999" y="3168005"/>
              <a:ext cx="3385185" cy="3240405"/>
            </a:xfrm>
            <a:custGeom>
              <a:avLst/>
              <a:gdLst/>
              <a:ahLst/>
              <a:cxnLst/>
              <a:rect l="l" t="t" r="r" b="b"/>
              <a:pathLst>
                <a:path w="3385185" h="3240404">
                  <a:moveTo>
                    <a:pt x="0" y="454317"/>
                  </a:moveTo>
                  <a:lnTo>
                    <a:pt x="3384003" y="0"/>
                  </a:lnTo>
                </a:path>
                <a:path w="3385185" h="3240404">
                  <a:moveTo>
                    <a:pt x="0" y="454672"/>
                  </a:moveTo>
                  <a:lnTo>
                    <a:pt x="3384359" y="1079995"/>
                  </a:lnTo>
                </a:path>
                <a:path w="3385185" h="3240404">
                  <a:moveTo>
                    <a:pt x="355" y="455040"/>
                  </a:moveTo>
                  <a:lnTo>
                    <a:pt x="3384715" y="2160003"/>
                  </a:lnTo>
                </a:path>
                <a:path w="3385185" h="3240404">
                  <a:moveTo>
                    <a:pt x="723" y="455040"/>
                  </a:moveTo>
                  <a:lnTo>
                    <a:pt x="3384715" y="3239998"/>
                  </a:lnTo>
                </a:path>
              </a:pathLst>
            </a:custGeom>
            <a:ln w="125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1660" y="4619069"/>
            <a:ext cx="41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3778" y="1744818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778" y="2321538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778" y="3310817"/>
            <a:ext cx="8636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818" y="1456114"/>
            <a:ext cx="10374630" cy="2165350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Let’s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  <a:spcBef>
                <a:spcPts val="105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dense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architecture,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every pixel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connected</a:t>
            </a:r>
            <a:r>
              <a:rPr sz="2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9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i="1" spc="-10" dirty="0">
                <a:solidFill>
                  <a:srgbClr val="FFFFFF"/>
                </a:solidFill>
                <a:latin typeface="Arial"/>
                <a:cs typeface="Arial"/>
              </a:rPr>
              <a:t>every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ts val="3370"/>
              </a:lnSpc>
            </a:pP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neuron.</a:t>
            </a: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r>
              <a:rPr sz="29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Arial"/>
                <a:cs typeface="Arial"/>
              </a:rPr>
              <a:t>problems: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1818" y="3870976"/>
            <a:ext cx="787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818" y="5091382"/>
            <a:ext cx="7874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–</a:t>
            </a:r>
            <a:endParaRPr sz="7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1858" y="3733815"/>
            <a:ext cx="10031095" cy="235966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ct val="93300"/>
              </a:lnSpc>
              <a:spcBef>
                <a:spcPts val="305"/>
              </a:spcBef>
            </a:pP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i="1" dirty="0">
                <a:solidFill>
                  <a:srgbClr val="FFFFFF"/>
                </a:solidFill>
                <a:latin typeface="Arial"/>
                <a:cs typeface="Arial"/>
              </a:rPr>
              <a:t>insane</a:t>
            </a:r>
            <a:r>
              <a:rPr sz="255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amount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optimise.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250*250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pixels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"/>
                <a:cs typeface="Arial"/>
              </a:rPr>
              <a:t>*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sz="255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nl-NL" sz="2550" dirty="0">
                <a:solidFill>
                  <a:srgbClr val="FFFFFF"/>
                </a:solidFill>
                <a:latin typeface="Arial"/>
                <a:cs typeface="Arial"/>
              </a:rPr>
              <a:t>HL 1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neurons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1,250,020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weights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55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biases.</a:t>
            </a:r>
            <a:r>
              <a:rPr sz="255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forget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255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findable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(global)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optimum.</a:t>
            </a:r>
            <a:endParaRPr sz="2550" dirty="0">
              <a:latin typeface="Arial"/>
              <a:cs typeface="Arial"/>
            </a:endParaRPr>
          </a:p>
          <a:p>
            <a:pPr marL="12700" marR="279400">
              <a:lnSpc>
                <a:spcPts val="2850"/>
              </a:lnSpc>
              <a:spcBef>
                <a:spcPts val="1110"/>
              </a:spcBef>
            </a:pP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locality: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want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whether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55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dog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image,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parameters</a:t>
            </a:r>
            <a:r>
              <a:rPr sz="255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must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2550" dirty="0">
              <a:latin typeface="Arial"/>
              <a:cs typeface="Arial"/>
            </a:endParaRPr>
          </a:p>
          <a:p>
            <a:pPr marL="12700">
              <a:lnSpc>
                <a:spcPts val="2800"/>
              </a:lnSpc>
            </a:pP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optimised</a:t>
            </a:r>
            <a:r>
              <a:rPr sz="255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recognise</a:t>
            </a:r>
            <a:r>
              <a:rPr sz="255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dirty="0">
                <a:solidFill>
                  <a:srgbClr val="FFFFFF"/>
                </a:solidFill>
                <a:latin typeface="Arial"/>
                <a:cs typeface="Arial"/>
              </a:rPr>
              <a:t>dog</a:t>
            </a:r>
            <a:r>
              <a:rPr sz="25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"/>
                <a:cs typeface="Arial"/>
              </a:rPr>
              <a:t>anywhere.</a:t>
            </a:r>
            <a:endParaRPr sz="255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113" y="5399649"/>
            <a:ext cx="1631873" cy="153107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4113" y="5399649"/>
            <a:ext cx="1631873" cy="15310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2361" y="1518478"/>
            <a:ext cx="6173635" cy="2585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62740" y="4128747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madness!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664" y="500894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654" y="4850184"/>
            <a:ext cx="4513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heart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beating?</a:t>
            </a:r>
            <a:endParaRPr sz="29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004" y="2159638"/>
            <a:ext cx="9172435" cy="19717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53295" y="6211713"/>
            <a:ext cx="2378710" cy="5029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slides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gladly </a:t>
            </a:r>
            <a:r>
              <a:rPr sz="1100" strike="sngStrike" spc="-10" dirty="0">
                <a:solidFill>
                  <a:srgbClr val="FFFFFF"/>
                </a:solidFill>
                <a:latin typeface="Arial"/>
                <a:cs typeface="Arial"/>
              </a:rPr>
              <a:t>stolen</a:t>
            </a:r>
            <a:r>
              <a:rPr sz="1100" strike="noStrike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trike="noStrike" dirty="0">
                <a:solidFill>
                  <a:srgbClr val="FFFFFF"/>
                </a:solidFill>
                <a:latin typeface="Arial"/>
                <a:cs typeface="Arial"/>
              </a:rPr>
              <a:t>borrowed (with permission) from </a:t>
            </a:r>
            <a:r>
              <a:rPr sz="1100" strike="noStrike" spc="-20" dirty="0">
                <a:solidFill>
                  <a:srgbClr val="FFFFFF"/>
                </a:solidFill>
                <a:latin typeface="Arial"/>
                <a:cs typeface="Arial"/>
              </a:rPr>
              <a:t>Marc </a:t>
            </a:r>
            <a:r>
              <a:rPr sz="1100" strike="noStrike" dirty="0">
                <a:solidFill>
                  <a:srgbClr val="FFFFFF"/>
                </a:solidFill>
                <a:latin typeface="Arial"/>
                <a:cs typeface="Arial"/>
              </a:rPr>
              <a:t>Pages</a:t>
            </a:r>
            <a:r>
              <a:rPr sz="1100" strike="noStrike" spc="-10" dirty="0">
                <a:solidFill>
                  <a:srgbClr val="FFFFFF"/>
                </a:solidFill>
                <a:latin typeface="Arial"/>
                <a:cs typeface="Arial"/>
              </a:rPr>
              <a:t> Gallego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499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Convo-</a:t>
            </a:r>
            <a:r>
              <a:rPr dirty="0"/>
              <a:t>what</a:t>
            </a:r>
            <a:r>
              <a:rPr spc="-10" dirty="0"/>
              <a:t> </a:t>
            </a:r>
            <a:r>
              <a:rPr spc="-2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1664" y="174626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654" y="1586055"/>
            <a:ext cx="882586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convolution. Let’s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look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1D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example!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664" y="5008946"/>
            <a:ext cx="8826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■</a:t>
            </a:r>
            <a:endParaRPr sz="8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5654" y="4850184"/>
            <a:ext cx="4513580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295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dirty="0">
                <a:solidFill>
                  <a:srgbClr val="FFFFFF"/>
                </a:solidFill>
                <a:latin typeface="Arial"/>
                <a:cs typeface="Arial"/>
              </a:rPr>
              <a:t>heart </a:t>
            </a:r>
            <a:r>
              <a:rPr sz="2950" spc="-10" dirty="0">
                <a:solidFill>
                  <a:srgbClr val="FFFFFF"/>
                </a:solidFill>
                <a:latin typeface="Arial"/>
                <a:cs typeface="Arial"/>
              </a:rPr>
              <a:t>beating?</a:t>
            </a:r>
            <a:endParaRPr sz="29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8004" y="2159638"/>
            <a:ext cx="9172575" cy="2242185"/>
            <a:chOff x="648004" y="2159638"/>
            <a:chExt cx="9172575" cy="2242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8004" y="2159638"/>
              <a:ext cx="9172435" cy="1971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4003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80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27998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3995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2010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6011" y="216001"/>
                  </a:lnTo>
                  <a:lnTo>
                    <a:pt x="792010" y="216001"/>
                  </a:lnTo>
                  <a:lnTo>
                    <a:pt x="792010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43994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6011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2010" y="0"/>
                  </a:lnTo>
                  <a:lnTo>
                    <a:pt x="792010" y="216001"/>
                  </a:lnTo>
                  <a:lnTo>
                    <a:pt x="396011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2000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791997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395998" y="216001"/>
                  </a:lnTo>
                  <a:lnTo>
                    <a:pt x="791997" y="216001"/>
                  </a:lnTo>
                  <a:lnTo>
                    <a:pt x="791997" y="0"/>
                  </a:lnTo>
                  <a:close/>
                </a:path>
              </a:pathLst>
            </a:custGeom>
            <a:solidFill>
              <a:srgbClr val="FFD2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31999" y="4176004"/>
              <a:ext cx="792480" cy="216535"/>
            </a:xfrm>
            <a:custGeom>
              <a:avLst/>
              <a:gdLst/>
              <a:ahLst/>
              <a:cxnLst/>
              <a:rect l="l" t="t" r="r" b="b"/>
              <a:pathLst>
                <a:path w="792479" h="216535">
                  <a:moveTo>
                    <a:pt x="395998" y="216001"/>
                  </a:moveTo>
                  <a:lnTo>
                    <a:pt x="0" y="216001"/>
                  </a:lnTo>
                  <a:lnTo>
                    <a:pt x="0" y="0"/>
                  </a:lnTo>
                  <a:lnTo>
                    <a:pt x="791997" y="0"/>
                  </a:lnTo>
                  <a:lnTo>
                    <a:pt x="791997" y="216001"/>
                  </a:lnTo>
                  <a:lnTo>
                    <a:pt x="395998" y="216001"/>
                  </a:lnTo>
                  <a:close/>
                </a:path>
              </a:pathLst>
            </a:custGeom>
            <a:ln w="1907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5903</TotalTime>
  <Words>1987</Words>
  <Application>Microsoft Macintosh PowerPoint</Application>
  <PresentationFormat>Custom</PresentationFormat>
  <Paragraphs>1007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Lucida Sans Unicode</vt:lpstr>
      <vt:lpstr>Times New Roman</vt:lpstr>
      <vt:lpstr>Office Theme</vt:lpstr>
      <vt:lpstr>Convolutional neural networks</vt:lpstr>
      <vt:lpstr>Convolutional neural networks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Convo-what now?</vt:lpstr>
      <vt:lpstr>2D convolution</vt:lpstr>
      <vt:lpstr>2D convolution</vt:lpstr>
      <vt:lpstr>2D convolution</vt:lpstr>
      <vt:lpstr>2D convolution</vt:lpstr>
      <vt:lpstr>Another type of convolution: max pooling</vt:lpstr>
      <vt:lpstr>Another type of convolution: pooling/averaging</vt:lpstr>
      <vt:lpstr>Use in face detection</vt:lpstr>
      <vt:lpstr>Example AlexNet (2012)</vt:lpstr>
      <vt:lpstr>Biological use</vt:lpstr>
      <vt:lpstr>Biological use</vt:lpstr>
      <vt:lpstr>PowerPoint Presentation</vt:lpstr>
      <vt:lpstr>There’s a lot more</vt:lpstr>
      <vt:lpstr>Implementation</vt:lpstr>
      <vt:lpstr>Afternoon practical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cp:lastModifiedBy>Stoker-6, D.G.G. (Dieter)</cp:lastModifiedBy>
  <cp:revision>5</cp:revision>
  <dcterms:created xsi:type="dcterms:W3CDTF">2023-02-23T13:20:36Z</dcterms:created>
  <dcterms:modified xsi:type="dcterms:W3CDTF">2025-10-29T14:29:56Z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7.1</vt:lpwstr>
  </property>
  <property fmtid="{D5CDD505-2E9C-101B-9397-08002B2CF9AE}" pid="5" name="LastSaved">
    <vt:filetime>2021-12-14T00:00:00Z</vt:filetime>
  </property>
</Properties>
</file>