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6,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F193D-192E-86BB-BF22-4A1AB920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77F0DE4-6225-AC8B-1218-4B7583FA3145}"/>
              </a:ext>
            </a:extLst>
          </p:cNvPr>
          <p:cNvSpPr txBox="1"/>
          <p:nvPr/>
        </p:nvSpPr>
        <p:spPr>
          <a:xfrm>
            <a:off x="2382483" y="952137"/>
            <a:ext cx="74270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7000" dirty="0"/>
              <a:t>Edge Detection &amp;</a:t>
            </a:r>
          </a:p>
          <a:p>
            <a:pPr algn="ctr"/>
            <a:r>
              <a:rPr lang="en-US" altLang="zh-TW" sz="7000" dirty="0"/>
              <a:t>Morphology</a:t>
            </a:r>
            <a:endParaRPr lang="zh-TW" altLang="en-US" sz="7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A07E09-7964-7F19-302B-ADF4914BF968}"/>
              </a:ext>
            </a:extLst>
          </p:cNvPr>
          <p:cNvSpPr txBox="1"/>
          <p:nvPr/>
        </p:nvSpPr>
        <p:spPr>
          <a:xfrm>
            <a:off x="4447150" y="3198906"/>
            <a:ext cx="329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/>
              <a:t>S1154005</a:t>
            </a:r>
            <a:r>
              <a:rPr lang="zh-TW" altLang="en-US" sz="3200" dirty="0"/>
              <a:t>李育林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83F08E-4A62-8472-F418-463E07F6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3659095"/>
            <a:ext cx="2407920" cy="24079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BE96DE-647B-32DB-1F6E-4A3057F6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40" y="3659095"/>
            <a:ext cx="240792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7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2A204-6D73-93DA-8184-796A90DC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948EEBD-AB78-70E7-40B5-EB05E585670D}"/>
              </a:ext>
            </a:extLst>
          </p:cNvPr>
          <p:cNvSpPr txBox="1"/>
          <p:nvPr/>
        </p:nvSpPr>
        <p:spPr>
          <a:xfrm>
            <a:off x="162560" y="142240"/>
            <a:ext cx="52309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Morphology</a:t>
            </a:r>
            <a:endParaRPr lang="zh-TW" altLang="en-US" sz="7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7C0675-E34F-FE05-7FFF-D2CFD8A144C3}"/>
              </a:ext>
            </a:extLst>
          </p:cNvPr>
          <p:cNvSpPr txBox="1"/>
          <p:nvPr/>
        </p:nvSpPr>
        <p:spPr>
          <a:xfrm>
            <a:off x="7997371" y="5453380"/>
            <a:ext cx="360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Opening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DF20B1-753C-370C-058C-A9E225F66A6D}"/>
              </a:ext>
            </a:extLst>
          </p:cNvPr>
          <p:cNvSpPr txBox="1"/>
          <p:nvPr/>
        </p:nvSpPr>
        <p:spPr>
          <a:xfrm>
            <a:off x="365760" y="1853952"/>
            <a:ext cx="715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即先做</a:t>
            </a:r>
            <a:r>
              <a:rPr lang="en-US" altLang="zh-TW" sz="2400" dirty="0"/>
              <a:t>erosion</a:t>
            </a:r>
            <a:r>
              <a:rPr lang="zh-TW" altLang="en-US" sz="2400" dirty="0"/>
              <a:t>後再做</a:t>
            </a:r>
            <a:r>
              <a:rPr lang="en-US" altLang="zh-TW" sz="2400" dirty="0"/>
              <a:t>dilation</a:t>
            </a:r>
            <a:r>
              <a:rPr lang="zh-TW" altLang="en-US" sz="2400" dirty="0"/>
              <a:t>，可以用於將不小心因雜訊連接起來的物件分開</a:t>
            </a:r>
            <a:endParaRPr lang="en-US" altLang="zh-TW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65580F-0771-C92E-C856-247F63A0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731" y="1478280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4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AA847-8A9E-2AFE-8437-1DD53DAAE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026D9F5-7F4F-7C79-974D-B040F2F7D734}"/>
              </a:ext>
            </a:extLst>
          </p:cNvPr>
          <p:cNvSpPr txBox="1"/>
          <p:nvPr/>
        </p:nvSpPr>
        <p:spPr>
          <a:xfrm>
            <a:off x="162560" y="142240"/>
            <a:ext cx="52309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Morphology</a:t>
            </a:r>
            <a:endParaRPr lang="zh-TW" altLang="en-US" sz="7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765E8D1-89A0-AB63-1463-5B0E16DC40D9}"/>
              </a:ext>
            </a:extLst>
          </p:cNvPr>
          <p:cNvSpPr txBox="1"/>
          <p:nvPr/>
        </p:nvSpPr>
        <p:spPr>
          <a:xfrm>
            <a:off x="7997371" y="5453380"/>
            <a:ext cx="360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Opening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2B404E-1EF9-BF0B-BDA7-4D075057027A}"/>
              </a:ext>
            </a:extLst>
          </p:cNvPr>
          <p:cNvSpPr txBox="1"/>
          <p:nvPr/>
        </p:nvSpPr>
        <p:spPr>
          <a:xfrm>
            <a:off x="365760" y="1853952"/>
            <a:ext cx="7155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即先做</a:t>
            </a:r>
            <a:r>
              <a:rPr lang="en-US" altLang="zh-TW" sz="2400" dirty="0"/>
              <a:t>dilation</a:t>
            </a:r>
            <a:r>
              <a:rPr lang="zh-TW" altLang="en-US" sz="2400" dirty="0"/>
              <a:t>後再做</a:t>
            </a:r>
            <a:r>
              <a:rPr lang="en-US" altLang="zh-TW" sz="2400" dirty="0"/>
              <a:t>erosion</a:t>
            </a:r>
            <a:r>
              <a:rPr lang="zh-TW" altLang="en-US" sz="2400" dirty="0"/>
              <a:t>，可以用於填補破洞密集的一直在</a:t>
            </a:r>
            <a:r>
              <a:rPr lang="en-US" altLang="zh-TW" sz="2400" dirty="0"/>
              <a:t>0</a:t>
            </a:r>
            <a:r>
              <a:rPr lang="zh-TW" altLang="en-US" sz="2400" dirty="0"/>
              <a:t>和</a:t>
            </a:r>
            <a:r>
              <a:rPr lang="en-US" altLang="zh-TW" sz="2400" dirty="0"/>
              <a:t>255</a:t>
            </a:r>
            <a:r>
              <a:rPr lang="zh-TW" altLang="en-US" sz="2400" dirty="0"/>
              <a:t>切換的區塊，如這張原圖帽子上方的部分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F48922-E7C1-E7A2-6BFB-97CFC41D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76" y="1358205"/>
            <a:ext cx="4141589" cy="41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4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AAC43D7-5EFB-44EA-6C00-00078B4CDF6E}"/>
              </a:ext>
            </a:extLst>
          </p:cNvPr>
          <p:cNvSpPr txBox="1"/>
          <p:nvPr/>
        </p:nvSpPr>
        <p:spPr>
          <a:xfrm>
            <a:off x="162560" y="142240"/>
            <a:ext cx="6571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Edge Detection</a:t>
            </a:r>
            <a:endParaRPr lang="zh-TW" altLang="en-US" sz="7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B24B5D-50E6-3FFC-D306-BBEC01BB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89" y="1404620"/>
            <a:ext cx="4048760" cy="404876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C6AC91B-BB24-2A3B-364C-EA186FF07588}"/>
              </a:ext>
            </a:extLst>
          </p:cNvPr>
          <p:cNvSpPr txBox="1"/>
          <p:nvPr/>
        </p:nvSpPr>
        <p:spPr>
          <a:xfrm>
            <a:off x="7997371" y="5453380"/>
            <a:ext cx="360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Sobel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F2C5BB-E36B-2194-AB48-89C8AF0B354C}"/>
              </a:ext>
            </a:extLst>
          </p:cNvPr>
          <p:cNvSpPr txBox="1"/>
          <p:nvPr/>
        </p:nvSpPr>
        <p:spPr>
          <a:xfrm>
            <a:off x="322217" y="1828800"/>
            <a:ext cx="6714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 err="1"/>
              <a:t>sobel</a:t>
            </a:r>
            <a:r>
              <a:rPr lang="en-US" altLang="zh-TW" sz="2400" dirty="0"/>
              <a:t> kernel</a:t>
            </a:r>
            <a:r>
              <a:rPr lang="zh-TW" altLang="en-US" sz="2400" dirty="0"/>
              <a:t>對原圖進行</a:t>
            </a:r>
            <a:r>
              <a:rPr lang="en-US" altLang="zh-TW" sz="2400" dirty="0"/>
              <a:t>kernel</a:t>
            </a:r>
            <a:r>
              <a:rPr lang="zh-TW" altLang="en-US" sz="2400" dirty="0"/>
              <a:t>運算，分別計算出</a:t>
            </a:r>
            <a:r>
              <a:rPr lang="en-US" altLang="zh-TW" sz="2400" dirty="0" err="1"/>
              <a:t>gx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gy</a:t>
            </a:r>
            <a:r>
              <a:rPr lang="zh-TW" altLang="en-US" sz="2400" dirty="0"/>
              <a:t>，最後將兩維度之梯度各取平方相加開根號得到梯度值</a:t>
            </a:r>
            <a:r>
              <a:rPr lang="en-US" altLang="zh-TW" sz="2400" dirty="0"/>
              <a:t>magnitude</a:t>
            </a:r>
            <a:r>
              <a:rPr lang="zh-TW" altLang="en-US" sz="2400" dirty="0"/>
              <a:t>，即為本圖。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0B448CD-6845-71E2-FDA2-B0DA7202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551224"/>
            <a:ext cx="5364480" cy="251770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E6006C5-3C5B-420D-0983-DDCF7238657E}"/>
              </a:ext>
            </a:extLst>
          </p:cNvPr>
          <p:cNvSpPr txBox="1"/>
          <p:nvPr/>
        </p:nvSpPr>
        <p:spPr>
          <a:xfrm>
            <a:off x="1875971" y="6068933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Gradient</a:t>
            </a:r>
            <a:r>
              <a:rPr lang="zh-TW" altLang="en-US" dirty="0"/>
              <a:t>計算</a:t>
            </a:r>
          </a:p>
        </p:txBody>
      </p:sp>
    </p:spTree>
    <p:extLst>
      <p:ext uri="{BB962C8B-B14F-4D97-AF65-F5344CB8AC3E}">
        <p14:creationId xmlns:p14="http://schemas.microsoft.com/office/powerpoint/2010/main" val="2882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BB5E7-0EAC-47B5-869F-6D82861D0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9A5A4E4-70D0-1084-2B7F-56B2313CE078}"/>
              </a:ext>
            </a:extLst>
          </p:cNvPr>
          <p:cNvSpPr txBox="1"/>
          <p:nvPr/>
        </p:nvSpPr>
        <p:spPr>
          <a:xfrm>
            <a:off x="162560" y="142240"/>
            <a:ext cx="6571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Edge Detection</a:t>
            </a:r>
            <a:endParaRPr lang="zh-TW" altLang="en-US" sz="7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6BCC5C-A72A-F32F-2D8A-2962E5A1DBAA}"/>
              </a:ext>
            </a:extLst>
          </p:cNvPr>
          <p:cNvSpPr txBox="1"/>
          <p:nvPr/>
        </p:nvSpPr>
        <p:spPr>
          <a:xfrm>
            <a:off x="7997371" y="5453380"/>
            <a:ext cx="360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Prewitt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47D1E3-E737-2760-E54C-714B7349DB17}"/>
              </a:ext>
            </a:extLst>
          </p:cNvPr>
          <p:cNvSpPr txBox="1"/>
          <p:nvPr/>
        </p:nvSpPr>
        <p:spPr>
          <a:xfrm>
            <a:off x="322217" y="1828800"/>
            <a:ext cx="6714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與</a:t>
            </a:r>
            <a:r>
              <a:rPr lang="en-US" altLang="zh-TW" sz="2400" dirty="0" err="1"/>
              <a:t>sobel</a:t>
            </a:r>
            <a:r>
              <a:rPr lang="zh-TW" altLang="en-US" sz="2400" dirty="0"/>
              <a:t>相同作法，但不同之處在於使用的是</a:t>
            </a:r>
            <a:r>
              <a:rPr lang="en-US" altLang="zh-TW" sz="2400" dirty="0" err="1"/>
              <a:t>prewitt</a:t>
            </a:r>
            <a:r>
              <a:rPr lang="en-US" altLang="zh-TW" sz="2400" dirty="0"/>
              <a:t> kernel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944DB74-C392-9F84-0F4D-189D615B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551224"/>
            <a:ext cx="5364480" cy="251770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41FE09-A46C-BA83-D36F-00FC2B0574B6}"/>
              </a:ext>
            </a:extLst>
          </p:cNvPr>
          <p:cNvSpPr txBox="1"/>
          <p:nvPr/>
        </p:nvSpPr>
        <p:spPr>
          <a:xfrm>
            <a:off x="1875971" y="6068933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Gradient</a:t>
            </a:r>
            <a:r>
              <a:rPr lang="zh-TW" altLang="en-US" dirty="0"/>
              <a:t>計算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A1E54D-D9F1-2F45-E19D-8D533E1B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451" y="1488019"/>
            <a:ext cx="3982720" cy="39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6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FB19A-1F75-D7B3-EB68-D10D3E56A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BC77C94-0034-6E9C-ED37-683465DACB25}"/>
              </a:ext>
            </a:extLst>
          </p:cNvPr>
          <p:cNvSpPr txBox="1"/>
          <p:nvPr/>
        </p:nvSpPr>
        <p:spPr>
          <a:xfrm>
            <a:off x="162560" y="142240"/>
            <a:ext cx="6571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Edge Detection</a:t>
            </a:r>
            <a:endParaRPr lang="zh-TW" altLang="en-US" sz="7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C2A996-5ADD-EB87-2B79-89ACDE03678D}"/>
              </a:ext>
            </a:extLst>
          </p:cNvPr>
          <p:cNvSpPr txBox="1"/>
          <p:nvPr/>
        </p:nvSpPr>
        <p:spPr>
          <a:xfrm>
            <a:off x="7997371" y="5453380"/>
            <a:ext cx="360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Canny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E6E92C-FD4E-5957-6884-86650F07CB25}"/>
              </a:ext>
            </a:extLst>
          </p:cNvPr>
          <p:cNvSpPr txBox="1"/>
          <p:nvPr/>
        </p:nvSpPr>
        <p:spPr>
          <a:xfrm>
            <a:off x="322217" y="1828800"/>
            <a:ext cx="715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</a:t>
            </a:r>
            <a:r>
              <a:rPr lang="zh-TW" altLang="en-US" sz="2400" dirty="0"/>
              <a:t>先使用高斯</a:t>
            </a:r>
            <a:r>
              <a:rPr lang="en-US" altLang="zh-TW" sz="2400" dirty="0"/>
              <a:t>filter</a:t>
            </a:r>
            <a:r>
              <a:rPr lang="zh-TW" altLang="en-US" sz="2400" dirty="0"/>
              <a:t>降低雜訊圖形後計算圖形之梯度值和角度</a:t>
            </a:r>
            <a:endParaRPr lang="en-US" altLang="zh-TW" sz="2400" dirty="0"/>
          </a:p>
          <a:p>
            <a:r>
              <a:rPr lang="en-US" altLang="zh-TW" sz="2400" dirty="0"/>
              <a:t>2. </a:t>
            </a:r>
            <a:r>
              <a:rPr lang="zh-TW" altLang="en-US" sz="2400" dirty="0"/>
              <a:t>接著依照梯度方向和鄰居比較，若小於其中一個鄰居則梯度值設為</a:t>
            </a:r>
            <a:r>
              <a:rPr lang="en-US" altLang="zh-TW" sz="2400" dirty="0"/>
              <a:t>0(non-maxima suppression)</a:t>
            </a:r>
          </a:p>
          <a:p>
            <a:r>
              <a:rPr lang="en-US" altLang="zh-TW" sz="2400" dirty="0"/>
              <a:t>3. </a:t>
            </a:r>
            <a:r>
              <a:rPr lang="zh-TW" altLang="en-US" sz="2400" dirty="0"/>
              <a:t>接著透過高</a:t>
            </a:r>
            <a:r>
              <a:rPr lang="en-US" altLang="zh-TW" sz="2400" dirty="0"/>
              <a:t>/</a:t>
            </a:r>
            <a:r>
              <a:rPr lang="zh-TW" altLang="en-US" sz="2400" dirty="0"/>
              <a:t>低</a:t>
            </a:r>
            <a:r>
              <a:rPr lang="en-US" altLang="zh-TW" sz="2400" dirty="0"/>
              <a:t>threshold</a:t>
            </a:r>
            <a:r>
              <a:rPr lang="zh-TW" altLang="en-US" sz="2400" dirty="0"/>
              <a:t>去判斷強弱邊</a:t>
            </a:r>
            <a:endParaRPr lang="en-US" altLang="zh-TW" sz="2400" dirty="0"/>
          </a:p>
          <a:p>
            <a:r>
              <a:rPr lang="en-US" altLang="zh-TW" sz="2400" dirty="0"/>
              <a:t>4. </a:t>
            </a:r>
            <a:r>
              <a:rPr lang="zh-TW" altLang="en-US" sz="2400" dirty="0"/>
              <a:t>最後檢查弱邊周圍有強邊能連接，有的話則加入邊緣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52C918-D987-40BA-7A49-7A613CB4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536" y="1353876"/>
            <a:ext cx="4150247" cy="41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04056-CE3B-FF3B-F990-80446AC09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28247F3-52D7-3F39-0573-2D8BFE36B292}"/>
              </a:ext>
            </a:extLst>
          </p:cNvPr>
          <p:cNvSpPr txBox="1"/>
          <p:nvPr/>
        </p:nvSpPr>
        <p:spPr>
          <a:xfrm>
            <a:off x="162560" y="142240"/>
            <a:ext cx="6571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Edge Detection</a:t>
            </a:r>
            <a:endParaRPr lang="zh-TW" altLang="en-US" sz="7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2588D5-AFEF-C52A-83DE-F3B5CB75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0" y="1292623"/>
            <a:ext cx="6312215" cy="20639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AFF6353-27FD-F2F0-5001-E275198B4B59}"/>
              </a:ext>
            </a:extLst>
          </p:cNvPr>
          <p:cNvSpPr txBox="1"/>
          <p:nvPr/>
        </p:nvSpPr>
        <p:spPr>
          <a:xfrm>
            <a:off x="1817396" y="3429000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判斷梯度方向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243282-DE79-98DA-84A0-4DFF4926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1" y="323792"/>
            <a:ext cx="3977992" cy="527255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F16C68-EED5-BE34-0B90-5A180AD6A134}"/>
              </a:ext>
            </a:extLst>
          </p:cNvPr>
          <p:cNvSpPr txBox="1"/>
          <p:nvPr/>
        </p:nvSpPr>
        <p:spPr>
          <a:xfrm>
            <a:off x="7907197" y="5596346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Non-maxima </a:t>
            </a:r>
            <a:r>
              <a:rPr lang="en-US" altLang="zh-TW" dirty="0" err="1"/>
              <a:t>supression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1E3B56D-7AE2-4687-FA49-1336D849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560" y="3823798"/>
            <a:ext cx="3500473" cy="219535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08EB7E-B15B-391A-F3BE-C5B594AA370D}"/>
              </a:ext>
            </a:extLst>
          </p:cNvPr>
          <p:cNvSpPr txBox="1"/>
          <p:nvPr/>
        </p:nvSpPr>
        <p:spPr>
          <a:xfrm>
            <a:off x="1860396" y="6019157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強弱邊連接</a:t>
            </a:r>
          </a:p>
        </p:txBody>
      </p:sp>
    </p:spTree>
    <p:extLst>
      <p:ext uri="{BB962C8B-B14F-4D97-AF65-F5344CB8AC3E}">
        <p14:creationId xmlns:p14="http://schemas.microsoft.com/office/powerpoint/2010/main" val="411680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93717-051B-C292-B40A-125A5F95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DC569E6-1B50-66C4-F529-466BACF63042}"/>
              </a:ext>
            </a:extLst>
          </p:cNvPr>
          <p:cNvSpPr txBox="1"/>
          <p:nvPr/>
        </p:nvSpPr>
        <p:spPr>
          <a:xfrm>
            <a:off x="162560" y="142240"/>
            <a:ext cx="65710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Edge Detection</a:t>
            </a:r>
            <a:endParaRPr lang="zh-TW" altLang="en-US" sz="7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C2993C-08D1-97DA-34DC-521CEBAB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9898"/>
            <a:ext cx="12192000" cy="394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6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00D3-55E9-865F-5280-A60EF0969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5B2B03E-8B26-E4EF-003B-0164F56269A8}"/>
              </a:ext>
            </a:extLst>
          </p:cNvPr>
          <p:cNvSpPr txBox="1"/>
          <p:nvPr/>
        </p:nvSpPr>
        <p:spPr>
          <a:xfrm>
            <a:off x="162560" y="142240"/>
            <a:ext cx="52309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Morphology</a:t>
            </a:r>
            <a:endParaRPr lang="zh-TW" altLang="en-US" sz="7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B7F738-77C2-F26F-D7CE-1E625F58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0846"/>
            <a:ext cx="12192000" cy="269630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EFE462F-3DE7-1FD7-FD17-0FC420E76494}"/>
              </a:ext>
            </a:extLst>
          </p:cNvPr>
          <p:cNvSpPr txBox="1"/>
          <p:nvPr/>
        </p:nvSpPr>
        <p:spPr>
          <a:xfrm>
            <a:off x="162560" y="4777154"/>
            <a:ext cx="11795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	*structure element</a:t>
            </a:r>
            <a:r>
              <a:rPr lang="zh-TW" altLang="en-US" sz="2800" dirty="0"/>
              <a:t>為全為</a:t>
            </a:r>
            <a:r>
              <a:rPr lang="en-US" altLang="zh-TW" sz="2800" dirty="0"/>
              <a:t>1(255)</a:t>
            </a:r>
            <a:r>
              <a:rPr lang="zh-TW" altLang="en-US" sz="2800" dirty="0"/>
              <a:t>的</a:t>
            </a:r>
            <a:r>
              <a:rPr lang="en-US" altLang="zh-TW" sz="2800" dirty="0"/>
              <a:t>3*3</a:t>
            </a:r>
            <a:r>
              <a:rPr lang="zh-TW" altLang="en-US" sz="2800" dirty="0"/>
              <a:t>圖形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98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A42BC-1963-5185-FACF-3B508C610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FBFDEDC-4D83-7464-3219-D987216B14A4}"/>
              </a:ext>
            </a:extLst>
          </p:cNvPr>
          <p:cNvSpPr txBox="1"/>
          <p:nvPr/>
        </p:nvSpPr>
        <p:spPr>
          <a:xfrm>
            <a:off x="162560" y="142240"/>
            <a:ext cx="52309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Morphology</a:t>
            </a:r>
            <a:endParaRPr lang="zh-TW" altLang="en-US" sz="7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2B5BA4-7DB0-F460-6C9B-4CB5F0F95B64}"/>
              </a:ext>
            </a:extLst>
          </p:cNvPr>
          <p:cNvSpPr txBox="1"/>
          <p:nvPr/>
        </p:nvSpPr>
        <p:spPr>
          <a:xfrm>
            <a:off x="7997371" y="5453380"/>
            <a:ext cx="360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Dilation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32791B-9651-0AB8-7F0C-B56D9CF2E148}"/>
              </a:ext>
            </a:extLst>
          </p:cNvPr>
          <p:cNvSpPr txBox="1"/>
          <p:nvPr/>
        </p:nvSpPr>
        <p:spPr>
          <a:xfrm>
            <a:off x="322217" y="1828800"/>
            <a:ext cx="715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將</a:t>
            </a:r>
            <a:r>
              <a:rPr lang="en-US" altLang="zh-TW" sz="2400" dirty="0"/>
              <a:t>structure element</a:t>
            </a:r>
            <a:r>
              <a:rPr lang="zh-TW" altLang="en-US" sz="2400" dirty="0"/>
              <a:t>去掃一遍圖，只要和原圖中白色</a:t>
            </a:r>
            <a:r>
              <a:rPr lang="en-US" altLang="zh-TW" sz="2400" dirty="0"/>
              <a:t>(255)</a:t>
            </a:r>
            <a:r>
              <a:rPr lang="zh-TW" altLang="en-US" sz="2400" dirty="0"/>
              <a:t>的部分有交集</a:t>
            </a:r>
            <a:r>
              <a:rPr lang="en-US" altLang="zh-TW" sz="2400" dirty="0"/>
              <a:t>(</a:t>
            </a:r>
            <a:r>
              <a:rPr lang="zh-TW" altLang="en-US" sz="2400" dirty="0"/>
              <a:t>有碰到</a:t>
            </a:r>
            <a:r>
              <a:rPr lang="en-US" altLang="zh-TW" sz="2400" dirty="0"/>
              <a:t>)</a:t>
            </a:r>
            <a:r>
              <a:rPr lang="zh-TW" altLang="en-US" sz="2400" dirty="0"/>
              <a:t>，皆會被轉換成</a:t>
            </a:r>
            <a:r>
              <a:rPr lang="en-US" altLang="zh-TW" sz="2400" dirty="0"/>
              <a:t>1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8C74EA-A994-4058-9ECB-1C17A8BB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716" y="991573"/>
            <a:ext cx="4352109" cy="43521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556ADA7-2C7C-9AF1-314E-99E28012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42" y="3076416"/>
            <a:ext cx="575390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8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8EB4C-C600-E815-647F-DC3B1451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0B0B635-710F-6A4F-F8B4-B29CD10D033A}"/>
              </a:ext>
            </a:extLst>
          </p:cNvPr>
          <p:cNvSpPr txBox="1"/>
          <p:nvPr/>
        </p:nvSpPr>
        <p:spPr>
          <a:xfrm>
            <a:off x="162560" y="142240"/>
            <a:ext cx="52309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dirty="0"/>
              <a:t>Morphology</a:t>
            </a:r>
            <a:endParaRPr lang="zh-TW" altLang="en-US" sz="7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D87FB0-CFD5-6F4F-B7A9-79980CAF3E1E}"/>
              </a:ext>
            </a:extLst>
          </p:cNvPr>
          <p:cNvSpPr txBox="1"/>
          <p:nvPr/>
        </p:nvSpPr>
        <p:spPr>
          <a:xfrm>
            <a:off x="7997371" y="5453380"/>
            <a:ext cx="360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Erosion</a:t>
            </a: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E81A10-FD71-2FA9-6322-269AFBF7D48A}"/>
              </a:ext>
            </a:extLst>
          </p:cNvPr>
          <p:cNvSpPr txBox="1"/>
          <p:nvPr/>
        </p:nvSpPr>
        <p:spPr>
          <a:xfrm>
            <a:off x="322217" y="1514318"/>
            <a:ext cx="715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Erosion</a:t>
            </a:r>
            <a:r>
              <a:rPr lang="zh-TW" altLang="en-US" sz="2400" dirty="0"/>
              <a:t>實作起來則較</a:t>
            </a:r>
            <a:r>
              <a:rPr lang="en-US" altLang="zh-TW" sz="2400" dirty="0"/>
              <a:t>dilation</a:t>
            </a:r>
            <a:r>
              <a:rPr lang="zh-TW" altLang="en-US" sz="2400" dirty="0"/>
              <a:t>複雜，需要整個</a:t>
            </a:r>
            <a:r>
              <a:rPr lang="en-US" altLang="zh-TW" sz="2400" dirty="0"/>
              <a:t>structure element</a:t>
            </a:r>
            <a:r>
              <a:rPr lang="zh-TW" altLang="en-US" sz="2400" dirty="0"/>
              <a:t>都在對上原圖都符合才可保留點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FB1EAC-C24A-4DD6-C54F-CC089B57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60" y="869653"/>
            <a:ext cx="4474029" cy="44740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697AC6-1475-6830-A518-46A2D1F7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31" y="2345315"/>
            <a:ext cx="5196114" cy="396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911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上升漸層</Template>
  <TotalTime>50</TotalTime>
  <Words>300</Words>
  <Application>Microsoft Office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GradientRiseVTI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Way Die</dc:creator>
  <cp:lastModifiedBy>Way Die</cp:lastModifiedBy>
  <cp:revision>1</cp:revision>
  <dcterms:created xsi:type="dcterms:W3CDTF">2024-11-06T14:39:06Z</dcterms:created>
  <dcterms:modified xsi:type="dcterms:W3CDTF">2024-11-06T15:30:01Z</dcterms:modified>
</cp:coreProperties>
</file>