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fd2ed50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fd2ed50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300">
                <a:latin typeface="Lato"/>
                <a:ea typeface="Lato"/>
                <a:cs typeface="Lato"/>
                <a:sym typeface="Lato"/>
              </a:rPr>
              <a:t>https://blog.nubox.com/cual-es-la-diferencia-entre-sueldo-y-salario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fd2ed505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fd2ed505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fd2ed5053_1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fd2ed5053_1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fd2ed5053_1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fd2ed5053_1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fedd597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fedd597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fd2ed5053_1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fd2ed5053_1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fedd597f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fedd597f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fd2ed505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fd2ed505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Cálculo de Sueldo</a:t>
            </a:r>
            <a:endParaRPr/>
          </a:p>
          <a:p>
            <a:pPr indent="0" lvl="0" marL="0">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Diego Cardoza</a:t>
            </a:r>
            <a:endParaRPr/>
          </a:p>
          <a:p>
            <a:pPr indent="0" lvl="0" marL="0">
              <a:spcBef>
                <a:spcPts val="0"/>
              </a:spcBef>
              <a:spcAft>
                <a:spcPts val="0"/>
              </a:spcAft>
              <a:buNone/>
            </a:pPr>
            <a:r>
              <a:rPr lang="es"/>
              <a:t>Joaquin Cancino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43100" y="15908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FFFFFF"/>
              </a:solidFill>
              <a:latin typeface="Roboto"/>
              <a:ea typeface="Roboto"/>
              <a:cs typeface="Roboto"/>
              <a:sym typeface="Roboto"/>
            </a:endParaRPr>
          </a:p>
          <a:p>
            <a:pPr indent="0" lvl="0" marL="0" rtl="0">
              <a:spcBef>
                <a:spcPts val="1600"/>
              </a:spcBef>
              <a:spcAft>
                <a:spcPts val="0"/>
              </a:spcAft>
              <a:buNone/>
            </a:pPr>
            <a:r>
              <a:rPr lang="es" sz="1350">
                <a:solidFill>
                  <a:srgbClr val="FFFFFF"/>
                </a:solidFill>
                <a:latin typeface="Roboto"/>
                <a:ea typeface="Roboto"/>
                <a:cs typeface="Roboto"/>
                <a:sym typeface="Roboto"/>
              </a:rPr>
              <a:t>Se</a:t>
            </a:r>
            <a:r>
              <a:rPr lang="es" sz="1350">
                <a:solidFill>
                  <a:srgbClr val="FFFFFF"/>
                </a:solidFill>
                <a:latin typeface="Roboto"/>
                <a:ea typeface="Roboto"/>
                <a:cs typeface="Roboto"/>
                <a:sym typeface="Roboto"/>
              </a:rPr>
              <a:t> trata de una remuneración fija que el empleado recibe a cambio de un trabajo específico durante determinada jornada laboral, es decir, que ni el monto ni la periodicidad de pago varía, así como tampoco debe hacerlo el tiempo que el trabajador dedica a su actividad.</a:t>
            </a:r>
            <a:endParaRPr sz="1350">
              <a:solidFill>
                <a:srgbClr val="FFFFFF"/>
              </a:solidFill>
              <a:latin typeface="Roboto"/>
              <a:ea typeface="Roboto"/>
              <a:cs typeface="Roboto"/>
              <a:sym typeface="Roboto"/>
            </a:endParaRPr>
          </a:p>
          <a:p>
            <a:pPr indent="0" lvl="0" marL="0">
              <a:spcBef>
                <a:spcPts val="1600"/>
              </a:spcBef>
              <a:spcAft>
                <a:spcPts val="1600"/>
              </a:spcAft>
              <a:buNone/>
            </a:pPr>
            <a:r>
              <a:t/>
            </a:r>
            <a:endParaRPr sz="1350">
              <a:solidFill>
                <a:srgbClr val="FFFFFF"/>
              </a:solidFill>
              <a:latin typeface="Roboto"/>
              <a:ea typeface="Roboto"/>
              <a:cs typeface="Roboto"/>
              <a:sym typeface="Roboto"/>
            </a:endParaRPr>
          </a:p>
        </p:txBody>
      </p:sp>
      <p:sp>
        <p:nvSpPr>
          <p:cNvPr id="141" name="Google Shape;141;p14"/>
          <p:cNvSpPr txBox="1"/>
          <p:nvPr>
            <p:ph type="title"/>
          </p:nvPr>
        </p:nvSpPr>
        <p:spPr>
          <a:xfrm>
            <a:off x="1297500" y="4248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¿Qué es el sueldo?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¿Qué es sueldo bruto y el sueldo </a:t>
            </a:r>
            <a:r>
              <a:rPr lang="es"/>
              <a:t>líquido?</a:t>
            </a:r>
            <a:endParaRPr/>
          </a:p>
        </p:txBody>
      </p:sp>
      <p:sp>
        <p:nvSpPr>
          <p:cNvPr id="147" name="Google Shape;147;p15"/>
          <p:cNvSpPr txBox="1"/>
          <p:nvPr>
            <p:ph type="title"/>
          </p:nvPr>
        </p:nvSpPr>
        <p:spPr>
          <a:xfrm>
            <a:off x="3227950" y="8852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y ¿en </a:t>
            </a:r>
            <a:r>
              <a:rPr lang="es"/>
              <a:t>qué</a:t>
            </a:r>
            <a:r>
              <a:rPr lang="es"/>
              <a:t> se diferencian?</a:t>
            </a:r>
            <a:endParaRPr/>
          </a:p>
        </p:txBody>
      </p:sp>
      <p:sp>
        <p:nvSpPr>
          <p:cNvPr id="148" name="Google Shape;148;p15"/>
          <p:cNvSpPr txBox="1"/>
          <p:nvPr>
            <p:ph idx="1" type="body"/>
          </p:nvPr>
        </p:nvSpPr>
        <p:spPr>
          <a:xfrm>
            <a:off x="1243100" y="15908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350">
              <a:solidFill>
                <a:srgbClr val="FFFFFF"/>
              </a:solidFill>
              <a:latin typeface="Roboto"/>
              <a:ea typeface="Roboto"/>
              <a:cs typeface="Roboto"/>
              <a:sym typeface="Roboto"/>
            </a:endParaRPr>
          </a:p>
          <a:p>
            <a:pPr indent="-314325" lvl="0" marL="457200" rtl="0">
              <a:spcBef>
                <a:spcPts val="1600"/>
              </a:spcBef>
              <a:spcAft>
                <a:spcPts val="0"/>
              </a:spcAft>
              <a:buClr>
                <a:srgbClr val="FFFFFF"/>
              </a:buClr>
              <a:buSzPts val="1350"/>
              <a:buFont typeface="Roboto"/>
              <a:buChar char="❖"/>
            </a:pPr>
            <a:r>
              <a:rPr lang="es" sz="1350">
                <a:solidFill>
                  <a:srgbClr val="FFFFFF"/>
                </a:solidFill>
                <a:latin typeface="Roboto"/>
                <a:ea typeface="Roboto"/>
                <a:cs typeface="Roboto"/>
                <a:sym typeface="Roboto"/>
              </a:rPr>
              <a:t>El sueldo bruto es la cantidad total que recibiría el empleado, antes de descontar las correspondientes deducciones de ley y descuentos que tenga la persona.</a:t>
            </a:r>
            <a:endParaRPr sz="1350">
              <a:solidFill>
                <a:srgbClr val="FFFFFF"/>
              </a:solidFill>
              <a:latin typeface="Roboto"/>
              <a:ea typeface="Roboto"/>
              <a:cs typeface="Roboto"/>
              <a:sym typeface="Roboto"/>
            </a:endParaRPr>
          </a:p>
          <a:p>
            <a:pPr indent="0" lvl="0" marL="0" rtl="0">
              <a:spcBef>
                <a:spcPts val="1600"/>
              </a:spcBef>
              <a:spcAft>
                <a:spcPts val="0"/>
              </a:spcAft>
              <a:buNone/>
            </a:pPr>
            <a:r>
              <a:t/>
            </a:r>
            <a:endParaRPr sz="1350">
              <a:solidFill>
                <a:srgbClr val="FFFFFF"/>
              </a:solidFill>
              <a:latin typeface="Roboto"/>
              <a:ea typeface="Roboto"/>
              <a:cs typeface="Roboto"/>
              <a:sym typeface="Roboto"/>
            </a:endParaRPr>
          </a:p>
          <a:p>
            <a:pPr indent="-314325" lvl="0" marL="457200" rtl="0">
              <a:spcBef>
                <a:spcPts val="1600"/>
              </a:spcBef>
              <a:spcAft>
                <a:spcPts val="0"/>
              </a:spcAft>
              <a:buClr>
                <a:srgbClr val="FFFFFF"/>
              </a:buClr>
              <a:buSzPts val="1350"/>
              <a:buFont typeface="Roboto"/>
              <a:buChar char="❖"/>
            </a:pPr>
            <a:r>
              <a:rPr lang="es" sz="1350">
                <a:solidFill>
                  <a:srgbClr val="FFFFFF"/>
                </a:solidFill>
                <a:latin typeface="Roboto"/>
                <a:ea typeface="Roboto"/>
                <a:cs typeface="Roboto"/>
                <a:sym typeface="Roboto"/>
              </a:rPr>
              <a:t>El sueldo líquido es lo que recibirá la persona en su cuenta bancaria, después de descontar las correspondientes deducciones de ley y descuentos.</a:t>
            </a:r>
            <a:endParaRPr sz="135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Descuentos legales a un sueldo bruto</a:t>
            </a:r>
            <a:endParaRPr/>
          </a:p>
        </p:txBody>
      </p:sp>
      <p:sp>
        <p:nvSpPr>
          <p:cNvPr id="154" name="Google Shape;154;p16"/>
          <p:cNvSpPr txBox="1"/>
          <p:nvPr/>
        </p:nvSpPr>
        <p:spPr>
          <a:xfrm>
            <a:off x="1666975" y="1698325"/>
            <a:ext cx="6192300" cy="236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solidFill>
                  <a:srgbClr val="FFFFFF"/>
                </a:solidFill>
              </a:rPr>
              <a:t>Los descuentos legales que son considerados en todo empleo para pasar de un sueldo bruto a </a:t>
            </a:r>
            <a:r>
              <a:rPr lang="es">
                <a:solidFill>
                  <a:srgbClr val="FFFFFF"/>
                </a:solidFill>
              </a:rPr>
              <a:t>líquido</a:t>
            </a:r>
            <a:r>
              <a:rPr lang="es">
                <a:solidFill>
                  <a:srgbClr val="FFFFFF"/>
                </a:solidFill>
              </a:rPr>
              <a:t> son:</a:t>
            </a:r>
            <a:endParaRPr>
              <a:solidFill>
                <a:srgbClr val="FFFFFF"/>
              </a:solidFill>
            </a:endParaRPr>
          </a:p>
          <a:p>
            <a:pPr indent="0" lvl="0" marL="0" rtl="0">
              <a:spcBef>
                <a:spcPts val="0"/>
              </a:spcBef>
              <a:spcAft>
                <a:spcPts val="0"/>
              </a:spcAft>
              <a:buNone/>
            </a:pPr>
            <a:r>
              <a:t/>
            </a:r>
            <a:endParaRPr>
              <a:solidFill>
                <a:srgbClr val="FFFFFF"/>
              </a:solidFill>
            </a:endParaRPr>
          </a:p>
          <a:p>
            <a:pPr indent="-317500" lvl="0" marL="457200" rtl="0">
              <a:spcBef>
                <a:spcPts val="0"/>
              </a:spcBef>
              <a:spcAft>
                <a:spcPts val="0"/>
              </a:spcAft>
              <a:buClr>
                <a:srgbClr val="FFFFFF"/>
              </a:buClr>
              <a:buSzPts val="1400"/>
              <a:buChar char="❖"/>
            </a:pPr>
            <a:r>
              <a:rPr lang="es">
                <a:solidFill>
                  <a:srgbClr val="FFFFFF"/>
                </a:solidFill>
              </a:rPr>
              <a:t>AFP </a:t>
            </a:r>
            <a:r>
              <a:rPr lang="es">
                <a:solidFill>
                  <a:schemeClr val="lt1"/>
                </a:solidFill>
              </a:rPr>
              <a:t>(10%) </a:t>
            </a:r>
            <a:r>
              <a:rPr lang="es">
                <a:solidFill>
                  <a:srgbClr val="FFFFFF"/>
                </a:solidFill>
              </a:rPr>
              <a:t>+ </a:t>
            </a:r>
            <a:r>
              <a:rPr lang="es">
                <a:solidFill>
                  <a:srgbClr val="FFFFFF"/>
                </a:solidFill>
              </a:rPr>
              <a:t>Comisión (depende de cada AFP)</a:t>
            </a:r>
            <a:endParaRPr>
              <a:solidFill>
                <a:srgbClr val="FFFFFF"/>
              </a:solidFill>
            </a:endParaRPr>
          </a:p>
          <a:p>
            <a:pPr indent="-317500" lvl="0" marL="457200">
              <a:spcBef>
                <a:spcPts val="0"/>
              </a:spcBef>
              <a:spcAft>
                <a:spcPts val="0"/>
              </a:spcAft>
              <a:buClr>
                <a:srgbClr val="FFFFFF"/>
              </a:buClr>
              <a:buSzPts val="1400"/>
              <a:buChar char="❖"/>
            </a:pPr>
            <a:r>
              <a:rPr lang="es">
                <a:solidFill>
                  <a:srgbClr val="FFFFFF"/>
                </a:solidFill>
              </a:rPr>
              <a:t>Salud (7%)</a:t>
            </a:r>
            <a:endParaRPr>
              <a:solidFill>
                <a:srgbClr val="FFFFFF"/>
              </a:solidFill>
            </a:endParaRPr>
          </a:p>
          <a:p>
            <a:pPr indent="-317500" lvl="0" marL="457200">
              <a:spcBef>
                <a:spcPts val="0"/>
              </a:spcBef>
              <a:spcAft>
                <a:spcPts val="0"/>
              </a:spcAft>
              <a:buClr>
                <a:srgbClr val="FFFFFF"/>
              </a:buClr>
              <a:buSzPts val="1400"/>
              <a:buChar char="❖"/>
            </a:pPr>
            <a:r>
              <a:rPr lang="es">
                <a:solidFill>
                  <a:srgbClr val="FFFFFF"/>
                </a:solidFill>
              </a:rPr>
              <a:t>Seguro de Invalidez y Sobrevivencia (1.53%)</a:t>
            </a:r>
            <a:endParaRPr>
              <a:solidFill>
                <a:srgbClr val="FFFFFF"/>
              </a:solidFill>
            </a:endParaRPr>
          </a:p>
          <a:p>
            <a:pPr indent="-317500" lvl="0" marL="457200">
              <a:spcBef>
                <a:spcPts val="0"/>
              </a:spcBef>
              <a:spcAft>
                <a:spcPts val="0"/>
              </a:spcAft>
              <a:buClr>
                <a:srgbClr val="FFFFFF"/>
              </a:buClr>
              <a:buSzPts val="1400"/>
              <a:buChar char="❖"/>
            </a:pPr>
            <a:r>
              <a:rPr lang="es">
                <a:solidFill>
                  <a:srgbClr val="FFFFFF"/>
                </a:solidFill>
              </a:rPr>
              <a:t>Aporte de </a:t>
            </a:r>
            <a:r>
              <a:rPr lang="es">
                <a:solidFill>
                  <a:srgbClr val="FFFFFF"/>
                </a:solidFill>
              </a:rPr>
              <a:t>Indemnización</a:t>
            </a:r>
            <a:r>
              <a:rPr lang="es">
                <a:solidFill>
                  <a:srgbClr val="FFFFFF"/>
                </a:solidFill>
              </a:rPr>
              <a:t> obligatoria (4.11%)</a:t>
            </a:r>
            <a:endParaRPr>
              <a:solidFill>
                <a:srgbClr val="FFFFFF"/>
              </a:solidFill>
            </a:endParaRPr>
          </a:p>
          <a:p>
            <a:pPr indent="-317500" lvl="0" marL="457200">
              <a:spcBef>
                <a:spcPts val="0"/>
              </a:spcBef>
              <a:spcAft>
                <a:spcPts val="0"/>
              </a:spcAft>
              <a:buClr>
                <a:srgbClr val="FFFFFF"/>
              </a:buClr>
              <a:buSzPts val="1400"/>
              <a:buChar char="❖"/>
            </a:pPr>
            <a:r>
              <a:rPr lang="es">
                <a:solidFill>
                  <a:srgbClr val="FFFFFF"/>
                </a:solidFill>
              </a:rPr>
              <a:t>Seguro de </a:t>
            </a:r>
            <a:r>
              <a:rPr lang="es">
                <a:solidFill>
                  <a:srgbClr val="FFFFFF"/>
                </a:solidFill>
              </a:rPr>
              <a:t>Cesantía (3%)</a:t>
            </a:r>
            <a:endParaRPr>
              <a:solidFill>
                <a:srgbClr val="FFFFFF"/>
              </a:solidFill>
            </a:endParaRPr>
          </a:p>
          <a:p>
            <a:pPr indent="-317500" lvl="0" marL="457200">
              <a:spcBef>
                <a:spcPts val="0"/>
              </a:spcBef>
              <a:spcAft>
                <a:spcPts val="0"/>
              </a:spcAft>
              <a:buClr>
                <a:srgbClr val="FFFFFF"/>
              </a:buClr>
              <a:buSzPts val="1400"/>
              <a:buChar char="❖"/>
            </a:pPr>
            <a:r>
              <a:rPr lang="es">
                <a:solidFill>
                  <a:srgbClr val="FFFFFF"/>
                </a:solidFill>
              </a:rPr>
              <a:t>Accidentes del trabajo (0.93%)</a:t>
            </a:r>
            <a:endParaRPr>
              <a:solidFill>
                <a:srgbClr val="FFFFFF"/>
              </a:solidFill>
            </a:endParaRPr>
          </a:p>
          <a:p>
            <a:pPr indent="0" lvl="0" marL="0">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Descuentos que se le hacen a un sueldo </a:t>
            </a:r>
            <a:r>
              <a:rPr lang="es"/>
              <a:t>líquido</a:t>
            </a:r>
            <a:r>
              <a:rPr lang="es"/>
              <a:t> imponible</a:t>
            </a:r>
            <a:endParaRPr/>
          </a:p>
        </p:txBody>
      </p:sp>
      <p:sp>
        <p:nvSpPr>
          <p:cNvPr id="160" name="Google Shape;160;p17"/>
          <p:cNvSpPr txBox="1"/>
          <p:nvPr/>
        </p:nvSpPr>
        <p:spPr>
          <a:xfrm>
            <a:off x="1531800" y="1978350"/>
            <a:ext cx="6080400" cy="118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solidFill>
                  <a:srgbClr val="FFFFFF"/>
                </a:solidFill>
              </a:rPr>
              <a:t>Impuesto Único de Segunda Categoría:</a:t>
            </a:r>
            <a:endParaRPr>
              <a:solidFill>
                <a:srgbClr val="FFFFFF"/>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s">
                <a:solidFill>
                  <a:srgbClr val="FFFFFF"/>
                </a:solidFill>
              </a:rPr>
              <a:t>Este impuesto se le aplica a los empleados con un sueldo </a:t>
            </a:r>
            <a:r>
              <a:rPr lang="es">
                <a:solidFill>
                  <a:srgbClr val="FFFFFF"/>
                </a:solidFill>
              </a:rPr>
              <a:t>líquido</a:t>
            </a:r>
            <a:r>
              <a:rPr lang="es">
                <a:solidFill>
                  <a:srgbClr val="FFFFFF"/>
                </a:solidFill>
              </a:rPr>
              <a:t> mayor a 646.920 pesos y </a:t>
            </a:r>
            <a:r>
              <a:rPr lang="es">
                <a:solidFill>
                  <a:srgbClr val="FFFFFF"/>
                </a:solidFill>
              </a:rPr>
              <a:t>variará</a:t>
            </a:r>
            <a:r>
              <a:rPr lang="es">
                <a:solidFill>
                  <a:srgbClr val="FFFFFF"/>
                </a:solidFill>
              </a:rPr>
              <a:t> junto con el sueldo especificado.</a:t>
            </a:r>
            <a:endParaRPr>
              <a:solidFill>
                <a:srgbClr val="FFFFFF"/>
              </a:solidFill>
            </a:endParaRPr>
          </a:p>
          <a:p>
            <a:pPr indent="0" lvl="0" marL="0">
              <a:spcBef>
                <a:spcPts val="0"/>
              </a:spcBef>
              <a:spcAft>
                <a:spcPts val="0"/>
              </a:spcAft>
              <a:buNone/>
            </a:pPr>
            <a:r>
              <a:t/>
            </a:r>
            <a:endParaRPr>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18"/>
          <p:cNvPicPr preferRelativeResize="0"/>
          <p:nvPr/>
        </p:nvPicPr>
        <p:blipFill>
          <a:blip r:embed="rId3">
            <a:alphaModFix/>
          </a:blip>
          <a:stretch>
            <a:fillRect/>
          </a:stretch>
        </p:blipFill>
        <p:spPr>
          <a:xfrm>
            <a:off x="438150" y="919163"/>
            <a:ext cx="8267700" cy="330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t>
            </a:r>
            <a:r>
              <a:rPr lang="es"/>
              <a:t>Qué </a:t>
            </a:r>
            <a:r>
              <a:rPr lang="es"/>
              <a:t>haremos?</a:t>
            </a:r>
            <a:endParaRPr/>
          </a:p>
          <a:p>
            <a:pPr indent="0" lvl="0" marL="0" rtl="0">
              <a:spcBef>
                <a:spcPts val="0"/>
              </a:spcBef>
              <a:spcAft>
                <a:spcPts val="0"/>
              </a:spcAft>
              <a:buNone/>
            </a:pPr>
            <a:r>
              <a:t/>
            </a:r>
            <a:endParaRPr/>
          </a:p>
        </p:txBody>
      </p:sp>
      <p:grpSp>
        <p:nvGrpSpPr>
          <p:cNvPr id="171" name="Google Shape;171;p19"/>
          <p:cNvGrpSpPr/>
          <p:nvPr/>
        </p:nvGrpSpPr>
        <p:grpSpPr>
          <a:xfrm>
            <a:off x="965025" y="1390975"/>
            <a:ext cx="6786004" cy="734118"/>
            <a:chOff x="965025" y="1390975"/>
            <a:chExt cx="6786004" cy="734118"/>
          </a:xfrm>
        </p:grpSpPr>
        <p:grpSp>
          <p:nvGrpSpPr>
            <p:cNvPr id="172" name="Google Shape;172;p19"/>
            <p:cNvGrpSpPr/>
            <p:nvPr/>
          </p:nvGrpSpPr>
          <p:grpSpPr>
            <a:xfrm>
              <a:off x="1170376" y="1390975"/>
              <a:ext cx="6580653" cy="734118"/>
              <a:chOff x="1028597" y="904824"/>
              <a:chExt cx="6611728" cy="626701"/>
            </a:xfrm>
          </p:grpSpPr>
          <p:sp>
            <p:nvSpPr>
              <p:cNvPr id="173" name="Google Shape;173;p19"/>
              <p:cNvSpPr/>
              <p:nvPr/>
            </p:nvSpPr>
            <p:spPr>
              <a:xfrm>
                <a:off x="1028597" y="904824"/>
                <a:ext cx="1726200" cy="62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algn="ctr">
                  <a:spcBef>
                    <a:spcPts val="0"/>
                  </a:spcBef>
                  <a:spcAft>
                    <a:spcPts val="0"/>
                  </a:spcAft>
                  <a:buNone/>
                </a:pPr>
                <a:r>
                  <a:t/>
                </a:r>
                <a:endParaRPr sz="1200"/>
              </a:p>
            </p:txBody>
          </p:sp>
          <p:sp>
            <p:nvSpPr>
              <p:cNvPr id="174" name="Google Shape;174;p19"/>
              <p:cNvSpPr/>
              <p:nvPr/>
            </p:nvSpPr>
            <p:spPr>
              <a:xfrm>
                <a:off x="3695100" y="904825"/>
                <a:ext cx="1502400" cy="62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Operaciones</a:t>
                </a:r>
                <a:endParaRPr/>
              </a:p>
            </p:txBody>
          </p:sp>
          <p:sp>
            <p:nvSpPr>
              <p:cNvPr id="175" name="Google Shape;175;p19"/>
              <p:cNvSpPr/>
              <p:nvPr/>
            </p:nvSpPr>
            <p:spPr>
              <a:xfrm>
                <a:off x="6137925" y="904825"/>
                <a:ext cx="1502400" cy="62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Resultado esperado</a:t>
                </a:r>
                <a:endParaRPr/>
              </a:p>
            </p:txBody>
          </p:sp>
          <p:cxnSp>
            <p:nvCxnSpPr>
              <p:cNvPr id="176" name="Google Shape;176;p19"/>
              <p:cNvCxnSpPr>
                <a:stCxn id="173" idx="3"/>
                <a:endCxn id="174" idx="1"/>
              </p:cNvCxnSpPr>
              <p:nvPr/>
            </p:nvCxnSpPr>
            <p:spPr>
              <a:xfrm>
                <a:off x="2754797" y="1218174"/>
                <a:ext cx="940500" cy="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9"/>
              <p:cNvCxnSpPr>
                <a:stCxn id="174" idx="3"/>
                <a:endCxn id="175" idx="1"/>
              </p:cNvCxnSpPr>
              <p:nvPr/>
            </p:nvCxnSpPr>
            <p:spPr>
              <a:xfrm>
                <a:off x="5197500" y="1218175"/>
                <a:ext cx="940500" cy="0"/>
              </a:xfrm>
              <a:prstGeom prst="straightConnector1">
                <a:avLst/>
              </a:prstGeom>
              <a:noFill/>
              <a:ln cap="flat" cmpd="sng" w="9525">
                <a:solidFill>
                  <a:schemeClr val="dk2"/>
                </a:solidFill>
                <a:prstDash val="solid"/>
                <a:round/>
                <a:headEnd len="med" w="med" type="none"/>
                <a:tailEnd len="med" w="med" type="triangle"/>
              </a:ln>
            </p:spPr>
          </p:cxnSp>
        </p:grpSp>
        <p:sp>
          <p:nvSpPr>
            <p:cNvPr id="178" name="Google Shape;178;p19"/>
            <p:cNvSpPr txBox="1"/>
            <p:nvPr/>
          </p:nvSpPr>
          <p:spPr>
            <a:xfrm>
              <a:off x="965025" y="1470025"/>
              <a:ext cx="2494800" cy="576000"/>
            </a:xfrm>
            <a:prstGeom prst="rect">
              <a:avLst/>
            </a:prstGeom>
            <a:noFill/>
            <a:ln>
              <a:noFill/>
            </a:ln>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s" sz="1100"/>
                <a:t>Sueldo líquido / bruto</a:t>
              </a:r>
              <a:endParaRPr sz="1100"/>
            </a:p>
            <a:p>
              <a:pPr indent="-298450" lvl="0" marL="457200">
                <a:spcBef>
                  <a:spcPts val="0"/>
                </a:spcBef>
                <a:spcAft>
                  <a:spcPts val="0"/>
                </a:spcAft>
                <a:buSzPts val="1100"/>
                <a:buChar char="●"/>
              </a:pPr>
              <a:r>
                <a:rPr lang="es" sz="1100"/>
                <a:t>AFP</a:t>
              </a:r>
              <a:endParaRPr sz="1100"/>
            </a:p>
          </p:txBody>
        </p:sp>
      </p:grpSp>
      <p:pic>
        <p:nvPicPr>
          <p:cNvPr id="179" name="Google Shape;179;p19"/>
          <p:cNvPicPr preferRelativeResize="0"/>
          <p:nvPr/>
        </p:nvPicPr>
        <p:blipFill>
          <a:blip r:embed="rId3">
            <a:alphaModFix/>
          </a:blip>
          <a:stretch>
            <a:fillRect/>
          </a:stretch>
        </p:blipFill>
        <p:spPr>
          <a:xfrm>
            <a:off x="2920987" y="2368700"/>
            <a:ext cx="3302026" cy="2549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20"/>
          <p:cNvPicPr preferRelativeResize="0"/>
          <p:nvPr/>
        </p:nvPicPr>
        <p:blipFill>
          <a:blip r:embed="rId3">
            <a:alphaModFix/>
          </a:blip>
          <a:stretch>
            <a:fillRect/>
          </a:stretch>
        </p:blipFill>
        <p:spPr>
          <a:xfrm>
            <a:off x="1537775" y="1135650"/>
            <a:ext cx="6068450" cy="287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2491175" y="20758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Gracias por su atención.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