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57" r:id="rId5"/>
    <p:sldId id="274" r:id="rId6"/>
    <p:sldId id="258" r:id="rId7"/>
    <p:sldId id="275" r:id="rId8"/>
    <p:sldId id="259" r:id="rId9"/>
    <p:sldId id="260" r:id="rId10"/>
    <p:sldId id="261" r:id="rId11"/>
    <p:sldId id="262" r:id="rId12"/>
    <p:sldId id="263" r:id="rId13"/>
    <p:sldId id="264" r:id="rId14"/>
    <p:sldId id="265" r:id="rId15"/>
    <p:sldId id="266" r:id="rId16"/>
    <p:sldId id="267" r:id="rId17"/>
    <p:sldId id="268" r:id="rId18"/>
    <p:sldId id="269" r:id="rId19"/>
    <p:sldId id="276" r:id="rId20"/>
    <p:sldId id="270" r:id="rId21"/>
    <p:sldId id="271" r:id="rId22"/>
    <p:sldId id="277" r:id="rId23"/>
    <p:sldId id="278" r:id="rId24"/>
    <p:sldId id="279" r:id="rId25"/>
    <p:sldId id="280" r:id="rId26"/>
    <p:sldId id="281" r:id="rId27"/>
    <p:sldId id="282" r:id="rId28"/>
    <p:sldId id="283"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9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82D86-65CD-4112-8758-8F80CF8E738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F873396-4F8B-4DC9-A1D5-0CB060394E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B140B84C-7F82-4747-B093-6F62A39C0DFD}"/>
              </a:ext>
            </a:extLst>
          </p:cNvPr>
          <p:cNvSpPr>
            <a:spLocks noGrp="1"/>
          </p:cNvSpPr>
          <p:nvPr>
            <p:ph type="dt" sz="half" idx="10"/>
          </p:nvPr>
        </p:nvSpPr>
        <p:spPr/>
        <p:txBody>
          <a:bodyPr/>
          <a:lstStyle/>
          <a:p>
            <a:fld id="{BE9FF7E9-30BD-4D59-9262-E54F77F094A7}" type="datetimeFigureOut">
              <a:rPr lang="es-ES" smtClean="0"/>
              <a:t>02/11/2021</a:t>
            </a:fld>
            <a:endParaRPr lang="es-ES"/>
          </a:p>
        </p:txBody>
      </p:sp>
      <p:sp>
        <p:nvSpPr>
          <p:cNvPr id="5" name="Marcador de pie de página 4">
            <a:extLst>
              <a:ext uri="{FF2B5EF4-FFF2-40B4-BE49-F238E27FC236}">
                <a16:creationId xmlns:a16="http://schemas.microsoft.com/office/drawing/2014/main" id="{2BEFC3E6-B7FA-4871-8D96-4D481B6DFB9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E823CE-369C-41BD-A1BF-8FF8C4B27B29}"/>
              </a:ext>
            </a:extLst>
          </p:cNvPr>
          <p:cNvSpPr>
            <a:spLocks noGrp="1"/>
          </p:cNvSpPr>
          <p:nvPr>
            <p:ph type="sldNum" sz="quarter" idx="12"/>
          </p:nvPr>
        </p:nvSpPr>
        <p:spPr/>
        <p:txBody>
          <a:bodyPr/>
          <a:lstStyle/>
          <a:p>
            <a:fld id="{7BA0E187-AC7A-456E-A6C4-7B335FA5D294}" type="slidenum">
              <a:rPr lang="es-ES" smtClean="0"/>
              <a:t>‹Nº›</a:t>
            </a:fld>
            <a:endParaRPr lang="es-ES"/>
          </a:p>
        </p:txBody>
      </p:sp>
    </p:spTree>
    <p:extLst>
      <p:ext uri="{BB962C8B-B14F-4D97-AF65-F5344CB8AC3E}">
        <p14:creationId xmlns:p14="http://schemas.microsoft.com/office/powerpoint/2010/main" val="158786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1F361-20D1-4E18-BAE0-DCFA9FA46FF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00A8633-802A-4570-9056-88D267A025D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4A5CA00-4D97-42BF-8652-284E6331DCFD}"/>
              </a:ext>
            </a:extLst>
          </p:cNvPr>
          <p:cNvSpPr>
            <a:spLocks noGrp="1"/>
          </p:cNvSpPr>
          <p:nvPr>
            <p:ph type="dt" sz="half" idx="10"/>
          </p:nvPr>
        </p:nvSpPr>
        <p:spPr/>
        <p:txBody>
          <a:bodyPr/>
          <a:lstStyle/>
          <a:p>
            <a:fld id="{BE9FF7E9-30BD-4D59-9262-E54F77F094A7}" type="datetimeFigureOut">
              <a:rPr lang="es-ES" smtClean="0"/>
              <a:t>02/11/2021</a:t>
            </a:fld>
            <a:endParaRPr lang="es-ES"/>
          </a:p>
        </p:txBody>
      </p:sp>
      <p:sp>
        <p:nvSpPr>
          <p:cNvPr id="5" name="Marcador de pie de página 4">
            <a:extLst>
              <a:ext uri="{FF2B5EF4-FFF2-40B4-BE49-F238E27FC236}">
                <a16:creationId xmlns:a16="http://schemas.microsoft.com/office/drawing/2014/main" id="{7EBD4A19-9DA2-47A0-97FF-EA022CF856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3CDC618-2B68-49A2-B608-5D661DA664A7}"/>
              </a:ext>
            </a:extLst>
          </p:cNvPr>
          <p:cNvSpPr>
            <a:spLocks noGrp="1"/>
          </p:cNvSpPr>
          <p:nvPr>
            <p:ph type="sldNum" sz="quarter" idx="12"/>
          </p:nvPr>
        </p:nvSpPr>
        <p:spPr/>
        <p:txBody>
          <a:bodyPr/>
          <a:lstStyle/>
          <a:p>
            <a:fld id="{7BA0E187-AC7A-456E-A6C4-7B335FA5D294}" type="slidenum">
              <a:rPr lang="es-ES" smtClean="0"/>
              <a:t>‹Nº›</a:t>
            </a:fld>
            <a:endParaRPr lang="es-ES"/>
          </a:p>
        </p:txBody>
      </p:sp>
    </p:spTree>
    <p:extLst>
      <p:ext uri="{BB962C8B-B14F-4D97-AF65-F5344CB8AC3E}">
        <p14:creationId xmlns:p14="http://schemas.microsoft.com/office/powerpoint/2010/main" val="293450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67D4E1D-0DDD-48C4-96CD-978027CDD9D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3C1E72A-8EA1-4B63-B19F-B74040A7D6B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F9A413-3A25-48D4-8E25-C970962E86A9}"/>
              </a:ext>
            </a:extLst>
          </p:cNvPr>
          <p:cNvSpPr>
            <a:spLocks noGrp="1"/>
          </p:cNvSpPr>
          <p:nvPr>
            <p:ph type="dt" sz="half" idx="10"/>
          </p:nvPr>
        </p:nvSpPr>
        <p:spPr/>
        <p:txBody>
          <a:bodyPr/>
          <a:lstStyle/>
          <a:p>
            <a:fld id="{BE9FF7E9-30BD-4D59-9262-E54F77F094A7}" type="datetimeFigureOut">
              <a:rPr lang="es-ES" smtClean="0"/>
              <a:t>02/11/2021</a:t>
            </a:fld>
            <a:endParaRPr lang="es-ES"/>
          </a:p>
        </p:txBody>
      </p:sp>
      <p:sp>
        <p:nvSpPr>
          <p:cNvPr id="5" name="Marcador de pie de página 4">
            <a:extLst>
              <a:ext uri="{FF2B5EF4-FFF2-40B4-BE49-F238E27FC236}">
                <a16:creationId xmlns:a16="http://schemas.microsoft.com/office/drawing/2014/main" id="{1B781868-9552-4690-AD32-D676C75DD00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5ACD2A-EBFD-45CA-83CF-B3F9A02782BA}"/>
              </a:ext>
            </a:extLst>
          </p:cNvPr>
          <p:cNvSpPr>
            <a:spLocks noGrp="1"/>
          </p:cNvSpPr>
          <p:nvPr>
            <p:ph type="sldNum" sz="quarter" idx="12"/>
          </p:nvPr>
        </p:nvSpPr>
        <p:spPr/>
        <p:txBody>
          <a:bodyPr/>
          <a:lstStyle/>
          <a:p>
            <a:fld id="{7BA0E187-AC7A-456E-A6C4-7B335FA5D294}" type="slidenum">
              <a:rPr lang="es-ES" smtClean="0"/>
              <a:t>‹Nº›</a:t>
            </a:fld>
            <a:endParaRPr lang="es-ES"/>
          </a:p>
        </p:txBody>
      </p:sp>
    </p:spTree>
    <p:extLst>
      <p:ext uri="{BB962C8B-B14F-4D97-AF65-F5344CB8AC3E}">
        <p14:creationId xmlns:p14="http://schemas.microsoft.com/office/powerpoint/2010/main" val="40891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8A4100-1271-4D35-8812-8F5006794D8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36B4E21-5CD6-44F6-81D7-8DDC9D8E3FE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6C43B2-73CF-4726-BAD2-F93561780EC8}"/>
              </a:ext>
            </a:extLst>
          </p:cNvPr>
          <p:cNvSpPr>
            <a:spLocks noGrp="1"/>
          </p:cNvSpPr>
          <p:nvPr>
            <p:ph type="dt" sz="half" idx="10"/>
          </p:nvPr>
        </p:nvSpPr>
        <p:spPr/>
        <p:txBody>
          <a:bodyPr/>
          <a:lstStyle/>
          <a:p>
            <a:fld id="{BE9FF7E9-30BD-4D59-9262-E54F77F094A7}" type="datetimeFigureOut">
              <a:rPr lang="es-ES" smtClean="0"/>
              <a:t>02/11/2021</a:t>
            </a:fld>
            <a:endParaRPr lang="es-ES"/>
          </a:p>
        </p:txBody>
      </p:sp>
      <p:sp>
        <p:nvSpPr>
          <p:cNvPr id="5" name="Marcador de pie de página 4">
            <a:extLst>
              <a:ext uri="{FF2B5EF4-FFF2-40B4-BE49-F238E27FC236}">
                <a16:creationId xmlns:a16="http://schemas.microsoft.com/office/drawing/2014/main" id="{64115AB5-B7B6-4E62-AA1E-C6DE051610C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1050BC-3B44-46A8-A78D-0016A15A8873}"/>
              </a:ext>
            </a:extLst>
          </p:cNvPr>
          <p:cNvSpPr>
            <a:spLocks noGrp="1"/>
          </p:cNvSpPr>
          <p:nvPr>
            <p:ph type="sldNum" sz="quarter" idx="12"/>
          </p:nvPr>
        </p:nvSpPr>
        <p:spPr/>
        <p:txBody>
          <a:bodyPr/>
          <a:lstStyle/>
          <a:p>
            <a:fld id="{7BA0E187-AC7A-456E-A6C4-7B335FA5D294}" type="slidenum">
              <a:rPr lang="es-ES" smtClean="0"/>
              <a:t>‹Nº›</a:t>
            </a:fld>
            <a:endParaRPr lang="es-ES"/>
          </a:p>
        </p:txBody>
      </p:sp>
    </p:spTree>
    <p:extLst>
      <p:ext uri="{BB962C8B-B14F-4D97-AF65-F5344CB8AC3E}">
        <p14:creationId xmlns:p14="http://schemas.microsoft.com/office/powerpoint/2010/main" val="258754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C668EA-FFF6-485F-862D-82D500C3B62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B244623-E6EB-4401-BE06-40CB38D6C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329D23-B0FA-42E5-9446-789838C5E7C5}"/>
              </a:ext>
            </a:extLst>
          </p:cNvPr>
          <p:cNvSpPr>
            <a:spLocks noGrp="1"/>
          </p:cNvSpPr>
          <p:nvPr>
            <p:ph type="dt" sz="half" idx="10"/>
          </p:nvPr>
        </p:nvSpPr>
        <p:spPr/>
        <p:txBody>
          <a:bodyPr/>
          <a:lstStyle/>
          <a:p>
            <a:fld id="{BE9FF7E9-30BD-4D59-9262-E54F77F094A7}" type="datetimeFigureOut">
              <a:rPr lang="es-ES" smtClean="0"/>
              <a:t>02/11/2021</a:t>
            </a:fld>
            <a:endParaRPr lang="es-ES"/>
          </a:p>
        </p:txBody>
      </p:sp>
      <p:sp>
        <p:nvSpPr>
          <p:cNvPr id="5" name="Marcador de pie de página 4">
            <a:extLst>
              <a:ext uri="{FF2B5EF4-FFF2-40B4-BE49-F238E27FC236}">
                <a16:creationId xmlns:a16="http://schemas.microsoft.com/office/drawing/2014/main" id="{26847A8F-0370-47A1-ACE7-9924B351714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23F0914-D5BC-413A-9924-20EDD9BE76AE}"/>
              </a:ext>
            </a:extLst>
          </p:cNvPr>
          <p:cNvSpPr>
            <a:spLocks noGrp="1"/>
          </p:cNvSpPr>
          <p:nvPr>
            <p:ph type="sldNum" sz="quarter" idx="12"/>
          </p:nvPr>
        </p:nvSpPr>
        <p:spPr/>
        <p:txBody>
          <a:bodyPr/>
          <a:lstStyle/>
          <a:p>
            <a:fld id="{7BA0E187-AC7A-456E-A6C4-7B335FA5D294}" type="slidenum">
              <a:rPr lang="es-ES" smtClean="0"/>
              <a:t>‹Nº›</a:t>
            </a:fld>
            <a:endParaRPr lang="es-ES"/>
          </a:p>
        </p:txBody>
      </p:sp>
    </p:spTree>
    <p:extLst>
      <p:ext uri="{BB962C8B-B14F-4D97-AF65-F5344CB8AC3E}">
        <p14:creationId xmlns:p14="http://schemas.microsoft.com/office/powerpoint/2010/main" val="42507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5C3DA-E0C1-4E10-8473-4525BEA653B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4BBA2E1-282E-4447-A770-B9321690DD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E549243-5A36-41B8-B72B-C4E7FB4677A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4BDE1CB-82BB-4344-9194-8ECADB07DA12}"/>
              </a:ext>
            </a:extLst>
          </p:cNvPr>
          <p:cNvSpPr>
            <a:spLocks noGrp="1"/>
          </p:cNvSpPr>
          <p:nvPr>
            <p:ph type="dt" sz="half" idx="10"/>
          </p:nvPr>
        </p:nvSpPr>
        <p:spPr/>
        <p:txBody>
          <a:bodyPr/>
          <a:lstStyle/>
          <a:p>
            <a:fld id="{BE9FF7E9-30BD-4D59-9262-E54F77F094A7}" type="datetimeFigureOut">
              <a:rPr lang="es-ES" smtClean="0"/>
              <a:t>02/11/2021</a:t>
            </a:fld>
            <a:endParaRPr lang="es-ES"/>
          </a:p>
        </p:txBody>
      </p:sp>
      <p:sp>
        <p:nvSpPr>
          <p:cNvPr id="6" name="Marcador de pie de página 5">
            <a:extLst>
              <a:ext uri="{FF2B5EF4-FFF2-40B4-BE49-F238E27FC236}">
                <a16:creationId xmlns:a16="http://schemas.microsoft.com/office/drawing/2014/main" id="{AB114402-8DD5-40FD-9995-91EABE01436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0F571B0-998B-4D29-9D1A-DBFF3D02087E}"/>
              </a:ext>
            </a:extLst>
          </p:cNvPr>
          <p:cNvSpPr>
            <a:spLocks noGrp="1"/>
          </p:cNvSpPr>
          <p:nvPr>
            <p:ph type="sldNum" sz="quarter" idx="12"/>
          </p:nvPr>
        </p:nvSpPr>
        <p:spPr/>
        <p:txBody>
          <a:bodyPr/>
          <a:lstStyle/>
          <a:p>
            <a:fld id="{7BA0E187-AC7A-456E-A6C4-7B335FA5D294}" type="slidenum">
              <a:rPr lang="es-ES" smtClean="0"/>
              <a:t>‹Nº›</a:t>
            </a:fld>
            <a:endParaRPr lang="es-ES"/>
          </a:p>
        </p:txBody>
      </p:sp>
    </p:spTree>
    <p:extLst>
      <p:ext uri="{BB962C8B-B14F-4D97-AF65-F5344CB8AC3E}">
        <p14:creationId xmlns:p14="http://schemas.microsoft.com/office/powerpoint/2010/main" val="272904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AEDD4-5891-4A02-8E1A-95D4AE7C7CD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70A6B31-3FF2-45D9-AFC6-CC55447593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72A0BA-07C2-42E1-960F-C335366C2C2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FF672D7-98BB-4BC2-91C0-1DC7336E4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1889CCB-F6F9-4946-9BE8-91E6042C1AD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E46570D-668C-4E3B-B795-8F22AE652C2F}"/>
              </a:ext>
            </a:extLst>
          </p:cNvPr>
          <p:cNvSpPr>
            <a:spLocks noGrp="1"/>
          </p:cNvSpPr>
          <p:nvPr>
            <p:ph type="dt" sz="half" idx="10"/>
          </p:nvPr>
        </p:nvSpPr>
        <p:spPr/>
        <p:txBody>
          <a:bodyPr/>
          <a:lstStyle/>
          <a:p>
            <a:fld id="{BE9FF7E9-30BD-4D59-9262-E54F77F094A7}" type="datetimeFigureOut">
              <a:rPr lang="es-ES" smtClean="0"/>
              <a:t>02/11/2021</a:t>
            </a:fld>
            <a:endParaRPr lang="es-ES"/>
          </a:p>
        </p:txBody>
      </p:sp>
      <p:sp>
        <p:nvSpPr>
          <p:cNvPr id="8" name="Marcador de pie de página 7">
            <a:extLst>
              <a:ext uri="{FF2B5EF4-FFF2-40B4-BE49-F238E27FC236}">
                <a16:creationId xmlns:a16="http://schemas.microsoft.com/office/drawing/2014/main" id="{2910CD19-CCA0-4801-A245-85C16FEAFE1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3E8BE7CA-5B46-4FB3-87FC-F01A993246C1}"/>
              </a:ext>
            </a:extLst>
          </p:cNvPr>
          <p:cNvSpPr>
            <a:spLocks noGrp="1"/>
          </p:cNvSpPr>
          <p:nvPr>
            <p:ph type="sldNum" sz="quarter" idx="12"/>
          </p:nvPr>
        </p:nvSpPr>
        <p:spPr/>
        <p:txBody>
          <a:bodyPr/>
          <a:lstStyle/>
          <a:p>
            <a:fld id="{7BA0E187-AC7A-456E-A6C4-7B335FA5D294}" type="slidenum">
              <a:rPr lang="es-ES" smtClean="0"/>
              <a:t>‹Nº›</a:t>
            </a:fld>
            <a:endParaRPr lang="es-ES"/>
          </a:p>
        </p:txBody>
      </p:sp>
    </p:spTree>
    <p:extLst>
      <p:ext uri="{BB962C8B-B14F-4D97-AF65-F5344CB8AC3E}">
        <p14:creationId xmlns:p14="http://schemas.microsoft.com/office/powerpoint/2010/main" val="94364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CE1B8-B25E-4E8C-9FA9-CAA86307AE1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5A64B83-8C0C-425A-9AB0-C42DAF7D8FB2}"/>
              </a:ext>
            </a:extLst>
          </p:cNvPr>
          <p:cNvSpPr>
            <a:spLocks noGrp="1"/>
          </p:cNvSpPr>
          <p:nvPr>
            <p:ph type="dt" sz="half" idx="10"/>
          </p:nvPr>
        </p:nvSpPr>
        <p:spPr/>
        <p:txBody>
          <a:bodyPr/>
          <a:lstStyle/>
          <a:p>
            <a:fld id="{BE9FF7E9-30BD-4D59-9262-E54F77F094A7}" type="datetimeFigureOut">
              <a:rPr lang="es-ES" smtClean="0"/>
              <a:t>02/11/2021</a:t>
            </a:fld>
            <a:endParaRPr lang="es-ES"/>
          </a:p>
        </p:txBody>
      </p:sp>
      <p:sp>
        <p:nvSpPr>
          <p:cNvPr id="4" name="Marcador de pie de página 3">
            <a:extLst>
              <a:ext uri="{FF2B5EF4-FFF2-40B4-BE49-F238E27FC236}">
                <a16:creationId xmlns:a16="http://schemas.microsoft.com/office/drawing/2014/main" id="{D4149038-33FD-4E54-8091-B22DA9BC0B9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887F763-C3B6-4BD5-AD14-5E65B258D221}"/>
              </a:ext>
            </a:extLst>
          </p:cNvPr>
          <p:cNvSpPr>
            <a:spLocks noGrp="1"/>
          </p:cNvSpPr>
          <p:nvPr>
            <p:ph type="sldNum" sz="quarter" idx="12"/>
          </p:nvPr>
        </p:nvSpPr>
        <p:spPr/>
        <p:txBody>
          <a:bodyPr/>
          <a:lstStyle/>
          <a:p>
            <a:fld id="{7BA0E187-AC7A-456E-A6C4-7B335FA5D294}" type="slidenum">
              <a:rPr lang="es-ES" smtClean="0"/>
              <a:t>‹Nº›</a:t>
            </a:fld>
            <a:endParaRPr lang="es-ES"/>
          </a:p>
        </p:txBody>
      </p:sp>
    </p:spTree>
    <p:extLst>
      <p:ext uri="{BB962C8B-B14F-4D97-AF65-F5344CB8AC3E}">
        <p14:creationId xmlns:p14="http://schemas.microsoft.com/office/powerpoint/2010/main" val="285301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75E8DB7-51BB-41DF-8830-AE61C5614A7A}"/>
              </a:ext>
            </a:extLst>
          </p:cNvPr>
          <p:cNvSpPr>
            <a:spLocks noGrp="1"/>
          </p:cNvSpPr>
          <p:nvPr>
            <p:ph type="dt" sz="half" idx="10"/>
          </p:nvPr>
        </p:nvSpPr>
        <p:spPr/>
        <p:txBody>
          <a:bodyPr/>
          <a:lstStyle/>
          <a:p>
            <a:fld id="{BE9FF7E9-30BD-4D59-9262-E54F77F094A7}" type="datetimeFigureOut">
              <a:rPr lang="es-ES" smtClean="0"/>
              <a:t>02/11/2021</a:t>
            </a:fld>
            <a:endParaRPr lang="es-ES"/>
          </a:p>
        </p:txBody>
      </p:sp>
      <p:sp>
        <p:nvSpPr>
          <p:cNvPr id="3" name="Marcador de pie de página 2">
            <a:extLst>
              <a:ext uri="{FF2B5EF4-FFF2-40B4-BE49-F238E27FC236}">
                <a16:creationId xmlns:a16="http://schemas.microsoft.com/office/drawing/2014/main" id="{BD7FACE6-416D-4E0C-B8BD-183F18DBB4A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F3BC0B7-C74D-4B63-91F4-8002454F5507}"/>
              </a:ext>
            </a:extLst>
          </p:cNvPr>
          <p:cNvSpPr>
            <a:spLocks noGrp="1"/>
          </p:cNvSpPr>
          <p:nvPr>
            <p:ph type="sldNum" sz="quarter" idx="12"/>
          </p:nvPr>
        </p:nvSpPr>
        <p:spPr/>
        <p:txBody>
          <a:bodyPr/>
          <a:lstStyle/>
          <a:p>
            <a:fld id="{7BA0E187-AC7A-456E-A6C4-7B335FA5D294}" type="slidenum">
              <a:rPr lang="es-ES" smtClean="0"/>
              <a:t>‹Nº›</a:t>
            </a:fld>
            <a:endParaRPr lang="es-ES"/>
          </a:p>
        </p:txBody>
      </p:sp>
    </p:spTree>
    <p:extLst>
      <p:ext uri="{BB962C8B-B14F-4D97-AF65-F5344CB8AC3E}">
        <p14:creationId xmlns:p14="http://schemas.microsoft.com/office/powerpoint/2010/main" val="266335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C5523-496C-4485-BECD-71762536C91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4DC0517-7B2B-4C2A-A791-6C401C6D06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76952A9-B675-4EB5-8B35-1430241D2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D0587D-3F19-4A1B-8775-BDBE7F0BF466}"/>
              </a:ext>
            </a:extLst>
          </p:cNvPr>
          <p:cNvSpPr>
            <a:spLocks noGrp="1"/>
          </p:cNvSpPr>
          <p:nvPr>
            <p:ph type="dt" sz="half" idx="10"/>
          </p:nvPr>
        </p:nvSpPr>
        <p:spPr/>
        <p:txBody>
          <a:bodyPr/>
          <a:lstStyle/>
          <a:p>
            <a:fld id="{BE9FF7E9-30BD-4D59-9262-E54F77F094A7}" type="datetimeFigureOut">
              <a:rPr lang="es-ES" smtClean="0"/>
              <a:t>02/11/2021</a:t>
            </a:fld>
            <a:endParaRPr lang="es-ES"/>
          </a:p>
        </p:txBody>
      </p:sp>
      <p:sp>
        <p:nvSpPr>
          <p:cNvPr id="6" name="Marcador de pie de página 5">
            <a:extLst>
              <a:ext uri="{FF2B5EF4-FFF2-40B4-BE49-F238E27FC236}">
                <a16:creationId xmlns:a16="http://schemas.microsoft.com/office/drawing/2014/main" id="{980C97FF-55A1-4B2B-BD08-DC3AEF56294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B236198-F660-481F-9CE6-3BCB21A4F201}"/>
              </a:ext>
            </a:extLst>
          </p:cNvPr>
          <p:cNvSpPr>
            <a:spLocks noGrp="1"/>
          </p:cNvSpPr>
          <p:nvPr>
            <p:ph type="sldNum" sz="quarter" idx="12"/>
          </p:nvPr>
        </p:nvSpPr>
        <p:spPr/>
        <p:txBody>
          <a:bodyPr/>
          <a:lstStyle/>
          <a:p>
            <a:fld id="{7BA0E187-AC7A-456E-A6C4-7B335FA5D294}" type="slidenum">
              <a:rPr lang="es-ES" smtClean="0"/>
              <a:t>‹Nº›</a:t>
            </a:fld>
            <a:endParaRPr lang="es-ES"/>
          </a:p>
        </p:txBody>
      </p:sp>
    </p:spTree>
    <p:extLst>
      <p:ext uri="{BB962C8B-B14F-4D97-AF65-F5344CB8AC3E}">
        <p14:creationId xmlns:p14="http://schemas.microsoft.com/office/powerpoint/2010/main" val="376078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41B14-CF26-496B-B51D-EDCF48A1883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DE9BD4D-7046-4D2F-8775-2679C7AAC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16DF040-2475-4F3B-A185-25AED0BFE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88D9670-85C4-4A1B-9E97-F7E05DB26FB8}"/>
              </a:ext>
            </a:extLst>
          </p:cNvPr>
          <p:cNvSpPr>
            <a:spLocks noGrp="1"/>
          </p:cNvSpPr>
          <p:nvPr>
            <p:ph type="dt" sz="half" idx="10"/>
          </p:nvPr>
        </p:nvSpPr>
        <p:spPr/>
        <p:txBody>
          <a:bodyPr/>
          <a:lstStyle/>
          <a:p>
            <a:fld id="{BE9FF7E9-30BD-4D59-9262-E54F77F094A7}" type="datetimeFigureOut">
              <a:rPr lang="es-ES" smtClean="0"/>
              <a:t>02/11/2021</a:t>
            </a:fld>
            <a:endParaRPr lang="es-ES"/>
          </a:p>
        </p:txBody>
      </p:sp>
      <p:sp>
        <p:nvSpPr>
          <p:cNvPr id="6" name="Marcador de pie de página 5">
            <a:extLst>
              <a:ext uri="{FF2B5EF4-FFF2-40B4-BE49-F238E27FC236}">
                <a16:creationId xmlns:a16="http://schemas.microsoft.com/office/drawing/2014/main" id="{5BD65038-7D2E-4AE4-AF11-3F9A95D79CC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3B3088B-5A2A-48EB-A850-27DD2EAD41A0}"/>
              </a:ext>
            </a:extLst>
          </p:cNvPr>
          <p:cNvSpPr>
            <a:spLocks noGrp="1"/>
          </p:cNvSpPr>
          <p:nvPr>
            <p:ph type="sldNum" sz="quarter" idx="12"/>
          </p:nvPr>
        </p:nvSpPr>
        <p:spPr/>
        <p:txBody>
          <a:bodyPr/>
          <a:lstStyle/>
          <a:p>
            <a:fld id="{7BA0E187-AC7A-456E-A6C4-7B335FA5D294}" type="slidenum">
              <a:rPr lang="es-ES" smtClean="0"/>
              <a:t>‹Nº›</a:t>
            </a:fld>
            <a:endParaRPr lang="es-ES"/>
          </a:p>
        </p:txBody>
      </p:sp>
    </p:spTree>
    <p:extLst>
      <p:ext uri="{BB962C8B-B14F-4D97-AF65-F5344CB8AC3E}">
        <p14:creationId xmlns:p14="http://schemas.microsoft.com/office/powerpoint/2010/main" val="25984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8E86BF2-BB50-483B-A2F6-B5C4F1B2C0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EAA3FEB-4DD4-423D-851B-A21459B19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1622CB9-E46E-4210-9DE8-F9C5F9570A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FF7E9-30BD-4D59-9262-E54F77F094A7}" type="datetimeFigureOut">
              <a:rPr lang="es-ES" smtClean="0"/>
              <a:t>02/11/2021</a:t>
            </a:fld>
            <a:endParaRPr lang="es-ES"/>
          </a:p>
        </p:txBody>
      </p:sp>
      <p:sp>
        <p:nvSpPr>
          <p:cNvPr id="5" name="Marcador de pie de página 4">
            <a:extLst>
              <a:ext uri="{FF2B5EF4-FFF2-40B4-BE49-F238E27FC236}">
                <a16:creationId xmlns:a16="http://schemas.microsoft.com/office/drawing/2014/main" id="{3BFF43B9-2FB0-4D9B-8885-359AE9982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FEC84D9-5BBF-4C72-972D-440A92F03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0E187-AC7A-456E-A6C4-7B335FA5D294}" type="slidenum">
              <a:rPr lang="es-ES" smtClean="0"/>
              <a:t>‹Nº›</a:t>
            </a:fld>
            <a:endParaRPr lang="es-ES"/>
          </a:p>
        </p:txBody>
      </p:sp>
    </p:spTree>
    <p:extLst>
      <p:ext uri="{BB962C8B-B14F-4D97-AF65-F5344CB8AC3E}">
        <p14:creationId xmlns:p14="http://schemas.microsoft.com/office/powerpoint/2010/main" val="75598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ítulo 1">
            <a:extLst>
              <a:ext uri="{FF2B5EF4-FFF2-40B4-BE49-F238E27FC236}">
                <a16:creationId xmlns:a16="http://schemas.microsoft.com/office/drawing/2014/main" id="{E578A7E1-A170-4D11-B480-C8CB7C4E07F0}"/>
              </a:ext>
            </a:extLst>
          </p:cNvPr>
          <p:cNvSpPr>
            <a:spLocks noGrp="1"/>
          </p:cNvSpPr>
          <p:nvPr>
            <p:ph type="ctrTitle"/>
          </p:nvPr>
        </p:nvSpPr>
        <p:spPr>
          <a:xfrm>
            <a:off x="1932903" y="949325"/>
            <a:ext cx="8071706" cy="2387600"/>
          </a:xfrm>
        </p:spPr>
        <p:txBody>
          <a:bodyPr>
            <a:normAutofit/>
          </a:bodyPr>
          <a:lstStyle/>
          <a:p>
            <a:r>
              <a:rPr lang="es-ES" sz="6600" dirty="0">
                <a:solidFill>
                  <a:schemeClr val="bg1"/>
                </a:solidFill>
              </a:rPr>
              <a:t>Trabajo de Investigación</a:t>
            </a:r>
          </a:p>
        </p:txBody>
      </p:sp>
      <p:sp>
        <p:nvSpPr>
          <p:cNvPr id="3" name="Subtítulo 2">
            <a:extLst>
              <a:ext uri="{FF2B5EF4-FFF2-40B4-BE49-F238E27FC236}">
                <a16:creationId xmlns:a16="http://schemas.microsoft.com/office/drawing/2014/main" id="{0F91E34B-5FD7-4E28-AFD6-8DDD350775E4}"/>
              </a:ext>
            </a:extLst>
          </p:cNvPr>
          <p:cNvSpPr>
            <a:spLocks noGrp="1"/>
          </p:cNvSpPr>
          <p:nvPr>
            <p:ph type="subTitle" idx="1"/>
          </p:nvPr>
        </p:nvSpPr>
        <p:spPr>
          <a:xfrm>
            <a:off x="585285" y="4596723"/>
            <a:ext cx="9546563" cy="1655762"/>
          </a:xfrm>
        </p:spPr>
        <p:txBody>
          <a:bodyPr>
            <a:normAutofit/>
          </a:bodyPr>
          <a:lstStyle/>
          <a:p>
            <a:pPr algn="l"/>
            <a:r>
              <a:rPr lang="es-ES" sz="2000" dirty="0">
                <a:solidFill>
                  <a:schemeClr val="bg1"/>
                </a:solidFill>
              </a:rPr>
              <a:t>Fabian Limache</a:t>
            </a:r>
          </a:p>
          <a:p>
            <a:pPr algn="l"/>
            <a:r>
              <a:rPr lang="es-ES" sz="2000" dirty="0">
                <a:solidFill>
                  <a:schemeClr val="bg1"/>
                </a:solidFill>
              </a:rPr>
              <a:t>Diego Obando</a:t>
            </a:r>
          </a:p>
          <a:p>
            <a:pPr algn="l"/>
            <a:r>
              <a:rPr lang="es-ES" sz="2000" dirty="0">
                <a:solidFill>
                  <a:schemeClr val="bg1"/>
                </a:solidFill>
              </a:rPr>
              <a:t>Profesor: Jorge Guzmán</a:t>
            </a:r>
          </a:p>
          <a:p>
            <a:pPr algn="l"/>
            <a:r>
              <a:rPr lang="es-ES" sz="2000" dirty="0">
                <a:solidFill>
                  <a:schemeClr val="bg1"/>
                </a:solidFill>
              </a:rPr>
              <a:t>Taller de Programación</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35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EE5799C-3714-4762-915E-1D96142921E9}"/>
              </a:ext>
            </a:extLst>
          </p:cNvPr>
          <p:cNvSpPr>
            <a:spLocks noGrp="1"/>
          </p:cNvSpPr>
          <p:nvPr>
            <p:ph type="title"/>
          </p:nvPr>
        </p:nvSpPr>
        <p:spPr>
          <a:xfrm>
            <a:off x="767290" y="1030286"/>
            <a:ext cx="4153626" cy="2174091"/>
          </a:xfrm>
        </p:spPr>
        <p:txBody>
          <a:bodyPr anchor="b">
            <a:normAutofit/>
          </a:bodyPr>
          <a:lstStyle/>
          <a:p>
            <a:r>
              <a:rPr lang="es-ES" sz="4800">
                <a:solidFill>
                  <a:schemeClr val="bg1"/>
                </a:solidFill>
              </a:rPr>
              <a:t>.NET Modelo de aplicaciones </a:t>
            </a:r>
          </a:p>
        </p:txBody>
      </p:sp>
      <p:grpSp>
        <p:nvGrpSpPr>
          <p:cNvPr id="25" name="Group 24">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6"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2D3514F3-8866-4A44-BF19-FF111B34DFF0}"/>
              </a:ext>
            </a:extLst>
          </p:cNvPr>
          <p:cNvSpPr>
            <a:spLocks noGrp="1"/>
          </p:cNvSpPr>
          <p:nvPr>
            <p:ph idx="1"/>
          </p:nvPr>
        </p:nvSpPr>
        <p:spPr>
          <a:xfrm>
            <a:off x="767290" y="3428999"/>
            <a:ext cx="4075054" cy="2741213"/>
          </a:xfrm>
        </p:spPr>
        <p:txBody>
          <a:bodyPr anchor="t">
            <a:normAutofit/>
          </a:bodyPr>
          <a:lstStyle/>
          <a:p>
            <a:r>
              <a:rPr lang="es-CL" sz="1400">
                <a:solidFill>
                  <a:schemeClr val="bg1"/>
                </a:solidFill>
              </a:rPr>
              <a:t> El "modelo de aplicación", en la imagen de Microsoft, es la colección de todo el código fuente que incorpora para una sola aplicación.</a:t>
            </a:r>
          </a:p>
          <a:p>
            <a:r>
              <a:rPr lang="es-CL" sz="1400">
                <a:solidFill>
                  <a:schemeClr val="bg1"/>
                </a:solidFill>
              </a:rPr>
              <a:t>Un modelo de aplicación son todos los componentes del marco que son específicos de un determinado tipo de aplicación.</a:t>
            </a:r>
          </a:p>
          <a:p>
            <a:r>
              <a:rPr lang="es-CL" sz="1400">
                <a:solidFill>
                  <a:schemeClr val="bg1"/>
                </a:solidFill>
              </a:rPr>
              <a:t>Por ejemplo, el modelo de la aplicación WinForms incluiría todo el código que usa para crear una ventana (por ejemplo, Formulario, Botón, Etiqueta).</a:t>
            </a:r>
            <a:endParaRPr lang="es-ES" sz="1400">
              <a:solidFill>
                <a:schemeClr val="bg1"/>
              </a:solidFill>
            </a:endParaRPr>
          </a:p>
        </p:txBody>
      </p:sp>
      <p:pic>
        <p:nvPicPr>
          <p:cNvPr id="5" name="Imagen 4" descr="Interfaz de usuario gráfica, Aplicación&#10;&#10;Descripción generada automáticamente">
            <a:extLst>
              <a:ext uri="{FF2B5EF4-FFF2-40B4-BE49-F238E27FC236}">
                <a16:creationId xmlns:a16="http://schemas.microsoft.com/office/drawing/2014/main" id="{37E60CEF-EC90-473F-A38F-DD59F805B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856" y="2315496"/>
            <a:ext cx="5051320" cy="2226551"/>
          </a:xfrm>
          <a:prstGeom prst="rect">
            <a:avLst/>
          </a:prstGeom>
        </p:spPr>
      </p:pic>
    </p:spTree>
    <p:extLst>
      <p:ext uri="{BB962C8B-B14F-4D97-AF65-F5344CB8AC3E}">
        <p14:creationId xmlns:p14="http://schemas.microsoft.com/office/powerpoint/2010/main" val="343119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12CC191-3D9F-4AC5-9872-2FBDBE9062D5}"/>
              </a:ext>
            </a:extLst>
          </p:cNvPr>
          <p:cNvSpPr>
            <a:spLocks noGrp="1"/>
          </p:cNvSpPr>
          <p:nvPr>
            <p:ph type="title"/>
          </p:nvPr>
        </p:nvSpPr>
        <p:spPr>
          <a:xfrm>
            <a:off x="838200" y="704088"/>
            <a:ext cx="3529953" cy="2980944"/>
          </a:xfrm>
        </p:spPr>
        <p:txBody>
          <a:bodyPr>
            <a:normAutofit/>
          </a:bodyPr>
          <a:lstStyle/>
          <a:p>
            <a:r>
              <a:rPr lang="es-ES">
                <a:solidFill>
                  <a:schemeClr val="bg1"/>
                </a:solidFill>
              </a:rPr>
              <a:t>Arquitectura en .NET</a:t>
            </a:r>
          </a:p>
        </p:txBody>
      </p:sp>
      <p:sp>
        <p:nvSpPr>
          <p:cNvPr id="3" name="Marcador de contenido 2">
            <a:extLst>
              <a:ext uri="{FF2B5EF4-FFF2-40B4-BE49-F238E27FC236}">
                <a16:creationId xmlns:a16="http://schemas.microsoft.com/office/drawing/2014/main" id="{A012CCE2-B69B-412D-9959-A6C9DDDA6C2B}"/>
              </a:ext>
            </a:extLst>
          </p:cNvPr>
          <p:cNvSpPr>
            <a:spLocks noGrp="1"/>
          </p:cNvSpPr>
          <p:nvPr>
            <p:ph idx="1"/>
          </p:nvPr>
        </p:nvSpPr>
        <p:spPr>
          <a:xfrm>
            <a:off x="6212410" y="704088"/>
            <a:ext cx="5135293" cy="5248656"/>
          </a:xfrm>
        </p:spPr>
        <p:txBody>
          <a:bodyPr anchor="ctr">
            <a:normAutofit/>
          </a:bodyPr>
          <a:lstStyle/>
          <a:p>
            <a:r>
              <a:rPr lang="es-ES" sz="2400" dirty="0"/>
              <a:t>En programación </a:t>
            </a:r>
            <a:r>
              <a:rPr lang="es-CL" sz="2400" dirty="0"/>
              <a:t>con el tiempo se han ido descubriendo y desarrollando formas y guías generales, con base a las cuales se puedan resolver los problemas. A estas, se les ha denominado </a:t>
            </a:r>
            <a:r>
              <a:rPr lang="es-CL" sz="2400" b="1" dirty="0"/>
              <a:t>arquitectura de software</a:t>
            </a:r>
            <a:r>
              <a:rPr lang="es-CL" sz="2400" dirty="0"/>
              <a:t>, porque, a semejanza de los planos de un edificio o construcción, estas indican la estructura, funcionamiento e interacción entre las partes del software.</a:t>
            </a:r>
          </a:p>
          <a:p>
            <a:r>
              <a:rPr lang="es-CL" sz="2400" dirty="0"/>
              <a:t>En ASP.NET Core (Un framework basado en .NET) se usa principalmente la arquitectura MVC (Modelo-Vista-Controlador).</a:t>
            </a:r>
          </a:p>
          <a:p>
            <a:endParaRPr lang="es-ES" sz="2400" dirty="0"/>
          </a:p>
        </p:txBody>
      </p:sp>
    </p:spTree>
    <p:extLst>
      <p:ext uri="{BB962C8B-B14F-4D97-AF65-F5344CB8AC3E}">
        <p14:creationId xmlns:p14="http://schemas.microsoft.com/office/powerpoint/2010/main" val="2546917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7A65D8A-D282-4932-9D17-55F90ABECD6A}"/>
              </a:ext>
            </a:extLst>
          </p:cNvPr>
          <p:cNvSpPr>
            <a:spLocks noGrp="1"/>
          </p:cNvSpPr>
          <p:nvPr>
            <p:ph type="title"/>
          </p:nvPr>
        </p:nvSpPr>
        <p:spPr>
          <a:xfrm>
            <a:off x="767290" y="1030286"/>
            <a:ext cx="4153626" cy="2174091"/>
          </a:xfrm>
        </p:spPr>
        <p:txBody>
          <a:bodyPr anchor="b">
            <a:normAutofit/>
          </a:bodyPr>
          <a:lstStyle/>
          <a:p>
            <a:r>
              <a:rPr lang="es-ES" sz="4800">
                <a:solidFill>
                  <a:schemeClr val="bg1"/>
                </a:solidFill>
              </a:rPr>
              <a:t>Lenguaje C#</a:t>
            </a: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8F14621A-00F6-43FD-A617-83150C4BAAE2}"/>
              </a:ext>
            </a:extLst>
          </p:cNvPr>
          <p:cNvSpPr>
            <a:spLocks noGrp="1"/>
          </p:cNvSpPr>
          <p:nvPr>
            <p:ph idx="1"/>
          </p:nvPr>
        </p:nvSpPr>
        <p:spPr>
          <a:xfrm>
            <a:off x="767290" y="3428999"/>
            <a:ext cx="4075054" cy="2741213"/>
          </a:xfrm>
        </p:spPr>
        <p:txBody>
          <a:bodyPr anchor="t">
            <a:normAutofit/>
          </a:bodyPr>
          <a:lstStyle/>
          <a:p>
            <a:r>
              <a:rPr lang="es-ES" sz="2000" dirty="0">
                <a:solidFill>
                  <a:schemeClr val="bg1"/>
                </a:solidFill>
              </a:rPr>
              <a:t>Es un lenguaje de programación tipado,  multiparadigma, desarrollado por Microsoft.</a:t>
            </a:r>
          </a:p>
          <a:p>
            <a:r>
              <a:rPr lang="es-ES" sz="2000" dirty="0">
                <a:solidFill>
                  <a:schemeClr val="bg1"/>
                </a:solidFill>
              </a:rPr>
              <a:t>Este lenguaje permite desarrollar muchos tipos de aplicaciones seguras y solidas para la ejecución .NET</a:t>
            </a:r>
          </a:p>
        </p:txBody>
      </p:sp>
      <p:pic>
        <p:nvPicPr>
          <p:cNvPr id="5" name="Imagen 4" descr="Icono&#10;&#10;Descripción generada automáticamente">
            <a:extLst>
              <a:ext uri="{FF2B5EF4-FFF2-40B4-BE49-F238E27FC236}">
                <a16:creationId xmlns:a16="http://schemas.microsoft.com/office/drawing/2014/main" id="{65F517AA-8883-4B0D-A8C4-5B56A2D8C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352" y="1538608"/>
            <a:ext cx="3780327" cy="3780327"/>
          </a:xfrm>
          <a:prstGeom prst="rect">
            <a:avLst/>
          </a:prstGeom>
        </p:spPr>
      </p:pic>
    </p:spTree>
    <p:extLst>
      <p:ext uri="{BB962C8B-B14F-4D97-AF65-F5344CB8AC3E}">
        <p14:creationId xmlns:p14="http://schemas.microsoft.com/office/powerpoint/2010/main" val="238977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10ED5A0-85F5-4F7C-A33D-B6C32E632820}"/>
              </a:ext>
            </a:extLst>
          </p:cNvPr>
          <p:cNvSpPr>
            <a:spLocks noGrp="1"/>
          </p:cNvSpPr>
          <p:nvPr>
            <p:ph type="title"/>
          </p:nvPr>
        </p:nvSpPr>
        <p:spPr>
          <a:xfrm>
            <a:off x="838200" y="704088"/>
            <a:ext cx="3529953" cy="2980944"/>
          </a:xfrm>
        </p:spPr>
        <p:txBody>
          <a:bodyPr>
            <a:normAutofit/>
          </a:bodyPr>
          <a:lstStyle/>
          <a:p>
            <a:r>
              <a:rPr lang="es-ES">
                <a:solidFill>
                  <a:schemeClr val="bg1"/>
                </a:solidFill>
              </a:rPr>
              <a:t>Estructuras de control C# </a:t>
            </a:r>
          </a:p>
        </p:txBody>
      </p:sp>
      <p:sp>
        <p:nvSpPr>
          <p:cNvPr id="3" name="Marcador de contenido 2">
            <a:extLst>
              <a:ext uri="{FF2B5EF4-FFF2-40B4-BE49-F238E27FC236}">
                <a16:creationId xmlns:a16="http://schemas.microsoft.com/office/drawing/2014/main" id="{1D438A04-F899-41FE-9A83-300D7831BE73}"/>
              </a:ext>
            </a:extLst>
          </p:cNvPr>
          <p:cNvSpPr>
            <a:spLocks noGrp="1"/>
          </p:cNvSpPr>
          <p:nvPr>
            <p:ph idx="1"/>
          </p:nvPr>
        </p:nvSpPr>
        <p:spPr>
          <a:xfrm>
            <a:off x="6212410" y="704088"/>
            <a:ext cx="5135293" cy="5248656"/>
          </a:xfrm>
        </p:spPr>
        <p:txBody>
          <a:bodyPr anchor="ctr">
            <a:normAutofit lnSpcReduction="10000"/>
          </a:bodyPr>
          <a:lstStyle/>
          <a:p>
            <a:pPr marL="0" indent="0">
              <a:buNone/>
            </a:pPr>
            <a:r>
              <a:rPr lang="es-ES" sz="2000" dirty="0"/>
              <a:t>Las estructuras de control nos permite modificar el flujo de ejecución de un programa.</a:t>
            </a:r>
          </a:p>
          <a:p>
            <a:pPr marL="0" indent="0">
              <a:buNone/>
            </a:pPr>
            <a:r>
              <a:rPr lang="es-ES" sz="2000" dirty="0"/>
              <a:t>Estas se dividen en 2 partes:</a:t>
            </a:r>
          </a:p>
          <a:p>
            <a:pPr marL="0" indent="0">
              <a:buNone/>
            </a:pPr>
            <a:endParaRPr lang="es-ES" sz="2000" dirty="0"/>
          </a:p>
          <a:p>
            <a:pPr marL="0" indent="0">
              <a:buNone/>
            </a:pPr>
            <a:r>
              <a:rPr lang="es-ES" sz="2000" dirty="0"/>
              <a:t>Condicionales:</a:t>
            </a:r>
          </a:p>
          <a:p>
            <a:pPr marL="0" indent="0">
              <a:buNone/>
            </a:pPr>
            <a:r>
              <a:rPr lang="es-ES" sz="2000" dirty="0"/>
              <a:t>Incluyen alternativas de selección en base de resultados </a:t>
            </a:r>
            <a:r>
              <a:rPr lang="es-ES" sz="2000" dirty="0" err="1"/>
              <a:t>boolean</a:t>
            </a:r>
            <a:r>
              <a:rPr lang="es-ES" sz="2000" dirty="0"/>
              <a:t>.</a:t>
            </a:r>
          </a:p>
          <a:p>
            <a:r>
              <a:rPr lang="es-ES" sz="2000" dirty="0"/>
              <a:t> </a:t>
            </a:r>
            <a:r>
              <a:rPr lang="es-ES" sz="2000" dirty="0" err="1"/>
              <a:t>if-else</a:t>
            </a:r>
            <a:r>
              <a:rPr lang="es-ES" sz="2000" dirty="0"/>
              <a:t> , </a:t>
            </a:r>
            <a:r>
              <a:rPr lang="es-ES" sz="2000" dirty="0" err="1"/>
              <a:t>switch</a:t>
            </a:r>
            <a:r>
              <a:rPr lang="es-ES" sz="2000" dirty="0"/>
              <a:t>-case</a:t>
            </a:r>
          </a:p>
          <a:p>
            <a:pPr marL="0" indent="0">
              <a:buNone/>
            </a:pPr>
            <a:endParaRPr lang="es-ES" sz="2000" dirty="0"/>
          </a:p>
          <a:p>
            <a:pPr marL="0" indent="0">
              <a:buNone/>
            </a:pPr>
            <a:r>
              <a:rPr lang="es-ES" sz="2000" dirty="0"/>
              <a:t>Ciclos o bucles:</a:t>
            </a:r>
          </a:p>
          <a:p>
            <a:pPr marL="0" indent="0">
              <a:buNone/>
            </a:pPr>
            <a:r>
              <a:rPr lang="es-ES" sz="2000" dirty="0"/>
              <a:t>Tiene estructuras de control iterativas que permite repetir una cantidad de veces una serie de instrucciones definidas por nosotros.</a:t>
            </a:r>
          </a:p>
          <a:p>
            <a:r>
              <a:rPr lang="es-ES" sz="2000" dirty="0"/>
              <a:t>Esta ocupa el lenguaje </a:t>
            </a:r>
            <a:r>
              <a:rPr lang="es-ES" sz="2000" dirty="0" err="1"/>
              <a:t>for,while</a:t>
            </a:r>
            <a:r>
              <a:rPr lang="es-ES" sz="2000" dirty="0"/>
              <a:t>, do-</a:t>
            </a:r>
            <a:r>
              <a:rPr lang="es-ES" sz="2000" dirty="0" err="1"/>
              <a:t>while</a:t>
            </a:r>
            <a:r>
              <a:rPr lang="es-ES" sz="2000" dirty="0"/>
              <a:t>, entro otras.</a:t>
            </a:r>
          </a:p>
          <a:p>
            <a:pPr marL="0" indent="0">
              <a:buNone/>
            </a:pPr>
            <a:endParaRPr lang="es-ES" sz="2000" dirty="0"/>
          </a:p>
          <a:p>
            <a:pPr marL="0" indent="0">
              <a:buNone/>
            </a:pPr>
            <a:endParaRPr lang="es-ES" sz="2000" dirty="0"/>
          </a:p>
        </p:txBody>
      </p:sp>
    </p:spTree>
    <p:extLst>
      <p:ext uri="{BB962C8B-B14F-4D97-AF65-F5344CB8AC3E}">
        <p14:creationId xmlns:p14="http://schemas.microsoft.com/office/powerpoint/2010/main" val="265605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CD996D-4D1A-4F10-A682-E94531E7B51F}"/>
              </a:ext>
            </a:extLst>
          </p:cNvPr>
          <p:cNvSpPr>
            <a:spLocks noGrp="1"/>
          </p:cNvSpPr>
          <p:nvPr>
            <p:ph type="title"/>
          </p:nvPr>
        </p:nvSpPr>
        <p:spPr>
          <a:xfrm>
            <a:off x="648929" y="629266"/>
            <a:ext cx="3667039" cy="1676603"/>
          </a:xfrm>
        </p:spPr>
        <p:txBody>
          <a:bodyPr>
            <a:normAutofit/>
          </a:bodyPr>
          <a:lstStyle/>
          <a:p>
            <a:r>
              <a:rPr lang="es-ES" sz="3600" dirty="0"/>
              <a:t>Sintaxis de C#</a:t>
            </a:r>
          </a:p>
        </p:txBody>
      </p:sp>
      <p:sp>
        <p:nvSpPr>
          <p:cNvPr id="3" name="Marcador de contenido 2">
            <a:extLst>
              <a:ext uri="{FF2B5EF4-FFF2-40B4-BE49-F238E27FC236}">
                <a16:creationId xmlns:a16="http://schemas.microsoft.com/office/drawing/2014/main" id="{2FC5BA66-A773-4FDF-81B7-B1D8EA1456C4}"/>
              </a:ext>
            </a:extLst>
          </p:cNvPr>
          <p:cNvSpPr>
            <a:spLocks noGrp="1"/>
          </p:cNvSpPr>
          <p:nvPr>
            <p:ph idx="1"/>
          </p:nvPr>
        </p:nvSpPr>
        <p:spPr>
          <a:xfrm>
            <a:off x="648931" y="2438401"/>
            <a:ext cx="3667036" cy="3779520"/>
          </a:xfrm>
        </p:spPr>
        <p:txBody>
          <a:bodyPr>
            <a:normAutofit/>
          </a:bodyPr>
          <a:lstStyle/>
          <a:p>
            <a:pPr marL="0" indent="0">
              <a:buNone/>
            </a:pPr>
            <a:endParaRPr lang="es-ES" sz="1800">
              <a:latin typeface="arial" panose="020B0604020202020204" pitchFamily="34" charset="0"/>
            </a:endParaRPr>
          </a:p>
          <a:p>
            <a:pPr marL="0" indent="0">
              <a:buNone/>
            </a:pPr>
            <a:endParaRPr lang="es-ES" sz="1800">
              <a:latin typeface="arial" panose="020B0604020202020204" pitchFamily="34" charset="0"/>
            </a:endParaRPr>
          </a:p>
          <a:p>
            <a:pPr marL="0" indent="0">
              <a:buNone/>
            </a:pPr>
            <a:endParaRPr lang="es-ES" sz="1800"/>
          </a:p>
        </p:txBody>
      </p:sp>
      <p:sp>
        <p:nvSpPr>
          <p:cNvPr id="21" name="Rectangle 2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nterfaz de usuario gráfica&#10;&#10;Descripción generada automáticamente">
            <a:extLst>
              <a:ext uri="{FF2B5EF4-FFF2-40B4-BE49-F238E27FC236}">
                <a16:creationId xmlns:a16="http://schemas.microsoft.com/office/drawing/2014/main" id="{D7B69C16-3601-441C-9401-AC8B33CBD4AB}"/>
              </a:ext>
            </a:extLst>
          </p:cNvPr>
          <p:cNvPicPr>
            <a:picLocks noChangeAspect="1"/>
          </p:cNvPicPr>
          <p:nvPr/>
        </p:nvPicPr>
        <p:blipFill rotWithShape="1">
          <a:blip r:embed="rId2">
            <a:extLst>
              <a:ext uri="{28A0092B-C50C-407E-A947-70E740481C1C}">
                <a14:useLocalDpi xmlns:a14="http://schemas.microsoft.com/office/drawing/2010/main" val="0"/>
              </a:ext>
            </a:extLst>
          </a:blip>
          <a:srcRect r="2" b="11130"/>
          <a:stretch/>
        </p:blipFill>
        <p:spPr>
          <a:xfrm>
            <a:off x="5276088" y="640082"/>
            <a:ext cx="6276250" cy="5577838"/>
          </a:xfrm>
          <a:prstGeom prst="rect">
            <a:avLst/>
          </a:prstGeom>
          <a:effectLst/>
        </p:spPr>
      </p:pic>
    </p:spTree>
    <p:extLst>
      <p:ext uri="{BB962C8B-B14F-4D97-AF65-F5344CB8AC3E}">
        <p14:creationId xmlns:p14="http://schemas.microsoft.com/office/powerpoint/2010/main" val="250702785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0" name="Freeform: Shape 2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C6CC4A57-2A9C-414A-B3A5-EA1CCC21795B}"/>
              </a:ext>
            </a:extLst>
          </p:cNvPr>
          <p:cNvSpPr>
            <a:spLocks noGrp="1"/>
          </p:cNvSpPr>
          <p:nvPr>
            <p:ph type="title"/>
          </p:nvPr>
        </p:nvSpPr>
        <p:spPr>
          <a:xfrm>
            <a:off x="765051" y="662400"/>
            <a:ext cx="3384000" cy="1492132"/>
          </a:xfrm>
        </p:spPr>
        <p:txBody>
          <a:bodyPr anchor="t">
            <a:normAutofit/>
          </a:bodyPr>
          <a:lstStyle/>
          <a:p>
            <a:r>
              <a:rPr lang="es-ES">
                <a:solidFill>
                  <a:schemeClr val="bg1"/>
                </a:solidFill>
              </a:rPr>
              <a:t>Variables c#</a:t>
            </a:r>
          </a:p>
        </p:txBody>
      </p:sp>
      <p:sp>
        <p:nvSpPr>
          <p:cNvPr id="3" name="Marcador de contenido 2">
            <a:extLst>
              <a:ext uri="{FF2B5EF4-FFF2-40B4-BE49-F238E27FC236}">
                <a16:creationId xmlns:a16="http://schemas.microsoft.com/office/drawing/2014/main" id="{9B92FE1E-3F5C-4102-99A2-7F946A4EA044}"/>
              </a:ext>
            </a:extLst>
          </p:cNvPr>
          <p:cNvSpPr>
            <a:spLocks noGrp="1"/>
          </p:cNvSpPr>
          <p:nvPr>
            <p:ph idx="1"/>
          </p:nvPr>
        </p:nvSpPr>
        <p:spPr>
          <a:xfrm>
            <a:off x="765051" y="2286000"/>
            <a:ext cx="3384000" cy="3844800"/>
          </a:xfrm>
        </p:spPr>
        <p:txBody>
          <a:bodyPr>
            <a:normAutofit/>
          </a:bodyPr>
          <a:lstStyle/>
          <a:p>
            <a:pPr marL="0" indent="0">
              <a:buNone/>
            </a:pPr>
            <a:r>
              <a:rPr lang="es-ES" sz="2000">
                <a:solidFill>
                  <a:schemeClr val="bg1">
                    <a:alpha val="60000"/>
                  </a:schemeClr>
                </a:solidFill>
              </a:rPr>
              <a:t>Es un tipo de dato que almacena una variable</a:t>
            </a:r>
          </a:p>
          <a:p>
            <a:pPr marL="0" indent="0">
              <a:buNone/>
            </a:pPr>
            <a:endParaRPr lang="es-ES" sz="2000">
              <a:solidFill>
                <a:schemeClr val="bg1">
                  <a:alpha val="60000"/>
                </a:schemeClr>
              </a:solidFill>
            </a:endParaRPr>
          </a:p>
          <a:p>
            <a:pPr marL="0" indent="0">
              <a:buNone/>
            </a:pPr>
            <a:r>
              <a:rPr lang="es-ES" sz="2000">
                <a:solidFill>
                  <a:schemeClr val="bg1">
                    <a:alpha val="60000"/>
                  </a:schemeClr>
                </a:solidFill>
              </a:rPr>
              <a:t>Declaraciones de tipo de variables pueden ser</a:t>
            </a:r>
            <a:r>
              <a:rPr lang="es-ES" sz="2000" b="1">
                <a:solidFill>
                  <a:schemeClr val="bg1">
                    <a:alpha val="60000"/>
                  </a:schemeClr>
                </a:solidFill>
              </a:rPr>
              <a:t>: int, string, datetime, bool </a:t>
            </a:r>
          </a:p>
          <a:p>
            <a:endParaRPr lang="es-ES" sz="2000">
              <a:solidFill>
                <a:schemeClr val="bg1">
                  <a:alpha val="60000"/>
                </a:schemeClr>
              </a:solidFill>
            </a:endParaRPr>
          </a:p>
        </p:txBody>
      </p:sp>
      <p:pic>
        <p:nvPicPr>
          <p:cNvPr id="5" name="Imagen 4" descr="Interfaz de usuario gráfica&#10;&#10;Descripción generada automáticamente">
            <a:extLst>
              <a:ext uri="{FF2B5EF4-FFF2-40B4-BE49-F238E27FC236}">
                <a16:creationId xmlns:a16="http://schemas.microsoft.com/office/drawing/2014/main" id="{83F2CD06-8A66-4EB1-9781-68507DC7D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614" y="643469"/>
            <a:ext cx="5571062" cy="5571062"/>
          </a:xfrm>
          <a:prstGeom prst="rect">
            <a:avLst/>
          </a:prstGeom>
        </p:spPr>
      </p:pic>
    </p:spTree>
    <p:extLst>
      <p:ext uri="{BB962C8B-B14F-4D97-AF65-F5344CB8AC3E}">
        <p14:creationId xmlns:p14="http://schemas.microsoft.com/office/powerpoint/2010/main" val="367629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EDD51DB-D533-45B7-A112-9801E80C5A57}"/>
              </a:ext>
            </a:extLst>
          </p:cNvPr>
          <p:cNvSpPr>
            <a:spLocks noGrp="1"/>
          </p:cNvSpPr>
          <p:nvPr>
            <p:ph type="title"/>
          </p:nvPr>
        </p:nvSpPr>
        <p:spPr>
          <a:xfrm>
            <a:off x="838200" y="704088"/>
            <a:ext cx="3529953" cy="2980944"/>
          </a:xfrm>
        </p:spPr>
        <p:txBody>
          <a:bodyPr>
            <a:normAutofit/>
          </a:bodyPr>
          <a:lstStyle/>
          <a:p>
            <a:r>
              <a:rPr lang="es-ES">
                <a:solidFill>
                  <a:schemeClr val="bg1"/>
                </a:solidFill>
              </a:rPr>
              <a:t>Librerías en C#</a:t>
            </a:r>
          </a:p>
        </p:txBody>
      </p:sp>
      <p:sp>
        <p:nvSpPr>
          <p:cNvPr id="3" name="Marcador de contenido 2">
            <a:extLst>
              <a:ext uri="{FF2B5EF4-FFF2-40B4-BE49-F238E27FC236}">
                <a16:creationId xmlns:a16="http://schemas.microsoft.com/office/drawing/2014/main" id="{9F8F1158-357D-4A34-B8A7-8CEBCAE61FEC}"/>
              </a:ext>
            </a:extLst>
          </p:cNvPr>
          <p:cNvSpPr>
            <a:spLocks noGrp="1"/>
          </p:cNvSpPr>
          <p:nvPr>
            <p:ph idx="1"/>
          </p:nvPr>
        </p:nvSpPr>
        <p:spPr>
          <a:xfrm>
            <a:off x="6212410" y="704088"/>
            <a:ext cx="5135293" cy="5248656"/>
          </a:xfrm>
        </p:spPr>
        <p:txBody>
          <a:bodyPr anchor="ctr">
            <a:normAutofit/>
          </a:bodyPr>
          <a:lstStyle/>
          <a:p>
            <a:r>
              <a:rPr lang="es-CL" sz="2200" dirty="0"/>
              <a:t>En informática, una biblioteca o, llamada por vicio del lenguaje, </a:t>
            </a:r>
            <a:r>
              <a:rPr lang="es-CL" sz="2200" b="1" dirty="0"/>
              <a:t>librería</a:t>
            </a:r>
            <a:r>
              <a:rPr lang="es-CL" sz="2200" dirty="0"/>
              <a:t> (del inglés </a:t>
            </a:r>
            <a:r>
              <a:rPr lang="es-CL" sz="2200" dirty="0" err="1"/>
              <a:t>library</a:t>
            </a:r>
            <a:r>
              <a:rPr lang="es-CL" sz="2200" dirty="0"/>
              <a:t>) es un conjunto de implementaciones funcionales, codificadas en un lenguaje de </a:t>
            </a:r>
            <a:r>
              <a:rPr lang="es-CL" sz="2200" b="1" dirty="0"/>
              <a:t>programación</a:t>
            </a:r>
            <a:r>
              <a:rPr lang="es-CL" sz="2200" dirty="0"/>
              <a:t>, que ofrece una interfaz bien definida para la funcionalidad que se invoca.</a:t>
            </a:r>
          </a:p>
          <a:p>
            <a:r>
              <a:rPr lang="es-CL" sz="2200" dirty="0"/>
              <a:t>En otras palabras  un archivo o conjunto de archivos que se utilizan para facilitar la </a:t>
            </a:r>
            <a:r>
              <a:rPr lang="es-CL" sz="2200" b="1" dirty="0"/>
              <a:t>programación, </a:t>
            </a:r>
            <a:r>
              <a:rPr lang="es-CL" sz="2200" dirty="0"/>
              <a:t>ya que nos evitan tener que “reinventar la rueda” cada vez que queremos crear alguna funcionalidad. Simplemente podemos reutilizar código que fue creado por alguien más y así ahorrar tiempo valioso.</a:t>
            </a:r>
            <a:endParaRPr lang="es-ES" sz="2200" dirty="0"/>
          </a:p>
        </p:txBody>
      </p:sp>
    </p:spTree>
    <p:extLst>
      <p:ext uri="{BB962C8B-B14F-4D97-AF65-F5344CB8AC3E}">
        <p14:creationId xmlns:p14="http://schemas.microsoft.com/office/powerpoint/2010/main" val="162728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3" name="Freeform: Shape 2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E47FA5F9-D310-4F9B-ACFC-498A36384E6C}"/>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kern="1200" dirty="0">
                <a:solidFill>
                  <a:schemeClr val="bg1"/>
                </a:solidFill>
                <a:latin typeface="+mj-lt"/>
                <a:ea typeface="+mj-ea"/>
                <a:cs typeface="+mj-cs"/>
              </a:rPr>
              <a:t>API C#</a:t>
            </a:r>
          </a:p>
        </p:txBody>
      </p:sp>
      <p:sp>
        <p:nvSpPr>
          <p:cNvPr id="3" name="Marcador de contenido 2">
            <a:extLst>
              <a:ext uri="{FF2B5EF4-FFF2-40B4-BE49-F238E27FC236}">
                <a16:creationId xmlns:a16="http://schemas.microsoft.com/office/drawing/2014/main" id="{0D3F8D08-3CB7-4E0C-9250-85ECB6F4DE31}"/>
              </a:ext>
            </a:extLst>
          </p:cNvPr>
          <p:cNvSpPr>
            <a:spLocks noGrp="1"/>
          </p:cNvSpPr>
          <p:nvPr>
            <p:ph idx="1"/>
          </p:nvPr>
        </p:nvSpPr>
        <p:spPr>
          <a:xfrm>
            <a:off x="765051" y="2286000"/>
            <a:ext cx="3384000" cy="3844800"/>
          </a:xfrm>
        </p:spPr>
        <p:txBody>
          <a:bodyPr vert="horz" lIns="91440" tIns="45720" rIns="91440" bIns="45720" rtlCol="0">
            <a:normAutofit/>
          </a:bodyPr>
          <a:lstStyle/>
          <a:p>
            <a:pPr marL="0" indent="0">
              <a:buNone/>
            </a:pPr>
            <a:r>
              <a:rPr lang="en-US" sz="2000" kern="1200" dirty="0">
                <a:solidFill>
                  <a:schemeClr val="bg1">
                    <a:alpha val="60000"/>
                  </a:schemeClr>
                </a:solidFill>
                <a:latin typeface="+mn-lt"/>
                <a:ea typeface="+mn-ea"/>
                <a:cs typeface="+mn-cs"/>
              </a:rPr>
              <a:t>Application Programming Interface. </a:t>
            </a:r>
          </a:p>
          <a:p>
            <a:pPr marL="0" indent="0">
              <a:buNone/>
            </a:pPr>
            <a:endParaRPr lang="en-US" sz="2000" dirty="0">
              <a:solidFill>
                <a:schemeClr val="bg1">
                  <a:alpha val="60000"/>
                </a:schemeClr>
              </a:solidFill>
            </a:endParaRPr>
          </a:p>
          <a:p>
            <a:pPr marL="0" indent="0">
              <a:buNone/>
            </a:pPr>
            <a:r>
              <a:rPr lang="es-CL" sz="2000" b="1" dirty="0">
                <a:solidFill>
                  <a:schemeClr val="bg1">
                    <a:alpha val="60000"/>
                  </a:schemeClr>
                </a:solidFill>
              </a:rPr>
              <a:t>API</a:t>
            </a:r>
            <a:r>
              <a:rPr lang="es-CL" sz="2000" dirty="0">
                <a:solidFill>
                  <a:schemeClr val="bg1">
                    <a:alpha val="60000"/>
                  </a:schemeClr>
                </a:solidFill>
              </a:rPr>
              <a:t> significa interfaz de programación de aplicaciones. Las </a:t>
            </a:r>
            <a:r>
              <a:rPr lang="es-CL" sz="2000" b="1" dirty="0">
                <a:solidFill>
                  <a:schemeClr val="bg1">
                    <a:alpha val="60000"/>
                  </a:schemeClr>
                </a:solidFill>
              </a:rPr>
              <a:t>API</a:t>
            </a:r>
            <a:r>
              <a:rPr lang="es-CL" sz="2000" dirty="0">
                <a:solidFill>
                  <a:schemeClr val="bg1">
                    <a:alpha val="60000"/>
                  </a:schemeClr>
                </a:solidFill>
              </a:rPr>
              <a:t> permiten que productos y servicios se comuniquen con otros, sin necesidad de saber cómo están implementados.</a:t>
            </a:r>
            <a:endParaRPr lang="en-US" sz="2000" kern="1200" dirty="0">
              <a:solidFill>
                <a:schemeClr val="bg1">
                  <a:alpha val="60000"/>
                </a:schemeClr>
              </a:solidFill>
              <a:latin typeface="+mn-lt"/>
              <a:ea typeface="+mn-ea"/>
              <a:cs typeface="+mn-cs"/>
            </a:endParaRPr>
          </a:p>
        </p:txBody>
      </p:sp>
      <p:pic>
        <p:nvPicPr>
          <p:cNvPr id="5" name="Imagen 4">
            <a:extLst>
              <a:ext uri="{FF2B5EF4-FFF2-40B4-BE49-F238E27FC236}">
                <a16:creationId xmlns:a16="http://schemas.microsoft.com/office/drawing/2014/main" id="{1FF42BE8-2717-4A71-A267-71631689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614" y="643469"/>
            <a:ext cx="5571062" cy="5571062"/>
          </a:xfrm>
          <a:prstGeom prst="rect">
            <a:avLst/>
          </a:prstGeom>
        </p:spPr>
      </p:pic>
    </p:spTree>
    <p:extLst>
      <p:ext uri="{BB962C8B-B14F-4D97-AF65-F5344CB8AC3E}">
        <p14:creationId xmlns:p14="http://schemas.microsoft.com/office/powerpoint/2010/main" val="3228527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43426A62-5B2E-4459-A2B5-F19EA3BE35AD}"/>
              </a:ext>
            </a:extLst>
          </p:cNvPr>
          <p:cNvSpPr>
            <a:spLocks noGrp="1"/>
          </p:cNvSpPr>
          <p:nvPr>
            <p:ph type="title"/>
          </p:nvPr>
        </p:nvSpPr>
        <p:spPr>
          <a:xfrm>
            <a:off x="765051" y="662400"/>
            <a:ext cx="3384000" cy="1492132"/>
          </a:xfrm>
        </p:spPr>
        <p:txBody>
          <a:bodyPr anchor="t">
            <a:normAutofit/>
          </a:bodyPr>
          <a:lstStyle/>
          <a:p>
            <a:r>
              <a:rPr lang="es-ES">
                <a:solidFill>
                  <a:schemeClr val="bg1"/>
                </a:solidFill>
              </a:rPr>
              <a:t>Clases C#</a:t>
            </a:r>
          </a:p>
        </p:txBody>
      </p:sp>
      <p:sp>
        <p:nvSpPr>
          <p:cNvPr id="3" name="Marcador de contenido 2">
            <a:extLst>
              <a:ext uri="{FF2B5EF4-FFF2-40B4-BE49-F238E27FC236}">
                <a16:creationId xmlns:a16="http://schemas.microsoft.com/office/drawing/2014/main" id="{9F575A22-0A15-4B87-8A7C-3988B731E7A4}"/>
              </a:ext>
            </a:extLst>
          </p:cNvPr>
          <p:cNvSpPr>
            <a:spLocks noGrp="1"/>
          </p:cNvSpPr>
          <p:nvPr>
            <p:ph idx="1"/>
          </p:nvPr>
        </p:nvSpPr>
        <p:spPr>
          <a:xfrm>
            <a:off x="765051" y="2286000"/>
            <a:ext cx="3384000" cy="3844800"/>
          </a:xfrm>
        </p:spPr>
        <p:txBody>
          <a:bodyPr>
            <a:normAutofit/>
          </a:bodyPr>
          <a:lstStyle/>
          <a:p>
            <a:r>
              <a:rPr lang="es-CL" sz="1600">
                <a:solidFill>
                  <a:schemeClr val="bg1">
                    <a:alpha val="60000"/>
                  </a:schemeClr>
                </a:solidFill>
              </a:rPr>
              <a:t>Una clase es la descripción de un conjunto de objetos similares; consta de métodos y de datos que resumen las características comunes de dicho conjunto.</a:t>
            </a:r>
          </a:p>
          <a:p>
            <a:r>
              <a:rPr lang="es-CL" sz="1600">
                <a:solidFill>
                  <a:schemeClr val="bg1">
                    <a:alpha val="60000"/>
                  </a:schemeClr>
                </a:solidFill>
              </a:rPr>
              <a:t>Las </a:t>
            </a:r>
            <a:r>
              <a:rPr lang="es-CL" sz="1600" b="1">
                <a:solidFill>
                  <a:schemeClr val="bg1">
                    <a:alpha val="60000"/>
                  </a:schemeClr>
                </a:solidFill>
              </a:rPr>
              <a:t>clases</a:t>
            </a:r>
            <a:r>
              <a:rPr lang="es-CL" sz="1600">
                <a:solidFill>
                  <a:schemeClr val="bg1">
                    <a:alpha val="60000"/>
                  </a:schemeClr>
                </a:solidFill>
              </a:rPr>
              <a:t> se utilizan para representar entidades o conceptos, como los sustantivos en el lenguaje. Cada </a:t>
            </a:r>
            <a:r>
              <a:rPr lang="es-CL" sz="1600" b="1">
                <a:solidFill>
                  <a:schemeClr val="bg1">
                    <a:alpha val="60000"/>
                  </a:schemeClr>
                </a:solidFill>
              </a:rPr>
              <a:t>clase</a:t>
            </a:r>
            <a:r>
              <a:rPr lang="es-CL" sz="1600">
                <a:solidFill>
                  <a:schemeClr val="bg1">
                    <a:alpha val="60000"/>
                  </a:schemeClr>
                </a:solidFill>
              </a:rPr>
              <a:t> es un modelo </a:t>
            </a:r>
            <a:r>
              <a:rPr lang="es-CL" sz="1600" b="1">
                <a:solidFill>
                  <a:schemeClr val="bg1">
                    <a:alpha val="60000"/>
                  </a:schemeClr>
                </a:solidFill>
              </a:rPr>
              <a:t>que</a:t>
            </a:r>
            <a:r>
              <a:rPr lang="es-CL" sz="1600">
                <a:solidFill>
                  <a:schemeClr val="bg1">
                    <a:alpha val="60000"/>
                  </a:schemeClr>
                </a:solidFill>
              </a:rPr>
              <a:t> define un conjunto de variables y métodos apropiados para operar con dichos datos. Cada objeto creado a partir de la </a:t>
            </a:r>
            <a:r>
              <a:rPr lang="es-CL" sz="1600" b="1">
                <a:solidFill>
                  <a:schemeClr val="bg1">
                    <a:alpha val="60000"/>
                  </a:schemeClr>
                </a:solidFill>
              </a:rPr>
              <a:t>clase</a:t>
            </a:r>
            <a:r>
              <a:rPr lang="es-CL" sz="1600">
                <a:solidFill>
                  <a:schemeClr val="bg1">
                    <a:alpha val="60000"/>
                  </a:schemeClr>
                </a:solidFill>
              </a:rPr>
              <a:t> se denomina instancia de la </a:t>
            </a:r>
            <a:r>
              <a:rPr lang="es-CL" sz="1600" b="1">
                <a:solidFill>
                  <a:schemeClr val="bg1">
                    <a:alpha val="60000"/>
                  </a:schemeClr>
                </a:solidFill>
              </a:rPr>
              <a:t>clase</a:t>
            </a:r>
            <a:r>
              <a:rPr lang="es-CL" sz="1600">
                <a:solidFill>
                  <a:schemeClr val="bg1">
                    <a:alpha val="60000"/>
                  </a:schemeClr>
                </a:solidFill>
              </a:rPr>
              <a:t>.</a:t>
            </a:r>
            <a:endParaRPr lang="es-ES" sz="1600">
              <a:solidFill>
                <a:schemeClr val="bg1">
                  <a:alpha val="60000"/>
                </a:schemeClr>
              </a:solidFill>
            </a:endParaRPr>
          </a:p>
        </p:txBody>
      </p:sp>
      <p:pic>
        <p:nvPicPr>
          <p:cNvPr id="5" name="Imagen 4" descr="Interfaz de usuario gráfica, Texto, Aplicación&#10;&#10;Descripción generada automáticamente">
            <a:extLst>
              <a:ext uri="{FF2B5EF4-FFF2-40B4-BE49-F238E27FC236}">
                <a16:creationId xmlns:a16="http://schemas.microsoft.com/office/drawing/2014/main" id="{1B77B78B-96A9-4682-96F5-15E3E6759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860" y="643469"/>
            <a:ext cx="5350571" cy="5571062"/>
          </a:xfrm>
          <a:prstGeom prst="rect">
            <a:avLst/>
          </a:prstGeom>
        </p:spPr>
      </p:pic>
    </p:spTree>
    <p:extLst>
      <p:ext uri="{BB962C8B-B14F-4D97-AF65-F5344CB8AC3E}">
        <p14:creationId xmlns:p14="http://schemas.microsoft.com/office/powerpoint/2010/main" val="3294861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9EFD2F3-5C8C-4DC3-B3E0-53343374F249}"/>
              </a:ext>
            </a:extLst>
          </p:cNvPr>
          <p:cNvSpPr>
            <a:spLocks noGrp="1"/>
          </p:cNvSpPr>
          <p:nvPr>
            <p:ph type="title"/>
          </p:nvPr>
        </p:nvSpPr>
        <p:spPr>
          <a:xfrm>
            <a:off x="767290" y="1030286"/>
            <a:ext cx="4153626" cy="2174091"/>
          </a:xfrm>
        </p:spPr>
        <p:txBody>
          <a:bodyPr anchor="b">
            <a:normAutofit/>
          </a:bodyPr>
          <a:lstStyle/>
          <a:p>
            <a:r>
              <a:rPr lang="es-CL" sz="4800">
                <a:solidFill>
                  <a:schemeClr val="bg1"/>
                </a:solidFill>
              </a:rPr>
              <a:t>Funciones en C#</a:t>
            </a:r>
          </a:p>
        </p:txBody>
      </p:sp>
      <p:grpSp>
        <p:nvGrpSpPr>
          <p:cNvPr id="19"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00AEC158-DA98-43DB-A6EC-CD8659CA1B1A}"/>
              </a:ext>
            </a:extLst>
          </p:cNvPr>
          <p:cNvSpPr>
            <a:spLocks noGrp="1"/>
          </p:cNvSpPr>
          <p:nvPr>
            <p:ph idx="1"/>
          </p:nvPr>
        </p:nvSpPr>
        <p:spPr>
          <a:xfrm>
            <a:off x="767290" y="3428999"/>
            <a:ext cx="4075054" cy="2741213"/>
          </a:xfrm>
        </p:spPr>
        <p:txBody>
          <a:bodyPr anchor="t">
            <a:normAutofit/>
          </a:bodyPr>
          <a:lstStyle/>
          <a:p>
            <a:br>
              <a:rPr lang="es-CL" sz="1300">
                <a:solidFill>
                  <a:schemeClr val="bg1"/>
                </a:solidFill>
              </a:rPr>
            </a:br>
            <a:r>
              <a:rPr lang="es-CL" sz="1300">
                <a:solidFill>
                  <a:schemeClr val="bg1"/>
                </a:solidFill>
              </a:rPr>
              <a:t>Una función es un conjunto de líneas de código que realizan una tarea específica y puede retornar un valor. Las funciones pueden tomar parámetros que modifiquen su funcionamiento. Las funciones son utilizadas para descomponer grandes problemas en tareas simples y para implementar operaciones que son comúnmente utilizadas durante un programa y de esta manera reducir la cantidad de código. Cuando una función es invocada se le pasa el control a la misma, una vez que esta finalizó con su tarea el control es devuelto al punto desde el cual la función fue llamada.</a:t>
            </a:r>
          </a:p>
        </p:txBody>
      </p:sp>
      <p:pic>
        <p:nvPicPr>
          <p:cNvPr id="5" name="Imagen 4">
            <a:extLst>
              <a:ext uri="{FF2B5EF4-FFF2-40B4-BE49-F238E27FC236}">
                <a16:creationId xmlns:a16="http://schemas.microsoft.com/office/drawing/2014/main" id="{C157D619-3956-4F08-9E48-A63F5423D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856" y="2266968"/>
            <a:ext cx="5051320" cy="2323607"/>
          </a:xfrm>
          <a:prstGeom prst="rect">
            <a:avLst/>
          </a:prstGeom>
        </p:spPr>
      </p:pic>
    </p:spTree>
    <p:extLst>
      <p:ext uri="{BB962C8B-B14F-4D97-AF65-F5344CB8AC3E}">
        <p14:creationId xmlns:p14="http://schemas.microsoft.com/office/powerpoint/2010/main" val="220510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BB684E-9A09-4C24-A464-3FE27BA0333A}"/>
              </a:ext>
            </a:extLst>
          </p:cNvPr>
          <p:cNvSpPr>
            <a:spLocks noGrp="1"/>
          </p:cNvSpPr>
          <p:nvPr>
            <p:ph type="title"/>
          </p:nvPr>
        </p:nvSpPr>
        <p:spPr>
          <a:xfrm>
            <a:off x="767290" y="1780661"/>
            <a:ext cx="3582073" cy="1463472"/>
          </a:xfrm>
        </p:spPr>
        <p:txBody>
          <a:bodyPr anchor="t">
            <a:normAutofit/>
          </a:bodyPr>
          <a:lstStyle/>
          <a:p>
            <a:r>
              <a:rPr lang="es-CL" sz="3000">
                <a:solidFill>
                  <a:schemeClr val="bg1"/>
                </a:solidFill>
              </a:rPr>
              <a:t>Lenguaje Orientados a Objetos</a:t>
            </a:r>
          </a:p>
        </p:txBody>
      </p:sp>
      <p:grpSp>
        <p:nvGrpSpPr>
          <p:cNvPr id="35" name="Group 3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883CB235-F1FF-41AE-B99C-104EEDF8B8E7}"/>
              </a:ext>
            </a:extLst>
          </p:cNvPr>
          <p:cNvSpPr>
            <a:spLocks noGrp="1"/>
          </p:cNvSpPr>
          <p:nvPr>
            <p:ph idx="1"/>
          </p:nvPr>
        </p:nvSpPr>
        <p:spPr>
          <a:xfrm>
            <a:off x="767290" y="3383121"/>
            <a:ext cx="3582072" cy="2793251"/>
          </a:xfrm>
        </p:spPr>
        <p:txBody>
          <a:bodyPr anchor="t">
            <a:normAutofit/>
          </a:bodyPr>
          <a:lstStyle/>
          <a:p>
            <a:r>
              <a:rPr lang="es-CL" sz="2000">
                <a:solidFill>
                  <a:schemeClr val="bg1"/>
                </a:solidFill>
              </a:rPr>
              <a:t>Se le llama así a cualquier lenguaje que implemente los conceptos definidos por la programación orientada a objetos.</a:t>
            </a:r>
          </a:p>
          <a:p>
            <a:pPr marL="0" indent="0">
              <a:buNone/>
            </a:pPr>
            <a:endParaRPr lang="es-CL" sz="2000">
              <a:solidFill>
                <a:schemeClr val="bg1"/>
              </a:solidFill>
            </a:endParaRPr>
          </a:p>
        </p:txBody>
      </p:sp>
      <p:pic>
        <p:nvPicPr>
          <p:cNvPr id="5" name="Imagen 4" descr="Imagen que contiene Diagrama&#10;&#10;Descripción generada automáticamente">
            <a:extLst>
              <a:ext uri="{FF2B5EF4-FFF2-40B4-BE49-F238E27FC236}">
                <a16:creationId xmlns:a16="http://schemas.microsoft.com/office/drawing/2014/main" id="{3D395D05-97FB-4667-99E8-7D2D3E797EC6}"/>
              </a:ext>
            </a:extLst>
          </p:cNvPr>
          <p:cNvPicPr>
            <a:picLocks noChangeAspect="1"/>
          </p:cNvPicPr>
          <p:nvPr/>
        </p:nvPicPr>
        <p:blipFill rotWithShape="1">
          <a:blip r:embed="rId2">
            <a:extLst>
              <a:ext uri="{28A0092B-C50C-407E-A947-70E740481C1C}">
                <a14:useLocalDpi xmlns:a14="http://schemas.microsoft.com/office/drawing/2010/main" val="0"/>
              </a:ext>
            </a:extLst>
          </a:blip>
          <a:srcRect t="4302" r="2" b="6828"/>
          <a:stretch/>
        </p:blipFill>
        <p:spPr>
          <a:xfrm>
            <a:off x="4694548" y="0"/>
            <a:ext cx="7497451" cy="6858000"/>
          </a:xfrm>
          <a:prstGeom prst="rect">
            <a:avLst/>
          </a:prstGeom>
        </p:spPr>
      </p:pic>
    </p:spTree>
    <p:extLst>
      <p:ext uri="{BB962C8B-B14F-4D97-AF65-F5344CB8AC3E}">
        <p14:creationId xmlns:p14="http://schemas.microsoft.com/office/powerpoint/2010/main" val="1787161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DCD5E83F-683F-4167-91A0-22C480D58AB6}"/>
              </a:ext>
            </a:extLst>
          </p:cNvPr>
          <p:cNvSpPr>
            <a:spLocks noGrp="1"/>
          </p:cNvSpPr>
          <p:nvPr>
            <p:ph type="title"/>
          </p:nvPr>
        </p:nvSpPr>
        <p:spPr>
          <a:xfrm>
            <a:off x="765051" y="662400"/>
            <a:ext cx="3384000" cy="1492132"/>
          </a:xfrm>
        </p:spPr>
        <p:txBody>
          <a:bodyPr anchor="t">
            <a:normAutofit/>
          </a:bodyPr>
          <a:lstStyle/>
          <a:p>
            <a:r>
              <a:rPr lang="es-ES">
                <a:solidFill>
                  <a:schemeClr val="bg1"/>
                </a:solidFill>
              </a:rPr>
              <a:t>Métodos C#</a:t>
            </a:r>
          </a:p>
        </p:txBody>
      </p:sp>
      <p:sp>
        <p:nvSpPr>
          <p:cNvPr id="3" name="Marcador de contenido 2">
            <a:extLst>
              <a:ext uri="{FF2B5EF4-FFF2-40B4-BE49-F238E27FC236}">
                <a16:creationId xmlns:a16="http://schemas.microsoft.com/office/drawing/2014/main" id="{D2DB5DD3-5726-47B3-B25D-8B43246F5E83}"/>
              </a:ext>
            </a:extLst>
          </p:cNvPr>
          <p:cNvSpPr>
            <a:spLocks noGrp="1"/>
          </p:cNvSpPr>
          <p:nvPr>
            <p:ph idx="1"/>
          </p:nvPr>
        </p:nvSpPr>
        <p:spPr>
          <a:xfrm>
            <a:off x="765051" y="2286000"/>
            <a:ext cx="3384000" cy="3844800"/>
          </a:xfrm>
        </p:spPr>
        <p:txBody>
          <a:bodyPr>
            <a:normAutofit/>
          </a:bodyPr>
          <a:lstStyle/>
          <a:p>
            <a:r>
              <a:rPr lang="es-CL" sz="2000">
                <a:solidFill>
                  <a:schemeClr val="bg1">
                    <a:alpha val="60000"/>
                  </a:schemeClr>
                </a:solidFill>
              </a:rPr>
              <a:t>En la programación, un </a:t>
            </a:r>
            <a:r>
              <a:rPr lang="es-CL" sz="2000" b="1">
                <a:solidFill>
                  <a:schemeClr val="bg1">
                    <a:alpha val="60000"/>
                  </a:schemeClr>
                </a:solidFill>
              </a:rPr>
              <a:t>método</a:t>
            </a:r>
            <a:r>
              <a:rPr lang="es-CL" sz="2000">
                <a:solidFill>
                  <a:schemeClr val="bg1">
                    <a:alpha val="60000"/>
                  </a:schemeClr>
                </a:solidFill>
              </a:rPr>
              <a:t> es una subrutina cuyo código es definido en una clase.</a:t>
            </a:r>
          </a:p>
          <a:p>
            <a:r>
              <a:rPr lang="es-CL" sz="2000">
                <a:solidFill>
                  <a:schemeClr val="bg1">
                    <a:alpha val="60000"/>
                  </a:schemeClr>
                </a:solidFill>
              </a:rPr>
              <a:t>Son similares a una función, con la diferencia de que los métodos se definen dentro y son parte de una clase.</a:t>
            </a:r>
            <a:endParaRPr lang="es-ES" sz="2000">
              <a:solidFill>
                <a:schemeClr val="bg1">
                  <a:alpha val="60000"/>
                </a:schemeClr>
              </a:solidFill>
            </a:endParaRPr>
          </a:p>
        </p:txBody>
      </p:sp>
      <p:pic>
        <p:nvPicPr>
          <p:cNvPr id="5" name="Imagen 4" descr="Imagen que contiene Escala de tiempo&#10;&#10;Descripción generada automáticamente">
            <a:extLst>
              <a:ext uri="{FF2B5EF4-FFF2-40B4-BE49-F238E27FC236}">
                <a16:creationId xmlns:a16="http://schemas.microsoft.com/office/drawing/2014/main" id="{11712C5A-E0EC-4E87-A622-E5DA6E985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053" y="1379580"/>
            <a:ext cx="6014185" cy="4098839"/>
          </a:xfrm>
          <a:prstGeom prst="rect">
            <a:avLst/>
          </a:prstGeom>
        </p:spPr>
      </p:pic>
    </p:spTree>
    <p:extLst>
      <p:ext uri="{BB962C8B-B14F-4D97-AF65-F5344CB8AC3E}">
        <p14:creationId xmlns:p14="http://schemas.microsoft.com/office/powerpoint/2010/main" val="3569294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D4B0709-83E3-4FF1-8800-A525C9B552BC}"/>
              </a:ext>
            </a:extLst>
          </p:cNvPr>
          <p:cNvSpPr>
            <a:spLocks noGrp="1"/>
          </p:cNvSpPr>
          <p:nvPr>
            <p:ph type="title"/>
          </p:nvPr>
        </p:nvSpPr>
        <p:spPr>
          <a:xfrm>
            <a:off x="838200" y="704088"/>
            <a:ext cx="3529953" cy="2980944"/>
          </a:xfrm>
        </p:spPr>
        <p:txBody>
          <a:bodyPr>
            <a:normAutofit/>
          </a:bodyPr>
          <a:lstStyle/>
          <a:p>
            <a:r>
              <a:rPr lang="es-ES">
                <a:solidFill>
                  <a:schemeClr val="bg1"/>
                </a:solidFill>
              </a:rPr>
              <a:t>Eventos en C#</a:t>
            </a:r>
          </a:p>
        </p:txBody>
      </p:sp>
      <p:sp>
        <p:nvSpPr>
          <p:cNvPr id="3" name="Marcador de contenido 2">
            <a:extLst>
              <a:ext uri="{FF2B5EF4-FFF2-40B4-BE49-F238E27FC236}">
                <a16:creationId xmlns:a16="http://schemas.microsoft.com/office/drawing/2014/main" id="{9E154736-51E9-48C3-9ADB-9FAF76D342FE}"/>
              </a:ext>
            </a:extLst>
          </p:cNvPr>
          <p:cNvSpPr>
            <a:spLocks noGrp="1"/>
          </p:cNvSpPr>
          <p:nvPr>
            <p:ph idx="1"/>
          </p:nvPr>
        </p:nvSpPr>
        <p:spPr>
          <a:xfrm>
            <a:off x="6212410" y="704088"/>
            <a:ext cx="5135293" cy="5248656"/>
          </a:xfrm>
        </p:spPr>
        <p:txBody>
          <a:bodyPr anchor="ctr">
            <a:normAutofit/>
          </a:bodyPr>
          <a:lstStyle/>
          <a:p>
            <a:r>
              <a:rPr lang="es-ES" sz="2400" dirty="0"/>
              <a:t>El concepto de </a:t>
            </a:r>
            <a:r>
              <a:rPr lang="es-ES" sz="2400" b="1" dirty="0"/>
              <a:t>evento </a:t>
            </a:r>
            <a:r>
              <a:rPr lang="es-ES" sz="2400" dirty="0"/>
              <a:t>es muy similar a lo que podría ser un evento en una empresa. Por ejemplo Google indica que va a haber un evento para enseñar el último producto . La empresa notificará a los usuarios a través de un email que hay un nuevo producto.</a:t>
            </a:r>
          </a:p>
          <a:p>
            <a:r>
              <a:rPr lang="es-ES" sz="2400" dirty="0"/>
              <a:t>En este escenario Google es el </a:t>
            </a:r>
            <a:r>
              <a:rPr lang="es-ES" sz="2400" b="1" dirty="0"/>
              <a:t>editor</a:t>
            </a:r>
            <a:r>
              <a:rPr lang="es-ES" sz="2400" dirty="0"/>
              <a:t>, el cual crea un evento y los usuarios se convierten en </a:t>
            </a:r>
            <a:r>
              <a:rPr lang="es-ES" sz="2400" b="1" dirty="0"/>
              <a:t>suscriptores</a:t>
            </a:r>
            <a:r>
              <a:rPr lang="es-ES" sz="2400" dirty="0"/>
              <a:t> los cuales participan en el evento.</a:t>
            </a:r>
          </a:p>
        </p:txBody>
      </p:sp>
    </p:spTree>
    <p:extLst>
      <p:ext uri="{BB962C8B-B14F-4D97-AF65-F5344CB8AC3E}">
        <p14:creationId xmlns:p14="http://schemas.microsoft.com/office/powerpoint/2010/main" val="393771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8E84A02A-FB3B-40E5-9DF6-DD350466D444}"/>
              </a:ext>
            </a:extLst>
          </p:cNvPr>
          <p:cNvSpPr>
            <a:spLocks noGrp="1"/>
          </p:cNvSpPr>
          <p:nvPr>
            <p:ph idx="1"/>
          </p:nvPr>
        </p:nvSpPr>
        <p:spPr>
          <a:xfrm>
            <a:off x="643469" y="1782981"/>
            <a:ext cx="4008384" cy="4393982"/>
          </a:xfrm>
        </p:spPr>
        <p:txBody>
          <a:bodyPr>
            <a:normAutofit/>
          </a:bodyPr>
          <a:lstStyle/>
          <a:p>
            <a:r>
              <a:rPr lang="es-CL" sz="2000"/>
              <a:t>Los eventos son acciones como puede ser pulsar un botón, mover el ratón, etcétera. Pero no solo tenemos los eventos que vienen predefinidos de lo que seria la interfaz, sino, que podemos crear eventos propios</a:t>
            </a:r>
          </a:p>
          <a:p>
            <a:r>
              <a:rPr lang="es-CL" sz="2000"/>
              <a:t>Otra forma de describir los eventos es un mensaje que es enviado por un objeto para indicar que cierta acción va a ocurrir. Como el indicado anteriormente, hacer click con el ratón, o mover el mismo.</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n 4">
            <a:extLst>
              <a:ext uri="{FF2B5EF4-FFF2-40B4-BE49-F238E27FC236}">
                <a16:creationId xmlns:a16="http://schemas.microsoft.com/office/drawing/2014/main" id="{A2CA8219-1A34-4932-AEDA-BFCD64700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984295"/>
            <a:ext cx="6253212" cy="3959264"/>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06850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268B8E0-C1F5-492A-91DB-8BE17020A5D7}"/>
              </a:ext>
            </a:extLst>
          </p:cNvPr>
          <p:cNvSpPr>
            <a:spLocks noGrp="1"/>
          </p:cNvSpPr>
          <p:nvPr>
            <p:ph type="title"/>
          </p:nvPr>
        </p:nvSpPr>
        <p:spPr>
          <a:xfrm>
            <a:off x="838200" y="704088"/>
            <a:ext cx="3529953" cy="2980944"/>
          </a:xfrm>
        </p:spPr>
        <p:txBody>
          <a:bodyPr>
            <a:normAutofit/>
          </a:bodyPr>
          <a:lstStyle/>
          <a:p>
            <a:r>
              <a:rPr lang="es-CL">
                <a:solidFill>
                  <a:schemeClr val="bg1"/>
                </a:solidFill>
              </a:rPr>
              <a:t>Excepciones en C# - try/catch</a:t>
            </a:r>
          </a:p>
        </p:txBody>
      </p:sp>
      <p:sp>
        <p:nvSpPr>
          <p:cNvPr id="3" name="Marcador de contenido 2">
            <a:extLst>
              <a:ext uri="{FF2B5EF4-FFF2-40B4-BE49-F238E27FC236}">
                <a16:creationId xmlns:a16="http://schemas.microsoft.com/office/drawing/2014/main" id="{7F6C4BFC-BC36-4175-AA9F-135E8C9F2EE5}"/>
              </a:ext>
            </a:extLst>
          </p:cNvPr>
          <p:cNvSpPr>
            <a:spLocks noGrp="1"/>
          </p:cNvSpPr>
          <p:nvPr>
            <p:ph idx="1"/>
          </p:nvPr>
        </p:nvSpPr>
        <p:spPr>
          <a:xfrm>
            <a:off x="6212410" y="704088"/>
            <a:ext cx="5135293" cy="5248656"/>
          </a:xfrm>
        </p:spPr>
        <p:txBody>
          <a:bodyPr anchor="ctr">
            <a:normAutofit/>
          </a:bodyPr>
          <a:lstStyle/>
          <a:p>
            <a:pPr marL="0" indent="0">
              <a:buNone/>
            </a:pPr>
            <a:r>
              <a:rPr lang="es-CL" sz="1500"/>
              <a:t>C# dispone de un mecanismo de capturar (catch) ciertos tipos de errores que solo pueden ser detectados en tiempo de ejecución del programa.</a:t>
            </a:r>
          </a:p>
          <a:p>
            <a:pPr marL="0" indent="0">
              <a:buNone/>
            </a:pPr>
            <a:r>
              <a:rPr lang="es-CL" sz="1500"/>
              <a:t>Los ejemplos más comunes que podemos nombrar de excepciones:</a:t>
            </a:r>
          </a:p>
          <a:p>
            <a:pPr marL="0" indent="0">
              <a:buNone/>
            </a:pPr>
            <a:endParaRPr lang="es-CL" sz="1500"/>
          </a:p>
          <a:p>
            <a:r>
              <a:rPr lang="es-CL" sz="1500"/>
              <a:t>Tratar de convertir a entero un string que no contiene valores numéricos.</a:t>
            </a:r>
          </a:p>
          <a:p>
            <a:r>
              <a:rPr lang="es-CL" sz="1500"/>
              <a:t>Tratar de dividir por cero.</a:t>
            </a:r>
          </a:p>
          <a:p>
            <a:r>
              <a:rPr lang="es-CL" sz="1500"/>
              <a:t>Abrir un archivo de texto inexistente o que se encuentra bloqueado por otra aplicación.</a:t>
            </a:r>
          </a:p>
          <a:p>
            <a:r>
              <a:rPr lang="es-CL" sz="1500"/>
              <a:t>Conectar con un servidor de bases de datos que no se encuentra activo.</a:t>
            </a:r>
          </a:p>
          <a:p>
            <a:r>
              <a:rPr lang="es-CL" sz="1500"/>
              <a:t>Acceder a subíndices de vectores y matrices fuera de rango.</a:t>
            </a:r>
          </a:p>
          <a:p>
            <a:pPr marL="0" indent="0">
              <a:buNone/>
            </a:pPr>
            <a:r>
              <a:rPr lang="es-CL" sz="1500"/>
              <a:t>La captura de excepciones nos permite crear programas mucho más robustos y tolerante a fallas que ocurren en escasas situaciones, pero en caso que se presenten disponemos de un algoritmo alternativo para reaccionar a dicha situación evitando que el programa finalice su ejecución y se cierre inesperadamente.</a:t>
            </a:r>
          </a:p>
          <a:p>
            <a:endParaRPr lang="es-CL" sz="1500"/>
          </a:p>
        </p:txBody>
      </p:sp>
    </p:spTree>
    <p:extLst>
      <p:ext uri="{BB962C8B-B14F-4D97-AF65-F5344CB8AC3E}">
        <p14:creationId xmlns:p14="http://schemas.microsoft.com/office/powerpoint/2010/main" val="1409569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nterfaz de usuario gráfica, Texto, Aplicación, Correo electrónico&#10;&#10;Descripción generada automáticamente">
            <a:extLst>
              <a:ext uri="{FF2B5EF4-FFF2-40B4-BE49-F238E27FC236}">
                <a16:creationId xmlns:a16="http://schemas.microsoft.com/office/drawing/2014/main" id="{36C40D16-9DB5-4FF6-AF1D-0AFA37010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169" y="643467"/>
            <a:ext cx="6493661" cy="5571065"/>
          </a:xfrm>
          <a:prstGeom prst="rect">
            <a:avLst/>
          </a:prstGeom>
          <a:ln>
            <a:noFill/>
          </a:ln>
        </p:spPr>
      </p:pic>
    </p:spTree>
    <p:extLst>
      <p:ext uri="{BB962C8B-B14F-4D97-AF65-F5344CB8AC3E}">
        <p14:creationId xmlns:p14="http://schemas.microsoft.com/office/powerpoint/2010/main" val="365615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8">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2A7D893-B0CA-41A4-B552-92C8C8462BF2}"/>
              </a:ext>
            </a:extLst>
          </p:cNvPr>
          <p:cNvSpPr>
            <a:spLocks noGrp="1"/>
          </p:cNvSpPr>
          <p:nvPr>
            <p:ph type="title"/>
          </p:nvPr>
        </p:nvSpPr>
        <p:spPr>
          <a:xfrm>
            <a:off x="767290" y="1030286"/>
            <a:ext cx="4153626" cy="2174091"/>
          </a:xfrm>
        </p:spPr>
        <p:txBody>
          <a:bodyPr anchor="b">
            <a:normAutofit/>
          </a:bodyPr>
          <a:lstStyle/>
          <a:p>
            <a:r>
              <a:rPr lang="es-CL" sz="4800" dirty="0">
                <a:solidFill>
                  <a:schemeClr val="bg1"/>
                </a:solidFill>
              </a:rPr>
              <a:t>Compilación</a:t>
            </a:r>
          </a:p>
        </p:txBody>
      </p:sp>
      <p:grpSp>
        <p:nvGrpSpPr>
          <p:cNvPr id="21" name="Group 20">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2"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39F8F36A-C5E8-483F-8CA5-8DAD8058F682}"/>
              </a:ext>
            </a:extLst>
          </p:cNvPr>
          <p:cNvSpPr>
            <a:spLocks noGrp="1"/>
          </p:cNvSpPr>
          <p:nvPr>
            <p:ph idx="1"/>
          </p:nvPr>
        </p:nvSpPr>
        <p:spPr>
          <a:xfrm>
            <a:off x="767290" y="3428999"/>
            <a:ext cx="4075054" cy="2741213"/>
          </a:xfrm>
        </p:spPr>
        <p:txBody>
          <a:bodyPr anchor="t">
            <a:normAutofit/>
          </a:bodyPr>
          <a:lstStyle/>
          <a:p>
            <a:r>
              <a:rPr lang="es-CL" sz="1400" dirty="0">
                <a:solidFill>
                  <a:schemeClr val="bg1"/>
                </a:solidFill>
              </a:rPr>
              <a:t>Compilar es el proceso de transformar un programa informático escrito en un lenguaje en un programa equivalente en otro formato. Al programa que se encarga de compilar se le llama compilador. A veces, a esta tarea se le llama "ensamblar" o "construir", lo que suele implicar otros procesos adicionales, </a:t>
            </a:r>
            <a:r>
              <a:rPr lang="es-CL" sz="1400" dirty="0" err="1">
                <a:solidFill>
                  <a:schemeClr val="bg1"/>
                </a:solidFill>
              </a:rPr>
              <a:t>e.j</a:t>
            </a:r>
            <a:r>
              <a:rPr lang="es-CL" sz="1400" dirty="0">
                <a:solidFill>
                  <a:schemeClr val="bg1"/>
                </a:solidFill>
              </a:rPr>
              <a:t>. empaquetarlo en formato binario.</a:t>
            </a:r>
          </a:p>
          <a:p>
            <a:r>
              <a:rPr lang="es-CL" sz="1400" dirty="0">
                <a:solidFill>
                  <a:schemeClr val="bg1"/>
                </a:solidFill>
              </a:rPr>
              <a:t>Normalmente, un compilador transforma un lenguaje de alto nivel como C o </a:t>
            </a:r>
            <a:r>
              <a:rPr lang="es-CL" sz="1400" u="sng" dirty="0">
                <a:solidFill>
                  <a:schemeClr val="bg1"/>
                </a:solidFill>
              </a:rPr>
              <a:t>C#</a:t>
            </a:r>
            <a:r>
              <a:rPr lang="es-CL" sz="1400" dirty="0">
                <a:solidFill>
                  <a:schemeClr val="bg1"/>
                </a:solidFill>
              </a:rPr>
              <a:t>, el cual es legible por los humanos, en un lenguaje máquina que la CPU puede entender.</a:t>
            </a:r>
          </a:p>
          <a:p>
            <a:endParaRPr lang="es-CL" sz="1400" dirty="0">
              <a:solidFill>
                <a:schemeClr val="bg1"/>
              </a:solidFill>
            </a:endParaRPr>
          </a:p>
        </p:txBody>
      </p:sp>
      <p:pic>
        <p:nvPicPr>
          <p:cNvPr id="12" name="Imagen 11" descr="Diagrama&#10;&#10;Descripción generada automáticamente">
            <a:extLst>
              <a:ext uri="{FF2B5EF4-FFF2-40B4-BE49-F238E27FC236}">
                <a16:creationId xmlns:a16="http://schemas.microsoft.com/office/drawing/2014/main" id="{B26CF3D8-D57E-42F0-8149-3F6F9EFFA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856" y="2506906"/>
            <a:ext cx="5051320" cy="1843731"/>
          </a:xfrm>
          <a:prstGeom prst="rect">
            <a:avLst/>
          </a:prstGeom>
        </p:spPr>
      </p:pic>
    </p:spTree>
    <p:extLst>
      <p:ext uri="{BB962C8B-B14F-4D97-AF65-F5344CB8AC3E}">
        <p14:creationId xmlns:p14="http://schemas.microsoft.com/office/powerpoint/2010/main" val="342071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1714E0E-2972-482C-85C5-78CD00C313EE}"/>
              </a:ext>
            </a:extLst>
          </p:cNvPr>
          <p:cNvSpPr>
            <a:spLocks noGrp="1"/>
          </p:cNvSpPr>
          <p:nvPr>
            <p:ph type="title"/>
          </p:nvPr>
        </p:nvSpPr>
        <p:spPr>
          <a:xfrm>
            <a:off x="838200" y="365125"/>
            <a:ext cx="10515600" cy="1325563"/>
          </a:xfrm>
        </p:spPr>
        <p:txBody>
          <a:bodyPr>
            <a:normAutofit/>
          </a:bodyPr>
          <a:lstStyle/>
          <a:p>
            <a:r>
              <a:rPr lang="es-CL" sz="5400"/>
              <a:t>Depuración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34325FC-DA4A-4374-A3BD-3258609FF040}"/>
              </a:ext>
            </a:extLst>
          </p:cNvPr>
          <p:cNvSpPr>
            <a:spLocks noGrp="1"/>
          </p:cNvSpPr>
          <p:nvPr>
            <p:ph idx="1"/>
          </p:nvPr>
        </p:nvSpPr>
        <p:spPr>
          <a:xfrm>
            <a:off x="838200" y="1929384"/>
            <a:ext cx="10515600" cy="4251960"/>
          </a:xfrm>
        </p:spPr>
        <p:txBody>
          <a:bodyPr>
            <a:normAutofit/>
          </a:bodyPr>
          <a:lstStyle/>
          <a:p>
            <a:pPr marL="0" indent="0">
              <a:buNone/>
            </a:pPr>
            <a:r>
              <a:rPr lang="es-CL" sz="2200"/>
              <a:t>La depuración de programas es el proceso de identificar y corregir errores de programación.​ En inglés se conoce como debugging, ya que se entiende como el proceso de eliminar “bugs”.</a:t>
            </a:r>
          </a:p>
          <a:p>
            <a:pPr marL="0" indent="0">
              <a:buNone/>
            </a:pPr>
            <a:endParaRPr lang="es-CL" sz="2200"/>
          </a:p>
          <a:p>
            <a:pPr marL="0" indent="0">
              <a:buNone/>
            </a:pPr>
            <a:r>
              <a:rPr lang="es-CL" sz="2200" b="1"/>
              <a:t>Bug significa insecto</a:t>
            </a:r>
            <a:r>
              <a:rPr lang="es-CL" sz="2200"/>
              <a:t>, literalmente. En términos informáticos se refiere a un </a:t>
            </a:r>
            <a:r>
              <a:rPr lang="es-CL" sz="2200" b="1"/>
              <a:t>error o defecto en el software</a:t>
            </a:r>
            <a:r>
              <a:rPr lang="es-CL" sz="2200"/>
              <a:t> que hace que un programa no funcione correctamente.</a:t>
            </a:r>
          </a:p>
        </p:txBody>
      </p:sp>
    </p:spTree>
    <p:extLst>
      <p:ext uri="{BB962C8B-B14F-4D97-AF65-F5344CB8AC3E}">
        <p14:creationId xmlns:p14="http://schemas.microsoft.com/office/powerpoint/2010/main" val="3614483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EA55A7B-1211-4A1D-9231-9CEF1EA1D993}"/>
              </a:ext>
            </a:extLst>
          </p:cNvPr>
          <p:cNvSpPr>
            <a:spLocks noGrp="1"/>
          </p:cNvSpPr>
          <p:nvPr>
            <p:ph idx="1"/>
          </p:nvPr>
        </p:nvSpPr>
        <p:spPr>
          <a:xfrm>
            <a:off x="572493" y="2071316"/>
            <a:ext cx="6713552" cy="4119172"/>
          </a:xfrm>
        </p:spPr>
        <p:txBody>
          <a:bodyPr anchor="t">
            <a:normAutofit/>
          </a:bodyPr>
          <a:lstStyle/>
          <a:p>
            <a:r>
              <a:rPr lang="es-CL" sz="2200"/>
              <a:t>El origen del término se remonta a 1889, cuando Thomas Edison utilizó la palabra </a:t>
            </a:r>
            <a:r>
              <a:rPr lang="es-CL" sz="2200" b="1"/>
              <a:t>bug para referirse al mal funcionamiento</a:t>
            </a:r>
            <a:r>
              <a:rPr lang="es-CL" sz="2200"/>
              <a:t> de un aparato. Sin embargo, no se popularizó hasta 1947 cuando los operadores del ordenador Mark III lo utilizaron para referirse a los fallos del ordenador. </a:t>
            </a:r>
          </a:p>
          <a:p>
            <a:r>
              <a:rPr lang="es-CL" sz="2200"/>
              <a:t>Al revisarlo se dieron cuenta que uno de los relés tenía un comportamiento extraño y decidieron sustituirlo. AL hacerlo, se encontraron con una polilla atascada en su interior…y de ahí viene el término que utilizamos hoy en día para referirnos a los errores de software.</a:t>
            </a:r>
          </a:p>
        </p:txBody>
      </p:sp>
      <p:pic>
        <p:nvPicPr>
          <p:cNvPr id="9" name="Imagen 8" descr="Icono&#10;&#10;Descripción generada automáticamente">
            <a:extLst>
              <a:ext uri="{FF2B5EF4-FFF2-40B4-BE49-F238E27FC236}">
                <a16:creationId xmlns:a16="http://schemas.microsoft.com/office/drawing/2014/main" id="{DB2BEA53-BFA6-4A2B-B55C-CEA297CB3A3F}"/>
              </a:ext>
            </a:extLst>
          </p:cNvPr>
          <p:cNvPicPr>
            <a:picLocks noChangeAspect="1"/>
          </p:cNvPicPr>
          <p:nvPr/>
        </p:nvPicPr>
        <p:blipFill rotWithShape="1">
          <a:blip r:embed="rId2">
            <a:extLst>
              <a:ext uri="{28A0092B-C50C-407E-A947-70E740481C1C}">
                <a14:useLocalDpi xmlns:a14="http://schemas.microsoft.com/office/drawing/2010/main" val="0"/>
              </a:ext>
            </a:extLst>
          </a:blip>
          <a:srcRect l="19343" r="27743" b="-1"/>
          <a:stretch/>
        </p:blipFill>
        <p:spPr>
          <a:xfrm>
            <a:off x="7675658" y="2093976"/>
            <a:ext cx="3941064" cy="4096512"/>
          </a:xfrm>
          <a:prstGeom prst="rect">
            <a:avLst/>
          </a:prstGeom>
        </p:spPr>
      </p:pic>
    </p:spTree>
    <p:extLst>
      <p:ext uri="{BB962C8B-B14F-4D97-AF65-F5344CB8AC3E}">
        <p14:creationId xmlns:p14="http://schemas.microsoft.com/office/powerpoint/2010/main" val="392470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91E97CE-CBAD-415F-8AFA-4BD0F1599045}"/>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Gracias por </a:t>
            </a:r>
            <a:r>
              <a:rPr lang="en-US" sz="6600" kern="1200" dirty="0" err="1">
                <a:solidFill>
                  <a:schemeClr val="tx1"/>
                </a:solidFill>
                <a:latin typeface="+mj-lt"/>
                <a:ea typeface="+mj-ea"/>
                <a:cs typeface="+mj-cs"/>
              </a:rPr>
              <a:t>su</a:t>
            </a:r>
            <a:r>
              <a:rPr lang="en-US" sz="6600" kern="1200" dirty="0">
                <a:solidFill>
                  <a:schemeClr val="tx1"/>
                </a:solidFill>
                <a:latin typeface="+mj-lt"/>
                <a:ea typeface="+mj-ea"/>
                <a:cs typeface="+mj-cs"/>
              </a:rPr>
              <a:t> </a:t>
            </a:r>
            <a:r>
              <a:rPr lang="en-US" sz="6600" kern="1200" dirty="0" err="1">
                <a:solidFill>
                  <a:schemeClr val="tx1"/>
                </a:solidFill>
                <a:latin typeface="+mj-lt"/>
                <a:ea typeface="+mj-ea"/>
                <a:cs typeface="+mj-cs"/>
              </a:rPr>
              <a:t>atención</a:t>
            </a:r>
            <a:r>
              <a:rPr lang="en-US" sz="6600" kern="1200" dirty="0">
                <a:solidFill>
                  <a:schemeClr val="tx1"/>
                </a:solidFill>
                <a:latin typeface="+mj-lt"/>
                <a:ea typeface="+mj-ea"/>
                <a:cs typeface="+mj-cs"/>
              </a:rPr>
              <a:t>!!</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531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cono&#10;&#10;Descripción generada automáticamente">
            <a:extLst>
              <a:ext uri="{FF2B5EF4-FFF2-40B4-BE49-F238E27FC236}">
                <a16:creationId xmlns:a16="http://schemas.microsoft.com/office/drawing/2014/main" id="{CBD101A2-A7FF-40CB-A9A9-37AFE5706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520613"/>
            <a:ext cx="10905066" cy="381677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39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ED704EA-61EA-40F8-8077-9C6FC912A171}"/>
              </a:ext>
            </a:extLst>
          </p:cNvPr>
          <p:cNvSpPr>
            <a:spLocks noGrp="1"/>
          </p:cNvSpPr>
          <p:nvPr>
            <p:ph type="title"/>
          </p:nvPr>
        </p:nvSpPr>
        <p:spPr>
          <a:xfrm>
            <a:off x="767290" y="1030286"/>
            <a:ext cx="4153626" cy="2174091"/>
          </a:xfrm>
        </p:spPr>
        <p:txBody>
          <a:bodyPr anchor="b">
            <a:normAutofit/>
          </a:bodyPr>
          <a:lstStyle/>
          <a:p>
            <a:r>
              <a:rPr lang="es-ES" sz="4800" dirty="0">
                <a:solidFill>
                  <a:schemeClr val="bg1"/>
                </a:solidFill>
              </a:rPr>
              <a:t>Framework .NET</a:t>
            </a:r>
          </a:p>
        </p:txBody>
      </p:sp>
      <p:grpSp>
        <p:nvGrpSpPr>
          <p:cNvPr id="75" name="Group 74">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76"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A896DF07-D8AF-4B60-BA09-34721AB6C6E3}"/>
              </a:ext>
            </a:extLst>
          </p:cNvPr>
          <p:cNvSpPr>
            <a:spLocks noGrp="1"/>
          </p:cNvSpPr>
          <p:nvPr>
            <p:ph idx="1"/>
          </p:nvPr>
        </p:nvSpPr>
        <p:spPr>
          <a:xfrm>
            <a:off x="767290" y="3428999"/>
            <a:ext cx="4075054" cy="2741213"/>
          </a:xfrm>
        </p:spPr>
        <p:txBody>
          <a:bodyPr anchor="t">
            <a:normAutofit/>
          </a:bodyPr>
          <a:lstStyle/>
          <a:p>
            <a:r>
              <a:rPr lang="es-ES" sz="2000" dirty="0">
                <a:solidFill>
                  <a:schemeClr val="bg1"/>
                </a:solidFill>
              </a:rPr>
              <a:t>Cuando hablamos de .</a:t>
            </a:r>
            <a:r>
              <a:rPr lang="es-ES" sz="2000" b="1" dirty="0">
                <a:solidFill>
                  <a:schemeClr val="bg1"/>
                </a:solidFill>
              </a:rPr>
              <a:t>NET framework </a:t>
            </a:r>
            <a:r>
              <a:rPr lang="es-ES" sz="2000" dirty="0">
                <a:solidFill>
                  <a:schemeClr val="bg1"/>
                </a:solidFill>
              </a:rPr>
              <a:t>estamos hablando de un conjunto de estructuras y tecnologías que proporciona Microsoft para una programación más sencilla orientada a las redes e internet.</a:t>
            </a:r>
            <a:endParaRPr lang="es-ES" sz="2000" b="1" dirty="0">
              <a:solidFill>
                <a:schemeClr val="bg1"/>
              </a:solidFill>
            </a:endParaRPr>
          </a:p>
        </p:txBody>
      </p:sp>
      <p:pic>
        <p:nvPicPr>
          <p:cNvPr id="3074" name="Picture 2" descr="Microsoft anuncia .NET Framework 4.8 – Jorge Serrano">
            <a:extLst>
              <a:ext uri="{FF2B5EF4-FFF2-40B4-BE49-F238E27FC236}">
                <a16:creationId xmlns:a16="http://schemas.microsoft.com/office/drawing/2014/main" id="{5F736D21-58FF-44CB-9123-399324651E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9352" y="1538608"/>
            <a:ext cx="3780327" cy="3780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23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nterfaz de usuario gráfica&#10;&#10;Descripción generada automáticamente">
            <a:extLst>
              <a:ext uri="{FF2B5EF4-FFF2-40B4-BE49-F238E27FC236}">
                <a16:creationId xmlns:a16="http://schemas.microsoft.com/office/drawing/2014/main" id="{4DE87079-860C-4A6F-9239-EF950CFA77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467" y="643467"/>
            <a:ext cx="557106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06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F6841AF-AE7E-4A43-8264-FD38213B85BB}"/>
              </a:ext>
            </a:extLst>
          </p:cNvPr>
          <p:cNvSpPr>
            <a:spLocks noGrp="1"/>
          </p:cNvSpPr>
          <p:nvPr>
            <p:ph type="title"/>
          </p:nvPr>
        </p:nvSpPr>
        <p:spPr>
          <a:xfrm>
            <a:off x="767290" y="1030286"/>
            <a:ext cx="4153626" cy="2174091"/>
          </a:xfrm>
        </p:spPr>
        <p:txBody>
          <a:bodyPr anchor="b">
            <a:normAutofit/>
          </a:bodyPr>
          <a:lstStyle/>
          <a:p>
            <a:r>
              <a:rPr lang="es-ES" sz="4800">
                <a:solidFill>
                  <a:schemeClr val="bg1"/>
                </a:solidFill>
              </a:rPr>
              <a:t>.NET Core</a:t>
            </a:r>
          </a:p>
        </p:txBody>
      </p:sp>
      <p:grpSp>
        <p:nvGrpSpPr>
          <p:cNvPr id="78" name="Group 77">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79"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0"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017D6678-572C-4200-A5A9-BC21C9CDC3C0}"/>
              </a:ext>
            </a:extLst>
          </p:cNvPr>
          <p:cNvSpPr>
            <a:spLocks noGrp="1"/>
          </p:cNvSpPr>
          <p:nvPr>
            <p:ph idx="1"/>
          </p:nvPr>
        </p:nvSpPr>
        <p:spPr>
          <a:xfrm>
            <a:off x="767290" y="3428999"/>
            <a:ext cx="4075054" cy="2741213"/>
          </a:xfrm>
        </p:spPr>
        <p:txBody>
          <a:bodyPr anchor="t">
            <a:normAutofit fontScale="85000" lnSpcReduction="10000"/>
          </a:bodyPr>
          <a:lstStyle/>
          <a:p>
            <a:r>
              <a:rPr lang="es-ES" sz="2000" dirty="0">
                <a:solidFill>
                  <a:schemeClr val="bg1"/>
                </a:solidFill>
              </a:rPr>
              <a:t>Es un framework administrado y gratuito y es de código abierto para los sistemas de Windows, MacOS y Linux .</a:t>
            </a:r>
          </a:p>
          <a:p>
            <a:r>
              <a:rPr lang="es-ES" sz="2000" b="1" dirty="0">
                <a:solidFill>
                  <a:schemeClr val="bg1"/>
                </a:solidFill>
              </a:rPr>
              <a:t>Es una implementación del estándar .NET </a:t>
            </a:r>
            <a:r>
              <a:rPr lang="es-ES" sz="2000" dirty="0">
                <a:solidFill>
                  <a:schemeClr val="bg1"/>
                </a:solidFill>
              </a:rPr>
              <a:t>que, al igual que otras implementaciones como .NET Framework o Mono, </a:t>
            </a:r>
            <a:r>
              <a:rPr lang="es-ES" sz="2000" b="1" dirty="0">
                <a:solidFill>
                  <a:schemeClr val="bg1"/>
                </a:solidFill>
              </a:rPr>
              <a:t>incluye todo lo necesario para crear y ejecutar aplicaciones:</a:t>
            </a:r>
            <a:r>
              <a:rPr lang="es-ES" sz="2000" dirty="0">
                <a:solidFill>
                  <a:schemeClr val="bg1"/>
                </a:solidFill>
              </a:rPr>
              <a:t> como los compiladores, las bibliotecas de clases básicas o la maquina virtual o runtime que proporciona el entorno donde se ejecutan las aplicaciones.</a:t>
            </a:r>
            <a:endParaRPr lang="es-ES" sz="2000" b="1" dirty="0">
              <a:solidFill>
                <a:schemeClr val="bg1"/>
              </a:solidFill>
            </a:endParaRPr>
          </a:p>
        </p:txBody>
      </p:sp>
      <p:pic>
        <p:nvPicPr>
          <p:cNvPr id="2050" name="Picture 2" descr="Fin de soporte de .NET Core 3 ¿y ahora qué? – Jorge Serrano">
            <a:extLst>
              <a:ext uri="{FF2B5EF4-FFF2-40B4-BE49-F238E27FC236}">
                <a16:creationId xmlns:a16="http://schemas.microsoft.com/office/drawing/2014/main" id="{AC49A4FF-F620-41C0-BB9D-7563BCB599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9352" y="1538608"/>
            <a:ext cx="3780327" cy="3780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71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7C955108-B6CD-498D-A52A-02E4E729F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467" y="643467"/>
            <a:ext cx="557106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72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09F4AE5-2698-4A4C-A0CA-236733E262FA}"/>
              </a:ext>
            </a:extLst>
          </p:cNvPr>
          <p:cNvSpPr>
            <a:spLocks noGrp="1"/>
          </p:cNvSpPr>
          <p:nvPr>
            <p:ph type="title"/>
          </p:nvPr>
        </p:nvSpPr>
        <p:spPr>
          <a:xfrm>
            <a:off x="756744" y="349858"/>
            <a:ext cx="4761461" cy="1351722"/>
          </a:xfrm>
        </p:spPr>
        <p:txBody>
          <a:bodyPr anchor="ctr">
            <a:normAutofit/>
          </a:bodyPr>
          <a:lstStyle/>
          <a:p>
            <a:r>
              <a:rPr lang="es-ES">
                <a:solidFill>
                  <a:schemeClr val="bg1"/>
                </a:solidFill>
              </a:rPr>
              <a:t>Proyecto Mono</a:t>
            </a:r>
          </a:p>
        </p:txBody>
      </p:sp>
      <p:sp>
        <p:nvSpPr>
          <p:cNvPr id="3" name="Marcador de contenido 2">
            <a:extLst>
              <a:ext uri="{FF2B5EF4-FFF2-40B4-BE49-F238E27FC236}">
                <a16:creationId xmlns:a16="http://schemas.microsoft.com/office/drawing/2014/main" id="{423BDB9C-55BF-4416-A5EE-88FFD55F28EA}"/>
              </a:ext>
            </a:extLst>
          </p:cNvPr>
          <p:cNvSpPr>
            <a:spLocks noGrp="1"/>
          </p:cNvSpPr>
          <p:nvPr>
            <p:ph idx="1"/>
          </p:nvPr>
        </p:nvSpPr>
        <p:spPr>
          <a:xfrm>
            <a:off x="756746" y="2863018"/>
            <a:ext cx="4666592" cy="3304451"/>
          </a:xfrm>
        </p:spPr>
        <p:txBody>
          <a:bodyPr>
            <a:normAutofit fontScale="92500"/>
          </a:bodyPr>
          <a:lstStyle/>
          <a:p>
            <a:r>
              <a:rPr lang="es-ES" sz="2400" dirty="0">
                <a:solidFill>
                  <a:schemeClr val="bg1"/>
                </a:solidFill>
              </a:rPr>
              <a:t>Crea un entorno de desarrollo y producción utilizando algunas de las tecnologías propuestas en .NET.</a:t>
            </a:r>
          </a:p>
          <a:p>
            <a:r>
              <a:rPr lang="es-ES" sz="2400" dirty="0">
                <a:solidFill>
                  <a:schemeClr val="bg1"/>
                </a:solidFill>
              </a:rPr>
              <a:t>Es un el nombre de un proyecto de código abierto iniciado por la empresa Ximian, respaldado por Microsoft y actualmente impulsado por Novell. La idea es crear un grupo de herramientas libres, basadas en GNU/Linux y compatible con </a:t>
            </a:r>
            <a:r>
              <a:rPr lang="es-ES" sz="2400" b="1" dirty="0">
                <a:solidFill>
                  <a:schemeClr val="bg1"/>
                </a:solidFill>
              </a:rPr>
              <a:t>.NET.</a:t>
            </a:r>
            <a:endParaRPr lang="es-ES" sz="2400" dirty="0">
              <a:solidFill>
                <a:schemeClr val="bg1"/>
              </a:solidFill>
            </a:endParaRPr>
          </a:p>
        </p:txBody>
      </p:sp>
      <p:pic>
        <p:nvPicPr>
          <p:cNvPr id="1026" name="Picture 2" descr="Mono: sí o no. ¿Por qué? » MuyLinux">
            <a:extLst>
              <a:ext uri="{FF2B5EF4-FFF2-40B4-BE49-F238E27FC236}">
                <a16:creationId xmlns:a16="http://schemas.microsoft.com/office/drawing/2014/main" id="{92D3025B-D199-48A0-96A2-5745096AE2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38170" y="1133221"/>
            <a:ext cx="3455412" cy="411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5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D81C283-AB38-46EA-A254-AB10006FB128}"/>
              </a:ext>
            </a:extLst>
          </p:cNvPr>
          <p:cNvSpPr>
            <a:spLocks noGrp="1"/>
          </p:cNvSpPr>
          <p:nvPr>
            <p:ph type="title"/>
          </p:nvPr>
        </p:nvSpPr>
        <p:spPr>
          <a:xfrm>
            <a:off x="767290" y="1030286"/>
            <a:ext cx="4153626" cy="2174091"/>
          </a:xfrm>
        </p:spPr>
        <p:txBody>
          <a:bodyPr anchor="b">
            <a:normAutofit/>
          </a:bodyPr>
          <a:lstStyle/>
          <a:p>
            <a:r>
              <a:rPr lang="es-ES" sz="4800">
                <a:solidFill>
                  <a:schemeClr val="bg1"/>
                </a:solidFill>
              </a:rPr>
              <a:t>IDES para .NET</a:t>
            </a: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8824D354-70CE-480C-94BE-A63AC1B55934}"/>
              </a:ext>
            </a:extLst>
          </p:cNvPr>
          <p:cNvSpPr>
            <a:spLocks noGrp="1"/>
          </p:cNvSpPr>
          <p:nvPr>
            <p:ph idx="1"/>
          </p:nvPr>
        </p:nvSpPr>
        <p:spPr>
          <a:xfrm>
            <a:off x="767290" y="3428999"/>
            <a:ext cx="4075054" cy="2741213"/>
          </a:xfrm>
        </p:spPr>
        <p:txBody>
          <a:bodyPr anchor="t">
            <a:normAutofit fontScale="92500" lnSpcReduction="20000"/>
          </a:bodyPr>
          <a:lstStyle/>
          <a:p>
            <a:r>
              <a:rPr lang="es-ES" sz="2000" dirty="0">
                <a:solidFill>
                  <a:schemeClr val="bg1"/>
                </a:solidFill>
              </a:rPr>
              <a:t>IDE quiere decir “</a:t>
            </a:r>
            <a:r>
              <a:rPr lang="es-ES" sz="2000" b="1" dirty="0">
                <a:solidFill>
                  <a:schemeClr val="bg1"/>
                </a:solidFill>
              </a:rPr>
              <a:t>Integrated Development Enviroment</a:t>
            </a:r>
            <a:r>
              <a:rPr lang="es-ES" sz="2000" dirty="0">
                <a:solidFill>
                  <a:schemeClr val="bg1"/>
                </a:solidFill>
              </a:rPr>
              <a:t>” o “</a:t>
            </a:r>
            <a:r>
              <a:rPr lang="es-ES" sz="2000" b="1" dirty="0">
                <a:solidFill>
                  <a:schemeClr val="bg1"/>
                </a:solidFill>
              </a:rPr>
              <a:t>Entorno de Desarrollo Integrado</a:t>
            </a:r>
            <a:r>
              <a:rPr lang="es-ES" sz="2000" dirty="0">
                <a:solidFill>
                  <a:schemeClr val="bg1"/>
                </a:solidFill>
              </a:rPr>
              <a:t>”, </a:t>
            </a:r>
            <a:r>
              <a:rPr lang="es-CL" sz="2000" dirty="0">
                <a:solidFill>
                  <a:schemeClr val="bg1"/>
                </a:solidFill>
              </a:rPr>
              <a:t>es un sistema de software</a:t>
            </a:r>
            <a:r>
              <a:rPr lang="es-CL" sz="2000" b="1" dirty="0">
                <a:solidFill>
                  <a:schemeClr val="bg1"/>
                </a:solidFill>
              </a:rPr>
              <a:t> </a:t>
            </a:r>
            <a:r>
              <a:rPr lang="es-CL" sz="2000" dirty="0">
                <a:solidFill>
                  <a:schemeClr val="bg1"/>
                </a:solidFill>
              </a:rPr>
              <a:t>para el diseño de aplicaciones que combina herramientas del desarrollador comunes en una sola interfaz gráfica de usuario (GUI).</a:t>
            </a:r>
            <a:endParaRPr lang="es-ES" sz="2000" dirty="0">
              <a:solidFill>
                <a:schemeClr val="bg1"/>
              </a:solidFill>
            </a:endParaRPr>
          </a:p>
          <a:p>
            <a:r>
              <a:rPr lang="es-ES" sz="2000" dirty="0">
                <a:solidFill>
                  <a:schemeClr val="bg1"/>
                </a:solidFill>
              </a:rPr>
              <a:t>Los más conocidos para trabajar con C# y .NET son </a:t>
            </a:r>
            <a:r>
              <a:rPr lang="es-ES" sz="2000" b="1" dirty="0">
                <a:solidFill>
                  <a:schemeClr val="bg1"/>
                </a:solidFill>
              </a:rPr>
              <a:t>Visual Studio</a:t>
            </a:r>
            <a:r>
              <a:rPr lang="es-ES" sz="2000" dirty="0">
                <a:solidFill>
                  <a:schemeClr val="bg1"/>
                </a:solidFill>
              </a:rPr>
              <a:t>(Microsoft)</a:t>
            </a:r>
            <a:r>
              <a:rPr lang="es-ES" sz="2000" b="1" dirty="0">
                <a:solidFill>
                  <a:schemeClr val="bg1"/>
                </a:solidFill>
              </a:rPr>
              <a:t> </a:t>
            </a:r>
            <a:r>
              <a:rPr lang="es-ES" sz="2000" dirty="0">
                <a:solidFill>
                  <a:schemeClr val="bg1"/>
                </a:solidFill>
              </a:rPr>
              <a:t>y </a:t>
            </a:r>
            <a:r>
              <a:rPr lang="es-ES" sz="2000" b="1" dirty="0">
                <a:solidFill>
                  <a:schemeClr val="bg1"/>
                </a:solidFill>
              </a:rPr>
              <a:t>Rider</a:t>
            </a:r>
            <a:r>
              <a:rPr lang="es-ES" sz="2000" dirty="0">
                <a:solidFill>
                  <a:schemeClr val="bg1"/>
                </a:solidFill>
              </a:rPr>
              <a:t>(JetBrains)</a:t>
            </a:r>
          </a:p>
        </p:txBody>
      </p:sp>
      <p:pic>
        <p:nvPicPr>
          <p:cNvPr id="5" name="Imagen 4" descr="Interfaz de usuario gráfica&#10;&#10;Descripción generada automáticamente">
            <a:extLst>
              <a:ext uri="{FF2B5EF4-FFF2-40B4-BE49-F238E27FC236}">
                <a16:creationId xmlns:a16="http://schemas.microsoft.com/office/drawing/2014/main" id="{92BF335A-0C96-4C96-A837-56DD25ED5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950" y="640080"/>
            <a:ext cx="5690400" cy="5530132"/>
          </a:xfrm>
          <a:prstGeom prst="rect">
            <a:avLst/>
          </a:prstGeom>
        </p:spPr>
      </p:pic>
    </p:spTree>
    <p:extLst>
      <p:ext uri="{BB962C8B-B14F-4D97-AF65-F5344CB8AC3E}">
        <p14:creationId xmlns:p14="http://schemas.microsoft.com/office/powerpoint/2010/main" val="11098257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TotalTime>
  <Words>1547</Words>
  <Application>Microsoft Office PowerPoint</Application>
  <PresentationFormat>Panorámica</PresentationFormat>
  <Paragraphs>85</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Arial</vt:lpstr>
      <vt:lpstr>Calibri</vt:lpstr>
      <vt:lpstr>Calibri Light</vt:lpstr>
      <vt:lpstr>Tema de Office</vt:lpstr>
      <vt:lpstr>Trabajo de Investigación</vt:lpstr>
      <vt:lpstr>Lenguaje Orientados a Objetos</vt:lpstr>
      <vt:lpstr>Presentación de PowerPoint</vt:lpstr>
      <vt:lpstr>Framework .NET</vt:lpstr>
      <vt:lpstr>Presentación de PowerPoint</vt:lpstr>
      <vt:lpstr>.NET Core</vt:lpstr>
      <vt:lpstr>Presentación de PowerPoint</vt:lpstr>
      <vt:lpstr>Proyecto Mono</vt:lpstr>
      <vt:lpstr>IDES para .NET</vt:lpstr>
      <vt:lpstr>.NET Modelo de aplicaciones </vt:lpstr>
      <vt:lpstr>Arquitectura en .NET</vt:lpstr>
      <vt:lpstr>Lenguaje C#</vt:lpstr>
      <vt:lpstr>Estructuras de control C# </vt:lpstr>
      <vt:lpstr>Sintaxis de C#</vt:lpstr>
      <vt:lpstr>Variables c#</vt:lpstr>
      <vt:lpstr>Librerías en C#</vt:lpstr>
      <vt:lpstr>API C#</vt:lpstr>
      <vt:lpstr>Clases C#</vt:lpstr>
      <vt:lpstr>Funciones en C#</vt:lpstr>
      <vt:lpstr>Métodos C#</vt:lpstr>
      <vt:lpstr>Eventos en C#</vt:lpstr>
      <vt:lpstr>Presentación de PowerPoint</vt:lpstr>
      <vt:lpstr>Excepciones en C# - try/catch</vt:lpstr>
      <vt:lpstr>Presentación de PowerPoint</vt:lpstr>
      <vt:lpstr>Compilación</vt:lpstr>
      <vt:lpstr>Depuración</vt:lpstr>
      <vt:lpstr>Presentación de PowerPoint</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Fabian Limache</dc:creator>
  <cp:lastModifiedBy>DIEGO MATIAS OBANDO AGUILERA</cp:lastModifiedBy>
  <cp:revision>30</cp:revision>
  <dcterms:created xsi:type="dcterms:W3CDTF">2021-10-28T04:02:26Z</dcterms:created>
  <dcterms:modified xsi:type="dcterms:W3CDTF">2021-11-03T04:04:43Z</dcterms:modified>
</cp:coreProperties>
</file>