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2" r:id="rId3"/>
    <p:sldId id="290" r:id="rId4"/>
    <p:sldId id="257" r:id="rId5"/>
    <p:sldId id="258" r:id="rId6"/>
    <p:sldId id="260" r:id="rId7"/>
    <p:sldId id="265" r:id="rId8"/>
    <p:sldId id="263" r:id="rId9"/>
    <p:sldId id="264" r:id="rId10"/>
    <p:sldId id="266" r:id="rId11"/>
    <p:sldId id="268" r:id="rId12"/>
    <p:sldId id="269" r:id="rId13"/>
    <p:sldId id="271" r:id="rId14"/>
    <p:sldId id="272" r:id="rId15"/>
    <p:sldId id="273" r:id="rId16"/>
    <p:sldId id="274" r:id="rId17"/>
    <p:sldId id="275" r:id="rId18"/>
    <p:sldId id="276" r:id="rId19"/>
    <p:sldId id="277" r:id="rId20"/>
    <p:sldId id="278" r:id="rId21"/>
    <p:sldId id="279" r:id="rId22"/>
    <p:sldId id="281" r:id="rId23"/>
    <p:sldId id="283" r:id="rId24"/>
    <p:sldId id="286" r:id="rId25"/>
    <p:sldId id="287" r:id="rId26"/>
    <p:sldId id="288"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9" autoAdjust="0"/>
    <p:restoredTop sz="94660"/>
  </p:normalViewPr>
  <p:slideViewPr>
    <p:cSldViewPr snapToGrid="0">
      <p:cViewPr varScale="1">
        <p:scale>
          <a:sx n="81" d="100"/>
          <a:sy n="81"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7E63E-CE9F-4242-94F3-F040A12A0A5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B55B05E-282F-48BF-ACC1-35E916EB8493}">
      <dgm:prSet/>
      <dgm:spPr/>
      <dgm:t>
        <a:bodyPr/>
        <a:lstStyle/>
        <a:p>
          <a:r>
            <a:rPr lang="es-CL"/>
            <a:t>Se identifican restricciones del proceso y del producto</a:t>
          </a:r>
          <a:endParaRPr lang="en-US"/>
        </a:p>
      </dgm:t>
    </dgm:pt>
    <dgm:pt modelId="{31E4ADDE-B98A-43F8-8540-85DF04576A3F}" type="parTrans" cxnId="{EF9123E5-3E96-4CFE-A173-BA7C4257B87D}">
      <dgm:prSet/>
      <dgm:spPr/>
      <dgm:t>
        <a:bodyPr/>
        <a:lstStyle/>
        <a:p>
          <a:endParaRPr lang="en-US"/>
        </a:p>
      </dgm:t>
    </dgm:pt>
    <dgm:pt modelId="{33F646BD-ECF5-469A-9686-956711AF8459}" type="sibTrans" cxnId="{EF9123E5-3E96-4CFE-A173-BA7C4257B87D}">
      <dgm:prSet/>
      <dgm:spPr/>
      <dgm:t>
        <a:bodyPr/>
        <a:lstStyle/>
        <a:p>
          <a:endParaRPr lang="en-US"/>
        </a:p>
      </dgm:t>
    </dgm:pt>
    <dgm:pt modelId="{586E3413-65D9-41CE-B07F-76878ADE6393}">
      <dgm:prSet/>
      <dgm:spPr/>
      <dgm:t>
        <a:bodyPr/>
        <a:lstStyle/>
        <a:p>
          <a:r>
            <a:rPr lang="es-CL"/>
            <a:t>Se identifican riesgos del proyecto y dependiendo de estos riesgos se planean estrategias alternativas.</a:t>
          </a:r>
          <a:endParaRPr lang="en-US"/>
        </a:p>
      </dgm:t>
    </dgm:pt>
    <dgm:pt modelId="{494A961E-170C-4171-9CDA-F8AE8B856F96}" type="parTrans" cxnId="{CD8C663A-F7CD-446B-AB45-52B5B24370DA}">
      <dgm:prSet/>
      <dgm:spPr/>
      <dgm:t>
        <a:bodyPr/>
        <a:lstStyle/>
        <a:p>
          <a:endParaRPr lang="en-US"/>
        </a:p>
      </dgm:t>
    </dgm:pt>
    <dgm:pt modelId="{5982FF99-4AF8-4364-9E4B-BFF61E16AEA9}" type="sibTrans" cxnId="{CD8C663A-F7CD-446B-AB45-52B5B24370DA}">
      <dgm:prSet/>
      <dgm:spPr/>
      <dgm:t>
        <a:bodyPr/>
        <a:lstStyle/>
        <a:p>
          <a:endParaRPr lang="en-US"/>
        </a:p>
      </dgm:t>
    </dgm:pt>
    <dgm:pt modelId="{149DA1D2-8FB7-419A-9A77-EE6CE51A11A3}">
      <dgm:prSet/>
      <dgm:spPr/>
      <dgm:t>
        <a:bodyPr/>
        <a:lstStyle/>
        <a:p>
          <a:r>
            <a:rPr lang="es-CL"/>
            <a:t>Se definen los objetivos específicos</a:t>
          </a:r>
          <a:endParaRPr lang="en-US"/>
        </a:p>
      </dgm:t>
    </dgm:pt>
    <dgm:pt modelId="{7F47D3D3-DC81-47CD-8EDD-CA298D774C00}" type="sibTrans" cxnId="{536A8A51-E48D-4692-B465-1720C78C31EA}">
      <dgm:prSet/>
      <dgm:spPr/>
      <dgm:t>
        <a:bodyPr/>
        <a:lstStyle/>
        <a:p>
          <a:endParaRPr lang="en-US"/>
        </a:p>
      </dgm:t>
    </dgm:pt>
    <dgm:pt modelId="{61A986E9-F9F9-486C-AFF2-FC333A286015}" type="parTrans" cxnId="{536A8A51-E48D-4692-B465-1720C78C31EA}">
      <dgm:prSet/>
      <dgm:spPr/>
      <dgm:t>
        <a:bodyPr/>
        <a:lstStyle/>
        <a:p>
          <a:endParaRPr lang="en-US"/>
        </a:p>
      </dgm:t>
    </dgm:pt>
    <dgm:pt modelId="{F6C2EFBD-787B-4F03-A48B-C8D7FDC91F25}" type="pres">
      <dgm:prSet presAssocID="{D0A7E63E-CE9F-4242-94F3-F040A12A0A5E}" presName="linear" presStyleCnt="0">
        <dgm:presLayoutVars>
          <dgm:animLvl val="lvl"/>
          <dgm:resizeHandles val="exact"/>
        </dgm:presLayoutVars>
      </dgm:prSet>
      <dgm:spPr/>
    </dgm:pt>
    <dgm:pt modelId="{0BF61C58-52C7-494F-A72F-1BB0E2C1000F}" type="pres">
      <dgm:prSet presAssocID="{149DA1D2-8FB7-419A-9A77-EE6CE51A11A3}" presName="parentText" presStyleLbl="node1" presStyleIdx="0" presStyleCnt="3">
        <dgm:presLayoutVars>
          <dgm:chMax val="0"/>
          <dgm:bulletEnabled val="1"/>
        </dgm:presLayoutVars>
      </dgm:prSet>
      <dgm:spPr/>
    </dgm:pt>
    <dgm:pt modelId="{08360C27-1751-4B9C-BF4C-27B3E71C4997}" type="pres">
      <dgm:prSet presAssocID="{7F47D3D3-DC81-47CD-8EDD-CA298D774C00}" presName="spacer" presStyleCnt="0"/>
      <dgm:spPr/>
    </dgm:pt>
    <dgm:pt modelId="{4CDBC5FA-4F1B-48C6-BA34-6F3FE9847642}" type="pres">
      <dgm:prSet presAssocID="{4B55B05E-282F-48BF-ACC1-35E916EB8493}" presName="parentText" presStyleLbl="node1" presStyleIdx="1" presStyleCnt="3">
        <dgm:presLayoutVars>
          <dgm:chMax val="0"/>
          <dgm:bulletEnabled val="1"/>
        </dgm:presLayoutVars>
      </dgm:prSet>
      <dgm:spPr/>
    </dgm:pt>
    <dgm:pt modelId="{F1E78749-70D1-47C5-BF21-13C0FC0448C1}" type="pres">
      <dgm:prSet presAssocID="{33F646BD-ECF5-469A-9686-956711AF8459}" presName="spacer" presStyleCnt="0"/>
      <dgm:spPr/>
    </dgm:pt>
    <dgm:pt modelId="{36FE3051-4AEE-4268-8CA5-4AFA47642199}" type="pres">
      <dgm:prSet presAssocID="{586E3413-65D9-41CE-B07F-76878ADE6393}" presName="parentText" presStyleLbl="node1" presStyleIdx="2" presStyleCnt="3">
        <dgm:presLayoutVars>
          <dgm:chMax val="0"/>
          <dgm:bulletEnabled val="1"/>
        </dgm:presLayoutVars>
      </dgm:prSet>
      <dgm:spPr/>
    </dgm:pt>
  </dgm:ptLst>
  <dgm:cxnLst>
    <dgm:cxn modelId="{6AFCB11E-3DD1-4CF7-95F6-3795BBDA4B9A}" type="presOf" srcId="{586E3413-65D9-41CE-B07F-76878ADE6393}" destId="{36FE3051-4AEE-4268-8CA5-4AFA47642199}" srcOrd="0" destOrd="0" presId="urn:microsoft.com/office/officeart/2005/8/layout/vList2"/>
    <dgm:cxn modelId="{E049B336-E03D-4AD9-8590-0199F26C3947}" type="presOf" srcId="{4B55B05E-282F-48BF-ACC1-35E916EB8493}" destId="{4CDBC5FA-4F1B-48C6-BA34-6F3FE9847642}" srcOrd="0" destOrd="0" presId="urn:microsoft.com/office/officeart/2005/8/layout/vList2"/>
    <dgm:cxn modelId="{CD8C663A-F7CD-446B-AB45-52B5B24370DA}" srcId="{D0A7E63E-CE9F-4242-94F3-F040A12A0A5E}" destId="{586E3413-65D9-41CE-B07F-76878ADE6393}" srcOrd="2" destOrd="0" parTransId="{494A961E-170C-4171-9CDA-F8AE8B856F96}" sibTransId="{5982FF99-4AF8-4364-9E4B-BFF61E16AEA9}"/>
    <dgm:cxn modelId="{59C7D147-1547-47FF-BE09-7B4143248BA2}" type="presOf" srcId="{D0A7E63E-CE9F-4242-94F3-F040A12A0A5E}" destId="{F6C2EFBD-787B-4F03-A48B-C8D7FDC91F25}" srcOrd="0" destOrd="0" presId="urn:microsoft.com/office/officeart/2005/8/layout/vList2"/>
    <dgm:cxn modelId="{536A8A51-E48D-4692-B465-1720C78C31EA}" srcId="{D0A7E63E-CE9F-4242-94F3-F040A12A0A5E}" destId="{149DA1D2-8FB7-419A-9A77-EE6CE51A11A3}" srcOrd="0" destOrd="0" parTransId="{61A986E9-F9F9-486C-AFF2-FC333A286015}" sibTransId="{7F47D3D3-DC81-47CD-8EDD-CA298D774C00}"/>
    <dgm:cxn modelId="{01E415DA-623F-4604-A4AE-A99BE8E4D9E0}" type="presOf" srcId="{149DA1D2-8FB7-419A-9A77-EE6CE51A11A3}" destId="{0BF61C58-52C7-494F-A72F-1BB0E2C1000F}" srcOrd="0" destOrd="0" presId="urn:microsoft.com/office/officeart/2005/8/layout/vList2"/>
    <dgm:cxn modelId="{EF9123E5-3E96-4CFE-A173-BA7C4257B87D}" srcId="{D0A7E63E-CE9F-4242-94F3-F040A12A0A5E}" destId="{4B55B05E-282F-48BF-ACC1-35E916EB8493}" srcOrd="1" destOrd="0" parTransId="{31E4ADDE-B98A-43F8-8540-85DF04576A3F}" sibTransId="{33F646BD-ECF5-469A-9686-956711AF8459}"/>
    <dgm:cxn modelId="{158A5A02-220F-449B-8C16-2A82E38B4161}" type="presParOf" srcId="{F6C2EFBD-787B-4F03-A48B-C8D7FDC91F25}" destId="{0BF61C58-52C7-494F-A72F-1BB0E2C1000F}" srcOrd="0" destOrd="0" presId="urn:microsoft.com/office/officeart/2005/8/layout/vList2"/>
    <dgm:cxn modelId="{6D567F65-1785-4934-A4A6-DF806FE28009}" type="presParOf" srcId="{F6C2EFBD-787B-4F03-A48B-C8D7FDC91F25}" destId="{08360C27-1751-4B9C-BF4C-27B3E71C4997}" srcOrd="1" destOrd="0" presId="urn:microsoft.com/office/officeart/2005/8/layout/vList2"/>
    <dgm:cxn modelId="{29D0E1A4-9EE1-47F8-A4C8-2A88A9C0DA60}" type="presParOf" srcId="{F6C2EFBD-787B-4F03-A48B-C8D7FDC91F25}" destId="{4CDBC5FA-4F1B-48C6-BA34-6F3FE9847642}" srcOrd="2" destOrd="0" presId="urn:microsoft.com/office/officeart/2005/8/layout/vList2"/>
    <dgm:cxn modelId="{323FA563-CF0C-42D2-975C-D3E810855ADE}" type="presParOf" srcId="{F6C2EFBD-787B-4F03-A48B-C8D7FDC91F25}" destId="{F1E78749-70D1-47C5-BF21-13C0FC0448C1}" srcOrd="3" destOrd="0" presId="urn:microsoft.com/office/officeart/2005/8/layout/vList2"/>
    <dgm:cxn modelId="{80BCBED0-FD98-4AF6-95F3-810B3A664A4D}" type="presParOf" srcId="{F6C2EFBD-787B-4F03-A48B-C8D7FDC91F25}" destId="{36FE3051-4AEE-4268-8CA5-4AFA4764219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61C58-52C7-494F-A72F-1BB0E2C1000F}">
      <dsp:nvSpPr>
        <dsp:cNvPr id="0" name=""/>
        <dsp:cNvSpPr/>
      </dsp:nvSpPr>
      <dsp:spPr>
        <a:xfrm>
          <a:off x="0" y="80209"/>
          <a:ext cx="6628804" cy="1550707"/>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CL" sz="2900" kern="1200"/>
            <a:t>Se definen los objetivos específicos</a:t>
          </a:r>
          <a:endParaRPr lang="en-US" sz="2900" kern="1200"/>
        </a:p>
      </dsp:txBody>
      <dsp:txXfrm>
        <a:off x="75699" y="155908"/>
        <a:ext cx="6477406" cy="1399309"/>
      </dsp:txXfrm>
    </dsp:sp>
    <dsp:sp modelId="{4CDBC5FA-4F1B-48C6-BA34-6F3FE9847642}">
      <dsp:nvSpPr>
        <dsp:cNvPr id="0" name=""/>
        <dsp:cNvSpPr/>
      </dsp:nvSpPr>
      <dsp:spPr>
        <a:xfrm>
          <a:off x="0" y="1714436"/>
          <a:ext cx="6628804" cy="1550707"/>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CL" sz="2900" kern="1200"/>
            <a:t>Se identifican restricciones del proceso y del producto</a:t>
          </a:r>
          <a:endParaRPr lang="en-US" sz="2900" kern="1200"/>
        </a:p>
      </dsp:txBody>
      <dsp:txXfrm>
        <a:off x="75699" y="1790135"/>
        <a:ext cx="6477406" cy="1399309"/>
      </dsp:txXfrm>
    </dsp:sp>
    <dsp:sp modelId="{36FE3051-4AEE-4268-8CA5-4AFA47642199}">
      <dsp:nvSpPr>
        <dsp:cNvPr id="0" name=""/>
        <dsp:cNvSpPr/>
      </dsp:nvSpPr>
      <dsp:spPr>
        <a:xfrm>
          <a:off x="0" y="3348664"/>
          <a:ext cx="6628804" cy="1550707"/>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CL" sz="2900" kern="1200"/>
            <a:t>Se identifican riesgos del proyecto y dependiendo de estos riesgos se planean estrategias alternativas.</a:t>
          </a:r>
          <a:endParaRPr lang="en-US" sz="2900" kern="1200"/>
        </a:p>
      </dsp:txBody>
      <dsp:txXfrm>
        <a:off x="75699" y="3424363"/>
        <a:ext cx="6477406" cy="13993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0B085-49E8-4E1E-989C-86A56C2C2225}" type="datetimeFigureOut">
              <a:rPr lang="es-CL" smtClean="0"/>
              <a:t>26-10-2021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A7103-1ADE-44BF-A461-C189135A29CC}" type="slidenum">
              <a:rPr lang="es-CL" smtClean="0"/>
              <a:t>‹Nº›</a:t>
            </a:fld>
            <a:endParaRPr lang="es-CL"/>
          </a:p>
        </p:txBody>
      </p:sp>
    </p:spTree>
    <p:extLst>
      <p:ext uri="{BB962C8B-B14F-4D97-AF65-F5344CB8AC3E}">
        <p14:creationId xmlns:p14="http://schemas.microsoft.com/office/powerpoint/2010/main" val="3731462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95CA7103-1ADE-44BF-A461-C189135A29CC}" type="slidenum">
              <a:rPr lang="es-CL" smtClean="0"/>
              <a:t>5</a:t>
            </a:fld>
            <a:endParaRPr lang="es-CL"/>
          </a:p>
        </p:txBody>
      </p:sp>
    </p:spTree>
    <p:extLst>
      <p:ext uri="{BB962C8B-B14F-4D97-AF65-F5344CB8AC3E}">
        <p14:creationId xmlns:p14="http://schemas.microsoft.com/office/powerpoint/2010/main" val="413041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95CA7103-1ADE-44BF-A461-C189135A29CC}" type="slidenum">
              <a:rPr lang="es-CL" smtClean="0"/>
              <a:t>19</a:t>
            </a:fld>
            <a:endParaRPr lang="es-CL"/>
          </a:p>
        </p:txBody>
      </p:sp>
    </p:spTree>
    <p:extLst>
      <p:ext uri="{BB962C8B-B14F-4D97-AF65-F5344CB8AC3E}">
        <p14:creationId xmlns:p14="http://schemas.microsoft.com/office/powerpoint/2010/main" val="262203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4220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88436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76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20741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92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292675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312601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175934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129146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BE6C1B-A04C-4CFD-A174-5B36694D9ACF}" type="datetimeFigureOut">
              <a:rPr lang="es-CL" smtClean="0"/>
              <a:t>26-10-2021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146308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7BE6C1B-A04C-4CFD-A174-5B36694D9ACF}" type="datetimeFigureOut">
              <a:rPr lang="es-CL" smtClean="0"/>
              <a:t>26-10-2021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128752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7BE6C1B-A04C-4CFD-A174-5B36694D9ACF}" type="datetimeFigureOut">
              <a:rPr lang="es-CL" smtClean="0"/>
              <a:t>26-10-2021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30062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7BE6C1B-A04C-4CFD-A174-5B36694D9ACF}" type="datetimeFigureOut">
              <a:rPr lang="es-CL" smtClean="0"/>
              <a:t>26-10-2021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345612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E6C1B-A04C-4CFD-A174-5B36694D9ACF}" type="datetimeFigureOut">
              <a:rPr lang="es-CL" smtClean="0"/>
              <a:t>26-10-2021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418990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BE6C1B-A04C-4CFD-A174-5B36694D9ACF}" type="datetimeFigureOut">
              <a:rPr lang="es-CL" smtClean="0"/>
              <a:t>26-10-2021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13962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BE6C1B-A04C-4CFD-A174-5B36694D9ACF}" type="datetimeFigureOut">
              <a:rPr lang="es-CL" smtClean="0"/>
              <a:t>26-10-2021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56D7534-E013-4A17-A5D6-0133371AFF4F}" type="slidenum">
              <a:rPr lang="es-CL" smtClean="0"/>
              <a:t>‹Nº›</a:t>
            </a:fld>
            <a:endParaRPr lang="es-CL"/>
          </a:p>
        </p:txBody>
      </p:sp>
    </p:spTree>
    <p:extLst>
      <p:ext uri="{BB962C8B-B14F-4D97-AF65-F5344CB8AC3E}">
        <p14:creationId xmlns:p14="http://schemas.microsoft.com/office/powerpoint/2010/main" val="30562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E6C1B-A04C-4CFD-A174-5B36694D9ACF}" type="datetimeFigureOut">
              <a:rPr lang="es-CL" smtClean="0"/>
              <a:t>26-10-2021</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6D7534-E013-4A17-A5D6-0133371AFF4F}" type="slidenum">
              <a:rPr lang="es-CL" smtClean="0"/>
              <a:t>‹Nº›</a:t>
            </a:fld>
            <a:endParaRPr lang="es-CL"/>
          </a:p>
        </p:txBody>
      </p:sp>
    </p:spTree>
    <p:extLst>
      <p:ext uri="{BB962C8B-B14F-4D97-AF65-F5344CB8AC3E}">
        <p14:creationId xmlns:p14="http://schemas.microsoft.com/office/powerpoint/2010/main" val="1112124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Shape 11">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3" name="Subtítulo 2">
            <a:extLst>
              <a:ext uri="{FF2B5EF4-FFF2-40B4-BE49-F238E27FC236}">
                <a16:creationId xmlns:a16="http://schemas.microsoft.com/office/drawing/2014/main" id="{43DAA25B-7FB4-42E8-988A-50F2DA46621A}"/>
              </a:ext>
            </a:extLst>
          </p:cNvPr>
          <p:cNvSpPr>
            <a:spLocks noGrp="1"/>
          </p:cNvSpPr>
          <p:nvPr>
            <p:ph type="subTitle" idx="1"/>
          </p:nvPr>
        </p:nvSpPr>
        <p:spPr>
          <a:xfrm>
            <a:off x="7534654" y="1892300"/>
            <a:ext cx="3425445" cy="3073400"/>
          </a:xfrm>
        </p:spPr>
        <p:txBody>
          <a:bodyPr anchor="ctr">
            <a:normAutofit/>
          </a:bodyPr>
          <a:lstStyle/>
          <a:p>
            <a:pPr algn="l"/>
            <a:r>
              <a:rPr lang="es-CL" sz="2000" b="1">
                <a:solidFill>
                  <a:srgbClr val="FFFFFF"/>
                </a:solidFill>
              </a:rPr>
              <a:t>Sr. Felipe Olivares Acuña</a:t>
            </a:r>
          </a:p>
        </p:txBody>
      </p:sp>
      <p:sp>
        <p:nvSpPr>
          <p:cNvPr id="18" name="Isosceles Triangle 17">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0A322B5-C468-4206-B331-980F8068ADC6}"/>
              </a:ext>
            </a:extLst>
          </p:cNvPr>
          <p:cNvSpPr>
            <a:spLocks noGrp="1"/>
          </p:cNvSpPr>
          <p:nvPr>
            <p:ph type="ctrTitle"/>
          </p:nvPr>
        </p:nvSpPr>
        <p:spPr>
          <a:xfrm>
            <a:off x="829734" y="854529"/>
            <a:ext cx="5799665" cy="5148943"/>
          </a:xfrm>
        </p:spPr>
        <p:txBody>
          <a:bodyPr anchor="ctr">
            <a:normAutofit/>
          </a:bodyPr>
          <a:lstStyle/>
          <a:p>
            <a:r>
              <a:rPr lang="es-CL" sz="6000" b="1"/>
              <a:t>METODOLOGIAS DE DESARROLLO DE SOFTWARE</a:t>
            </a:r>
          </a:p>
        </p:txBody>
      </p:sp>
    </p:spTree>
    <p:extLst>
      <p:ext uri="{BB962C8B-B14F-4D97-AF65-F5344CB8AC3E}">
        <p14:creationId xmlns:p14="http://schemas.microsoft.com/office/powerpoint/2010/main" val="363400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B3DE04B-5FD4-4D26-AA5E-627D031C63CF}"/>
              </a:ext>
            </a:extLst>
          </p:cNvPr>
          <p:cNvSpPr>
            <a:spLocks noGrp="1"/>
          </p:cNvSpPr>
          <p:nvPr>
            <p:ph type="title"/>
          </p:nvPr>
        </p:nvSpPr>
        <p:spPr>
          <a:xfrm>
            <a:off x="676746" y="609600"/>
            <a:ext cx="3729076" cy="1320800"/>
          </a:xfrm>
        </p:spPr>
        <p:txBody>
          <a:bodyPr vert="horz" lIns="91440" tIns="45720" rIns="91440" bIns="45720" rtlCol="0" anchor="ctr">
            <a:normAutofit/>
          </a:bodyPr>
          <a:lstStyle/>
          <a:p>
            <a:endParaRPr lang="en-US"/>
          </a:p>
        </p:txBody>
      </p:sp>
      <p:sp>
        <p:nvSpPr>
          <p:cNvPr id="3" name="Marcador de contenido 2">
            <a:extLst>
              <a:ext uri="{FF2B5EF4-FFF2-40B4-BE49-F238E27FC236}">
                <a16:creationId xmlns:a16="http://schemas.microsoft.com/office/drawing/2014/main" id="{5E98AF37-573C-440C-ACF3-F8B2671D57FF}"/>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a:t>Manual del usuario: Es una descripción para que el usuario pueda manejarlo de manera correcta</a:t>
            </a:r>
          </a:p>
        </p:txBody>
      </p:sp>
      <p:pic>
        <p:nvPicPr>
          <p:cNvPr id="8" name="Marcador de contenido 7" descr="Texto&#10;&#10;Descripción generada automáticamente con confianza media">
            <a:extLst>
              <a:ext uri="{FF2B5EF4-FFF2-40B4-BE49-F238E27FC236}">
                <a16:creationId xmlns:a16="http://schemas.microsoft.com/office/drawing/2014/main" id="{E86B9AA0-69A1-4471-B48A-78FB98F7B97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66734" y="632145"/>
            <a:ext cx="4490899" cy="5813462"/>
          </a:xfrm>
          <a:prstGeom prst="rect">
            <a:avLst/>
          </a:prstGeom>
        </p:spPr>
      </p:pic>
    </p:spTree>
    <p:extLst>
      <p:ext uri="{BB962C8B-B14F-4D97-AF65-F5344CB8AC3E}">
        <p14:creationId xmlns:p14="http://schemas.microsoft.com/office/powerpoint/2010/main" val="29662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72499-B9B6-4FEF-B497-9B837DA8876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CD39F74-D528-40FE-B2EC-BF4DFE94B4C2}"/>
              </a:ext>
            </a:extLst>
          </p:cNvPr>
          <p:cNvSpPr>
            <a:spLocks noGrp="1"/>
          </p:cNvSpPr>
          <p:nvPr>
            <p:ph idx="1"/>
          </p:nvPr>
        </p:nvSpPr>
        <p:spPr/>
        <p:txBody>
          <a:bodyPr>
            <a:normAutofit fontScale="85000" lnSpcReduction="10000"/>
          </a:bodyPr>
          <a:lstStyle/>
          <a:p>
            <a:r>
              <a:rPr lang="es-CL" dirty="0"/>
              <a:t>Mantenimiento: El mantenimiento consiste en mantener y mejorar el software para enfrentar errores descubiertos y nuevos requisitos. </a:t>
            </a:r>
          </a:p>
          <a:p>
            <a:r>
              <a:rPr lang="es-CL" dirty="0"/>
              <a:t>La fase de mantenimiento de software es una parte explícita del modelo en cascada del proceso de desarrollo de software el cual fue desarrollado durante el movimiento de programación estructurada en computadores. El otro gran modelo, el Desarrollo en espiral desarrollado durante el movimiento de ingeniería de software orientada a objeto no hace una mención explícita de la fase de mantenimiento. </a:t>
            </a:r>
          </a:p>
          <a:p>
            <a:r>
              <a:rPr lang="es-CL" dirty="0"/>
              <a:t>En un ambiente formal de desarrollo de software, la organización o equipo de desarrollo tendrán algún mecanismo para documentar y rastrear defectos y deficiencias. El Software tan igual como la mayoría de otros productos, es típicamente lanzado con un conjunto conocido de defectos y deficiencias. </a:t>
            </a:r>
          </a:p>
          <a:p>
            <a:r>
              <a:rPr lang="es-CL" dirty="0"/>
              <a:t>Las deficiencias conocidas son normalmente documentadas en una carta de consideraciones operacionales o notas de lanzamiento (</a:t>
            </a:r>
            <a:r>
              <a:rPr lang="es-CL" dirty="0" err="1"/>
              <a:t>release</a:t>
            </a:r>
            <a:r>
              <a:rPr lang="es-CL" dirty="0"/>
              <a:t> notes) es así que los usuarios del software serán capaces de trabajar evitando las deficiencias conocidas y conocerán cuando el uso del software sería inadecuado para tareas específicas.</a:t>
            </a:r>
          </a:p>
          <a:p>
            <a:endParaRPr lang="es-CL" dirty="0"/>
          </a:p>
        </p:txBody>
      </p:sp>
    </p:spTree>
    <p:extLst>
      <p:ext uri="{BB962C8B-B14F-4D97-AF65-F5344CB8AC3E}">
        <p14:creationId xmlns:p14="http://schemas.microsoft.com/office/powerpoint/2010/main" val="207133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A0DFC-E152-4F3E-AD3A-F003F2FD50E8}"/>
              </a:ext>
            </a:extLst>
          </p:cNvPr>
          <p:cNvSpPr>
            <a:spLocks noGrp="1"/>
          </p:cNvSpPr>
          <p:nvPr>
            <p:ph type="title"/>
          </p:nvPr>
        </p:nvSpPr>
        <p:spPr/>
        <p:txBody>
          <a:bodyPr/>
          <a:lstStyle/>
          <a:p>
            <a:pPr algn="ctr"/>
            <a:r>
              <a:rPr lang="es-CL" dirty="0"/>
              <a:t>Metodologías Tradicionales de desarrollo de software</a:t>
            </a:r>
          </a:p>
        </p:txBody>
      </p:sp>
      <p:sp>
        <p:nvSpPr>
          <p:cNvPr id="3" name="Marcador de contenido 2">
            <a:extLst>
              <a:ext uri="{FF2B5EF4-FFF2-40B4-BE49-F238E27FC236}">
                <a16:creationId xmlns:a16="http://schemas.microsoft.com/office/drawing/2014/main" id="{03DFB869-E680-4F6A-B5BB-E9DBB1D46CBC}"/>
              </a:ext>
            </a:extLst>
          </p:cNvPr>
          <p:cNvSpPr>
            <a:spLocks noGrp="1"/>
          </p:cNvSpPr>
          <p:nvPr>
            <p:ph idx="1"/>
          </p:nvPr>
        </p:nvSpPr>
        <p:spPr/>
        <p:txBody>
          <a:bodyPr/>
          <a:lstStyle/>
          <a:p>
            <a:r>
              <a:rPr lang="es-CL" dirty="0"/>
              <a:t>¿Qué es una metodología?</a:t>
            </a:r>
          </a:p>
          <a:p>
            <a:pPr marL="457200" lvl="1" indent="0">
              <a:buNone/>
            </a:pPr>
            <a:r>
              <a:rPr lang="es-CL" dirty="0"/>
              <a:t>Conjunto de fases que guiaran al equipo de trabajo en el cumplimiento de objetivos, aplicando habilidades técnicas según la fase en la que se encuentren. De esa manera permite planificar, controlar, y verificar, todo lo que realicen para que al final, en cada una de las fases, sería el cumplimiento de ciertos objetivos que suman al producto terminado.</a:t>
            </a:r>
          </a:p>
        </p:txBody>
      </p:sp>
    </p:spTree>
    <p:extLst>
      <p:ext uri="{BB962C8B-B14F-4D97-AF65-F5344CB8AC3E}">
        <p14:creationId xmlns:p14="http://schemas.microsoft.com/office/powerpoint/2010/main" val="63284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28694D1-DFCE-49EC-BA7C-4FBDDEB2ED9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B8993F3-8F59-4B72-9FBA-688FB57838DD}"/>
              </a:ext>
            </a:extLst>
          </p:cNvPr>
          <p:cNvSpPr>
            <a:spLocks noGrp="1"/>
          </p:cNvSpPr>
          <p:nvPr>
            <p:ph sz="half" idx="1"/>
          </p:nvPr>
        </p:nvSpPr>
        <p:spPr>
          <a:xfrm>
            <a:off x="762000" y="2160589"/>
            <a:ext cx="3952875" cy="3880773"/>
          </a:xfrm>
        </p:spPr>
        <p:txBody>
          <a:bodyPr>
            <a:normAutofit/>
          </a:bodyPr>
          <a:lstStyle/>
          <a:p>
            <a:r>
              <a:rPr lang="es-CL" dirty="0"/>
              <a:t>Modelo cascada: Primer modelo basado en el ciclo de vida de software publicado. Debido a la cascada entre una fase y otra, este modelo se conoce como modelo cascada</a:t>
            </a:r>
          </a:p>
        </p:txBody>
      </p:sp>
      <p:sp>
        <p:nvSpPr>
          <p:cNvPr id="9" name="Marcador de contenido 8">
            <a:extLst>
              <a:ext uri="{FF2B5EF4-FFF2-40B4-BE49-F238E27FC236}">
                <a16:creationId xmlns:a16="http://schemas.microsoft.com/office/drawing/2014/main" id="{463D9365-681E-4805-8084-B2682E3CBAB1}"/>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260714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FD833-5BE8-42CB-A8DF-250C47F5029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486DA43-0F22-44DC-84E0-23583F088B78}"/>
              </a:ext>
            </a:extLst>
          </p:cNvPr>
          <p:cNvSpPr>
            <a:spLocks noGrp="1"/>
          </p:cNvSpPr>
          <p:nvPr>
            <p:ph sz="half" idx="1"/>
          </p:nvPr>
        </p:nvSpPr>
        <p:spPr/>
        <p:txBody>
          <a:bodyPr/>
          <a:lstStyle/>
          <a:p>
            <a:r>
              <a:rPr lang="es-CL" dirty="0"/>
              <a:t>Análisis y definición de requerimientos: Se definen a partir de consultas con los usuarios los servicios, restricciones y metas del sistema</a:t>
            </a:r>
          </a:p>
        </p:txBody>
      </p:sp>
      <p:sp>
        <p:nvSpPr>
          <p:cNvPr id="4" name="Marcador de contenido 3">
            <a:extLst>
              <a:ext uri="{FF2B5EF4-FFF2-40B4-BE49-F238E27FC236}">
                <a16:creationId xmlns:a16="http://schemas.microsoft.com/office/drawing/2014/main" id="{E968EB6B-C367-411D-ACFC-E9F7A8942133}"/>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4258799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E19E7-EEE6-4290-AA13-9CA330B7816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E60969D-F579-4DB6-82AE-0F1DBDE17D18}"/>
              </a:ext>
            </a:extLst>
          </p:cNvPr>
          <p:cNvSpPr>
            <a:spLocks noGrp="1"/>
          </p:cNvSpPr>
          <p:nvPr>
            <p:ph sz="half" idx="1"/>
          </p:nvPr>
        </p:nvSpPr>
        <p:spPr/>
        <p:txBody>
          <a:bodyPr/>
          <a:lstStyle/>
          <a:p>
            <a:r>
              <a:rPr lang="es-CL" dirty="0"/>
              <a:t>Diseño del sistema y del software: Se establece una arquitectura completa del sistema. El diseño del software identifica y describe las abstracciones fundamentales del sistema software y sus relaciones</a:t>
            </a:r>
          </a:p>
        </p:txBody>
      </p:sp>
      <p:sp>
        <p:nvSpPr>
          <p:cNvPr id="4" name="Marcador de contenido 3">
            <a:extLst>
              <a:ext uri="{FF2B5EF4-FFF2-40B4-BE49-F238E27FC236}">
                <a16:creationId xmlns:a16="http://schemas.microsoft.com/office/drawing/2014/main" id="{59A6D0B6-FD2D-4B51-93C8-CDA8358262EA}"/>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378319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9CB15-D030-4D8E-86FF-784DF1197EA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0D74A2E-B4C6-428E-925D-0A51E1C26F0F}"/>
              </a:ext>
            </a:extLst>
          </p:cNvPr>
          <p:cNvSpPr>
            <a:spLocks noGrp="1"/>
          </p:cNvSpPr>
          <p:nvPr>
            <p:ph sz="half" idx="1"/>
          </p:nvPr>
        </p:nvSpPr>
        <p:spPr/>
        <p:txBody>
          <a:bodyPr/>
          <a:lstStyle/>
          <a:p>
            <a:r>
              <a:rPr lang="es-CL" dirty="0"/>
              <a:t>Implementación y prueba de unidades: Durante esta etapa el diseño del software se lleva a cabo como un conjunto o unidades de programas. La prueba de unidades es verificar que cada una cumpla su función</a:t>
            </a:r>
          </a:p>
        </p:txBody>
      </p:sp>
      <p:sp>
        <p:nvSpPr>
          <p:cNvPr id="4" name="Marcador de contenido 3">
            <a:extLst>
              <a:ext uri="{FF2B5EF4-FFF2-40B4-BE49-F238E27FC236}">
                <a16:creationId xmlns:a16="http://schemas.microsoft.com/office/drawing/2014/main" id="{FE451F7C-A9B7-4553-A165-08529C210E9C}"/>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172021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DFE79-43A8-4453-87E3-4DA96BC82FC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DDA0A25-4407-401A-A30C-244CA39DA46C}"/>
              </a:ext>
            </a:extLst>
          </p:cNvPr>
          <p:cNvSpPr>
            <a:spLocks noGrp="1"/>
          </p:cNvSpPr>
          <p:nvPr>
            <p:ph sz="half" idx="1"/>
          </p:nvPr>
        </p:nvSpPr>
        <p:spPr/>
        <p:txBody>
          <a:bodyPr/>
          <a:lstStyle/>
          <a:p>
            <a:r>
              <a:rPr lang="es-CL" dirty="0"/>
              <a:t>Integración y prueba del sistema: Los programas o las unidades individuales de programas se integran y prueban para asegurar que se cumplan los requerimientos del software</a:t>
            </a:r>
          </a:p>
        </p:txBody>
      </p:sp>
      <p:sp>
        <p:nvSpPr>
          <p:cNvPr id="4" name="Marcador de contenido 3">
            <a:extLst>
              <a:ext uri="{FF2B5EF4-FFF2-40B4-BE49-F238E27FC236}">
                <a16:creationId xmlns:a16="http://schemas.microsoft.com/office/drawing/2014/main" id="{D531F70B-F1EE-4C6E-B99C-6FB93E2FE55D}"/>
              </a:ext>
            </a:extLst>
          </p:cNvPr>
          <p:cNvSpPr>
            <a:spLocks noGrp="1"/>
          </p:cNvSpPr>
          <p:nvPr>
            <p:ph sz="half" idx="2"/>
          </p:nvPr>
        </p:nvSpPr>
        <p:spPr>
          <a:xfrm>
            <a:off x="5100130" y="2170749"/>
            <a:ext cx="4184034" cy="3880773"/>
          </a:xfrm>
        </p:spPr>
        <p:txBody>
          <a:bodyPr/>
          <a:lstStyle/>
          <a:p>
            <a:endParaRPr lang="es-CL"/>
          </a:p>
        </p:txBody>
      </p:sp>
    </p:spTree>
    <p:extLst>
      <p:ext uri="{BB962C8B-B14F-4D97-AF65-F5344CB8AC3E}">
        <p14:creationId xmlns:p14="http://schemas.microsoft.com/office/powerpoint/2010/main" val="179129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93910-1515-4257-982C-AA27AAE1C81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0FECE9A-D474-4A25-9513-AFBBA4CCF140}"/>
              </a:ext>
            </a:extLst>
          </p:cNvPr>
          <p:cNvSpPr>
            <a:spLocks noGrp="1"/>
          </p:cNvSpPr>
          <p:nvPr>
            <p:ph sz="half" idx="1"/>
          </p:nvPr>
        </p:nvSpPr>
        <p:spPr/>
        <p:txBody>
          <a:bodyPr/>
          <a:lstStyle/>
          <a:p>
            <a:r>
              <a:rPr lang="es-CL" dirty="0"/>
              <a:t>Funcionamiento y mantenimiento: generalmente es la etapa mas larga. El sistema se pone en marcha.  El mantenimiento implica corregir errores no encontrados en las fases anteriores o mejorar las funciones del sistema</a:t>
            </a:r>
          </a:p>
        </p:txBody>
      </p:sp>
      <p:sp>
        <p:nvSpPr>
          <p:cNvPr id="4" name="Marcador de contenido 3">
            <a:extLst>
              <a:ext uri="{FF2B5EF4-FFF2-40B4-BE49-F238E27FC236}">
                <a16:creationId xmlns:a16="http://schemas.microsoft.com/office/drawing/2014/main" id="{EC60AF68-1633-4C05-9899-E81B8B5B1A6A}"/>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113684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D0EC20A-4550-4D5F-8B7D-3DD12FC1263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77E7157-22D1-4626-96E5-4F694610409E}"/>
              </a:ext>
            </a:extLst>
          </p:cNvPr>
          <p:cNvSpPr>
            <a:spLocks noGrp="1"/>
          </p:cNvSpPr>
          <p:nvPr>
            <p:ph idx="1"/>
          </p:nvPr>
        </p:nvSpPr>
        <p:spPr/>
        <p:txBody>
          <a:bodyPr/>
          <a:lstStyle/>
          <a:p>
            <a:r>
              <a:rPr lang="es-CL" dirty="0"/>
              <a:t>Cada fase es revisada antes de iniciar con la siguiente fase para asegurar que ha sido completamente finalizada.</a:t>
            </a:r>
          </a:p>
          <a:p>
            <a:r>
              <a:rPr lang="es-CL" dirty="0"/>
              <a:t>En la práctica, cada etapa se superpone y proporcionan información entre ellas</a:t>
            </a:r>
          </a:p>
          <a:p>
            <a:r>
              <a:rPr lang="es-CL" dirty="0"/>
              <a:t>Debido a los costos de producción y aprobación de documentos, las iteraciones son costosas. Por lo tanto, después de unas cuantas iteraciones se congelan partes del desarrollo y se sigue con otras fases.</a:t>
            </a:r>
          </a:p>
          <a:p>
            <a:endParaRPr lang="es-CL" dirty="0"/>
          </a:p>
        </p:txBody>
      </p:sp>
    </p:spTree>
    <p:extLst>
      <p:ext uri="{BB962C8B-B14F-4D97-AF65-F5344CB8AC3E}">
        <p14:creationId xmlns:p14="http://schemas.microsoft.com/office/powerpoint/2010/main" val="150469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2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5" name="Picture 3" descr="Bombilla en fondo amarillo con rayos de luz y cable pintados">
            <a:extLst>
              <a:ext uri="{FF2B5EF4-FFF2-40B4-BE49-F238E27FC236}">
                <a16:creationId xmlns:a16="http://schemas.microsoft.com/office/drawing/2014/main" id="{2C55C8CE-26E5-4070-B073-5BA3D0E68CD7}"/>
              </a:ext>
            </a:extLst>
          </p:cNvPr>
          <p:cNvPicPr>
            <a:picLocks noChangeAspect="1"/>
          </p:cNvPicPr>
          <p:nvPr/>
        </p:nvPicPr>
        <p:blipFill rotWithShape="1">
          <a:blip r:embed="rId2">
            <a:duotone>
              <a:prstClr val="black"/>
              <a:prstClr val="white"/>
            </a:duotone>
          </a:blip>
          <a:srcRect l="32377" t="839" r="4795"/>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84399410-43D7-439C-9D07-582F628EA99B}"/>
              </a:ext>
            </a:extLst>
          </p:cNvPr>
          <p:cNvSpPr>
            <a:spLocks noGrp="1"/>
          </p:cNvSpPr>
          <p:nvPr>
            <p:ph type="title"/>
          </p:nvPr>
        </p:nvSpPr>
        <p:spPr>
          <a:xfrm>
            <a:off x="582562" y="2405320"/>
            <a:ext cx="5940157" cy="2369093"/>
          </a:xfrm>
        </p:spPr>
        <p:txBody>
          <a:bodyPr vert="horz" lIns="91440" tIns="45720" rIns="91440" bIns="45720" rtlCol="0" anchor="b">
            <a:normAutofit/>
          </a:bodyPr>
          <a:lstStyle/>
          <a:p>
            <a:pPr>
              <a:lnSpc>
                <a:spcPct val="90000"/>
              </a:lnSpc>
            </a:pPr>
            <a:r>
              <a:rPr lang="en-US" sz="2700" dirty="0"/>
              <a:t>1° Unidad: </a:t>
            </a:r>
            <a:r>
              <a:rPr lang="en-US" sz="2700" dirty="0" err="1"/>
              <a:t>Metodologías</a:t>
            </a:r>
            <a:r>
              <a:rPr lang="en-US" sz="2700" dirty="0"/>
              <a:t> y </a:t>
            </a:r>
            <a:r>
              <a:rPr lang="en-US" sz="2700" dirty="0" err="1"/>
              <a:t>modelos</a:t>
            </a:r>
            <a:r>
              <a:rPr lang="en-US" sz="2700" dirty="0"/>
              <a:t> de </a:t>
            </a:r>
            <a:r>
              <a:rPr lang="en-US" sz="2700" dirty="0" err="1"/>
              <a:t>desarrollo</a:t>
            </a:r>
            <a:r>
              <a:rPr lang="en-US" sz="2700" dirty="0"/>
              <a:t> </a:t>
            </a:r>
            <a:r>
              <a:rPr lang="en-US" sz="2700" dirty="0" err="1"/>
              <a:t>tradicionales</a:t>
            </a:r>
            <a:r>
              <a:rPr lang="en-US" sz="2700" dirty="0"/>
              <a:t>.</a:t>
            </a:r>
            <a:br>
              <a:rPr lang="en-US" sz="2700" dirty="0"/>
            </a:br>
            <a:br>
              <a:rPr lang="en-US" sz="2300" dirty="0"/>
            </a:br>
            <a:br>
              <a:rPr lang="en-US" sz="2300" dirty="0"/>
            </a:br>
            <a:endParaRPr lang="en-US" sz="2300" dirty="0"/>
          </a:p>
        </p:txBody>
      </p:sp>
      <p:cxnSp>
        <p:nvCxnSpPr>
          <p:cNvPr id="65" name="Straight Connector 4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4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978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FB812-AD1E-4A43-85F6-8CC51E72785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17E6D5B-5CE7-470C-ABCE-CE417D962176}"/>
              </a:ext>
            </a:extLst>
          </p:cNvPr>
          <p:cNvSpPr>
            <a:spLocks noGrp="1"/>
          </p:cNvSpPr>
          <p:nvPr>
            <p:ph idx="1"/>
          </p:nvPr>
        </p:nvSpPr>
        <p:spPr/>
        <p:txBody>
          <a:bodyPr/>
          <a:lstStyle/>
          <a:p>
            <a:r>
              <a:rPr lang="es-CL" dirty="0"/>
              <a:t>Durante la última fase del modelo se pueden encontrar omisiones sobre los requerimientos originales del software. Esto significa hacer cambios en el software lo que implica que se repetirán etapas previas del modelo.</a:t>
            </a:r>
          </a:p>
          <a:p>
            <a:r>
              <a:rPr lang="es-CL" dirty="0"/>
              <a:t>Una de las ventajas de este modelo, es que cuadra con otros modelos de desarrollo de software y la documentación de este modelo se produce en cada fase.</a:t>
            </a:r>
          </a:p>
          <a:p>
            <a:r>
              <a:rPr lang="es-CL" dirty="0"/>
              <a:t>El gran problema de este modelo es su inflexibilidad.</a:t>
            </a:r>
          </a:p>
        </p:txBody>
      </p:sp>
    </p:spTree>
    <p:extLst>
      <p:ext uri="{BB962C8B-B14F-4D97-AF65-F5344CB8AC3E}">
        <p14:creationId xmlns:p14="http://schemas.microsoft.com/office/powerpoint/2010/main" val="3060669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8A914-0917-40C8-9BFE-6C3BB5870EE7}"/>
              </a:ext>
            </a:extLst>
          </p:cNvPr>
          <p:cNvSpPr>
            <a:spLocks noGrp="1"/>
          </p:cNvSpPr>
          <p:nvPr>
            <p:ph type="title"/>
          </p:nvPr>
        </p:nvSpPr>
        <p:spPr/>
        <p:txBody>
          <a:bodyPr/>
          <a:lstStyle/>
          <a:p>
            <a:r>
              <a:rPr lang="es-CL" dirty="0"/>
              <a:t>Modelo de construcción de prototipo</a:t>
            </a:r>
          </a:p>
        </p:txBody>
      </p:sp>
      <p:sp>
        <p:nvSpPr>
          <p:cNvPr id="3" name="Marcador de contenido 2">
            <a:extLst>
              <a:ext uri="{FF2B5EF4-FFF2-40B4-BE49-F238E27FC236}">
                <a16:creationId xmlns:a16="http://schemas.microsoft.com/office/drawing/2014/main" id="{0298BEFC-E7E2-454E-B883-C028D790C217}"/>
              </a:ext>
            </a:extLst>
          </p:cNvPr>
          <p:cNvSpPr>
            <a:spLocks noGrp="1"/>
          </p:cNvSpPr>
          <p:nvPr>
            <p:ph idx="1"/>
          </p:nvPr>
        </p:nvSpPr>
        <p:spPr/>
        <p:txBody>
          <a:bodyPr/>
          <a:lstStyle/>
          <a:p>
            <a:r>
              <a:rPr lang="es-CL" dirty="0"/>
              <a:t>Es un modelo no secuencial basado en la construcción de simulaciones o modelos ejecutables.</a:t>
            </a:r>
          </a:p>
          <a:p>
            <a:r>
              <a:rPr lang="es-CL" dirty="0"/>
              <a:t>Su objetivo principal es la participación directa del cliente en la construcción del software</a:t>
            </a:r>
          </a:p>
          <a:p>
            <a:r>
              <a:rPr lang="es-CL" dirty="0"/>
              <a:t>El prototipo es una versión reducida del programa completo</a:t>
            </a:r>
          </a:p>
          <a:p>
            <a:r>
              <a:rPr lang="es-CL" dirty="0"/>
              <a:t>La gracia del prototipo es que debe ser construido en poco tiempo, y no se debe utilizar mucho dinero ya que, si es aprobado el prototipo, a partir de éste se empieza a iniciar el desarrollo</a:t>
            </a:r>
          </a:p>
        </p:txBody>
      </p:sp>
    </p:spTree>
    <p:extLst>
      <p:ext uri="{BB962C8B-B14F-4D97-AF65-F5344CB8AC3E}">
        <p14:creationId xmlns:p14="http://schemas.microsoft.com/office/powerpoint/2010/main" val="179730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64167-B07E-483D-83C9-5E572CCFEF3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D20E080-0AA7-4A1A-B215-E76ECE64A215}"/>
              </a:ext>
            </a:extLst>
          </p:cNvPr>
          <p:cNvSpPr>
            <a:spLocks noGrp="1"/>
          </p:cNvSpPr>
          <p:nvPr>
            <p:ph sz="half" idx="1"/>
          </p:nvPr>
        </p:nvSpPr>
        <p:spPr/>
        <p:txBody>
          <a:bodyPr/>
          <a:lstStyle/>
          <a:p>
            <a:r>
              <a:rPr lang="es-CL" dirty="0"/>
              <a:t>El prototipo es dado a los usuarios, para que ellos experimenten con el prototipo y de esta manera provean la retroalimentación sobre lo que les gustó y no les gustó del prototipo</a:t>
            </a:r>
          </a:p>
        </p:txBody>
      </p:sp>
      <p:pic>
        <p:nvPicPr>
          <p:cNvPr id="6" name="Marcador de contenido 5" descr="Forma, Flecha&#10;&#10;Descripción generada automáticamente">
            <a:extLst>
              <a:ext uri="{FF2B5EF4-FFF2-40B4-BE49-F238E27FC236}">
                <a16:creationId xmlns:a16="http://schemas.microsoft.com/office/drawing/2014/main" id="{F44AEE7A-1014-48E1-83DF-A950E27243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9687" y="2243931"/>
            <a:ext cx="4124325" cy="3714750"/>
          </a:xfrm>
        </p:spPr>
      </p:pic>
    </p:spTree>
    <p:extLst>
      <p:ext uri="{BB962C8B-B14F-4D97-AF65-F5344CB8AC3E}">
        <p14:creationId xmlns:p14="http://schemas.microsoft.com/office/powerpoint/2010/main" val="354734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EE504-DE4D-4A91-A7BB-52906C10BEEB}"/>
              </a:ext>
            </a:extLst>
          </p:cNvPr>
          <p:cNvSpPr>
            <a:spLocks noGrp="1"/>
          </p:cNvSpPr>
          <p:nvPr>
            <p:ph type="title"/>
          </p:nvPr>
        </p:nvSpPr>
        <p:spPr/>
        <p:txBody>
          <a:bodyPr/>
          <a:lstStyle/>
          <a:p>
            <a:r>
              <a:rPr lang="es-CL" dirty="0"/>
              <a:t>Modelo en espiral</a:t>
            </a:r>
          </a:p>
        </p:txBody>
      </p:sp>
      <p:sp>
        <p:nvSpPr>
          <p:cNvPr id="3" name="Marcador de contenido 2">
            <a:extLst>
              <a:ext uri="{FF2B5EF4-FFF2-40B4-BE49-F238E27FC236}">
                <a16:creationId xmlns:a16="http://schemas.microsoft.com/office/drawing/2014/main" id="{83D2142F-4B2B-4071-9279-5A025BF2BD3D}"/>
              </a:ext>
            </a:extLst>
          </p:cNvPr>
          <p:cNvSpPr>
            <a:spLocks noGrp="1"/>
          </p:cNvSpPr>
          <p:nvPr>
            <p:ph sz="half" idx="1"/>
          </p:nvPr>
        </p:nvSpPr>
        <p:spPr/>
        <p:txBody>
          <a:bodyPr>
            <a:normAutofit/>
          </a:bodyPr>
          <a:lstStyle/>
          <a:p>
            <a:r>
              <a:rPr lang="es-CL" b="0" i="0" dirty="0">
                <a:solidFill>
                  <a:srgbClr val="444444"/>
                </a:solidFill>
                <a:effectLst/>
                <a:latin typeface="+mj-lt"/>
              </a:rPr>
              <a:t>Este modelo es algo más complejo que los anteriores, aunque incluye un elemento muy útil e importante en el desarrollo del software: análisis de riesgos.</a:t>
            </a:r>
          </a:p>
          <a:p>
            <a:r>
              <a:rPr lang="es-CL" b="0" i="0" dirty="0">
                <a:solidFill>
                  <a:srgbClr val="444444"/>
                </a:solidFill>
                <a:effectLst/>
                <a:latin typeface="+mj-lt"/>
              </a:rPr>
              <a:t>El modelo en espiral concreta cuatro fases:</a:t>
            </a:r>
          </a:p>
          <a:p>
            <a:pPr lvl="1"/>
            <a:r>
              <a:rPr lang="es-CL" b="0" i="0" dirty="0">
                <a:solidFill>
                  <a:srgbClr val="444444"/>
                </a:solidFill>
                <a:effectLst/>
                <a:latin typeface="+mj-lt"/>
              </a:rPr>
              <a:t>Planificación </a:t>
            </a:r>
          </a:p>
          <a:p>
            <a:pPr lvl="1"/>
            <a:r>
              <a:rPr lang="es-CL" b="0" i="0" dirty="0">
                <a:solidFill>
                  <a:srgbClr val="444444"/>
                </a:solidFill>
                <a:effectLst/>
                <a:latin typeface="+mj-lt"/>
              </a:rPr>
              <a:t>Definición de Objetivos</a:t>
            </a:r>
          </a:p>
          <a:p>
            <a:pPr lvl="1"/>
            <a:r>
              <a:rPr lang="es-CL" b="0" i="0" dirty="0">
                <a:solidFill>
                  <a:srgbClr val="444444"/>
                </a:solidFill>
                <a:effectLst/>
                <a:latin typeface="+mj-lt"/>
              </a:rPr>
              <a:t>Evaluación y reducción de riesgos</a:t>
            </a:r>
          </a:p>
          <a:p>
            <a:pPr lvl="1"/>
            <a:r>
              <a:rPr lang="es-CL" b="0" i="0" dirty="0">
                <a:solidFill>
                  <a:srgbClr val="444444"/>
                </a:solidFill>
                <a:effectLst/>
                <a:latin typeface="+mj-lt"/>
              </a:rPr>
              <a:t>Desarrollo y Validación</a:t>
            </a:r>
          </a:p>
        </p:txBody>
      </p:sp>
      <p:sp>
        <p:nvSpPr>
          <p:cNvPr id="4" name="Marcador de contenido 3">
            <a:extLst>
              <a:ext uri="{FF2B5EF4-FFF2-40B4-BE49-F238E27FC236}">
                <a16:creationId xmlns:a16="http://schemas.microsoft.com/office/drawing/2014/main" id="{CE3C2128-A321-4449-8911-D90D967FB60C}"/>
              </a:ext>
            </a:extLst>
          </p:cNvPr>
          <p:cNvSpPr>
            <a:spLocks noGrp="1"/>
          </p:cNvSpPr>
          <p:nvPr>
            <p:ph sz="half" idx="2"/>
          </p:nvPr>
        </p:nvSpPr>
        <p:spPr/>
        <p:txBody>
          <a:bodyPr>
            <a:normAutofit/>
          </a:bodyPr>
          <a:lstStyle/>
          <a:p>
            <a:endParaRPr lang="es-CL"/>
          </a:p>
        </p:txBody>
      </p:sp>
    </p:spTree>
    <p:extLst>
      <p:ext uri="{BB962C8B-B14F-4D97-AF65-F5344CB8AC3E}">
        <p14:creationId xmlns:p14="http://schemas.microsoft.com/office/powerpoint/2010/main" val="105792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F29D08-EF1B-4342-A1A2-F80720BEA804}"/>
              </a:ext>
            </a:extLst>
          </p:cNvPr>
          <p:cNvSpPr>
            <a:spLocks noGrp="1"/>
          </p:cNvSpPr>
          <p:nvPr>
            <p:ph type="title"/>
          </p:nvPr>
        </p:nvSpPr>
        <p:spPr>
          <a:xfrm>
            <a:off x="652481" y="1382486"/>
            <a:ext cx="3547581" cy="4093028"/>
          </a:xfrm>
        </p:spPr>
        <p:txBody>
          <a:bodyPr anchor="ctr">
            <a:normAutofit/>
          </a:bodyPr>
          <a:lstStyle/>
          <a:p>
            <a:r>
              <a:rPr lang="es-CL" sz="2800" dirty="0"/>
              <a:t>Definición de objetivos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E0CA459-ADEF-45F0-89E2-06EC1807FA7A}"/>
              </a:ext>
            </a:extLst>
          </p:cNvPr>
          <p:cNvGraphicFramePr>
            <a:graphicFrameLocks noGrp="1"/>
          </p:cNvGraphicFramePr>
          <p:nvPr>
            <p:ph idx="1"/>
            <p:extLst>
              <p:ext uri="{D42A27DB-BD31-4B8C-83A1-F6EECF244321}">
                <p14:modId xmlns:p14="http://schemas.microsoft.com/office/powerpoint/2010/main" val="356279794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06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C7120A5-2CBD-4502-B6EC-6BBBF89572FC}"/>
              </a:ext>
            </a:extLst>
          </p:cNvPr>
          <p:cNvSpPr>
            <a:spLocks noGrp="1"/>
          </p:cNvSpPr>
          <p:nvPr>
            <p:ph type="title"/>
          </p:nvPr>
        </p:nvSpPr>
        <p:spPr>
          <a:xfrm>
            <a:off x="1043950" y="1179151"/>
            <a:ext cx="3300646" cy="4463889"/>
          </a:xfrm>
        </p:spPr>
        <p:txBody>
          <a:bodyPr anchor="ctr">
            <a:normAutofit/>
          </a:bodyPr>
          <a:lstStyle/>
          <a:p>
            <a:r>
              <a:rPr lang="es-CL" sz="3000" dirty="0"/>
              <a:t>Evaluación y reducción de riesgos</a:t>
            </a:r>
            <a:br>
              <a:rPr lang="es-CL" dirty="0"/>
            </a:br>
            <a:endParaRPr lang="es-CL"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555A941-19B1-46D5-ADC9-7F667648BDEB}"/>
              </a:ext>
            </a:extLst>
          </p:cNvPr>
          <p:cNvSpPr>
            <a:spLocks noGrp="1"/>
          </p:cNvSpPr>
          <p:nvPr>
            <p:ph idx="1"/>
          </p:nvPr>
        </p:nvSpPr>
        <p:spPr>
          <a:xfrm>
            <a:off x="4978918" y="1109145"/>
            <a:ext cx="6341016" cy="4603900"/>
          </a:xfrm>
        </p:spPr>
        <p:txBody>
          <a:bodyPr anchor="ctr">
            <a:normAutofit/>
          </a:bodyPr>
          <a:lstStyle/>
          <a:p>
            <a:r>
              <a:rPr lang="es-CL" dirty="0"/>
              <a:t>Se lleva a cabo un análisis detallado por cada uno de los riesgos identificados y se definen los pasos a seguir para disminuir dichos riesgos</a:t>
            </a:r>
          </a:p>
          <a:p>
            <a:endParaRPr lang="es-CL"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53592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9B1272A-650A-4A8E-B3C4-ACD11D32EE82}"/>
              </a:ext>
            </a:extLst>
          </p:cNvPr>
          <p:cNvSpPr>
            <a:spLocks noGrp="1"/>
          </p:cNvSpPr>
          <p:nvPr>
            <p:ph type="title"/>
          </p:nvPr>
        </p:nvSpPr>
        <p:spPr/>
        <p:txBody>
          <a:bodyPr/>
          <a:lstStyle/>
          <a:p>
            <a:endParaRPr lang="es-CL"/>
          </a:p>
        </p:txBody>
      </p:sp>
      <p:sp>
        <p:nvSpPr>
          <p:cNvPr id="5" name="Marcador de contenido 4">
            <a:extLst>
              <a:ext uri="{FF2B5EF4-FFF2-40B4-BE49-F238E27FC236}">
                <a16:creationId xmlns:a16="http://schemas.microsoft.com/office/drawing/2014/main" id="{01DA8BB6-6D43-4176-8B49-DA58E59C63D9}"/>
              </a:ext>
            </a:extLst>
          </p:cNvPr>
          <p:cNvSpPr>
            <a:spLocks noGrp="1"/>
          </p:cNvSpPr>
          <p:nvPr>
            <p:ph sz="half" idx="1"/>
          </p:nvPr>
        </p:nvSpPr>
        <p:spPr/>
        <p:txBody>
          <a:bodyPr/>
          <a:lstStyle/>
          <a:p>
            <a:r>
              <a:rPr lang="es-CL" dirty="0"/>
              <a:t>Desarrollo y validación:</a:t>
            </a:r>
          </a:p>
          <a:p>
            <a:pPr lvl="1"/>
            <a:r>
              <a:rPr lang="es-CL" dirty="0"/>
              <a:t>Después de la evaluación de riesgos, se elige un modelo para el desarrollo del sistema</a:t>
            </a:r>
          </a:p>
          <a:p>
            <a:pPr marL="0" indent="0">
              <a:buNone/>
            </a:pPr>
            <a:endParaRPr lang="es-CL" dirty="0"/>
          </a:p>
        </p:txBody>
      </p:sp>
      <p:sp>
        <p:nvSpPr>
          <p:cNvPr id="6" name="Marcador de contenido 5">
            <a:extLst>
              <a:ext uri="{FF2B5EF4-FFF2-40B4-BE49-F238E27FC236}">
                <a16:creationId xmlns:a16="http://schemas.microsoft.com/office/drawing/2014/main" id="{CEA0B466-6166-4773-BF0E-1951D3671D27}"/>
              </a:ext>
            </a:extLst>
          </p:cNvPr>
          <p:cNvSpPr>
            <a:spLocks noGrp="1"/>
          </p:cNvSpPr>
          <p:nvPr>
            <p:ph sz="half" idx="2"/>
          </p:nvPr>
        </p:nvSpPr>
        <p:spPr/>
        <p:txBody>
          <a:bodyPr/>
          <a:lstStyle/>
          <a:p>
            <a:r>
              <a:rPr lang="es-CL" dirty="0"/>
              <a:t>Planificación: El proyecto se revisa y se toma la decisión si se debe continuar con el ciclo posterior de la espiral. Si es así se desarrollan planes para la siguiente iteración</a:t>
            </a:r>
          </a:p>
        </p:txBody>
      </p:sp>
    </p:spTree>
    <p:extLst>
      <p:ext uri="{BB962C8B-B14F-4D97-AF65-F5344CB8AC3E}">
        <p14:creationId xmlns:p14="http://schemas.microsoft.com/office/powerpoint/2010/main" val="474276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7A68F-36AC-4B15-A0BA-143722123135}"/>
              </a:ext>
            </a:extLst>
          </p:cNvPr>
          <p:cNvSpPr>
            <a:spLocks noGrp="1"/>
          </p:cNvSpPr>
          <p:nvPr>
            <p:ph type="title"/>
          </p:nvPr>
        </p:nvSpPr>
        <p:spPr/>
        <p:txBody>
          <a:bodyPr/>
          <a:lstStyle/>
          <a:p>
            <a:r>
              <a:rPr lang="es-CL" dirty="0"/>
              <a:t>Modelo en espiral</a:t>
            </a:r>
          </a:p>
        </p:txBody>
      </p:sp>
      <p:sp>
        <p:nvSpPr>
          <p:cNvPr id="3" name="Marcador de contenido 2">
            <a:extLst>
              <a:ext uri="{FF2B5EF4-FFF2-40B4-BE49-F238E27FC236}">
                <a16:creationId xmlns:a16="http://schemas.microsoft.com/office/drawing/2014/main" id="{67D39C29-31AA-411F-A18E-1D92ADDCCA78}"/>
              </a:ext>
            </a:extLst>
          </p:cNvPr>
          <p:cNvSpPr>
            <a:spLocks noGrp="1"/>
          </p:cNvSpPr>
          <p:nvPr>
            <p:ph sz="half" idx="1"/>
          </p:nvPr>
        </p:nvSpPr>
        <p:spPr/>
        <p:txBody>
          <a:bodyPr/>
          <a:lstStyle/>
          <a:p>
            <a:r>
              <a:rPr lang="es-CL" dirty="0"/>
              <a:t>En cada fase el producto gana “madurez”.</a:t>
            </a:r>
          </a:p>
          <a:p>
            <a:r>
              <a:rPr lang="es-CL" dirty="0"/>
              <a:t>Hasta que en una iteración se logre el objetivo deseado y sea aprobado, las iteraciones terminan.</a:t>
            </a:r>
          </a:p>
        </p:txBody>
      </p:sp>
      <p:sp>
        <p:nvSpPr>
          <p:cNvPr id="4" name="Marcador de contenido 3">
            <a:extLst>
              <a:ext uri="{FF2B5EF4-FFF2-40B4-BE49-F238E27FC236}">
                <a16:creationId xmlns:a16="http://schemas.microsoft.com/office/drawing/2014/main" id="{C0AD280D-A134-467C-B10C-D06BB9C4AE0E}"/>
              </a:ext>
            </a:extLst>
          </p:cNvPr>
          <p:cNvSpPr>
            <a:spLocks noGrp="1"/>
          </p:cNvSpPr>
          <p:nvPr>
            <p:ph sz="half" idx="2"/>
          </p:nvPr>
        </p:nvSpPr>
        <p:spPr/>
        <p:txBody>
          <a:bodyPr/>
          <a:lstStyle/>
          <a:p>
            <a:r>
              <a:rPr lang="es-CL" dirty="0"/>
              <a:t> </a:t>
            </a:r>
          </a:p>
        </p:txBody>
      </p:sp>
    </p:spTree>
    <p:extLst>
      <p:ext uri="{BB962C8B-B14F-4D97-AF65-F5344CB8AC3E}">
        <p14:creationId xmlns:p14="http://schemas.microsoft.com/office/powerpoint/2010/main" val="164367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4FD013-CEFC-4E4A-9DFF-659DF3D09495}"/>
              </a:ext>
            </a:extLst>
          </p:cNvPr>
          <p:cNvSpPr>
            <a:spLocks noGrp="1"/>
          </p:cNvSpPr>
          <p:nvPr>
            <p:ph type="title"/>
          </p:nvPr>
        </p:nvSpPr>
        <p:spPr>
          <a:xfrm>
            <a:off x="1043950" y="1179151"/>
            <a:ext cx="3300646" cy="4463889"/>
          </a:xfrm>
        </p:spPr>
        <p:txBody>
          <a:bodyPr anchor="ctr">
            <a:normAutofit/>
          </a:bodyPr>
          <a:lstStyle/>
          <a:p>
            <a:r>
              <a:rPr lang="es-CL" b="1" dirty="0"/>
              <a:t>Procesos del software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DFEB83F-D08A-420D-ADCF-B3F79FADAA80}"/>
              </a:ext>
            </a:extLst>
          </p:cNvPr>
          <p:cNvSpPr>
            <a:spLocks noGrp="1"/>
          </p:cNvSpPr>
          <p:nvPr>
            <p:ph idx="1"/>
          </p:nvPr>
        </p:nvSpPr>
        <p:spPr>
          <a:xfrm>
            <a:off x="4978918" y="1109145"/>
            <a:ext cx="6341016" cy="4603900"/>
          </a:xfrm>
        </p:spPr>
        <p:txBody>
          <a:bodyPr anchor="ctr">
            <a:normAutofit/>
          </a:bodyPr>
          <a:lstStyle/>
          <a:p>
            <a:r>
              <a:rPr lang="es-CL" dirty="0"/>
              <a:t>Un proceso de software es un conjunto de actividades y resultados asociados que producen un producto de software</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243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4FD013-CEFC-4E4A-9DFF-659DF3D09495}"/>
              </a:ext>
            </a:extLst>
          </p:cNvPr>
          <p:cNvSpPr>
            <a:spLocks noGrp="1"/>
          </p:cNvSpPr>
          <p:nvPr>
            <p:ph type="title"/>
          </p:nvPr>
        </p:nvSpPr>
        <p:spPr>
          <a:xfrm>
            <a:off x="1043950" y="1179151"/>
            <a:ext cx="3300646" cy="4463889"/>
          </a:xfrm>
        </p:spPr>
        <p:txBody>
          <a:bodyPr anchor="ctr">
            <a:normAutofit/>
          </a:bodyPr>
          <a:lstStyle/>
          <a:p>
            <a:r>
              <a:rPr lang="es-CL" b="1" dirty="0"/>
              <a:t>Procesos del software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DFEB83F-D08A-420D-ADCF-B3F79FADAA80}"/>
              </a:ext>
            </a:extLst>
          </p:cNvPr>
          <p:cNvSpPr>
            <a:spLocks noGrp="1"/>
          </p:cNvSpPr>
          <p:nvPr>
            <p:ph idx="1"/>
          </p:nvPr>
        </p:nvSpPr>
        <p:spPr>
          <a:xfrm>
            <a:off x="4978918" y="1109145"/>
            <a:ext cx="6341016" cy="4603900"/>
          </a:xfrm>
        </p:spPr>
        <p:txBody>
          <a:bodyPr anchor="ctr">
            <a:normAutofit/>
          </a:bodyPr>
          <a:lstStyle/>
          <a:p>
            <a:r>
              <a:rPr lang="es-CL" dirty="0"/>
              <a:t>El ciclo de vida de un proyecto de sistema está dividido en varios procesos. Cada proceso describe las actividades que hay que realizar para obtener un conjunto concreto de productos de desarrollo del software.</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050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4ED73E-2083-4208-A2FD-EE49EFFA45C0}"/>
              </a:ext>
            </a:extLst>
          </p:cNvPr>
          <p:cNvSpPr>
            <a:spLocks noGrp="1"/>
          </p:cNvSpPr>
          <p:nvPr>
            <p:ph idx="1"/>
          </p:nvPr>
        </p:nvSpPr>
        <p:spPr>
          <a:xfrm>
            <a:off x="662651" y="1026970"/>
            <a:ext cx="9094807" cy="1855125"/>
          </a:xfrm>
        </p:spPr>
        <p:txBody>
          <a:bodyPr>
            <a:normAutofit lnSpcReduction="10000"/>
          </a:bodyPr>
          <a:lstStyle/>
          <a:p>
            <a:pPr>
              <a:buFont typeface="Wingdings" panose="05000000000000000000" pitchFamily="2" charset="2"/>
              <a:buChar char="Ø"/>
            </a:pPr>
            <a:r>
              <a:rPr lang="es-CL" sz="2400" b="1" dirty="0"/>
              <a:t>Análisis y definición de requerimientos</a:t>
            </a:r>
            <a:r>
              <a:rPr lang="es-CL" sz="2400" dirty="0"/>
              <a:t>: Los servicios, restricciones y metas del sistema se definen a partir de las consultas con el cliente. En esta etapa se definen los requerimientos con detalle y sirve para especificar en qué consistirá el sistema.</a:t>
            </a:r>
          </a:p>
        </p:txBody>
      </p:sp>
      <p:sp>
        <p:nvSpPr>
          <p:cNvPr id="10" name="CuadroTexto 9">
            <a:extLst>
              <a:ext uri="{FF2B5EF4-FFF2-40B4-BE49-F238E27FC236}">
                <a16:creationId xmlns:a16="http://schemas.microsoft.com/office/drawing/2014/main" id="{244ECAB7-E56C-4373-B5B9-B64369437178}"/>
              </a:ext>
            </a:extLst>
          </p:cNvPr>
          <p:cNvSpPr txBox="1"/>
          <p:nvPr/>
        </p:nvSpPr>
        <p:spPr>
          <a:xfrm>
            <a:off x="662651" y="3886216"/>
            <a:ext cx="9233703" cy="1255728"/>
          </a:xfrm>
          <a:prstGeom prst="rect">
            <a:avLst/>
          </a:prstGeom>
          <a:noFill/>
        </p:spPr>
        <p:txBody>
          <a:bodyPr wrap="square">
            <a:spAutoFit/>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s-CL" sz="2800" b="1" i="0" u="none" strike="noStrike" kern="1200" cap="none" spc="0" normalizeH="0" baseline="0" noProof="0" dirty="0">
                <a:ln>
                  <a:noFill/>
                </a:ln>
                <a:solidFill>
                  <a:prstClr val="black"/>
                </a:solidFill>
                <a:effectLst/>
                <a:uLnTx/>
                <a:uFillTx/>
                <a:latin typeface="Calibri" panose="020F0502020204030204"/>
                <a:ea typeface="+mn-ea"/>
                <a:cs typeface="+mn-cs"/>
              </a:rPr>
              <a:t>Diseño y arquitectura</a:t>
            </a:r>
            <a:r>
              <a:rPr kumimoji="0" lang="es-CL" sz="2800" b="0" i="0" u="none" strike="noStrike" kern="1200" cap="none" spc="0" normalizeH="0" baseline="0" noProof="0" dirty="0">
                <a:ln>
                  <a:noFill/>
                </a:ln>
                <a:solidFill>
                  <a:prstClr val="black"/>
                </a:solidFill>
                <a:effectLst/>
                <a:uLnTx/>
                <a:uFillTx/>
                <a:latin typeface="Calibri" panose="020F0502020204030204"/>
                <a:ea typeface="+mn-ea"/>
                <a:cs typeface="+mn-cs"/>
              </a:rPr>
              <a:t>: Ya teniendo los requerimientos por parte del cliente, se modela el sistema y se define su estructura para que pueda soportar todos los requisitos. </a:t>
            </a:r>
          </a:p>
        </p:txBody>
      </p:sp>
    </p:spTree>
    <p:extLst>
      <p:ext uri="{BB962C8B-B14F-4D97-AF65-F5344CB8AC3E}">
        <p14:creationId xmlns:p14="http://schemas.microsoft.com/office/powerpoint/2010/main" val="107066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DCA675-5ED1-43CD-9052-02895B430AF9}"/>
              </a:ext>
            </a:extLst>
          </p:cNvPr>
          <p:cNvSpPr>
            <a:spLocks noGrp="1"/>
          </p:cNvSpPr>
          <p:nvPr>
            <p:ph idx="1"/>
          </p:nvPr>
        </p:nvSpPr>
        <p:spPr>
          <a:xfrm>
            <a:off x="838200" y="853351"/>
            <a:ext cx="10515600" cy="2202365"/>
          </a:xfrm>
        </p:spPr>
        <p:txBody>
          <a:bodyPr/>
          <a:lstStyle/>
          <a:p>
            <a:r>
              <a:rPr lang="es-CL" dirty="0"/>
              <a:t>Programación: El diseño se traduce a código. En términos de ingeniería de software es una etapa que no demanda mucho trabajo y no es demasiado compleja. Sin embargo, la duración y complejidad de esta etapa están sujetos a la calidad del diseño de la etapa anterior además del lenguaje de programación utilizado.</a:t>
            </a:r>
          </a:p>
        </p:txBody>
      </p:sp>
      <p:sp>
        <p:nvSpPr>
          <p:cNvPr id="4" name="Marcador de contenido 2">
            <a:extLst>
              <a:ext uri="{FF2B5EF4-FFF2-40B4-BE49-F238E27FC236}">
                <a16:creationId xmlns:a16="http://schemas.microsoft.com/office/drawing/2014/main" id="{0C862E79-61F2-49F6-B055-0B2B8E55DF14}"/>
              </a:ext>
            </a:extLst>
          </p:cNvPr>
          <p:cNvSpPr txBox="1">
            <a:spLocks/>
          </p:cNvSpPr>
          <p:nvPr/>
        </p:nvSpPr>
        <p:spPr>
          <a:xfrm>
            <a:off x="745603" y="371229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t>Pruebas de software: Parte crucial en el desarrollo de cualquier sistema.  Se comprueba que el software realice correctamente las funciones indicadas en la especificación.</a:t>
            </a:r>
          </a:p>
        </p:txBody>
      </p:sp>
    </p:spTree>
    <p:extLst>
      <p:ext uri="{BB962C8B-B14F-4D97-AF65-F5344CB8AC3E}">
        <p14:creationId xmlns:p14="http://schemas.microsoft.com/office/powerpoint/2010/main" val="24999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4D02593-3D69-4BDA-8CB7-2748066026A0}"/>
              </a:ext>
            </a:extLst>
          </p:cNvPr>
          <p:cNvSpPr>
            <a:spLocks noGrp="1"/>
          </p:cNvSpPr>
          <p:nvPr>
            <p:ph idx="1"/>
          </p:nvPr>
        </p:nvSpPr>
        <p:spPr>
          <a:xfrm>
            <a:off x="699304" y="555303"/>
            <a:ext cx="10515600" cy="2873697"/>
          </a:xfrm>
        </p:spPr>
        <p:txBody>
          <a:bodyPr/>
          <a:lstStyle/>
          <a:p>
            <a:r>
              <a:rPr lang="es-CL" dirty="0"/>
              <a:t>Integración: El nuevo sistema se instala para que empiece a trabajar y se capacitan a sus usuarios para que aprendan a utilizarlo. La instalación se puede hacer según 4 métodos</a:t>
            </a:r>
          </a:p>
          <a:p>
            <a:pPr lvl="1"/>
            <a:r>
              <a:rPr lang="es-CL" dirty="0"/>
              <a:t>Método directo</a:t>
            </a:r>
          </a:p>
          <a:p>
            <a:pPr lvl="1"/>
            <a:r>
              <a:rPr lang="es-CL" dirty="0"/>
              <a:t>Método paralelo</a:t>
            </a:r>
          </a:p>
          <a:p>
            <a:pPr lvl="1"/>
            <a:r>
              <a:rPr lang="es-CL" dirty="0"/>
              <a:t>Método piloto</a:t>
            </a:r>
          </a:p>
          <a:p>
            <a:pPr lvl="1"/>
            <a:r>
              <a:rPr lang="es-CL" dirty="0"/>
              <a:t>En fases</a:t>
            </a:r>
          </a:p>
        </p:txBody>
      </p:sp>
      <p:sp>
        <p:nvSpPr>
          <p:cNvPr id="4" name="Marcador de contenido 2">
            <a:extLst>
              <a:ext uri="{FF2B5EF4-FFF2-40B4-BE49-F238E27FC236}">
                <a16:creationId xmlns:a16="http://schemas.microsoft.com/office/drawing/2014/main" id="{61FDECC3-C631-4370-9105-CB73C635C985}"/>
              </a:ext>
            </a:extLst>
          </p:cNvPr>
          <p:cNvSpPr txBox="1">
            <a:spLocks/>
          </p:cNvSpPr>
          <p:nvPr/>
        </p:nvSpPr>
        <p:spPr>
          <a:xfrm>
            <a:off x="699304" y="4013240"/>
            <a:ext cx="10515600" cy="2063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CL" sz="1800" dirty="0"/>
              <a:t>Documentación: Es todo lo concerniente a la documentación del desarrollo, ya sea </a:t>
            </a:r>
            <a:r>
              <a:rPr lang="es-CL" sz="1800" dirty="0" err="1"/>
              <a:t>uml</a:t>
            </a:r>
            <a:r>
              <a:rPr lang="es-CL" sz="1800" dirty="0"/>
              <a:t>, modelado de negocio, manuales de usuario, manuales técnicos, etc., todo con el propósito de la correcta utilización del sistema, correcciones, mantenimiento futuro y ampliaciones al sistema. </a:t>
            </a:r>
          </a:p>
        </p:txBody>
      </p:sp>
    </p:spTree>
    <p:extLst>
      <p:ext uri="{BB962C8B-B14F-4D97-AF65-F5344CB8AC3E}">
        <p14:creationId xmlns:p14="http://schemas.microsoft.com/office/powerpoint/2010/main" val="13851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D5E15A8D-EB25-40A9-864B-CB45BB1F07EA}"/>
              </a:ext>
            </a:extLst>
          </p:cNvPr>
          <p:cNvSpPr>
            <a:spLocks noGrp="1"/>
          </p:cNvSpPr>
          <p:nvPr>
            <p:ph sz="half" idx="1"/>
          </p:nvPr>
        </p:nvSpPr>
        <p:spPr>
          <a:xfrm>
            <a:off x="1251678" y="2286000"/>
            <a:ext cx="4363595" cy="3844800"/>
          </a:xfrm>
        </p:spPr>
        <p:txBody>
          <a:bodyPr vert="horz" lIns="91440" tIns="45720" rIns="91440" bIns="45720" rtlCol="0">
            <a:normAutofit/>
          </a:bodyPr>
          <a:lstStyle/>
          <a:p>
            <a:r>
              <a:rPr lang="es-CL" sz="2000" dirty="0">
                <a:solidFill>
                  <a:schemeClr val="tx1">
                    <a:alpha val="60000"/>
                  </a:schemeClr>
                </a:solidFill>
              </a:rPr>
              <a:t>Documentación interna: Mensajes que se añaden al código fuente</a:t>
            </a:r>
          </a:p>
        </p:txBody>
      </p:sp>
      <p:pic>
        <p:nvPicPr>
          <p:cNvPr id="8" name="Marcador de contenido 7" descr="Interfaz de usuario gráfica, Texto, Aplicación&#10;&#10;Descripción generada automáticamente">
            <a:extLst>
              <a:ext uri="{FF2B5EF4-FFF2-40B4-BE49-F238E27FC236}">
                <a16:creationId xmlns:a16="http://schemas.microsoft.com/office/drawing/2014/main" id="{9C2CD32F-45D7-49F0-88F8-8C6E14C05C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5028" y="1624882"/>
            <a:ext cx="5572564" cy="3608235"/>
          </a:xfrm>
          <a:prstGeom prst="rect">
            <a:avLst/>
          </a:prstGeom>
        </p:spPr>
      </p:pic>
    </p:spTree>
    <p:extLst>
      <p:ext uri="{BB962C8B-B14F-4D97-AF65-F5344CB8AC3E}">
        <p14:creationId xmlns:p14="http://schemas.microsoft.com/office/powerpoint/2010/main" val="220010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8CE7D-9280-48FF-8988-529E0E436F0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026785D-7CE0-4D46-B4E3-782E167A51CB}"/>
              </a:ext>
            </a:extLst>
          </p:cNvPr>
          <p:cNvSpPr>
            <a:spLocks noGrp="1"/>
          </p:cNvSpPr>
          <p:nvPr>
            <p:ph sz="half" idx="1"/>
          </p:nvPr>
        </p:nvSpPr>
        <p:spPr/>
        <p:txBody>
          <a:bodyPr/>
          <a:lstStyle/>
          <a:p>
            <a:r>
              <a:rPr lang="es-CL" dirty="0"/>
              <a:t>Documentación externa: </a:t>
            </a:r>
          </a:p>
          <a:p>
            <a:pPr lvl="1"/>
            <a:r>
              <a:rPr lang="es-CL" dirty="0"/>
              <a:t>Descripción del problema</a:t>
            </a:r>
          </a:p>
          <a:p>
            <a:pPr lvl="1"/>
            <a:r>
              <a:rPr lang="es-CL" dirty="0"/>
              <a:t>Datos del autor</a:t>
            </a:r>
          </a:p>
          <a:p>
            <a:pPr lvl="1"/>
            <a:r>
              <a:rPr lang="es-CL" dirty="0"/>
              <a:t>Algoritmo</a:t>
            </a:r>
          </a:p>
          <a:p>
            <a:pPr lvl="1"/>
            <a:r>
              <a:rPr lang="es-CL" dirty="0"/>
              <a:t>Diccionario de datos</a:t>
            </a:r>
          </a:p>
          <a:p>
            <a:pPr lvl="1"/>
            <a:r>
              <a:rPr lang="es-CL" dirty="0"/>
              <a:t>Código Fuente</a:t>
            </a:r>
          </a:p>
        </p:txBody>
      </p:sp>
      <p:pic>
        <p:nvPicPr>
          <p:cNvPr id="6" name="Marcador de contenido 5" descr="Imagen que contiene tabla, pastel&#10;&#10;Descripción generada automáticamente">
            <a:extLst>
              <a:ext uri="{FF2B5EF4-FFF2-40B4-BE49-F238E27FC236}">
                <a16:creationId xmlns:a16="http://schemas.microsoft.com/office/drawing/2014/main" id="{58532229-1C2F-4826-815B-28000C9936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38308" y="2386345"/>
            <a:ext cx="4184650" cy="2739043"/>
          </a:xfrm>
        </p:spPr>
      </p:pic>
    </p:spTree>
    <p:extLst>
      <p:ext uri="{BB962C8B-B14F-4D97-AF65-F5344CB8AC3E}">
        <p14:creationId xmlns:p14="http://schemas.microsoft.com/office/powerpoint/2010/main" val="335125968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6224</TotalTime>
  <Words>1273</Words>
  <Application>Microsoft Office PowerPoint</Application>
  <PresentationFormat>Panorámica</PresentationFormat>
  <Paragraphs>72</Paragraphs>
  <Slides>27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Trebuchet MS</vt:lpstr>
      <vt:lpstr>Wingdings</vt:lpstr>
      <vt:lpstr>Wingdings 3</vt:lpstr>
      <vt:lpstr>Faceta</vt:lpstr>
      <vt:lpstr>METODOLOGIAS DE DESARROLLO DE SOFTWARE</vt:lpstr>
      <vt:lpstr>1° Unidad: Metodologías y modelos de desarrollo tradicionales.   </vt:lpstr>
      <vt:lpstr>Procesos del software</vt:lpstr>
      <vt:lpstr>Procesos del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Metodologías Tradicionales de desarrollo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de construcción de prototipo</vt:lpstr>
      <vt:lpstr>Presentación de PowerPoint</vt:lpstr>
      <vt:lpstr>Modelo en espiral</vt:lpstr>
      <vt:lpstr>Definición de objetivos</vt:lpstr>
      <vt:lpstr>Evaluación y reducción de riesgos </vt:lpstr>
      <vt:lpstr>Presentación de PowerPoint</vt:lpstr>
      <vt:lpstr>Modelo en espiral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FELIPE ANTONIO OLIVARES ACUNA</dc:creator>
  <cp:lastModifiedBy>FELIPE ANTONIO OLIVARES ACUNA</cp:lastModifiedBy>
  <cp:revision>7</cp:revision>
  <dcterms:created xsi:type="dcterms:W3CDTF">2021-10-18T17:28:16Z</dcterms:created>
  <dcterms:modified xsi:type="dcterms:W3CDTF">2021-10-26T11:03:44Z</dcterms:modified>
</cp:coreProperties>
</file>