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81" r:id="rId25"/>
    <p:sldId id="278" r:id="rId26"/>
    <p:sldId id="282" r:id="rId27"/>
    <p:sldId id="279"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2" r:id="rId42"/>
    <p:sldId id="303" r:id="rId43"/>
    <p:sldId id="304" r:id="rId44"/>
    <p:sldId id="305" r:id="rId45"/>
    <p:sldId id="296" r:id="rId46"/>
    <p:sldId id="297" r:id="rId47"/>
    <p:sldId id="298" r:id="rId48"/>
    <p:sldId id="299" r:id="rId49"/>
    <p:sldId id="300" r:id="rId50"/>
    <p:sldId id="301"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11/9/2021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12448-581D-4F2E-8521-1E0B4C5DFBCD}"/>
              </a:ext>
            </a:extLst>
          </p:cNvPr>
          <p:cNvSpPr>
            <a:spLocks noGrp="1"/>
          </p:cNvSpPr>
          <p:nvPr>
            <p:ph type="ctrTitle"/>
          </p:nvPr>
        </p:nvSpPr>
        <p:spPr/>
        <p:txBody>
          <a:bodyPr>
            <a:normAutofit fontScale="90000"/>
          </a:bodyPr>
          <a:lstStyle/>
          <a:p>
            <a:r>
              <a:rPr lang="es-CL" dirty="0"/>
              <a:t>Microsoft </a:t>
            </a:r>
            <a:r>
              <a:rPr lang="es-CL" dirty="0" err="1"/>
              <a:t>Solution</a:t>
            </a:r>
            <a:r>
              <a:rPr lang="es-CL" dirty="0"/>
              <a:t> Framework</a:t>
            </a:r>
          </a:p>
        </p:txBody>
      </p:sp>
      <p:sp>
        <p:nvSpPr>
          <p:cNvPr id="3" name="Subtítulo 2">
            <a:extLst>
              <a:ext uri="{FF2B5EF4-FFF2-40B4-BE49-F238E27FC236}">
                <a16:creationId xmlns:a16="http://schemas.microsoft.com/office/drawing/2014/main" id="{7D49CB7A-94AC-46F0-8D34-95720EF6D78F}"/>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18529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1BA9F-536B-4C39-B9A8-31F2643A6A5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BD1AE12-2BFD-4894-8633-289A25B10254}"/>
              </a:ext>
            </a:extLst>
          </p:cNvPr>
          <p:cNvSpPr>
            <a:spLocks noGrp="1"/>
          </p:cNvSpPr>
          <p:nvPr>
            <p:ph idx="1"/>
          </p:nvPr>
        </p:nvSpPr>
        <p:spPr/>
        <p:txBody>
          <a:bodyPr>
            <a:normAutofit fontScale="85000" lnSpcReduction="10000"/>
          </a:bodyPr>
          <a:lstStyle/>
          <a:p>
            <a:r>
              <a:rPr lang="es-CL" dirty="0"/>
              <a:t>Las organizaciones que superan estos problemas obtienen mejores resultados para su negocio a través de una mayor calidad de productos y servicios, una mayor satisfacción del cliente y entornos de trabajo que atraen a las mejores personas de la industria. </a:t>
            </a:r>
          </a:p>
          <a:p>
            <a:r>
              <a:rPr lang="es-CL" dirty="0"/>
              <a:t>Estos factores se traducen en un impacto positivo en los resultados y mejoras en la eficacia estratégica de la organización. Es posible cambiar los comportamientos organizacionales para abordar de manera efectiva estos desafíos y lograr resultados sobresalientes, pero requiere dedicación, compromiso y liderazgo. </a:t>
            </a:r>
          </a:p>
          <a:p>
            <a:r>
              <a:rPr lang="es-CL" dirty="0"/>
              <a:t>Para lograr esto, es necesario forjar vínculos entre TI y el negocio: vínculos de comprensión, responsabilidad, colaboración y comunicaciones. MSF fue diseñado y construido para proporcionar el marco para esta transición.</a:t>
            </a:r>
          </a:p>
        </p:txBody>
      </p:sp>
    </p:spTree>
    <p:extLst>
      <p:ext uri="{BB962C8B-B14F-4D97-AF65-F5344CB8AC3E}">
        <p14:creationId xmlns:p14="http://schemas.microsoft.com/office/powerpoint/2010/main" val="46973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2CBE5-1EC6-4CC2-90B4-8045ABEA7821}"/>
              </a:ext>
            </a:extLst>
          </p:cNvPr>
          <p:cNvSpPr>
            <a:spLocks noGrp="1"/>
          </p:cNvSpPr>
          <p:nvPr>
            <p:ph type="title"/>
          </p:nvPr>
        </p:nvSpPr>
        <p:spPr/>
        <p:txBody>
          <a:bodyPr/>
          <a:lstStyle/>
          <a:p>
            <a:r>
              <a:rPr lang="es-CL" dirty="0"/>
              <a:t>Términos claves MSF</a:t>
            </a:r>
          </a:p>
        </p:txBody>
      </p:sp>
      <p:sp>
        <p:nvSpPr>
          <p:cNvPr id="3" name="Marcador de contenido 2">
            <a:extLst>
              <a:ext uri="{FF2B5EF4-FFF2-40B4-BE49-F238E27FC236}">
                <a16:creationId xmlns:a16="http://schemas.microsoft.com/office/drawing/2014/main" id="{2DAC7338-7558-4457-AA5E-560A3443345C}"/>
              </a:ext>
            </a:extLst>
          </p:cNvPr>
          <p:cNvSpPr>
            <a:spLocks noGrp="1"/>
          </p:cNvSpPr>
          <p:nvPr>
            <p:ph idx="1"/>
          </p:nvPr>
        </p:nvSpPr>
        <p:spPr/>
        <p:txBody>
          <a:bodyPr>
            <a:normAutofit lnSpcReduction="10000"/>
          </a:bodyPr>
          <a:lstStyle/>
          <a:p>
            <a:r>
              <a:rPr lang="es-CL" dirty="0"/>
              <a:t>Como marco de trabajo, MSF contiene múltiples componentes que pueden usarse individualmente o adoptarse como un todo integrado. En conjunto, crean un enfoque sólido pero flexible para la ejecución exitosa de proyectos de tecnología. </a:t>
            </a:r>
          </a:p>
          <a:p>
            <a:pPr lvl="1"/>
            <a:r>
              <a:rPr lang="es-CL" dirty="0"/>
              <a:t>Principios fundamentales: Los principios básicos en los que se basa el marco. Expresan valores y estándares que son comunes a todos los elementos del marco.</a:t>
            </a:r>
          </a:p>
          <a:p>
            <a:pPr lvl="1"/>
            <a:r>
              <a:rPr lang="es-CL" dirty="0"/>
              <a:t>Modelos MSF: Descripciones esquemáticas o "mapas mentales" de la organización de los equipos y procesos del proyecto (Modelo de equipo y Modelo de proceso, dos de los principales componentes que definen el marco).</a:t>
            </a:r>
          </a:p>
        </p:txBody>
      </p:sp>
    </p:spTree>
    <p:extLst>
      <p:ext uri="{BB962C8B-B14F-4D97-AF65-F5344CB8AC3E}">
        <p14:creationId xmlns:p14="http://schemas.microsoft.com/office/powerpoint/2010/main" val="352224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7FEBF-D423-4A20-A9A0-0D1D35315AC5}"/>
              </a:ext>
            </a:extLst>
          </p:cNvPr>
          <p:cNvSpPr>
            <a:spLocks noGrp="1"/>
          </p:cNvSpPr>
          <p:nvPr>
            <p:ph type="title"/>
          </p:nvPr>
        </p:nvSpPr>
        <p:spPr/>
        <p:txBody>
          <a:bodyPr/>
          <a:lstStyle/>
          <a:p>
            <a:r>
              <a:rPr lang="es-CL" dirty="0"/>
              <a:t>Principios fundamentales de MSF</a:t>
            </a:r>
          </a:p>
        </p:txBody>
      </p:sp>
      <p:sp>
        <p:nvSpPr>
          <p:cNvPr id="3" name="Marcador de contenido 2">
            <a:extLst>
              <a:ext uri="{FF2B5EF4-FFF2-40B4-BE49-F238E27FC236}">
                <a16:creationId xmlns:a16="http://schemas.microsoft.com/office/drawing/2014/main" id="{92C6C51E-F166-4B24-9CFB-9BA37DA7B655}"/>
              </a:ext>
            </a:extLst>
          </p:cNvPr>
          <p:cNvSpPr>
            <a:spLocks noGrp="1"/>
          </p:cNvSpPr>
          <p:nvPr>
            <p:ph idx="1"/>
          </p:nvPr>
        </p:nvSpPr>
        <p:spPr/>
        <p:txBody>
          <a:bodyPr>
            <a:normAutofit fontScale="62500" lnSpcReduction="20000"/>
          </a:bodyPr>
          <a:lstStyle/>
          <a:p>
            <a:r>
              <a:rPr lang="es-CL" dirty="0"/>
              <a:t>En el núcleo de MSF se encuentran ocho principios fundamentales: </a:t>
            </a:r>
          </a:p>
          <a:p>
            <a:pPr lvl="1"/>
            <a:r>
              <a:rPr lang="es-CL" dirty="0"/>
              <a:t>Fomentar las comunicaciones abiertas</a:t>
            </a:r>
          </a:p>
          <a:p>
            <a:pPr lvl="1"/>
            <a:r>
              <a:rPr lang="es-CL" dirty="0"/>
              <a:t>Trabajar hacia una visión compartida </a:t>
            </a:r>
          </a:p>
          <a:p>
            <a:pPr lvl="1"/>
            <a:r>
              <a:rPr lang="es-CL" dirty="0"/>
              <a:t>Empoderar a los miembros del equipo </a:t>
            </a:r>
          </a:p>
          <a:p>
            <a:pPr lvl="1"/>
            <a:r>
              <a:rPr lang="es-CL" dirty="0"/>
              <a:t>Establecer una responsabilidad clara y compartida </a:t>
            </a:r>
          </a:p>
          <a:p>
            <a:pPr lvl="1"/>
            <a:r>
              <a:rPr lang="es-CL" dirty="0"/>
              <a:t>Enfocarse en brindar valor comercial </a:t>
            </a:r>
          </a:p>
          <a:p>
            <a:pPr lvl="1"/>
            <a:r>
              <a:rPr lang="es-CL" dirty="0"/>
              <a:t>Mantenerse ágil y esperar cambios </a:t>
            </a:r>
          </a:p>
          <a:p>
            <a:pPr lvl="1"/>
            <a:r>
              <a:rPr lang="es-CL" dirty="0"/>
              <a:t> Invertir en calidad</a:t>
            </a:r>
          </a:p>
          <a:p>
            <a:pPr lvl="1"/>
            <a:r>
              <a:rPr lang="es-CL" dirty="0"/>
              <a:t>Aprender de Todas las experiencias</a:t>
            </a:r>
          </a:p>
          <a:p>
            <a:r>
              <a:rPr lang="es-CL" dirty="0"/>
              <a:t>Juntos, estos principios expresan la filosofía de MSF y forman la base de un enfoque coherente para organizar a las personas y los procesos de los proyectos emprendidos para ofrecer soluciones tecnológicas. Son la base tanto de la estructura como de la aplicación de MSF. </a:t>
            </a:r>
          </a:p>
        </p:txBody>
      </p:sp>
    </p:spTree>
    <p:extLst>
      <p:ext uri="{BB962C8B-B14F-4D97-AF65-F5344CB8AC3E}">
        <p14:creationId xmlns:p14="http://schemas.microsoft.com/office/powerpoint/2010/main" val="72646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CE54-F393-4E13-99BB-81CAB3D7EC3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5A88477-C13F-486B-B75D-12DBDDD84EA5}"/>
              </a:ext>
            </a:extLst>
          </p:cNvPr>
          <p:cNvSpPr>
            <a:spLocks noGrp="1"/>
          </p:cNvSpPr>
          <p:nvPr>
            <p:ph idx="1"/>
          </p:nvPr>
        </p:nvSpPr>
        <p:spPr/>
        <p:txBody>
          <a:bodyPr/>
          <a:lstStyle/>
          <a:p>
            <a:r>
              <a:rPr lang="es-CL" sz="1800" dirty="0">
                <a:effectLst/>
                <a:latin typeface="Calibri" panose="020F0502020204030204" pitchFamily="34" charset="0"/>
                <a:ea typeface="Calibri" panose="020F0502020204030204" pitchFamily="34" charset="0"/>
                <a:cs typeface="Times New Roman" panose="02020603050405020304" pitchFamily="18" charset="0"/>
              </a:rPr>
              <a:t>Aunque se ha demostrado que cada principio tiene sus propios méritos, muchos son interdependientes, esto quiere decir que la aplicación de uno apoya la aplicación exitosa de otro. </a:t>
            </a:r>
          </a:p>
          <a:p>
            <a:r>
              <a:rPr lang="es-CL" sz="1800" dirty="0">
                <a:effectLst/>
                <a:latin typeface="Calibri" panose="020F0502020204030204" pitchFamily="34" charset="0"/>
                <a:ea typeface="Calibri" panose="020F0502020204030204" pitchFamily="34" charset="0"/>
                <a:cs typeface="Times New Roman" panose="02020603050405020304" pitchFamily="18" charset="0"/>
              </a:rPr>
              <a:t>Cuando estos principios se aplican en conjunto, crean una base sólida que permite que MSF funcione bien en una amplia gama de proyectos que varían en tamaño, complejidad y tipo. Los siguientes ejemplos ilustran cómo MSF aplica cada principio a modelos o disciplinas de MSF.</a:t>
            </a:r>
            <a:endParaRPr lang="es-CL" dirty="0"/>
          </a:p>
        </p:txBody>
      </p:sp>
    </p:spTree>
    <p:extLst>
      <p:ext uri="{BB962C8B-B14F-4D97-AF65-F5344CB8AC3E}">
        <p14:creationId xmlns:p14="http://schemas.microsoft.com/office/powerpoint/2010/main" val="67723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47D38-04CC-45B3-AA99-56F241976F1E}"/>
              </a:ext>
            </a:extLst>
          </p:cNvPr>
          <p:cNvSpPr>
            <a:spLocks noGrp="1"/>
          </p:cNvSpPr>
          <p:nvPr>
            <p:ph type="title"/>
          </p:nvPr>
        </p:nvSpPr>
        <p:spPr/>
        <p:txBody>
          <a:bodyPr/>
          <a:lstStyle/>
          <a:p>
            <a:r>
              <a:rPr lang="es-CL" dirty="0"/>
              <a:t>Fomentar las comunicaciones abiertas</a:t>
            </a:r>
          </a:p>
        </p:txBody>
      </p:sp>
      <p:sp>
        <p:nvSpPr>
          <p:cNvPr id="3" name="Marcador de contenido 2">
            <a:extLst>
              <a:ext uri="{FF2B5EF4-FFF2-40B4-BE49-F238E27FC236}">
                <a16:creationId xmlns:a16="http://schemas.microsoft.com/office/drawing/2014/main" id="{DF07C849-E93D-48C2-840B-3241AB5C8EC5}"/>
              </a:ext>
            </a:extLst>
          </p:cNvPr>
          <p:cNvSpPr>
            <a:spLocks noGrp="1"/>
          </p:cNvSpPr>
          <p:nvPr>
            <p:ph idx="1"/>
          </p:nvPr>
        </p:nvSpPr>
        <p:spPr/>
        <p:txBody>
          <a:bodyPr/>
          <a:lstStyle/>
          <a:p>
            <a:r>
              <a:rPr lang="es-CL" dirty="0"/>
              <a:t>“El desastre del programa, la omisión de funcionalidades y los errores del sistema surgen porque la mano izquierda no sabe lo que está haciendo la mano derecha ... Entonces, ¿cómo se comunicarán los equipos entre sí? De tantas formas como sea posible”</a:t>
            </a:r>
          </a:p>
          <a:p>
            <a:pPr lvl="1"/>
            <a:r>
              <a:rPr lang="es-CL" dirty="0"/>
              <a:t>Frederick Brooks</a:t>
            </a:r>
          </a:p>
        </p:txBody>
      </p:sp>
    </p:spTree>
    <p:extLst>
      <p:ext uri="{BB962C8B-B14F-4D97-AF65-F5344CB8AC3E}">
        <p14:creationId xmlns:p14="http://schemas.microsoft.com/office/powerpoint/2010/main" val="332612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86707-0B41-46E7-B191-C28B39A018D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D04342A-5CC8-48E0-927F-CD82D08C785B}"/>
              </a:ext>
            </a:extLst>
          </p:cNvPr>
          <p:cNvSpPr>
            <a:spLocks noGrp="1"/>
          </p:cNvSpPr>
          <p:nvPr>
            <p:ph idx="1"/>
          </p:nvPr>
        </p:nvSpPr>
        <p:spPr/>
        <p:txBody>
          <a:bodyPr>
            <a:normAutofit fontScale="70000" lnSpcReduction="20000"/>
          </a:bodyPr>
          <a:lstStyle/>
          <a:p>
            <a:r>
              <a:rPr lang="es-CL" dirty="0"/>
              <a:t>Los proyectos y soluciones tecnológicos son construidos y entregados por la actividad humana. Cada persona en un proyecto aporta sus propios talentos, habilidades y perspectiva al equipo. Para maximizar la efectividad individual de los miembros y optimizar la eficiencia en el trabajo, la información debe estar disponible y compartirse activamente. </a:t>
            </a:r>
          </a:p>
          <a:p>
            <a:r>
              <a:rPr lang="es-CL" dirty="0"/>
              <a:t>Sin la comunicación abierta que proporciona un amplio acceso a dicha información, los miembros del equipo no podrán realizar su trabajo de manera eficaz ni tomar buenas decisiones. A medida que los proyectos aumentan en tamaño y complejidad, la necesidad de comunicaciones abiertas se vuelve aún más urgente. </a:t>
            </a:r>
          </a:p>
          <a:p>
            <a:r>
              <a:rPr lang="es-CL" dirty="0"/>
              <a:t>El intercambio de información únicamente sobre la base de la necesidad de saber (la norma histórica) puede dar lugar a malentendidos que perjudican la capacidad de un equipo para ofrecer una solución significativa. El resultado final de una comunicación tan restringida puede ser soluciones inadecuadas y expectativas no satisfechas.</a:t>
            </a:r>
          </a:p>
        </p:txBody>
      </p:sp>
    </p:spTree>
    <p:extLst>
      <p:ext uri="{BB962C8B-B14F-4D97-AF65-F5344CB8AC3E}">
        <p14:creationId xmlns:p14="http://schemas.microsoft.com/office/powerpoint/2010/main" val="21040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42F2FE-3049-4FD0-B6A8-AB5214E7E8B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0678407-80F8-40EB-B1C7-C5AD7C4379E0}"/>
              </a:ext>
            </a:extLst>
          </p:cNvPr>
          <p:cNvSpPr>
            <a:spLocks noGrp="1"/>
          </p:cNvSpPr>
          <p:nvPr>
            <p:ph idx="1"/>
          </p:nvPr>
        </p:nvSpPr>
        <p:spPr/>
        <p:txBody>
          <a:bodyPr>
            <a:normAutofit fontScale="85000" lnSpcReduction="10000"/>
          </a:bodyPr>
          <a:lstStyle/>
          <a:p>
            <a:r>
              <a:rPr lang="es-CL" dirty="0"/>
              <a:t>MSF propone un enfoque abierto e inclusivo de las comunicaciones, tanto dentro del equipo como con los clientes. </a:t>
            </a:r>
          </a:p>
          <a:p>
            <a:r>
              <a:rPr lang="es-CL" dirty="0"/>
              <a:t>Un flujo libre de información no solo reduce las posibilidades de malentendidos y esfuerzo desperdiciado, sino que también asegura que todos los miembros del equipo puedan contribuir a reducir las incertidumbres que rodean el proyecto al compartir información que pertenece a sus respectivos dominios.</a:t>
            </a:r>
          </a:p>
          <a:p>
            <a:r>
              <a:rPr lang="es-CL" dirty="0"/>
              <a:t>Cuando se utiliza durante todo el ciclo de vida del proyecto, las comunicaciones abiertas fomentan la participación activa del cliente, el usuario y las operaciones. Esta participación también está respaldada por la incorporación del concepto de comunicaciones abiertas en la definición de hitos clave en el Modelo de proceso.</a:t>
            </a:r>
          </a:p>
        </p:txBody>
      </p:sp>
    </p:spTree>
    <p:extLst>
      <p:ext uri="{BB962C8B-B14F-4D97-AF65-F5344CB8AC3E}">
        <p14:creationId xmlns:p14="http://schemas.microsoft.com/office/powerpoint/2010/main" val="15045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E0B22-0658-4C97-BAB3-9E4A02090134}"/>
              </a:ext>
            </a:extLst>
          </p:cNvPr>
          <p:cNvSpPr>
            <a:spLocks noGrp="1"/>
          </p:cNvSpPr>
          <p:nvPr>
            <p:ph type="title"/>
          </p:nvPr>
        </p:nvSpPr>
        <p:spPr/>
        <p:txBody>
          <a:bodyPr/>
          <a:lstStyle/>
          <a:p>
            <a:r>
              <a:rPr lang="es-CL" dirty="0"/>
              <a:t>Trabajar hacia una visión compartida</a:t>
            </a:r>
          </a:p>
        </p:txBody>
      </p:sp>
      <p:sp>
        <p:nvSpPr>
          <p:cNvPr id="3" name="Marcador de contenido 2">
            <a:extLst>
              <a:ext uri="{FF2B5EF4-FFF2-40B4-BE49-F238E27FC236}">
                <a16:creationId xmlns:a16="http://schemas.microsoft.com/office/drawing/2014/main" id="{0B02FA36-DCCC-47AB-B972-E449C5877F98}"/>
              </a:ext>
            </a:extLst>
          </p:cNvPr>
          <p:cNvSpPr>
            <a:spLocks noGrp="1"/>
          </p:cNvSpPr>
          <p:nvPr>
            <p:ph idx="1"/>
          </p:nvPr>
        </p:nvSpPr>
        <p:spPr/>
        <p:txBody>
          <a:bodyPr>
            <a:normAutofit fontScale="92500" lnSpcReduction="20000"/>
          </a:bodyPr>
          <a:lstStyle/>
          <a:p>
            <a:r>
              <a:rPr lang="es-CL" sz="2100" dirty="0">
                <a:effectLst/>
                <a:ea typeface="Calibri" panose="020F0502020204030204" pitchFamily="34" charset="0"/>
                <a:cs typeface="Times New Roman" panose="02020603050405020304" pitchFamily="18" charset="0"/>
              </a:rPr>
              <a:t>Todos los grandes equipos comparten una visión clara. Esta visión se expresa mejor en forma de declaración de visión. Aunque concisa (no más de uno o dos párrafos), la declaración de visión describe hacia dónde se dirige el negocio y cómo la solución propuesta ayudará a lograr valor comercial.</a:t>
            </a:r>
          </a:p>
          <a:p>
            <a:r>
              <a:rPr lang="es-CL" dirty="0"/>
              <a:t>Tener una visión generalizada a largo plazo e ilimitada inspira al equipo a superar su miedo a la incertidumbre y la preocupación por el estado actual de las cosas y alcanzar lo que podría ser. Sin una visión compartida, los miembros del equipo y las partes interesadas pueden tener puntos de vista contradictorios sobre los objetivos y el propósito del proyecto y ser incapaces de actuar como un grupo cohesionado.</a:t>
            </a:r>
          </a:p>
        </p:txBody>
      </p:sp>
    </p:spTree>
    <p:extLst>
      <p:ext uri="{BB962C8B-B14F-4D97-AF65-F5344CB8AC3E}">
        <p14:creationId xmlns:p14="http://schemas.microsoft.com/office/powerpoint/2010/main" val="396054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07117-C859-4B1D-86C4-D0D399C31AA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7759297-B9EB-43EE-8C32-FAFCFFB3BEE8}"/>
              </a:ext>
            </a:extLst>
          </p:cNvPr>
          <p:cNvSpPr>
            <a:spLocks noGrp="1"/>
          </p:cNvSpPr>
          <p:nvPr>
            <p:ph idx="1"/>
          </p:nvPr>
        </p:nvSpPr>
        <p:spPr/>
        <p:txBody>
          <a:bodyPr>
            <a:normAutofit lnSpcReduction="10000"/>
          </a:bodyPr>
          <a:lstStyle/>
          <a:p>
            <a:r>
              <a:rPr lang="es-CL" dirty="0">
                <a:effectLst/>
                <a:ea typeface="Calibri" panose="020F0502020204030204" pitchFamily="34" charset="0"/>
                <a:cs typeface="Times New Roman" panose="02020603050405020304" pitchFamily="18" charset="0"/>
              </a:rPr>
              <a:t>La visión compartida es uno de los componentes clave de los modelos de proceso y equipo de MSF, y hace hincapié en la importancia de comprender las metas y los objetivos del proyecto. Cuando todos los participantes comprenden la visión compartida y están trabajando para lograrla, pueden alinear sus propias decisiones y prioridades con el propósito más amplio del equipo representado por esa visión. Sin esta visión, el valor comercial de una solución se inclinará hacia la mediocridad.</a:t>
            </a:r>
          </a:p>
          <a:p>
            <a:r>
              <a:rPr lang="es-CL" dirty="0"/>
              <a:t>Aclarar y comprometerse con una visión compartida es tan importante que es el objetivo principal de la primera fase de cualquier proyecto de MSF.</a:t>
            </a:r>
          </a:p>
        </p:txBody>
      </p:sp>
    </p:spTree>
    <p:extLst>
      <p:ext uri="{BB962C8B-B14F-4D97-AF65-F5344CB8AC3E}">
        <p14:creationId xmlns:p14="http://schemas.microsoft.com/office/powerpoint/2010/main" val="3939075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D5DC4-E55F-445B-AF78-970D8DA7A056}"/>
              </a:ext>
            </a:extLst>
          </p:cNvPr>
          <p:cNvSpPr>
            <a:spLocks noGrp="1"/>
          </p:cNvSpPr>
          <p:nvPr>
            <p:ph type="title"/>
          </p:nvPr>
        </p:nvSpPr>
        <p:spPr/>
        <p:txBody>
          <a:bodyPr/>
          <a:lstStyle/>
          <a:p>
            <a:r>
              <a:rPr lang="es-CL" dirty="0"/>
              <a:t>Empoderar a los miembros del equipo </a:t>
            </a:r>
            <a:br>
              <a:rPr lang="es-CL" dirty="0"/>
            </a:br>
            <a:endParaRPr lang="es-CL" dirty="0"/>
          </a:p>
        </p:txBody>
      </p:sp>
      <p:sp>
        <p:nvSpPr>
          <p:cNvPr id="3" name="Marcador de contenido 2">
            <a:extLst>
              <a:ext uri="{FF2B5EF4-FFF2-40B4-BE49-F238E27FC236}">
                <a16:creationId xmlns:a16="http://schemas.microsoft.com/office/drawing/2014/main" id="{9C2979E2-392F-4BDB-BBA6-44B1E805A592}"/>
              </a:ext>
            </a:extLst>
          </p:cNvPr>
          <p:cNvSpPr>
            <a:spLocks noGrp="1"/>
          </p:cNvSpPr>
          <p:nvPr>
            <p:ph idx="1"/>
          </p:nvPr>
        </p:nvSpPr>
        <p:spPr/>
        <p:txBody>
          <a:bodyPr>
            <a:noAutofit/>
          </a:bodyPr>
          <a:lstStyle/>
          <a:p>
            <a:r>
              <a:rPr lang="es-CL" sz="1700" dirty="0">
                <a:effectLst/>
                <a:ea typeface="DotumChe" panose="020B0609000101010101" pitchFamily="49" charset="-127"/>
                <a:cs typeface="Times New Roman" panose="02020603050405020304" pitchFamily="18" charset="0"/>
              </a:rPr>
              <a:t>La falta de empoderamiento no solo disminuye la creatividad, sino que también reduce la moral y frustra la capacidad de crear equipos de alto rendimiento. Las empresas que señalan a las personas para elogiarlas o culparlas socavan la base para empoderar a un equipo. </a:t>
            </a:r>
          </a:p>
          <a:p>
            <a:r>
              <a:rPr lang="es-CL" sz="1700" dirty="0">
                <a:effectLst/>
                <a:ea typeface="DotumChe" panose="020B0609000101010101" pitchFamily="49" charset="-127"/>
                <a:cs typeface="Times New Roman" panose="02020603050405020304" pitchFamily="18" charset="0"/>
              </a:rPr>
              <a:t>En un equipo eficaz, todos los miembros están capacitados para cumplir con sus propios compromisos y para sentirse seguros de que otros miembros del equipo también cumplirán con los suyos. </a:t>
            </a:r>
            <a:endParaRPr lang="es-CL" sz="1700" dirty="0">
              <a:ea typeface="DotumChe" panose="020B0609000101010101" pitchFamily="49" charset="-127"/>
              <a:cs typeface="Times New Roman" panose="02020603050405020304" pitchFamily="18" charset="0"/>
            </a:endParaRPr>
          </a:p>
          <a:p>
            <a:r>
              <a:rPr lang="es-CL" sz="1700" dirty="0">
                <a:effectLst/>
                <a:ea typeface="DotumChe" panose="020B0609000101010101" pitchFamily="49" charset="-127"/>
                <a:cs typeface="Times New Roman" panose="02020603050405020304" pitchFamily="18" charset="0"/>
              </a:rPr>
              <a:t>De igual forma, los clientes pueden asumir que el equipo cumplirá con sus compromisos y planificarán en consecuencia. Construir una cultura que apoye y nutra a los equipos y miembros del equipo empoderados puede ser un desafío y requiere un compromiso por parte de la organización</a:t>
            </a:r>
            <a:endParaRPr lang="es-CL" sz="1700" dirty="0">
              <a:ea typeface="DotumChe" panose="020B0609000101010101" pitchFamily="49" charset="-127"/>
            </a:endParaRPr>
          </a:p>
        </p:txBody>
      </p:sp>
    </p:spTree>
    <p:extLst>
      <p:ext uri="{BB962C8B-B14F-4D97-AF65-F5344CB8AC3E}">
        <p14:creationId xmlns:p14="http://schemas.microsoft.com/office/powerpoint/2010/main" val="69118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5B36C-6BCF-4726-8A5C-EEEF9D195AC4}"/>
              </a:ext>
            </a:extLst>
          </p:cNvPr>
          <p:cNvSpPr>
            <a:spLocks noGrp="1"/>
          </p:cNvSpPr>
          <p:nvPr>
            <p:ph type="title"/>
          </p:nvPr>
        </p:nvSpPr>
        <p:spPr/>
        <p:txBody>
          <a:bodyPr/>
          <a:lstStyle/>
          <a:p>
            <a:r>
              <a:rPr lang="es-CL" dirty="0"/>
              <a:t>Introducción a MSF</a:t>
            </a:r>
          </a:p>
        </p:txBody>
      </p:sp>
      <p:sp>
        <p:nvSpPr>
          <p:cNvPr id="3" name="Marcador de contenido 2">
            <a:extLst>
              <a:ext uri="{FF2B5EF4-FFF2-40B4-BE49-F238E27FC236}">
                <a16:creationId xmlns:a16="http://schemas.microsoft.com/office/drawing/2014/main" id="{A5E7C917-46F5-4B64-B556-7ADF68EF6764}"/>
              </a:ext>
            </a:extLst>
          </p:cNvPr>
          <p:cNvSpPr>
            <a:spLocks noGrp="1"/>
          </p:cNvSpPr>
          <p:nvPr>
            <p:ph idx="1"/>
          </p:nvPr>
        </p:nvSpPr>
        <p:spPr/>
        <p:txBody>
          <a:bodyPr>
            <a:normAutofit lnSpcReduction="10000"/>
          </a:bodyPr>
          <a:lstStyle/>
          <a:p>
            <a:r>
              <a:rPr lang="es-CL" dirty="0"/>
              <a:t>La creación de soluciones comerciales significativas a tiempo y dentro del presupuesto requiere un enfoque probado. Es así como Microsoft </a:t>
            </a:r>
            <a:r>
              <a:rPr lang="es-CL" dirty="0" err="1"/>
              <a:t>Solutions</a:t>
            </a:r>
            <a:r>
              <a:rPr lang="es-CL" dirty="0"/>
              <a:t> Framework proporciona un marco de trabajo que se adapta para entregar con éxito soluciones de tecnología de la información más rápido, requiriendo menos personas y con menos riesgo y al  mismo tiempo permitirá obtener resultados de mayor calidad</a:t>
            </a:r>
          </a:p>
          <a:p>
            <a:r>
              <a:rPr lang="es-CL" dirty="0"/>
              <a:t>MSF ayuda a los equipos a abordar directamente las causas más comunes de fallas en proyectos de tecnología para mejorar las tasas de éxito, la calidad de la solución y el impacto comercial. </a:t>
            </a:r>
          </a:p>
        </p:txBody>
      </p:sp>
    </p:spTree>
    <p:extLst>
      <p:ext uri="{BB962C8B-B14F-4D97-AF65-F5344CB8AC3E}">
        <p14:creationId xmlns:p14="http://schemas.microsoft.com/office/powerpoint/2010/main" val="3951891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E666D-314F-43CA-AD7A-D89D72195C1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1974CD3-65EA-4E94-AC3E-DACE86401379}"/>
              </a:ext>
            </a:extLst>
          </p:cNvPr>
          <p:cNvSpPr>
            <a:spLocks noGrp="1"/>
          </p:cNvSpPr>
          <p:nvPr>
            <p:ph idx="1"/>
          </p:nvPr>
        </p:nvSpPr>
        <p:spPr/>
        <p:txBody>
          <a:bodyPr>
            <a:normAutofit fontScale="77500" lnSpcReduction="20000"/>
          </a:bodyPr>
          <a:lstStyle/>
          <a:p>
            <a:r>
              <a:rPr lang="es-CL" dirty="0"/>
              <a:t>El empoderamiento tiene un impacto profundo en MSF. El modelo de equipo de MSF se basa en el concepto de un equipo de pares y la naturaleza empoderada implícita de dichos miembros del equipo. Los miembros del equipo empoderados se responsabilizan a sí mismos y a los demás de los objetivos y entregables del proyecto. </a:t>
            </a:r>
          </a:p>
          <a:p>
            <a:r>
              <a:rPr lang="es-CL" dirty="0"/>
              <a:t>Los equipos empoderados aceptan la responsabilidad de la gestión de los riesgos del proyecto y la preparación del equipo y, por lo tanto, gestionan de forma proactiva dicho riesgo y preparación para garantizar la mayor probabilidad de éxito.</a:t>
            </a:r>
          </a:p>
          <a:p>
            <a:r>
              <a:rPr lang="es-CL" dirty="0"/>
              <a:t>El resultado es un cronograma que el equipo puede soportar porque cree en él. Los miembros del equipo de MSF confían en que cualquier retraso será informado tan pronto como se conozca, liberando así a los líderes del equipo para que desempeñen un papel más facilitador, ofreciendo orientación y asistencia cuando sea más crítico</a:t>
            </a:r>
          </a:p>
        </p:txBody>
      </p:sp>
    </p:spTree>
    <p:extLst>
      <p:ext uri="{BB962C8B-B14F-4D97-AF65-F5344CB8AC3E}">
        <p14:creationId xmlns:p14="http://schemas.microsoft.com/office/powerpoint/2010/main" val="1959405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B7596-50BF-48D8-B6F2-79488BDF2C1D}"/>
              </a:ext>
            </a:extLst>
          </p:cNvPr>
          <p:cNvSpPr>
            <a:spLocks noGrp="1"/>
          </p:cNvSpPr>
          <p:nvPr>
            <p:ph type="title"/>
          </p:nvPr>
        </p:nvSpPr>
        <p:spPr/>
        <p:txBody>
          <a:bodyPr>
            <a:normAutofit fontScale="90000"/>
          </a:bodyPr>
          <a:lstStyle/>
          <a:p>
            <a:r>
              <a:rPr lang="es-CL" dirty="0"/>
              <a:t>Establecer una responsabilidad clara y compartida </a:t>
            </a:r>
            <a:br>
              <a:rPr lang="es-CL" dirty="0"/>
            </a:br>
            <a:endParaRPr lang="es-CL" dirty="0"/>
          </a:p>
        </p:txBody>
      </p:sp>
      <p:sp>
        <p:nvSpPr>
          <p:cNvPr id="3" name="Marcador de contenido 2">
            <a:extLst>
              <a:ext uri="{FF2B5EF4-FFF2-40B4-BE49-F238E27FC236}">
                <a16:creationId xmlns:a16="http://schemas.microsoft.com/office/drawing/2014/main" id="{178D0290-9414-4F98-BEF0-329F4C648D8A}"/>
              </a:ext>
            </a:extLst>
          </p:cNvPr>
          <p:cNvSpPr>
            <a:spLocks noGrp="1"/>
          </p:cNvSpPr>
          <p:nvPr>
            <p:ph idx="1"/>
          </p:nvPr>
        </p:nvSpPr>
        <p:spPr/>
        <p:txBody>
          <a:bodyPr/>
          <a:lstStyle/>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El fallar al momento de establecer líneas de responsabilidad en los proyectos a menudo resulta en esfuerzos duplicados o entregables faltantes. Estos son síntomas de equipos disfuncionales que no pueden progresar a pesar del esfuerzo aplicado. </a:t>
            </a:r>
          </a:p>
          <a:p>
            <a:pPr>
              <a:lnSpc>
                <a:spcPct val="107000"/>
              </a:lnSpc>
              <a:spcAft>
                <a:spcPts val="800"/>
              </a:spcAft>
            </a:pPr>
            <a:r>
              <a:rPr lang="es-CL" sz="1800" dirty="0">
                <a:effectLst/>
                <a:latin typeface="Calibri" panose="020F0502020204030204" pitchFamily="34" charset="0"/>
                <a:ea typeface="Calibri" panose="020F0502020204030204" pitchFamily="34" charset="0"/>
                <a:cs typeface="Times New Roman" panose="02020603050405020304" pitchFamily="18" charset="0"/>
              </a:rPr>
              <a:t>Igual de desafiantes son los proyectos ejecutados de manera autocrática que sofocan la creatividad, minimizan las contribuciones individuales y </a:t>
            </a:r>
            <a:r>
              <a:rPr lang="es-CL" sz="1800" dirty="0" err="1">
                <a:effectLst/>
                <a:latin typeface="Calibri" panose="020F0502020204030204" pitchFamily="34" charset="0"/>
                <a:ea typeface="Calibri" panose="020F0502020204030204" pitchFamily="34" charset="0"/>
                <a:cs typeface="Times New Roman" panose="02020603050405020304" pitchFamily="18" charset="0"/>
              </a:rPr>
              <a:t>desempoderan</a:t>
            </a:r>
            <a:r>
              <a:rPr lang="es-CL" sz="1800" dirty="0">
                <a:effectLst/>
                <a:latin typeface="Calibri" panose="020F0502020204030204" pitchFamily="34" charset="0"/>
                <a:ea typeface="Calibri" panose="020F0502020204030204" pitchFamily="34" charset="0"/>
                <a:cs typeface="Times New Roman" panose="02020603050405020304" pitchFamily="18" charset="0"/>
              </a:rPr>
              <a:t> a los equipos. En proyectos de tecnología donde el capital humano es el recurso principal, esta es una receta para el fracaso.</a:t>
            </a:r>
          </a:p>
        </p:txBody>
      </p:sp>
    </p:spTree>
    <p:extLst>
      <p:ext uri="{BB962C8B-B14F-4D97-AF65-F5344CB8AC3E}">
        <p14:creationId xmlns:p14="http://schemas.microsoft.com/office/powerpoint/2010/main" val="2915029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B9F78-984D-429F-B9CF-82C95813F95D}"/>
              </a:ext>
            </a:extLst>
          </p:cNvPr>
          <p:cNvSpPr>
            <a:spLocks noGrp="1"/>
          </p:cNvSpPr>
          <p:nvPr>
            <p:ph type="title"/>
          </p:nvPr>
        </p:nvSpPr>
        <p:spPr/>
        <p:txBody>
          <a:bodyPr/>
          <a:lstStyle/>
          <a:p>
            <a:r>
              <a:rPr lang="es-CL" dirty="0"/>
              <a:t>Enfocarse en brindar valor comercial </a:t>
            </a:r>
            <a:br>
              <a:rPr lang="es-CL" dirty="0"/>
            </a:br>
            <a:endParaRPr lang="es-CL" dirty="0"/>
          </a:p>
        </p:txBody>
      </p:sp>
      <p:sp>
        <p:nvSpPr>
          <p:cNvPr id="3" name="Marcador de contenido 2">
            <a:extLst>
              <a:ext uri="{FF2B5EF4-FFF2-40B4-BE49-F238E27FC236}">
                <a16:creationId xmlns:a16="http://schemas.microsoft.com/office/drawing/2014/main" id="{DADDFE99-28C6-40A5-BFC6-02EB6CEFB35D}"/>
              </a:ext>
            </a:extLst>
          </p:cNvPr>
          <p:cNvSpPr>
            <a:spLocks noGrp="1"/>
          </p:cNvSpPr>
          <p:nvPr>
            <p:ph idx="1"/>
          </p:nvPr>
        </p:nvSpPr>
        <p:spPr/>
        <p:txBody>
          <a:bodyPr>
            <a:normAutofit fontScale="85000" lnSpcReduction="10000"/>
          </a:bodyPr>
          <a:lstStyle/>
          <a:p>
            <a:r>
              <a:rPr lang="es-CL" dirty="0"/>
              <a:t>Los proyectos que se saltan se apresuran o no son claros en la definición del valor comercial del proyecto sufren en etapas posteriores, ya que la acción sin propósito se vuelve difícil de canalizar hacia resultados productivos y eventualmente pierde impulso a nivel de equipo y dentro de la organización. Esto puede resultar en un desastre total, desde fechas de entrega perdidas, hasta la entrega de algo que no cumple ni siquiera con los requisitos mínimos del cliente o incluso proyectos cancelados.</a:t>
            </a:r>
          </a:p>
          <a:p>
            <a:r>
              <a:rPr lang="es-CL" dirty="0"/>
              <a:t>Al enfocarse en mejorar el negocio, las actividades de los miembros del equipo tendrán muchas más probabilidades de lograrlo. Es por eso que, si bien muchos proyectos de tecnología se centran en la entrega de tecnología, la tecnología no se entrega por sí misma; las soluciones deben valor comercial tangible.</a:t>
            </a:r>
          </a:p>
        </p:txBody>
      </p:sp>
    </p:spTree>
    <p:extLst>
      <p:ext uri="{BB962C8B-B14F-4D97-AF65-F5344CB8AC3E}">
        <p14:creationId xmlns:p14="http://schemas.microsoft.com/office/powerpoint/2010/main" val="94816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F304E-6FE5-446D-B5A0-B06D172BCB76}"/>
              </a:ext>
            </a:extLst>
          </p:cNvPr>
          <p:cNvSpPr>
            <a:spLocks noGrp="1"/>
          </p:cNvSpPr>
          <p:nvPr>
            <p:ph type="title"/>
          </p:nvPr>
        </p:nvSpPr>
        <p:spPr/>
        <p:txBody>
          <a:bodyPr/>
          <a:lstStyle/>
          <a:p>
            <a:r>
              <a:rPr lang="es-CL" dirty="0"/>
              <a:t>Mantenerse ágil y esperar cambios </a:t>
            </a:r>
            <a:br>
              <a:rPr lang="es-CL" dirty="0"/>
            </a:br>
            <a:endParaRPr lang="es-CL" dirty="0"/>
          </a:p>
        </p:txBody>
      </p:sp>
      <p:sp>
        <p:nvSpPr>
          <p:cNvPr id="3" name="Marcador de contenido 2">
            <a:extLst>
              <a:ext uri="{FF2B5EF4-FFF2-40B4-BE49-F238E27FC236}">
                <a16:creationId xmlns:a16="http://schemas.microsoft.com/office/drawing/2014/main" id="{9005E803-46AA-44D8-9C89-386C530BD7B9}"/>
              </a:ext>
            </a:extLst>
          </p:cNvPr>
          <p:cNvSpPr>
            <a:spLocks noGrp="1"/>
          </p:cNvSpPr>
          <p:nvPr>
            <p:ph idx="1"/>
          </p:nvPr>
        </p:nvSpPr>
        <p:spPr/>
        <p:txBody>
          <a:bodyPr>
            <a:normAutofit fontScale="85000" lnSpcReduction="10000"/>
          </a:bodyPr>
          <a:lstStyle/>
          <a:p>
            <a:r>
              <a:rPr lang="es-CL" dirty="0"/>
              <a:t>Los enfoques tradicionales de gestión de proyectos y los modelos de procesos de entrega de soluciones en "cascada" asumen un nivel de predicción que no es tan común en los proyectos de tecnología como podría serlo en otras industrias.</a:t>
            </a:r>
          </a:p>
          <a:p>
            <a:r>
              <a:rPr lang="es-CL" dirty="0"/>
              <a:t>A menudo, ni el resultado ni los medios para lograrlo se comprenden bien y la exploración se convierte en parte del proyecto. Cuanto más busca una organización maximizar el impacto comercial de una inversión en tecnología, más se aventuran en nuevos territorios. </a:t>
            </a:r>
          </a:p>
          <a:p>
            <a:r>
              <a:rPr lang="es-CL" dirty="0"/>
              <a:t>Este nuevo terreno es demasiado incierto y sujeto a cambios a medida que la exploración y la experimentación dan como resultado nuevas necesidades y métodos. Fingir o exigir certeza ante esta incertidumbre sería, como mínimo, poco realista y, como mucho, disfuncional.</a:t>
            </a:r>
          </a:p>
        </p:txBody>
      </p:sp>
    </p:spTree>
    <p:extLst>
      <p:ext uri="{BB962C8B-B14F-4D97-AF65-F5344CB8AC3E}">
        <p14:creationId xmlns:p14="http://schemas.microsoft.com/office/powerpoint/2010/main" val="390521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81E2C-9826-464E-B236-C184D209151F}"/>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CA2AE80E-46AB-4CF4-A18E-5887FA444168}"/>
              </a:ext>
            </a:extLst>
          </p:cNvPr>
          <p:cNvSpPr>
            <a:spLocks noGrp="1"/>
          </p:cNvSpPr>
          <p:nvPr>
            <p:ph idx="1"/>
          </p:nvPr>
        </p:nvSpPr>
        <p:spPr/>
        <p:txBody>
          <a:bodyPr>
            <a:normAutofit fontScale="77500" lnSpcReduction="20000"/>
          </a:bodyPr>
          <a:lstStyle/>
          <a:p>
            <a:r>
              <a:rPr lang="es-CL" dirty="0"/>
              <a:t>Hace el supuesto fundamental de que se deben esperar cambios continuos y que es imposible aislar un proyecto de entrega de soluciones de estos cambios. Además de los cambios debidos a orígenes puramente externos, MSF aconseja a los equipos que esperen cambios de las partes interesadas e incluso el propio equipo. </a:t>
            </a:r>
          </a:p>
          <a:p>
            <a:r>
              <a:rPr lang="es-CL" dirty="0"/>
              <a:t>Por ejemplo, reconoce que los requisitos del proyecto pueden ser difíciles de articular desde el principio y que a menudo sufrirán modificaciones importantes a medida que las posibilidades se vuelvan más claras para los participantes. MSF ha diseñado sus modelos de equipo y proceso para anticipar y gestionar el cambio.</a:t>
            </a:r>
          </a:p>
          <a:p>
            <a:r>
              <a:rPr lang="es-CL" dirty="0"/>
              <a:t>El modelo de proceso de MSF proporciona una imagen clara del estado de la entrega en cada etapa progresiva y así el equipo puede identificar más fácilmente el impacto de cualquier cambio y lidiar con él de manera efectiva, minimizando los efectos secundarios negativos y optimizando los beneficios.</a:t>
            </a:r>
          </a:p>
        </p:txBody>
      </p:sp>
    </p:spTree>
    <p:extLst>
      <p:ext uri="{BB962C8B-B14F-4D97-AF65-F5344CB8AC3E}">
        <p14:creationId xmlns:p14="http://schemas.microsoft.com/office/powerpoint/2010/main" val="372482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93822-A224-40D4-9B51-43C7071199AF}"/>
              </a:ext>
            </a:extLst>
          </p:cNvPr>
          <p:cNvSpPr>
            <a:spLocks noGrp="1"/>
          </p:cNvSpPr>
          <p:nvPr>
            <p:ph type="title"/>
          </p:nvPr>
        </p:nvSpPr>
        <p:spPr/>
        <p:txBody>
          <a:bodyPr/>
          <a:lstStyle/>
          <a:p>
            <a:r>
              <a:rPr lang="es-CL" dirty="0"/>
              <a:t>Invertir en calidad</a:t>
            </a:r>
          </a:p>
        </p:txBody>
      </p:sp>
      <p:sp>
        <p:nvSpPr>
          <p:cNvPr id="3" name="Marcador de contenido 2">
            <a:extLst>
              <a:ext uri="{FF2B5EF4-FFF2-40B4-BE49-F238E27FC236}">
                <a16:creationId xmlns:a16="http://schemas.microsoft.com/office/drawing/2014/main" id="{74F26D8E-64B4-4048-957A-84DF37B639C1}"/>
              </a:ext>
            </a:extLst>
          </p:cNvPr>
          <p:cNvSpPr>
            <a:spLocks noGrp="1"/>
          </p:cNvSpPr>
          <p:nvPr>
            <p:ph idx="1"/>
          </p:nvPr>
        </p:nvSpPr>
        <p:spPr/>
        <p:txBody>
          <a:bodyPr>
            <a:normAutofit fontScale="85000" lnSpcReduction="10000"/>
          </a:bodyPr>
          <a:lstStyle/>
          <a:p>
            <a:r>
              <a:rPr lang="es-CL" dirty="0"/>
              <a:t>La calidad puede verse simplemente como un reflejo directo de la estabilidad de un producto o como la compleja compensación de la entrega, el costo y la funcionalidad. Independientemente de cómo se defina, la calidad es algo que no ocurre por accidente.</a:t>
            </a:r>
          </a:p>
          <a:p>
            <a:r>
              <a:rPr lang="es-CL" dirty="0"/>
              <a:t>La idea de la mejora de la calidad complementa los deseos humanos básicos de enorgullecernos de nuestro trabajo, aprendizaje y empoderamiento. Por tanto, una inversión en calidad se convierte en una inversión en personas, así como en procesos y herramientas. </a:t>
            </a:r>
          </a:p>
          <a:p>
            <a:r>
              <a:rPr lang="es-CL" dirty="0"/>
              <a:t>Los programas de gestión de la calidad exitosos reconocen esto e incorporan la calidad en la cultura de la organización. Todos enfatizan la necesidad de invertir continuamente en calidad porque las expectativas de calidad con el tiempo están aumentando</a:t>
            </a:r>
          </a:p>
        </p:txBody>
      </p:sp>
    </p:spTree>
    <p:extLst>
      <p:ext uri="{BB962C8B-B14F-4D97-AF65-F5344CB8AC3E}">
        <p14:creationId xmlns:p14="http://schemas.microsoft.com/office/powerpoint/2010/main" val="2296945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F5115-CB40-4942-801F-031A17EA8AD5}"/>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748BB04-9840-4F33-B1A6-EB2232691DD1}"/>
              </a:ext>
            </a:extLst>
          </p:cNvPr>
          <p:cNvSpPr>
            <a:spLocks noGrp="1"/>
          </p:cNvSpPr>
          <p:nvPr>
            <p:ph idx="1"/>
          </p:nvPr>
        </p:nvSpPr>
        <p:spPr/>
        <p:txBody>
          <a:bodyPr>
            <a:normAutofit fontScale="92500" lnSpcReduction="10000"/>
          </a:bodyPr>
          <a:lstStyle/>
          <a:p>
            <a:r>
              <a:rPr lang="es-CL" dirty="0"/>
              <a:t>En el modelo de proceso de MSF, a medida que los entregables del proyecto se producen y revisan progresivamente, las pruebas aumentan la calidad, comenzando en la primera fase del ciclo de vida del proyecto y continuando a través de cada una de sus cinco fases. </a:t>
            </a:r>
          </a:p>
          <a:p>
            <a:r>
              <a:rPr lang="es-CL" dirty="0"/>
              <a:t>El modelo define hitos clave y sugiere hitos intermedios que miden la solución frente a los criterios de calidad establecidos por el equipo, liderado por el rol de prueba y las partes interesadas. La realización de revisiones en estos hitos garantiza un enfoque continuo en la calidad y brinda oportunidades para hacer correcciones a mitad de camino si es necesario.</a:t>
            </a:r>
          </a:p>
        </p:txBody>
      </p:sp>
    </p:spTree>
    <p:extLst>
      <p:ext uri="{BB962C8B-B14F-4D97-AF65-F5344CB8AC3E}">
        <p14:creationId xmlns:p14="http://schemas.microsoft.com/office/powerpoint/2010/main" val="1691945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F9409B-AC86-4306-9824-B3AEA3F5B60E}"/>
              </a:ext>
            </a:extLst>
          </p:cNvPr>
          <p:cNvSpPr>
            <a:spLocks noGrp="1"/>
          </p:cNvSpPr>
          <p:nvPr>
            <p:ph type="title"/>
          </p:nvPr>
        </p:nvSpPr>
        <p:spPr/>
        <p:txBody>
          <a:bodyPr/>
          <a:lstStyle/>
          <a:p>
            <a:r>
              <a:rPr lang="es-CL" dirty="0"/>
              <a:t>Aprender de todas las experiencias</a:t>
            </a:r>
          </a:p>
        </p:txBody>
      </p:sp>
      <p:sp>
        <p:nvSpPr>
          <p:cNvPr id="3" name="Marcador de contenido 2">
            <a:extLst>
              <a:ext uri="{FF2B5EF4-FFF2-40B4-BE49-F238E27FC236}">
                <a16:creationId xmlns:a16="http://schemas.microsoft.com/office/drawing/2014/main" id="{CB02D549-33CF-435E-8D42-C43298E07B14}"/>
              </a:ext>
            </a:extLst>
          </p:cNvPr>
          <p:cNvSpPr>
            <a:spLocks noGrp="1"/>
          </p:cNvSpPr>
          <p:nvPr>
            <p:ph idx="1"/>
          </p:nvPr>
        </p:nvSpPr>
        <p:spPr/>
        <p:txBody>
          <a:bodyPr>
            <a:normAutofit fontScale="70000" lnSpcReduction="20000"/>
          </a:bodyPr>
          <a:lstStyle/>
          <a:p>
            <a:r>
              <a:rPr lang="es-CL" dirty="0"/>
              <a:t>Cuando se observa el aumento en la tasa de éxito de los proyectos de tecnología y cuando se considera que las principales causas del fracaso no han cambiado con el tiempo, parecería que, como industria, no aprendemos de nuestros proyectos fallidos. </a:t>
            </a:r>
          </a:p>
          <a:p>
            <a:r>
              <a:rPr lang="es-CL" dirty="0"/>
              <a:t>Tomarse el tiempo para aprender con plazos ajustados y recursos limitados es difícil de hacer, y más difícil de justificar, tanto para el equipo como para las partes interesadas. Sin embargo, el fracaso de aprender de todas las experiencias es una garantía que se repetirá. </a:t>
            </a:r>
          </a:p>
          <a:p>
            <a:r>
              <a:rPr lang="es-CL" dirty="0"/>
              <a:t>Capturar y compartir las mejores prácticas técnicas y no técnicas es fundamental para la mejora continua y el éxito continuo porque: </a:t>
            </a:r>
          </a:p>
          <a:p>
            <a:pPr lvl="1"/>
            <a:r>
              <a:rPr lang="es-CL" dirty="0"/>
              <a:t>Permite que los miembros del equipo se beneficien de las experiencias de éxito y fracaso de los demás. </a:t>
            </a:r>
          </a:p>
          <a:p>
            <a:pPr lvl="1"/>
            <a:r>
              <a:rPr lang="es-CL" dirty="0"/>
              <a:t>Ayuda a los miembros del equipo a repetir los éxitos. </a:t>
            </a:r>
          </a:p>
          <a:p>
            <a:pPr lvl="1"/>
            <a:r>
              <a:rPr lang="es-CL" dirty="0"/>
              <a:t>Institucionaliza el aprendizaje a través de técnicas como revisiones y retrospectivas.</a:t>
            </a:r>
          </a:p>
        </p:txBody>
      </p:sp>
    </p:spTree>
    <p:extLst>
      <p:ext uri="{BB962C8B-B14F-4D97-AF65-F5344CB8AC3E}">
        <p14:creationId xmlns:p14="http://schemas.microsoft.com/office/powerpoint/2010/main" val="1941851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67779-2EC4-4E17-A6FC-9DABB51B643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EB923A3-0F83-4273-A23E-0D4C8B9DA3E3}"/>
              </a:ext>
            </a:extLst>
          </p:cNvPr>
          <p:cNvSpPr>
            <a:spLocks noGrp="1"/>
          </p:cNvSpPr>
          <p:nvPr>
            <p:ph idx="1"/>
          </p:nvPr>
        </p:nvSpPr>
        <p:spPr/>
        <p:txBody>
          <a:bodyPr>
            <a:normAutofit lnSpcReduction="10000"/>
          </a:bodyPr>
          <a:lstStyle/>
          <a:p>
            <a:r>
              <a:rPr lang="es-CL" dirty="0"/>
              <a:t>MSF asume que mantener el enfoque en la mejora continua a través del aprendizaje conducirá a un mayor éxito. El conocimiento derivado de un proyecto que luego estará disponible para que otros lo utilicen en el próximo proyecto disminuirá la incertidumbre en torno a la toma de decisiones basada en información inadecuada. </a:t>
            </a:r>
          </a:p>
          <a:p>
            <a:r>
              <a:rPr lang="es-CL" dirty="0"/>
              <a:t>Las revisiones de hitos planificadas en todo el Modelo de proceso de MSF ayudan a los equipos a realizar correcciones a mitad de camino y evitar la repetición de errores. Además, capturar y compartir este aprendizaje crea las mejores prácticas a partir de las cosas que salieron bien.</a:t>
            </a:r>
          </a:p>
        </p:txBody>
      </p:sp>
    </p:spTree>
    <p:extLst>
      <p:ext uri="{BB962C8B-B14F-4D97-AF65-F5344CB8AC3E}">
        <p14:creationId xmlns:p14="http://schemas.microsoft.com/office/powerpoint/2010/main" val="1163427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635E45E-7ECB-4440-98AD-615E2EC504EC}"/>
              </a:ext>
            </a:extLst>
          </p:cNvPr>
          <p:cNvSpPr>
            <a:spLocks noGrp="1"/>
          </p:cNvSpPr>
          <p:nvPr>
            <p:ph type="title"/>
          </p:nvPr>
        </p:nvSpPr>
        <p:spPr/>
        <p:txBody>
          <a:bodyPr/>
          <a:lstStyle/>
          <a:p>
            <a:r>
              <a:rPr lang="es-CL" dirty="0"/>
              <a:t>Modelos del MSF</a:t>
            </a:r>
          </a:p>
        </p:txBody>
      </p:sp>
      <p:sp>
        <p:nvSpPr>
          <p:cNvPr id="5" name="Marcador de contenido 4">
            <a:extLst>
              <a:ext uri="{FF2B5EF4-FFF2-40B4-BE49-F238E27FC236}">
                <a16:creationId xmlns:a16="http://schemas.microsoft.com/office/drawing/2014/main" id="{F8E94EB3-7F51-4165-B5D2-B05B9CB7F5A1}"/>
              </a:ext>
            </a:extLst>
          </p:cNvPr>
          <p:cNvSpPr>
            <a:spLocks noGrp="1"/>
          </p:cNvSpPr>
          <p:nvPr>
            <p:ph idx="1"/>
          </p:nvPr>
        </p:nvSpPr>
        <p:spPr/>
        <p:txBody>
          <a:bodyPr>
            <a:normAutofit fontScale="85000" lnSpcReduction="20000"/>
          </a:bodyPr>
          <a:lstStyle/>
          <a:p>
            <a:r>
              <a:rPr lang="es-CL" dirty="0"/>
              <a:t>Los modelos de MSF representan la aplicación de los principios fundamentales descritos anteriormente, a los aspectos de “personas y procesos” de los proyectos de tecnología, aquellas áreas que tienen el mayor impacto en el éxito del proyecto. </a:t>
            </a:r>
          </a:p>
          <a:p>
            <a:r>
              <a:rPr lang="es-CL" dirty="0"/>
              <a:t>El modelo de equipo y el modelo de proceso son descripciones esquemáticas que muestran visualmente la organización lógica de los equipos de proyecto en torno a grupos de funciones y actividades de proyecto a lo largo del ciclo de vida del proyecto. </a:t>
            </a:r>
          </a:p>
          <a:p>
            <a:r>
              <a:rPr lang="es-CL" dirty="0"/>
              <a:t>Estos modelos encarnan los principios fundamentales e incorporan las disciplinas centrales; sus detalles se refinan mediante conceptos clave y sus procesos se aplican a través de prácticas y recomendaciones comprobadas. A medida que se describe cada modelo, se pueden reconocer los principios y disciplinas fundamentales subyacentes.</a:t>
            </a:r>
          </a:p>
        </p:txBody>
      </p:sp>
    </p:spTree>
    <p:extLst>
      <p:ext uri="{BB962C8B-B14F-4D97-AF65-F5344CB8AC3E}">
        <p14:creationId xmlns:p14="http://schemas.microsoft.com/office/powerpoint/2010/main" val="388603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24070-72E8-44CF-BE44-006ECEBDB61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737C54B-E512-4749-80D4-E878014E0076}"/>
              </a:ext>
            </a:extLst>
          </p:cNvPr>
          <p:cNvSpPr>
            <a:spLocks noGrp="1"/>
          </p:cNvSpPr>
          <p:nvPr>
            <p:ph idx="1"/>
          </p:nvPr>
        </p:nvSpPr>
        <p:spPr/>
        <p:txBody>
          <a:bodyPr>
            <a:normAutofit fontScale="85000" lnSpcReduction="10000"/>
          </a:bodyPr>
          <a:lstStyle/>
          <a:p>
            <a:r>
              <a:rPr lang="es-CL" dirty="0"/>
              <a:t>Creado para hacer frente a la naturaleza dinámica de los proyectos y entornos tecnológicos, MSF fomenta la capacidad de adaptarse al cambio continuo dentro del curso de un proyecto. MSF se denomina un marco de trabajo en lugar de metodología por razones específicas.</a:t>
            </a:r>
          </a:p>
          <a:p>
            <a:r>
              <a:rPr lang="es-CL" dirty="0"/>
              <a:t>A diferencia de una metodología prescriptiva, MSF proporciona un marco flexible y escalable que se puede adaptar para satisfacer las necesidades de cualquier proyecto (independientemente de su tamaño o complejidad) para planificar, construir e implementar soluciones tecnológicas impulsadas por el negocio. La filosofía de MSF sostiene que no existe una estructura o proceso único que se aplique de manera óptima a los requisitos y entornos de todos los proyectos. Reconoce que, no obstante, existe la necesidad de orientación</a:t>
            </a:r>
          </a:p>
        </p:txBody>
      </p:sp>
    </p:spTree>
    <p:extLst>
      <p:ext uri="{BB962C8B-B14F-4D97-AF65-F5344CB8AC3E}">
        <p14:creationId xmlns:p14="http://schemas.microsoft.com/office/powerpoint/2010/main" val="176105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B5C84A-4E06-4CB4-B251-79FC797D5E6F}"/>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Modelo de Equipo</a:t>
            </a:r>
          </a:p>
        </p:txBody>
      </p:sp>
      <p:sp>
        <p:nvSpPr>
          <p:cNvPr id="4" name="Marcador de contenido 3">
            <a:extLst>
              <a:ext uri="{FF2B5EF4-FFF2-40B4-BE49-F238E27FC236}">
                <a16:creationId xmlns:a16="http://schemas.microsoft.com/office/drawing/2014/main" id="{7308570E-3CD3-4CA6-A89A-D312475F70E3}"/>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n-US" sz="1600"/>
              <a:t>El modelo de equipo de MSF define los roles y responsabilidades de un equipo de pares que trabajan en proyectos de tecnología de la información en roles multidisciplinarios interdependientes. El siguiente diagrama es una descripción lógica del modelo.</a:t>
            </a:r>
          </a:p>
        </p:txBody>
      </p:sp>
      <p:pic>
        <p:nvPicPr>
          <p:cNvPr id="7" name="Marcador de contenido 6" descr="Diagrama&#10;&#10;Descripción generada automáticamente">
            <a:extLst>
              <a:ext uri="{FF2B5EF4-FFF2-40B4-BE49-F238E27FC236}">
                <a16:creationId xmlns:a16="http://schemas.microsoft.com/office/drawing/2014/main" id="{63DE72B2-293A-43EF-8695-FFA1CAAA82FD}"/>
              </a:ext>
            </a:extLst>
          </p:cNvPr>
          <p:cNvPicPr>
            <a:picLocks noGrp="1" noChangeAspect="1"/>
          </p:cNvPicPr>
          <p:nvPr>
            <p:ph sz="half" idx="2"/>
          </p:nvPr>
        </p:nvPicPr>
        <p:blipFill rotWithShape="1">
          <a:blip r:embed="rId5"/>
          <a:srcRect l="4815" r="7688" b="-2"/>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627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0CA48-5328-4B18-A402-6CC8CCF37D02}"/>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2DDC1594-D2F3-4511-8CEE-13D7AC0C3C95}"/>
              </a:ext>
            </a:extLst>
          </p:cNvPr>
          <p:cNvSpPr>
            <a:spLocks noGrp="1"/>
          </p:cNvSpPr>
          <p:nvPr>
            <p:ph idx="1"/>
          </p:nvPr>
        </p:nvSpPr>
        <p:spPr/>
        <p:txBody>
          <a:bodyPr/>
          <a:lstStyle/>
          <a:p>
            <a:r>
              <a:rPr lang="es-CL" dirty="0"/>
              <a:t>El modelo de equipo de MSF se basa en la premisa de que cualquier proyecto de tecnología debe alcanzar ciertos objetivos clave de calidad para ser considerado exitoso. </a:t>
            </a:r>
          </a:p>
          <a:p>
            <a:r>
              <a:rPr lang="es-CL" dirty="0"/>
              <a:t>Alcanzar cada objetivo requiere la aplicación de un conjunto diferente de habilidades y áreas de conocimiento relacionadas, cada una de las cuales, está encarnada por roles de equipo. Las habilidades y áreas de conocimiento relacionadas se denominan áreas funcionales y definen los dominios de cada función.</a:t>
            </a:r>
          </a:p>
        </p:txBody>
      </p:sp>
    </p:spTree>
    <p:extLst>
      <p:ext uri="{BB962C8B-B14F-4D97-AF65-F5344CB8AC3E}">
        <p14:creationId xmlns:p14="http://schemas.microsoft.com/office/powerpoint/2010/main" val="2823024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C362E-7397-46A9-8BE1-F946B9CEE44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B0532D6-8A18-49D4-82AB-723AE7453F10}"/>
              </a:ext>
            </a:extLst>
          </p:cNvPr>
          <p:cNvSpPr>
            <a:spLocks noGrp="1"/>
          </p:cNvSpPr>
          <p:nvPr>
            <p:ph idx="1"/>
          </p:nvPr>
        </p:nvSpPr>
        <p:spPr/>
        <p:txBody>
          <a:bodyPr>
            <a:normAutofit fontScale="92500"/>
          </a:bodyPr>
          <a:lstStyle/>
          <a:p>
            <a:r>
              <a:rPr lang="es-CL" dirty="0"/>
              <a:t>Por ejemplo, el rol de funciones de gestión de programas contiene las áreas funcionales de gestión de proyectos, arquitectura de soluciones, garantía de procesos y servicios administrativos. </a:t>
            </a:r>
          </a:p>
          <a:p>
            <a:r>
              <a:rPr lang="es-CL" dirty="0"/>
              <a:t>En conjunto, estos roles tienen la amplitud para cumplir con todos los criterios de éxito del proyecto; el fracaso de una función para lograr sus objetivos pone en peligro el proyecto.</a:t>
            </a:r>
          </a:p>
          <a:p>
            <a:r>
              <a:rPr lang="es-CL" dirty="0"/>
              <a:t>Por lo tanto, cada rol se considera igualmente importante en este equipo de pares, las decisiones importantes se toman en conjunto y cada rol aporta la perspectiva única de su grupo representativo.</a:t>
            </a:r>
          </a:p>
        </p:txBody>
      </p:sp>
    </p:spTree>
    <p:extLst>
      <p:ext uri="{BB962C8B-B14F-4D97-AF65-F5344CB8AC3E}">
        <p14:creationId xmlns:p14="http://schemas.microsoft.com/office/powerpoint/2010/main" val="4289362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FB29B-47F9-45CF-9B80-543511EB822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054CCC6-7903-4574-826C-7F1D3BFF8BA3}"/>
              </a:ext>
            </a:extLst>
          </p:cNvPr>
          <p:cNvSpPr>
            <a:spLocks noGrp="1"/>
          </p:cNvSpPr>
          <p:nvPr>
            <p:ph sz="half" idx="1"/>
          </p:nvPr>
        </p:nvSpPr>
        <p:spPr>
          <a:xfrm>
            <a:off x="2609873" y="3508054"/>
            <a:ext cx="3169784" cy="1376884"/>
          </a:xfrm>
        </p:spPr>
        <p:txBody>
          <a:bodyPr/>
          <a:lstStyle/>
          <a:p>
            <a:r>
              <a:rPr lang="es-CL" sz="1800" dirty="0">
                <a:effectLst/>
                <a:latin typeface="Calibri" panose="020F0502020204030204" pitchFamily="34" charset="0"/>
                <a:ea typeface="Calibri" panose="020F0502020204030204" pitchFamily="34" charset="0"/>
                <a:cs typeface="Times New Roman" panose="02020603050405020304" pitchFamily="18" charset="0"/>
              </a:rPr>
              <a:t>Los objetivos y roles asociados se muestran en la tabla.</a:t>
            </a:r>
          </a:p>
          <a:p>
            <a:endParaRPr lang="es-CL" dirty="0"/>
          </a:p>
        </p:txBody>
      </p:sp>
      <p:graphicFrame>
        <p:nvGraphicFramePr>
          <p:cNvPr id="5" name="Tabla 5">
            <a:extLst>
              <a:ext uri="{FF2B5EF4-FFF2-40B4-BE49-F238E27FC236}">
                <a16:creationId xmlns:a16="http://schemas.microsoft.com/office/drawing/2014/main" id="{BCDBD73E-8FF6-4900-AA70-D2883CA574BD}"/>
              </a:ext>
            </a:extLst>
          </p:cNvPr>
          <p:cNvGraphicFramePr>
            <a:graphicFrameLocks noGrp="1"/>
          </p:cNvGraphicFramePr>
          <p:nvPr>
            <p:ph sz="half" idx="2"/>
            <p:extLst>
              <p:ext uri="{D42A27DB-BD31-4B8C-83A1-F6EECF244321}">
                <p14:modId xmlns:p14="http://schemas.microsoft.com/office/powerpoint/2010/main" val="1060768377"/>
              </p:ext>
            </p:extLst>
          </p:nvPr>
        </p:nvGraphicFramePr>
        <p:xfrm>
          <a:off x="6096000" y="2052638"/>
          <a:ext cx="4465638" cy="4646545"/>
        </p:xfrm>
        <a:graphic>
          <a:graphicData uri="http://schemas.openxmlformats.org/drawingml/2006/table">
            <a:tbl>
              <a:tblPr firstRow="1" bandRow="1">
                <a:tableStyleId>{5C22544A-7EE6-4342-B048-85BDC9FD1C3A}</a:tableStyleId>
              </a:tblPr>
              <a:tblGrid>
                <a:gridCol w="2232819">
                  <a:extLst>
                    <a:ext uri="{9D8B030D-6E8A-4147-A177-3AD203B41FA5}">
                      <a16:colId xmlns:a16="http://schemas.microsoft.com/office/drawing/2014/main" val="2109193719"/>
                    </a:ext>
                  </a:extLst>
                </a:gridCol>
                <a:gridCol w="2232819">
                  <a:extLst>
                    <a:ext uri="{9D8B030D-6E8A-4147-A177-3AD203B41FA5}">
                      <a16:colId xmlns:a16="http://schemas.microsoft.com/office/drawing/2014/main" val="805882549"/>
                    </a:ext>
                  </a:extLst>
                </a:gridCol>
              </a:tblGrid>
              <a:tr h="556626">
                <a:tc>
                  <a:txBody>
                    <a:bodyPr/>
                    <a:lstStyle/>
                    <a:p>
                      <a:r>
                        <a:rPr lang="es-CL" sz="1400" dirty="0"/>
                        <a:t>Objetivo de calidad clave</a:t>
                      </a:r>
                    </a:p>
                  </a:txBody>
                  <a:tcPr/>
                </a:tc>
                <a:tc>
                  <a:txBody>
                    <a:bodyPr/>
                    <a:lstStyle/>
                    <a:p>
                      <a:r>
                        <a:rPr lang="es-CL" sz="1400" dirty="0"/>
                        <a:t>Rol del equipo</a:t>
                      </a:r>
                    </a:p>
                  </a:txBody>
                  <a:tcPr/>
                </a:tc>
                <a:extLst>
                  <a:ext uri="{0D108BD9-81ED-4DB2-BD59-A6C34878D82A}">
                    <a16:rowId xmlns:a16="http://schemas.microsoft.com/office/drawing/2014/main" val="502176007"/>
                  </a:ext>
                </a:extLst>
              </a:tr>
              <a:tr h="795180">
                <a:tc>
                  <a:txBody>
                    <a:bodyPr/>
                    <a:lstStyle/>
                    <a:p>
                      <a:r>
                        <a:rPr lang="es-CL" sz="1400" dirty="0"/>
                        <a:t>Entrega dentro de las limitaciones del proyecto</a:t>
                      </a:r>
                    </a:p>
                  </a:txBody>
                  <a:tcPr/>
                </a:tc>
                <a:tc>
                  <a:txBody>
                    <a:bodyPr/>
                    <a:lstStyle/>
                    <a:p>
                      <a:r>
                        <a:rPr lang="es-CL" sz="1400" dirty="0"/>
                        <a:t>Administración del programa</a:t>
                      </a:r>
                    </a:p>
                  </a:txBody>
                  <a:tcPr/>
                </a:tc>
                <a:extLst>
                  <a:ext uri="{0D108BD9-81ED-4DB2-BD59-A6C34878D82A}">
                    <a16:rowId xmlns:a16="http://schemas.microsoft.com/office/drawing/2014/main" val="1033653728"/>
                  </a:ext>
                </a:extLst>
              </a:tr>
              <a:tr h="795180">
                <a:tc>
                  <a:txBody>
                    <a:bodyPr/>
                    <a:lstStyle/>
                    <a:p>
                      <a:r>
                        <a:rPr lang="es-CL" sz="1400" dirty="0"/>
                        <a:t>Entrega según las especificaciones del producto</a:t>
                      </a:r>
                    </a:p>
                  </a:txBody>
                  <a:tcPr/>
                </a:tc>
                <a:tc>
                  <a:txBody>
                    <a:bodyPr/>
                    <a:lstStyle/>
                    <a:p>
                      <a:r>
                        <a:rPr lang="es-CL" sz="1400" dirty="0"/>
                        <a:t>Desarrollo</a:t>
                      </a:r>
                    </a:p>
                  </a:txBody>
                  <a:tcPr/>
                </a:tc>
                <a:extLst>
                  <a:ext uri="{0D108BD9-81ED-4DB2-BD59-A6C34878D82A}">
                    <a16:rowId xmlns:a16="http://schemas.microsoft.com/office/drawing/2014/main" val="2561833278"/>
                  </a:ext>
                </a:extLst>
              </a:tr>
              <a:tr h="795180">
                <a:tc>
                  <a:txBody>
                    <a:bodyPr/>
                    <a:lstStyle/>
                    <a:p>
                      <a:r>
                        <a:rPr lang="es-CL" sz="1400" dirty="0"/>
                        <a:t>Lanzamiento después de abordar todos los problemas</a:t>
                      </a:r>
                    </a:p>
                  </a:txBody>
                  <a:tcPr/>
                </a:tc>
                <a:tc>
                  <a:txBody>
                    <a:bodyPr/>
                    <a:lstStyle/>
                    <a:p>
                      <a:r>
                        <a:rPr lang="es-CL" sz="1400" dirty="0"/>
                        <a:t>Prueba</a:t>
                      </a:r>
                    </a:p>
                  </a:txBody>
                  <a:tcPr/>
                </a:tc>
                <a:extLst>
                  <a:ext uri="{0D108BD9-81ED-4DB2-BD59-A6C34878D82A}">
                    <a16:rowId xmlns:a16="http://schemas.microsoft.com/office/drawing/2014/main" val="1035245309"/>
                  </a:ext>
                </a:extLst>
              </a:tr>
              <a:tr h="668059">
                <a:tc>
                  <a:txBody>
                    <a:bodyPr/>
                    <a:lstStyle/>
                    <a:p>
                      <a:r>
                        <a:rPr lang="es-CL" sz="1400" dirty="0"/>
                        <a:t>Implementación fluida y administración continua</a:t>
                      </a:r>
                    </a:p>
                  </a:txBody>
                  <a:tcPr/>
                </a:tc>
                <a:tc>
                  <a:txBody>
                    <a:bodyPr/>
                    <a:lstStyle/>
                    <a:p>
                      <a:r>
                        <a:rPr lang="es-CL" sz="1400" dirty="0"/>
                        <a:t>Administración de lanzamientos</a:t>
                      </a:r>
                    </a:p>
                  </a:txBody>
                  <a:tcPr/>
                </a:tc>
                <a:extLst>
                  <a:ext uri="{0D108BD9-81ED-4DB2-BD59-A6C34878D82A}">
                    <a16:rowId xmlns:a16="http://schemas.microsoft.com/office/drawing/2014/main" val="57414650"/>
                  </a:ext>
                </a:extLst>
              </a:tr>
              <a:tr h="322490">
                <a:tc>
                  <a:txBody>
                    <a:bodyPr/>
                    <a:lstStyle/>
                    <a:p>
                      <a:r>
                        <a:rPr lang="es-CL" sz="1400" dirty="0"/>
                        <a:t>Rendimiento del usuario mejorado</a:t>
                      </a:r>
                    </a:p>
                  </a:txBody>
                  <a:tcPr/>
                </a:tc>
                <a:tc>
                  <a:txBody>
                    <a:bodyPr/>
                    <a:lstStyle/>
                    <a:p>
                      <a:r>
                        <a:rPr lang="es-CL" sz="1400" dirty="0"/>
                        <a:t>Experiencia del usuario</a:t>
                      </a:r>
                    </a:p>
                  </a:txBody>
                  <a:tcPr/>
                </a:tc>
                <a:extLst>
                  <a:ext uri="{0D108BD9-81ED-4DB2-BD59-A6C34878D82A}">
                    <a16:rowId xmlns:a16="http://schemas.microsoft.com/office/drawing/2014/main" val="149121357"/>
                  </a:ext>
                </a:extLst>
              </a:tr>
              <a:tr h="322490">
                <a:tc>
                  <a:txBody>
                    <a:bodyPr/>
                    <a:lstStyle/>
                    <a:p>
                      <a:r>
                        <a:rPr lang="es-CL" sz="1400" dirty="0"/>
                        <a:t> Clientes Satisfechos</a:t>
                      </a:r>
                    </a:p>
                  </a:txBody>
                  <a:tcPr/>
                </a:tc>
                <a:tc>
                  <a:txBody>
                    <a:bodyPr/>
                    <a:lstStyle/>
                    <a:p>
                      <a:r>
                        <a:rPr lang="es-CL" sz="1400" dirty="0"/>
                        <a:t>Administración del Producto</a:t>
                      </a:r>
                    </a:p>
                  </a:txBody>
                  <a:tcPr/>
                </a:tc>
                <a:extLst>
                  <a:ext uri="{0D108BD9-81ED-4DB2-BD59-A6C34878D82A}">
                    <a16:rowId xmlns:a16="http://schemas.microsoft.com/office/drawing/2014/main" val="3883881847"/>
                  </a:ext>
                </a:extLst>
              </a:tr>
            </a:tbl>
          </a:graphicData>
        </a:graphic>
      </p:graphicFrame>
    </p:spTree>
    <p:extLst>
      <p:ext uri="{BB962C8B-B14F-4D97-AF65-F5344CB8AC3E}">
        <p14:creationId xmlns:p14="http://schemas.microsoft.com/office/powerpoint/2010/main" val="1853189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404DEA7-EE1B-4613-8F3E-3F0CBEDD3BCB}"/>
              </a:ext>
            </a:extLst>
          </p:cNvPr>
          <p:cNvSpPr>
            <a:spLocks noGrp="1"/>
          </p:cNvSpPr>
          <p:nvPr>
            <p:ph type="title"/>
          </p:nvPr>
        </p:nvSpPr>
        <p:spPr/>
        <p:txBody>
          <a:bodyPr/>
          <a:lstStyle/>
          <a:p>
            <a:endParaRPr lang="es-CL"/>
          </a:p>
        </p:txBody>
      </p:sp>
      <p:sp>
        <p:nvSpPr>
          <p:cNvPr id="6" name="Marcador de contenido 5">
            <a:extLst>
              <a:ext uri="{FF2B5EF4-FFF2-40B4-BE49-F238E27FC236}">
                <a16:creationId xmlns:a16="http://schemas.microsoft.com/office/drawing/2014/main" id="{3DFC5554-DE3B-4A90-97E1-E3A56F3576FA}"/>
              </a:ext>
            </a:extLst>
          </p:cNvPr>
          <p:cNvSpPr>
            <a:spLocks noGrp="1"/>
          </p:cNvSpPr>
          <p:nvPr>
            <p:ph idx="1"/>
          </p:nvPr>
        </p:nvSpPr>
        <p:spPr/>
        <p:txBody>
          <a:bodyPr>
            <a:normAutofit lnSpcReduction="10000"/>
          </a:bodyPr>
          <a:lstStyle/>
          <a:p>
            <a:r>
              <a:rPr lang="es-CL" sz="1800" dirty="0">
                <a:effectLst/>
                <a:ea typeface="DotumChe" panose="020B0609000101010101" pitchFamily="49" charset="-127"/>
                <a:cs typeface="Times New Roman" panose="02020603050405020304" pitchFamily="18" charset="0"/>
              </a:rPr>
              <a:t>El modelo de equipo representa la compilación de las mejores prácticas de la industria para proyectos de tecnología y trabajo en equipo empoderados que se centran en lograr estos objetivos, para luego aplicarlos dentro del modelo de proceso para delinear actividades y crear entregables específicos para ser producidos por el equipo.</a:t>
            </a:r>
          </a:p>
          <a:p>
            <a:r>
              <a:rPr lang="es-CL" sz="1800" dirty="0">
                <a:effectLst/>
                <a:ea typeface="DotumChe" panose="020B0609000101010101" pitchFamily="49" charset="-127"/>
                <a:cs typeface="Times New Roman" panose="02020603050405020304" pitchFamily="18" charset="0"/>
              </a:rPr>
              <a:t>Estos objetivos primarios de calidad definen e impulsan al equipo.</a:t>
            </a:r>
          </a:p>
          <a:p>
            <a:r>
              <a:rPr lang="es-CL" sz="1800" dirty="0">
                <a:effectLst/>
                <a:ea typeface="DotumChe" panose="020B0609000101010101" pitchFamily="49" charset="-127"/>
                <a:cs typeface="Times New Roman" panose="02020603050405020304" pitchFamily="18" charset="0"/>
              </a:rPr>
              <a:t>Tenga en cuenta que un rol no es lo mismo que una persona: varias personas pueden asumir un solo rol o una persona puede asumir más de un rol, por ejemplo, cuando el modelo debe reducirse para proyectos pequeños.</a:t>
            </a:r>
            <a:endParaRPr lang="es-CL" dirty="0"/>
          </a:p>
        </p:txBody>
      </p:sp>
    </p:spTree>
    <p:extLst>
      <p:ext uri="{BB962C8B-B14F-4D97-AF65-F5344CB8AC3E}">
        <p14:creationId xmlns:p14="http://schemas.microsoft.com/office/powerpoint/2010/main" val="351840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229F8-40F1-42DB-A990-764FAF3DC4E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D0E7266-C6A4-46CC-88DC-5D491E98BFB1}"/>
              </a:ext>
            </a:extLst>
          </p:cNvPr>
          <p:cNvSpPr>
            <a:spLocks noGrp="1"/>
          </p:cNvSpPr>
          <p:nvPr>
            <p:ph idx="1"/>
          </p:nvPr>
        </p:nvSpPr>
        <p:spPr/>
        <p:txBody>
          <a:bodyPr/>
          <a:lstStyle/>
          <a:p>
            <a:r>
              <a:rPr lang="es-CL" dirty="0"/>
              <a:t>Lo importante en la adopción del modelo de equipo es que todos los objetivos de calidad deben estar representados en el equipo y que las diversas partes interesadas del proyecto deben saber quién en el equipo es responsable de ellos.</a:t>
            </a:r>
          </a:p>
          <a:p>
            <a:r>
              <a:rPr lang="es-CL" dirty="0"/>
              <a:t>El modelo de equipo de MSF explica cómo se puede utilizar esta combinación de roles para escalar y respaldar grandes proyectos con un gran número de personas mediante la definición de dos tipos de </a:t>
            </a:r>
            <a:r>
              <a:rPr lang="es-CL" dirty="0" err="1"/>
              <a:t>subequipos</a:t>
            </a:r>
            <a:r>
              <a:rPr lang="es-CL" dirty="0"/>
              <a:t>: función y característica</a:t>
            </a:r>
          </a:p>
        </p:txBody>
      </p:sp>
    </p:spTree>
    <p:extLst>
      <p:ext uri="{BB962C8B-B14F-4D97-AF65-F5344CB8AC3E}">
        <p14:creationId xmlns:p14="http://schemas.microsoft.com/office/powerpoint/2010/main" val="3265777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43A00-A090-4801-B9B9-7DEFB377556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7CD2768-2A66-4F16-A07C-21B2CE557827}"/>
              </a:ext>
            </a:extLst>
          </p:cNvPr>
          <p:cNvSpPr>
            <a:spLocks noGrp="1"/>
          </p:cNvSpPr>
          <p:nvPr>
            <p:ph idx="1"/>
          </p:nvPr>
        </p:nvSpPr>
        <p:spPr/>
        <p:txBody>
          <a:bodyPr/>
          <a:lstStyle/>
          <a:p>
            <a:r>
              <a:rPr lang="es-CL" dirty="0"/>
              <a:t>Los equipos de función son </a:t>
            </a:r>
            <a:r>
              <a:rPr lang="es-CL" dirty="0" err="1"/>
              <a:t>subequipos</a:t>
            </a:r>
            <a:r>
              <a:rPr lang="es-CL" dirty="0"/>
              <a:t> unidisciplinarios que están organizados por rol funcional. El rol de desarrollo a menudo lo desempeñan uno o más equipos de funciones. Los equipos de funciones, el segundo tipo, son </a:t>
            </a:r>
            <a:r>
              <a:rPr lang="es-CL" dirty="0" err="1"/>
              <a:t>subequipos</a:t>
            </a:r>
            <a:r>
              <a:rPr lang="es-CL" dirty="0"/>
              <a:t> multidisciplinarios que se crean para centrarse en la creación de funciones o capacidades específicas de una solución.</a:t>
            </a:r>
          </a:p>
          <a:p>
            <a:endParaRPr lang="es-CL" dirty="0"/>
          </a:p>
        </p:txBody>
      </p:sp>
    </p:spTree>
    <p:extLst>
      <p:ext uri="{BB962C8B-B14F-4D97-AF65-F5344CB8AC3E}">
        <p14:creationId xmlns:p14="http://schemas.microsoft.com/office/powerpoint/2010/main" val="1681206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0BD95-9700-43FA-B40D-EFD23D2CAB6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1D45664-B803-4CF2-93AE-6EE7B1FDD07E}"/>
              </a:ext>
            </a:extLst>
          </p:cNvPr>
          <p:cNvSpPr>
            <a:spLocks noGrp="1"/>
          </p:cNvSpPr>
          <p:nvPr>
            <p:ph idx="1"/>
          </p:nvPr>
        </p:nvSpPr>
        <p:spPr/>
        <p:txBody>
          <a:bodyPr/>
          <a:lstStyle/>
          <a:p>
            <a:r>
              <a:rPr lang="es-CL" dirty="0"/>
              <a:t>El modelo de equipo es quizás el aspecto más distintivo de MSF. En el corazón del modelo de equipo está el hecho de que los proyectos de tecnología deben adoptar las perspectivas de calidad dispares y, a menudo, yuxtapuestas de varias partes interesadas, incluidas las operaciones, el negocio y los usuarios. El modelo de equipo fomenta esta fusión de diversas ideas, reconociendo así que los proyectos de tecnología no son exclusivamente un esfuerzo de TI.</a:t>
            </a:r>
          </a:p>
        </p:txBody>
      </p:sp>
    </p:spTree>
    <p:extLst>
      <p:ext uri="{BB962C8B-B14F-4D97-AF65-F5344CB8AC3E}">
        <p14:creationId xmlns:p14="http://schemas.microsoft.com/office/powerpoint/2010/main" val="863101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C2618-D540-41A9-8A87-28EA3386D73F}"/>
              </a:ext>
            </a:extLst>
          </p:cNvPr>
          <p:cNvSpPr>
            <a:spLocks noGrp="1"/>
          </p:cNvSpPr>
          <p:nvPr>
            <p:ph type="title"/>
          </p:nvPr>
        </p:nvSpPr>
        <p:spPr/>
        <p:txBody>
          <a:bodyPr/>
          <a:lstStyle/>
          <a:p>
            <a:r>
              <a:rPr lang="es-CL" dirty="0"/>
              <a:t>El modelo de proceso de MSF</a:t>
            </a:r>
          </a:p>
        </p:txBody>
      </p:sp>
      <p:sp>
        <p:nvSpPr>
          <p:cNvPr id="3" name="Marcador de contenido 2">
            <a:extLst>
              <a:ext uri="{FF2B5EF4-FFF2-40B4-BE49-F238E27FC236}">
                <a16:creationId xmlns:a16="http://schemas.microsoft.com/office/drawing/2014/main" id="{83EB7F53-CBFB-4BE5-8175-94B2CF408E20}"/>
              </a:ext>
            </a:extLst>
          </p:cNvPr>
          <p:cNvSpPr>
            <a:spLocks noGrp="1"/>
          </p:cNvSpPr>
          <p:nvPr>
            <p:ph idx="1"/>
          </p:nvPr>
        </p:nvSpPr>
        <p:spPr/>
        <p:txBody>
          <a:bodyPr/>
          <a:lstStyle/>
          <a:p>
            <a:r>
              <a:rPr lang="es-CL" dirty="0"/>
              <a:t>Cada proyecto pasa por un ciclo de vida, un proceso que incluye todas las actividades del proyecto que se llevan a cabo hasta su finalización y transición a un estado operativo. La función principal de un modelo de ciclo de vida es establecer el orden en el que se realizan las actividades del proyecto.</a:t>
            </a:r>
          </a:p>
          <a:p>
            <a:r>
              <a:rPr lang="es-CL" dirty="0"/>
              <a:t>El modelo de ciclo de vida apropiado puede agilizar un proyecto y ayudar a garantizar que cada paso acerque el proyecto a una finalización exitosa.</a:t>
            </a:r>
          </a:p>
        </p:txBody>
      </p:sp>
    </p:spTree>
    <p:extLst>
      <p:ext uri="{BB962C8B-B14F-4D97-AF65-F5344CB8AC3E}">
        <p14:creationId xmlns:p14="http://schemas.microsoft.com/office/powerpoint/2010/main" val="2189614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AD558F3-A930-4DAD-87BA-E36E4D8A656C}"/>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A9D5EFD6-F220-45B3-93E6-B99BC3D3F530}"/>
              </a:ext>
            </a:extLst>
          </p:cNvPr>
          <p:cNvSpPr>
            <a:spLocks noGrp="1"/>
          </p:cNvSpPr>
          <p:nvPr>
            <p:ph sz="half" idx="1"/>
          </p:nvPr>
        </p:nvSpPr>
        <p:spPr>
          <a:xfrm>
            <a:off x="1975805" y="2052116"/>
            <a:ext cx="2908167" cy="3997828"/>
          </a:xfrm>
        </p:spPr>
        <p:txBody>
          <a:bodyPr vert="horz" lIns="91440" tIns="45720" rIns="91440" bIns="45720" rtlCol="0" anchor="ctr">
            <a:normAutofit/>
          </a:bodyPr>
          <a:lstStyle/>
          <a:p>
            <a:r>
              <a:rPr lang="en-US" sz="1600"/>
              <a:t>A continuación, se muestra una vista simple del ciclo de vida del modelo de proceso</a:t>
            </a:r>
          </a:p>
        </p:txBody>
      </p:sp>
      <p:pic>
        <p:nvPicPr>
          <p:cNvPr id="6" name="Marcador de contenido 5" descr="Diagrama&#10;&#10;Descripción generada automáticamente">
            <a:extLst>
              <a:ext uri="{FF2B5EF4-FFF2-40B4-BE49-F238E27FC236}">
                <a16:creationId xmlns:a16="http://schemas.microsoft.com/office/drawing/2014/main" id="{C1F9B4B9-42CE-4596-A1F8-5E4F73FA8B48}"/>
              </a:ext>
            </a:extLst>
          </p:cNvPr>
          <p:cNvPicPr>
            <a:picLocks noGrp="1" noChangeAspect="1"/>
          </p:cNvPicPr>
          <p:nvPr>
            <p:ph sz="half" idx="2"/>
          </p:nvPr>
        </p:nvPicPr>
        <p:blipFill rotWithShape="1">
          <a:blip r:embed="rId5"/>
          <a:srcRect l="5857" r="10579" b="3"/>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38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E3FCB-1BF0-4B6E-A717-D2E27D7C4A1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4C0168A-A122-4E04-B024-A545C1AF16CB}"/>
              </a:ext>
            </a:extLst>
          </p:cNvPr>
          <p:cNvSpPr>
            <a:spLocks noGrp="1"/>
          </p:cNvSpPr>
          <p:nvPr>
            <p:ph idx="1"/>
          </p:nvPr>
        </p:nvSpPr>
        <p:spPr/>
        <p:txBody>
          <a:bodyPr>
            <a:normAutofit fontScale="70000" lnSpcReduction="20000"/>
          </a:bodyPr>
          <a:lstStyle/>
          <a:p>
            <a:r>
              <a:rPr lang="es-CL" dirty="0"/>
              <a:t>Como marco, MSF proporciona esta guía sin imponer tantos detalles prescriptivos que su uso se limite a una gama limitada de escenarios de proyectos. Los componentes de MSF se pueden aplicar individual o colectivamente para mejorar las tasas de éxito para los siguientes tipos de proyectos:</a:t>
            </a:r>
          </a:p>
          <a:p>
            <a:pPr lvl="1"/>
            <a:r>
              <a:rPr lang="es-CL" dirty="0"/>
              <a:t>Proyectos de desarrollo de software, incluidas aplicaciones móviles, web y de comercio electrónico y servicios web</a:t>
            </a:r>
          </a:p>
          <a:p>
            <a:pPr lvl="1"/>
            <a:r>
              <a:rPr lang="es-CL" dirty="0"/>
              <a:t>Proyectos de implementación de infraestructura, que incluyen implementaciones de escritorio, actualizaciones del sistema operativo, implementaciones de mensajería empresarial e implementaciones de sistemas de administración de configuración y operaciones. </a:t>
            </a:r>
          </a:p>
          <a:p>
            <a:pPr lvl="1"/>
            <a:r>
              <a:rPr lang="es-CL" dirty="0"/>
              <a:t>Proyectos de integración de aplicaciones empaquetados, que incluyen suites de productividad personal, planificación de recursos empresariales (ERP) y soluciones de gestión de proyectos empresariales. </a:t>
            </a:r>
          </a:p>
          <a:p>
            <a:pPr lvl="1"/>
            <a:r>
              <a:rPr lang="es-CL" dirty="0"/>
              <a:t>Cualquier combinación compleja de los anteriores. </a:t>
            </a:r>
          </a:p>
        </p:txBody>
      </p:sp>
    </p:spTree>
    <p:extLst>
      <p:ext uri="{BB962C8B-B14F-4D97-AF65-F5344CB8AC3E}">
        <p14:creationId xmlns:p14="http://schemas.microsoft.com/office/powerpoint/2010/main" val="780105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AF68296-97A1-4658-8C32-661ECD7FF6AA}"/>
              </a:ext>
            </a:extLst>
          </p:cNvPr>
          <p:cNvSpPr>
            <a:spLocks noGrp="1"/>
          </p:cNvSpPr>
          <p:nvPr>
            <p:ph type="title"/>
          </p:nvPr>
        </p:nvSpPr>
        <p:spPr/>
        <p:txBody>
          <a:bodyPr/>
          <a:lstStyle/>
          <a:p>
            <a:r>
              <a:rPr lang="es-CL" dirty="0"/>
              <a:t>Visión</a:t>
            </a:r>
          </a:p>
        </p:txBody>
      </p:sp>
      <p:sp>
        <p:nvSpPr>
          <p:cNvPr id="6" name="Marcador de contenido 5">
            <a:extLst>
              <a:ext uri="{FF2B5EF4-FFF2-40B4-BE49-F238E27FC236}">
                <a16:creationId xmlns:a16="http://schemas.microsoft.com/office/drawing/2014/main" id="{5C1E3324-95AB-42CD-9943-B3D5688133C2}"/>
              </a:ext>
            </a:extLst>
          </p:cNvPr>
          <p:cNvSpPr>
            <a:spLocks noGrp="1"/>
          </p:cNvSpPr>
          <p:nvPr>
            <p:ph idx="1"/>
          </p:nvPr>
        </p:nvSpPr>
        <p:spPr/>
        <p:txBody>
          <a:bodyPr>
            <a:normAutofit lnSpcReduction="10000"/>
          </a:bodyPr>
          <a:lstStyle/>
          <a:p>
            <a:r>
              <a:rPr lang="es-CL" dirty="0"/>
              <a:t>La fase de visión es el período durante el cual la dirección del proyecto define los requisitos operativos y de calidad, así como los objetivos generales del proyecto.</a:t>
            </a:r>
          </a:p>
          <a:p>
            <a:r>
              <a:rPr lang="es-CL" dirty="0"/>
              <a:t>La tarea comienza con la determinación de la estructura y servicios que se quieren configurar y, a continuación, se llega a un acuerdo con la parte administrativa. </a:t>
            </a:r>
          </a:p>
          <a:p>
            <a:r>
              <a:rPr lang="es-CL" dirty="0"/>
              <a:t>Esta fase, también conocida como de previsión, culmina con la visión y ámbito claves aprobados, lo que indica el acuerdo del equipo y de la administración en la dirección del proyecto. Además, se completa la evaluación de riesgos preliminar.</a:t>
            </a:r>
          </a:p>
        </p:txBody>
      </p:sp>
    </p:spTree>
    <p:extLst>
      <p:ext uri="{BB962C8B-B14F-4D97-AF65-F5344CB8AC3E}">
        <p14:creationId xmlns:p14="http://schemas.microsoft.com/office/powerpoint/2010/main" val="3508982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AA8B3-E8E5-4CF2-8E76-BDD190B0583C}"/>
              </a:ext>
            </a:extLst>
          </p:cNvPr>
          <p:cNvSpPr>
            <a:spLocks noGrp="1"/>
          </p:cNvSpPr>
          <p:nvPr>
            <p:ph type="title"/>
          </p:nvPr>
        </p:nvSpPr>
        <p:spPr/>
        <p:txBody>
          <a:bodyPr/>
          <a:lstStyle/>
          <a:p>
            <a:r>
              <a:rPr lang="es-CL" dirty="0"/>
              <a:t>Planificación</a:t>
            </a:r>
          </a:p>
        </p:txBody>
      </p:sp>
      <p:sp>
        <p:nvSpPr>
          <p:cNvPr id="3" name="Marcador de contenido 2">
            <a:extLst>
              <a:ext uri="{FF2B5EF4-FFF2-40B4-BE49-F238E27FC236}">
                <a16:creationId xmlns:a16="http://schemas.microsoft.com/office/drawing/2014/main" id="{6FEE9DF8-FFCD-4695-9015-BEBF52494EC3}"/>
              </a:ext>
            </a:extLst>
          </p:cNvPr>
          <p:cNvSpPr>
            <a:spLocks noGrp="1"/>
          </p:cNvSpPr>
          <p:nvPr>
            <p:ph idx="1"/>
          </p:nvPr>
        </p:nvSpPr>
        <p:spPr/>
        <p:txBody>
          <a:bodyPr>
            <a:normAutofit/>
          </a:bodyPr>
          <a:lstStyle/>
          <a:p>
            <a:r>
              <a:rPr lang="es-CL" dirty="0"/>
              <a:t>La fase de planificación es el período durante el cual se define qué se va a crear y distribuir, además de cómo y cuándo se llevará a cabo. Esta fase culmina con la aprobación del diseño del proyecto, que indica:</a:t>
            </a:r>
          </a:p>
          <a:p>
            <a:pPr lvl="1"/>
            <a:r>
              <a:rPr lang="es-CL" dirty="0"/>
              <a:t>El acuerdo de la dirección del proyecto,</a:t>
            </a:r>
          </a:p>
          <a:p>
            <a:pPr lvl="1"/>
            <a:r>
              <a:rPr lang="es-CL" dirty="0"/>
              <a:t>La administración de la empresa</a:t>
            </a:r>
          </a:p>
          <a:p>
            <a:pPr lvl="1"/>
            <a:r>
              <a:rPr lang="es-CL" dirty="0"/>
              <a:t>Los participantes claves del proyecto en cuanto a lo que se va a proporcionar y cuándo.</a:t>
            </a:r>
          </a:p>
        </p:txBody>
      </p:sp>
    </p:spTree>
    <p:extLst>
      <p:ext uri="{BB962C8B-B14F-4D97-AF65-F5344CB8AC3E}">
        <p14:creationId xmlns:p14="http://schemas.microsoft.com/office/powerpoint/2010/main" val="2040629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13BAC-B5FA-4A65-82C1-8A7A8E16A71E}"/>
              </a:ext>
            </a:extLst>
          </p:cNvPr>
          <p:cNvSpPr>
            <a:spLocks noGrp="1"/>
          </p:cNvSpPr>
          <p:nvPr>
            <p:ph type="title"/>
          </p:nvPr>
        </p:nvSpPr>
        <p:spPr/>
        <p:txBody>
          <a:bodyPr/>
          <a:lstStyle/>
          <a:p>
            <a:r>
              <a:rPr lang="es-CL" dirty="0"/>
              <a:t>Desarrollo</a:t>
            </a:r>
          </a:p>
        </p:txBody>
      </p:sp>
      <p:sp>
        <p:nvSpPr>
          <p:cNvPr id="3" name="Marcador de contenido 2">
            <a:extLst>
              <a:ext uri="{FF2B5EF4-FFF2-40B4-BE49-F238E27FC236}">
                <a16:creationId xmlns:a16="http://schemas.microsoft.com/office/drawing/2014/main" id="{94CEBC1E-6409-4E41-808F-4CC2B78C1211}"/>
              </a:ext>
            </a:extLst>
          </p:cNvPr>
          <p:cNvSpPr>
            <a:spLocks noGrp="1"/>
          </p:cNvSpPr>
          <p:nvPr>
            <p:ph idx="1"/>
          </p:nvPr>
        </p:nvSpPr>
        <p:spPr/>
        <p:txBody>
          <a:bodyPr>
            <a:normAutofit fontScale="92500" lnSpcReduction="20000"/>
          </a:bodyPr>
          <a:lstStyle/>
          <a:p>
            <a:r>
              <a:rPr lang="es-CL" dirty="0"/>
              <a:t>La fase de desarrollo es la etapa en que el equipo crea el producto a través de acciones concretas y previamente planificadas. En este período se concentran los esfuerzos en la implementación de soluciones tecnológicas a todas las exigencias de los consumidores finales del producto final del proyecto.</a:t>
            </a:r>
          </a:p>
          <a:p>
            <a:r>
              <a:rPr lang="es-CL" dirty="0"/>
              <a:t>En esta fase pueden surgir los cambios más drásticos que sufrirá el diseño preliminar que se elaboró en la fase anterior, en concordancia con los ajustes necesarios para ejecutar los acuerdos que puedan surgir a última hora entre los consumidores finales, los negociadores y el equipo desarrollador.</a:t>
            </a:r>
          </a:p>
          <a:p>
            <a:r>
              <a:rPr lang="es-CL" dirty="0"/>
              <a:t>Esta fase concluye con la entrega del producto preliminar terminado y listo para las pruebas.</a:t>
            </a:r>
          </a:p>
        </p:txBody>
      </p:sp>
    </p:spTree>
    <p:extLst>
      <p:ext uri="{BB962C8B-B14F-4D97-AF65-F5344CB8AC3E}">
        <p14:creationId xmlns:p14="http://schemas.microsoft.com/office/powerpoint/2010/main" val="1962018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91E766-2D5B-495B-A90C-2C300805103E}"/>
              </a:ext>
            </a:extLst>
          </p:cNvPr>
          <p:cNvSpPr>
            <a:spLocks noGrp="1"/>
          </p:cNvSpPr>
          <p:nvPr>
            <p:ph type="title"/>
          </p:nvPr>
        </p:nvSpPr>
        <p:spPr/>
        <p:txBody>
          <a:bodyPr/>
          <a:lstStyle/>
          <a:p>
            <a:r>
              <a:rPr lang="es-CL" dirty="0"/>
              <a:t>Estabilización</a:t>
            </a:r>
          </a:p>
        </p:txBody>
      </p:sp>
      <p:sp>
        <p:nvSpPr>
          <p:cNvPr id="3" name="Marcador de contenido 2">
            <a:extLst>
              <a:ext uri="{FF2B5EF4-FFF2-40B4-BE49-F238E27FC236}">
                <a16:creationId xmlns:a16="http://schemas.microsoft.com/office/drawing/2014/main" id="{1CDF5F32-675C-4A27-8E54-1E12646C5074}"/>
              </a:ext>
            </a:extLst>
          </p:cNvPr>
          <p:cNvSpPr>
            <a:spLocks noGrp="1"/>
          </p:cNvSpPr>
          <p:nvPr>
            <p:ph idx="1"/>
          </p:nvPr>
        </p:nvSpPr>
        <p:spPr/>
        <p:txBody>
          <a:bodyPr>
            <a:normAutofit fontScale="92500" lnSpcReduction="10000"/>
          </a:bodyPr>
          <a:lstStyle/>
          <a:p>
            <a:r>
              <a:rPr lang="es-CL" dirty="0"/>
              <a:t>La fase de estabilización es el período durante el cual el equipo prueba la solución. Es importante probar todos los procesos y la interrelación entre ellos en un entorno lo más parecido posible al de producción definitiva y bajo una carga muy similar (en algunos casos superior) a la que estará sometido el producto final, para asegurar que la distribución se realiza sin problemas. La prueba debe estar disponible durante el ciclo de vida del proyecto.</a:t>
            </a:r>
          </a:p>
          <a:p>
            <a:r>
              <a:rPr lang="es-CL" dirty="0"/>
              <a:t>Una vez realizada la prueba, el equipo dirige la tecnología y la estabiliza como preparación para su lanzamiento.</a:t>
            </a:r>
          </a:p>
          <a:p>
            <a:r>
              <a:rPr lang="es-CL" dirty="0"/>
              <a:t>La etapa de estabilización culmina con el lanzamiento, que indica que la solución está lista para su distribución en producción.</a:t>
            </a:r>
          </a:p>
        </p:txBody>
      </p:sp>
    </p:spTree>
    <p:extLst>
      <p:ext uri="{BB962C8B-B14F-4D97-AF65-F5344CB8AC3E}">
        <p14:creationId xmlns:p14="http://schemas.microsoft.com/office/powerpoint/2010/main" val="4183311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E8F03-515B-492A-BD10-AE72C83F435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A5F64F4-CE68-4D67-90A3-C4D4FC63855E}"/>
              </a:ext>
            </a:extLst>
          </p:cNvPr>
          <p:cNvSpPr>
            <a:spLocks noGrp="1"/>
          </p:cNvSpPr>
          <p:nvPr>
            <p:ph idx="1"/>
          </p:nvPr>
        </p:nvSpPr>
        <p:spPr/>
        <p:txBody>
          <a:bodyPr>
            <a:normAutofit fontScale="92500" lnSpcReduction="10000"/>
          </a:bodyPr>
          <a:lstStyle/>
          <a:p>
            <a:r>
              <a:rPr lang="es-CL" dirty="0"/>
              <a:t>La fase de distribución o despliegue es el período durante el cual el equipo distribuye la solución a todos los sitios y se asegura de que sea estable y de que se pueda utilizar.</a:t>
            </a:r>
          </a:p>
          <a:p>
            <a:r>
              <a:rPr lang="es-CL" dirty="0"/>
              <a:t>Los procesos de supervisión y control de calidad se utilizan durante esta etapa para asegurar que la versión liberada cumple las expectativas del cliente, en este caso el aparato técnico - administrativo de la empresa, y los requisitos especificados en la etapa de previsión y diseño.</a:t>
            </a:r>
          </a:p>
          <a:p>
            <a:r>
              <a:rPr lang="es-CL" dirty="0"/>
              <a:t>La etapa de distribución culmina con la finalización de la distribución, en cuyo momento la responsabilidad de la solución pasa a ser parte de los equipos de operaciones y soporte técnico.</a:t>
            </a:r>
          </a:p>
        </p:txBody>
      </p:sp>
    </p:spTree>
    <p:extLst>
      <p:ext uri="{BB962C8B-B14F-4D97-AF65-F5344CB8AC3E}">
        <p14:creationId xmlns:p14="http://schemas.microsoft.com/office/powerpoint/2010/main" val="3702857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ED104-47F6-448A-A059-F0131B71ED90}"/>
              </a:ext>
            </a:extLst>
          </p:cNvPr>
          <p:cNvSpPr>
            <a:spLocks noGrp="1"/>
          </p:cNvSpPr>
          <p:nvPr>
            <p:ph type="title"/>
          </p:nvPr>
        </p:nvSpPr>
        <p:spPr/>
        <p:txBody>
          <a:bodyPr/>
          <a:lstStyle/>
          <a:p>
            <a:r>
              <a:rPr lang="es-CL" dirty="0"/>
              <a:t>Características</a:t>
            </a:r>
          </a:p>
        </p:txBody>
      </p:sp>
      <p:sp>
        <p:nvSpPr>
          <p:cNvPr id="3" name="Marcador de contenido 2">
            <a:extLst>
              <a:ext uri="{FF2B5EF4-FFF2-40B4-BE49-F238E27FC236}">
                <a16:creationId xmlns:a16="http://schemas.microsoft.com/office/drawing/2014/main" id="{1DFA653E-07A9-475A-ADBA-9F1C309AEA17}"/>
              </a:ext>
            </a:extLst>
          </p:cNvPr>
          <p:cNvSpPr>
            <a:spLocks noGrp="1"/>
          </p:cNvSpPr>
          <p:nvPr>
            <p:ph idx="1"/>
          </p:nvPr>
        </p:nvSpPr>
        <p:spPr/>
        <p:txBody>
          <a:bodyPr>
            <a:normAutofit lnSpcReduction="10000"/>
          </a:bodyPr>
          <a:lstStyle/>
          <a:p>
            <a:r>
              <a:rPr lang="es-CL" dirty="0"/>
              <a:t>El modelo de proceso combina conceptos de los modelos tradicionales en cascada y en espiral para aprovechar las fortalezas de cada uno.</a:t>
            </a:r>
          </a:p>
          <a:p>
            <a:r>
              <a:rPr lang="es-CL" dirty="0"/>
              <a:t>El modelo de proceso combina los beneficios de la planificación basada en hitos del modelo en cascada con los entregables del proyecto en iteración incremental del modelo en espiral.</a:t>
            </a:r>
          </a:p>
          <a:p>
            <a:r>
              <a:rPr lang="es-CL" dirty="0"/>
              <a:t>El modelo de proceso de MSF se basa en fases e hitos. En un nivel, las fases pueden verse simplemente como períodos de tiempo con énfasis en ciertas actividades destinadas a producir los entregables relevantes para esa fase.</a:t>
            </a:r>
          </a:p>
        </p:txBody>
      </p:sp>
    </p:spTree>
    <p:extLst>
      <p:ext uri="{BB962C8B-B14F-4D97-AF65-F5344CB8AC3E}">
        <p14:creationId xmlns:p14="http://schemas.microsoft.com/office/powerpoint/2010/main" val="3114760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BB9A5-671A-47A7-B246-8E24FD1C5DB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BC42091-F789-4A0E-B366-0C08054C4B1B}"/>
              </a:ext>
            </a:extLst>
          </p:cNvPr>
          <p:cNvSpPr>
            <a:spLocks noGrp="1"/>
          </p:cNvSpPr>
          <p:nvPr>
            <p:ph idx="1"/>
          </p:nvPr>
        </p:nvSpPr>
        <p:spPr/>
        <p:txBody>
          <a:bodyPr>
            <a:normAutofit lnSpcReduction="10000"/>
          </a:bodyPr>
          <a:lstStyle/>
          <a:p>
            <a:r>
              <a:rPr lang="es-CL" dirty="0"/>
              <a:t>Sin embargo, las fases de MSF son más que eso; cada uno tiene su propio carácter distintivo y el final de cada fase representa un cambio en el ritmo y el enfoque del proyecto. Las fases pueden verse sucesivamente como exploratorias, investigadoras, creativas, decididas y disciplinadas.</a:t>
            </a:r>
          </a:p>
          <a:p>
            <a:r>
              <a:rPr lang="es-CL" dirty="0"/>
              <a:t>Los hitos son puntos de revisión y sincronización para determinar si se han cumplido los objetivos de la fase, nos brindan oportunidades explícitas para que el equipo ajuste el alcance del proyecto para reflejar los requisitos cambiantes del cliente o del negocio y para adaptarse a los riesgos y problemas que puedan materializarse durante el curso del proyecto</a:t>
            </a:r>
          </a:p>
        </p:txBody>
      </p:sp>
    </p:spTree>
    <p:extLst>
      <p:ext uri="{BB962C8B-B14F-4D97-AF65-F5344CB8AC3E}">
        <p14:creationId xmlns:p14="http://schemas.microsoft.com/office/powerpoint/2010/main" val="4037794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6B83A-DF11-4807-AE60-2D59BC7792B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6D815BD-DD88-4893-908A-F1C8E9F987D0}"/>
              </a:ext>
            </a:extLst>
          </p:cNvPr>
          <p:cNvSpPr>
            <a:spLocks noGrp="1"/>
          </p:cNvSpPr>
          <p:nvPr>
            <p:ph idx="1"/>
          </p:nvPr>
        </p:nvSpPr>
        <p:spPr/>
        <p:txBody>
          <a:bodyPr/>
          <a:lstStyle/>
          <a:p>
            <a:r>
              <a:rPr lang="es-CL" dirty="0"/>
              <a:t>Además, los hitos traen el cierre de cada fase, permiten un cambio de responsabilidades para dirigir muchas actividades y alientan al equipo a adoptar una nueva perspectiva más apropiada para el objetivo de la siguiente fase.</a:t>
            </a:r>
          </a:p>
          <a:p>
            <a:r>
              <a:rPr lang="es-CL" dirty="0"/>
              <a:t>El cierre se demuestra mediante la entrega de resultados tangibles que el equipo produce durante cada fase y cuando el equipo y el cliente alcanzan un nivel de consenso en torno a esos entregables. Este cierre, y las salidas asociadas, se convierte en el punto de inicio para la siguiente fase.</a:t>
            </a:r>
          </a:p>
        </p:txBody>
      </p:sp>
    </p:spTree>
    <p:extLst>
      <p:ext uri="{BB962C8B-B14F-4D97-AF65-F5344CB8AC3E}">
        <p14:creationId xmlns:p14="http://schemas.microsoft.com/office/powerpoint/2010/main" val="2810656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77F99-124F-4267-A4B6-DB456AFD8AA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39CFEE4-8DF7-44EF-B722-466C23B4C4A9}"/>
              </a:ext>
            </a:extLst>
          </p:cNvPr>
          <p:cNvSpPr>
            <a:spLocks noGrp="1"/>
          </p:cNvSpPr>
          <p:nvPr>
            <p:ph idx="1"/>
          </p:nvPr>
        </p:nvSpPr>
        <p:spPr/>
        <p:txBody>
          <a:bodyPr>
            <a:normAutofit/>
          </a:bodyPr>
          <a:lstStyle/>
          <a:p>
            <a:r>
              <a:rPr lang="es-CL" dirty="0"/>
              <a:t>El modelo de proceso permite que un equipo responda a las solicitudes de los clientes y aborde los cambios en una solución a mitad de camino, cuando sea necesario. </a:t>
            </a:r>
          </a:p>
          <a:p>
            <a:r>
              <a:rPr lang="es-CL" dirty="0"/>
              <a:t>También permite que un equipo entregue partes clave de la solución más rápido de lo que sería posible de otra manera al enfocarse primero en las características de mayor prioridad y mover las menos críticas a versiones posteriores. </a:t>
            </a:r>
          </a:p>
        </p:txBody>
      </p:sp>
    </p:spTree>
    <p:extLst>
      <p:ext uri="{BB962C8B-B14F-4D97-AF65-F5344CB8AC3E}">
        <p14:creationId xmlns:p14="http://schemas.microsoft.com/office/powerpoint/2010/main" val="2606291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D1ABB-B606-45BB-A5BC-1D409C678045}"/>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D7B1F90C-E800-4D69-AA46-58836655BEF5}"/>
              </a:ext>
            </a:extLst>
          </p:cNvPr>
          <p:cNvSpPr>
            <a:spLocks noGrp="1"/>
          </p:cNvSpPr>
          <p:nvPr>
            <p:ph idx="1"/>
          </p:nvPr>
        </p:nvSpPr>
        <p:spPr/>
        <p:txBody>
          <a:bodyPr/>
          <a:lstStyle/>
          <a:p>
            <a:r>
              <a:rPr lang="es-CL" dirty="0"/>
              <a:t>El modelo de proceso es un componente flexible de MSF que se ha utilizado con éxito para mejorar el control del proyecto, minimizar el riesgo, mejorar la calidad del producto y aumentar la velocidad de desarrollo. </a:t>
            </a:r>
          </a:p>
          <a:p>
            <a:r>
              <a:rPr lang="es-CL" dirty="0"/>
              <a:t>Las cinco fases del modelo de proceso lo hacen lo suficientemente flexible para ser utilizado en cualquier proyecto de tecnología, ya sea desarrollo de aplicaciones, implementación de infraestructura o una combinación de los dos.</a:t>
            </a:r>
          </a:p>
        </p:txBody>
      </p:sp>
    </p:spTree>
    <p:extLst>
      <p:ext uri="{BB962C8B-B14F-4D97-AF65-F5344CB8AC3E}">
        <p14:creationId xmlns:p14="http://schemas.microsoft.com/office/powerpoint/2010/main" val="395077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693C0-C50A-4FCC-8F62-FC233FE55629}"/>
              </a:ext>
            </a:extLst>
          </p:cNvPr>
          <p:cNvSpPr>
            <a:spLocks noGrp="1"/>
          </p:cNvSpPr>
          <p:nvPr>
            <p:ph type="title"/>
          </p:nvPr>
        </p:nvSpPr>
        <p:spPr/>
        <p:txBody>
          <a:bodyPr/>
          <a:lstStyle/>
          <a:p>
            <a:r>
              <a:rPr lang="es-CL" dirty="0"/>
              <a:t>Historia MSF</a:t>
            </a:r>
          </a:p>
        </p:txBody>
      </p:sp>
      <p:sp>
        <p:nvSpPr>
          <p:cNvPr id="3" name="Marcador de contenido 2">
            <a:extLst>
              <a:ext uri="{FF2B5EF4-FFF2-40B4-BE49-F238E27FC236}">
                <a16:creationId xmlns:a16="http://schemas.microsoft.com/office/drawing/2014/main" id="{B3E09917-5410-45C6-A984-0AA789EBADEB}"/>
              </a:ext>
            </a:extLst>
          </p:cNvPr>
          <p:cNvSpPr>
            <a:spLocks noGrp="1"/>
          </p:cNvSpPr>
          <p:nvPr>
            <p:ph idx="1"/>
          </p:nvPr>
        </p:nvSpPr>
        <p:spPr/>
        <p:txBody>
          <a:bodyPr>
            <a:normAutofit fontScale="85000" lnSpcReduction="10000"/>
          </a:bodyPr>
          <a:lstStyle/>
          <a:p>
            <a:r>
              <a:rPr lang="es-CL" dirty="0"/>
              <a:t>Microsoft </a:t>
            </a:r>
            <a:r>
              <a:rPr lang="es-CL" dirty="0" err="1"/>
              <a:t>Solutions</a:t>
            </a:r>
            <a:r>
              <a:rPr lang="es-CL" dirty="0"/>
              <a:t> Framework se introdujo por primera vez en 1994 como una colección suelta de las mejores prácticas de los esfuerzos de desarrollo de productos de Microsoft y los compromisos de los Servicios de consultoría de Microsoft. MSF ha evolucionado desde entonces basándose en el aprendizaje deliberado de las mejores prácticas exitosas del mundo real.</a:t>
            </a:r>
          </a:p>
          <a:p>
            <a:r>
              <a:rPr lang="es-CL" dirty="0"/>
              <a:t>Los elementos de MSF se basan en las mejores prácticas reconocidas de la industria e incorporan los más de 25 años de experiencia de Microsoft en la industria de alta tecnología. Estos elementos están diseñados para trabajar juntos para ayudar a los consultores, socios y clientes a abordar muchos de los desafíos importantes que se encuentran a lo largo del ciclo de vida de la tecnología.</a:t>
            </a:r>
          </a:p>
        </p:txBody>
      </p:sp>
    </p:spTree>
    <p:extLst>
      <p:ext uri="{BB962C8B-B14F-4D97-AF65-F5344CB8AC3E}">
        <p14:creationId xmlns:p14="http://schemas.microsoft.com/office/powerpoint/2010/main" val="3728194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726C8-F060-41EC-9390-27056DA904B8}"/>
              </a:ext>
            </a:extLst>
          </p:cNvPr>
          <p:cNvSpPr>
            <a:spLocks noGrp="1"/>
          </p:cNvSpPr>
          <p:nvPr>
            <p:ph type="title"/>
          </p:nvPr>
        </p:nvSpPr>
        <p:spPr/>
        <p:txBody>
          <a:bodyPr/>
          <a:lstStyle/>
          <a:p>
            <a:r>
              <a:rPr lang="es-CL" dirty="0"/>
              <a:t>Modelo de proceso y de equipo</a:t>
            </a:r>
          </a:p>
        </p:txBody>
      </p:sp>
      <p:sp>
        <p:nvSpPr>
          <p:cNvPr id="3" name="Marcador de contenido 2">
            <a:extLst>
              <a:ext uri="{FF2B5EF4-FFF2-40B4-BE49-F238E27FC236}">
                <a16:creationId xmlns:a16="http://schemas.microsoft.com/office/drawing/2014/main" id="{5B535E62-9AB1-427F-B9CD-6843F56AD148}"/>
              </a:ext>
            </a:extLst>
          </p:cNvPr>
          <p:cNvSpPr>
            <a:spLocks noGrp="1"/>
          </p:cNvSpPr>
          <p:nvPr>
            <p:ph idx="1"/>
          </p:nvPr>
        </p:nvSpPr>
        <p:spPr/>
        <p:txBody>
          <a:bodyPr/>
          <a:lstStyle/>
          <a:p>
            <a:r>
              <a:rPr lang="es-CL" dirty="0"/>
              <a:t>La integración del modelo de proceso con el modelo de equipo hace una combinación formidable para el éxito del proyecto si se inculca de manera efectiva en una organización. En conjunto, brindan hojas de ruta flexibles pero definidas para la entrega exitosa de proyectos que toman en cuenta la singularidad de la cultura de una organización, los tipos de proyectos y las fortalezas del personal.</a:t>
            </a:r>
          </a:p>
        </p:txBody>
      </p:sp>
    </p:spTree>
    <p:extLst>
      <p:ext uri="{BB962C8B-B14F-4D97-AF65-F5344CB8AC3E}">
        <p14:creationId xmlns:p14="http://schemas.microsoft.com/office/powerpoint/2010/main" val="1663438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0F647-FDFA-45DB-B36F-DD23E3F47FC8}"/>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E379FFC3-C03B-438D-BC90-40426081E491}"/>
              </a:ext>
            </a:extLst>
          </p:cNvPr>
          <p:cNvSpPr>
            <a:spLocks noGrp="1"/>
          </p:cNvSpPr>
          <p:nvPr>
            <p:ph idx="1"/>
          </p:nvPr>
        </p:nvSpPr>
        <p:spPr/>
        <p:txBody>
          <a:bodyPr/>
          <a:lstStyle/>
          <a:p>
            <a:r>
              <a:rPr lang="es-CL" dirty="0"/>
              <a:t>¿Que similitudes hay entre la metodología RUP y el Marco de Soluciones de Microsoft?</a:t>
            </a:r>
          </a:p>
        </p:txBody>
      </p:sp>
    </p:spTree>
    <p:extLst>
      <p:ext uri="{BB962C8B-B14F-4D97-AF65-F5344CB8AC3E}">
        <p14:creationId xmlns:p14="http://schemas.microsoft.com/office/powerpoint/2010/main" val="373915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3545D-53FB-4ADF-8BC1-17C508371EE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468593D-9B25-425C-96CD-444CBCD80D93}"/>
              </a:ext>
            </a:extLst>
          </p:cNvPr>
          <p:cNvSpPr>
            <a:spLocks noGrp="1"/>
          </p:cNvSpPr>
          <p:nvPr>
            <p:ph idx="1"/>
          </p:nvPr>
        </p:nvSpPr>
        <p:spPr/>
        <p:txBody>
          <a:bodyPr/>
          <a:lstStyle/>
          <a:p>
            <a:r>
              <a:rPr lang="es-CL" dirty="0">
                <a:effectLst/>
                <a:latin typeface="+mj-lt"/>
                <a:ea typeface="Calibri" panose="020F0502020204030204" pitchFamily="34" charset="0"/>
                <a:cs typeface="Times New Roman" panose="02020603050405020304" pitchFamily="18" charset="0"/>
              </a:rPr>
              <a:t>MSF utiliza este conjunto de mejores prácticas del mundo real, que han sido probadas tanto interna como externamente, y las simplifica, consolida y verifica para facilitar su comprensión y adopción por parte de socios y clientes.</a:t>
            </a:r>
          </a:p>
          <a:p>
            <a:r>
              <a:rPr lang="es-CL" dirty="0"/>
              <a:t>Ahora, un marco sólido y maduro, MSF es administrado y desarrollado por un equipo de productos dedicado dentro de Microsoft, con la orientación y revisión de un consejo asesor internacional de expertos en la materia. MSF también sigue basándose en la experiencia actual de Microsoft.</a:t>
            </a:r>
          </a:p>
        </p:txBody>
      </p:sp>
    </p:spTree>
    <p:extLst>
      <p:ext uri="{BB962C8B-B14F-4D97-AF65-F5344CB8AC3E}">
        <p14:creationId xmlns:p14="http://schemas.microsoft.com/office/powerpoint/2010/main" val="132894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AF1E4-1334-47E6-B423-2D4FCFC1DEC2}"/>
              </a:ext>
            </a:extLst>
          </p:cNvPr>
          <p:cNvSpPr>
            <a:spLocks noGrp="1"/>
          </p:cNvSpPr>
          <p:nvPr>
            <p:ph type="title"/>
          </p:nvPr>
        </p:nvSpPr>
        <p:spPr/>
        <p:txBody>
          <a:bodyPr/>
          <a:lstStyle/>
          <a:p>
            <a:r>
              <a:rPr lang="es-CL" dirty="0"/>
              <a:t>Retos y oportunidades</a:t>
            </a:r>
          </a:p>
        </p:txBody>
      </p:sp>
      <p:sp>
        <p:nvSpPr>
          <p:cNvPr id="3" name="Marcador de contenido 2">
            <a:extLst>
              <a:ext uri="{FF2B5EF4-FFF2-40B4-BE49-F238E27FC236}">
                <a16:creationId xmlns:a16="http://schemas.microsoft.com/office/drawing/2014/main" id="{73A6F645-5043-47DB-B248-A0BD4E5678E6}"/>
              </a:ext>
            </a:extLst>
          </p:cNvPr>
          <p:cNvSpPr>
            <a:spLocks noGrp="1"/>
          </p:cNvSpPr>
          <p:nvPr>
            <p:ph idx="1"/>
          </p:nvPr>
        </p:nvSpPr>
        <p:spPr/>
        <p:txBody>
          <a:bodyPr/>
          <a:lstStyle/>
          <a:p>
            <a:r>
              <a:rPr lang="es-CL" dirty="0"/>
              <a:t>Es bien sabido que el entorno empresarial actual se caracteriza por la complejidad, la interconexión global y la aceleración de todo, desde las demandas de los clientes hasta los métodos de producción y la tasa de cambio en sí. También se reconoce que la tecnología ha contribuido a cada uno de estos factores. Es decir, la tecnología es a menudo una fuente de complejidad adicional, apoya las conexiones globales y ha sido uno de los principales catalizadores del cambio.</a:t>
            </a:r>
          </a:p>
        </p:txBody>
      </p:sp>
    </p:spTree>
    <p:extLst>
      <p:ext uri="{BB962C8B-B14F-4D97-AF65-F5344CB8AC3E}">
        <p14:creationId xmlns:p14="http://schemas.microsoft.com/office/powerpoint/2010/main" val="195415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99C04-2CB5-4117-9422-E97650415F2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54F448B-5D37-4DF3-BD9E-1F99DDE65FE4}"/>
              </a:ext>
            </a:extLst>
          </p:cNvPr>
          <p:cNvSpPr>
            <a:spLocks noGrp="1"/>
          </p:cNvSpPr>
          <p:nvPr>
            <p:ph idx="1"/>
          </p:nvPr>
        </p:nvSpPr>
        <p:spPr/>
        <p:txBody>
          <a:bodyPr>
            <a:normAutofit fontScale="77500" lnSpcReduction="20000"/>
          </a:bodyPr>
          <a:lstStyle/>
          <a:p>
            <a:r>
              <a:rPr lang="es-CL" dirty="0"/>
              <a:t>Comprender y utilizar las oportunidades que brindan los cambios tecnológicos se ha convertido en una de las principales causas de consumo de tiempo y recursos en las organizaciones. Los sistemas de información y las organizaciones de tecnología (en lo sucesivo, TI) se han sentido frustrados por el tiempo y el esfuerzo necesarios para desarrollar e implementar soluciones impulsadas por el negocio basadas en la tecnología cambiante.</a:t>
            </a:r>
          </a:p>
          <a:p>
            <a:r>
              <a:rPr lang="es-CL" dirty="0"/>
              <a:t>Las organizaciones tecnológicas son cada vez más conscientes del impacto negativo y los riesgos comerciales inaceptables que conllevan los resultados de mala calidad. En un intento por hacer mejor su trabajo, buscan la orientación de los líderes de la industria. Los proyectos de desarrollo e implementación de tecnología pueden ser extremadamente complejos, lo que contribuye a su dificultad y la tecnología por sí sola puede ser un factor en los fracasos de los proyectos; sin embargo, rara vez es la causa principal.</a:t>
            </a:r>
          </a:p>
        </p:txBody>
      </p:sp>
    </p:spTree>
    <p:extLst>
      <p:ext uri="{BB962C8B-B14F-4D97-AF65-F5344CB8AC3E}">
        <p14:creationId xmlns:p14="http://schemas.microsoft.com/office/powerpoint/2010/main" val="56860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4D5FB-1C82-4864-9F6A-C422EE848F8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89295A0-D34A-4D58-B28B-6681206247FF}"/>
              </a:ext>
            </a:extLst>
          </p:cNvPr>
          <p:cNvSpPr>
            <a:spLocks noGrp="1"/>
          </p:cNvSpPr>
          <p:nvPr>
            <p:ph idx="1"/>
          </p:nvPr>
        </p:nvSpPr>
        <p:spPr/>
        <p:txBody>
          <a:bodyPr>
            <a:normAutofit fontScale="62500" lnSpcReduction="20000"/>
          </a:bodyPr>
          <a:lstStyle/>
          <a:p>
            <a:r>
              <a:rPr lang="es-CL" dirty="0"/>
              <a:t>Sorprendentemente, la experiencia ha demostrado que el resultado de un proyecto exitoso está más relacionado con las personas y los procesos involucrados que con la complejidad de la tecnología en sí. Cuando la organización y gestión de personas y procesos se rompe, se pueden observar los siguientes efectos en los proyectos: </a:t>
            </a:r>
          </a:p>
          <a:p>
            <a:pPr lvl="1"/>
            <a:r>
              <a:rPr lang="es-CL" dirty="0"/>
              <a:t>Partes interesadas desconectadas y / o aportes comerciales irregulares, aleatorios o insuficientes en el proceso, lo que provoca que las necesidades críticas no se capten. </a:t>
            </a:r>
          </a:p>
          <a:p>
            <a:pPr lvl="1"/>
            <a:r>
              <a:rPr lang="es-CL" dirty="0"/>
              <a:t>Equipos que no comprenden el problema empresarial, no tienen roles claramente definidos y luchan por comunicarse interna y externamente.</a:t>
            </a:r>
          </a:p>
          <a:p>
            <a:pPr lvl="1"/>
            <a:r>
              <a:rPr lang="es-CL" dirty="0"/>
              <a:t>Listas de requisitos que no abordan los problemas reales del cliente, que no pueden implementarse como se indica, omiten características importantes e incluyen características sin fundamento. </a:t>
            </a:r>
          </a:p>
          <a:p>
            <a:pPr lvl="1"/>
            <a:r>
              <a:rPr lang="es-CL" dirty="0"/>
              <a:t>Un enfoque de proyecto vago que los participantes no comprenden bien, lo que genera confusión, exceso de trabajo, falta de elementos y reducción de la calidad de la solución. </a:t>
            </a:r>
          </a:p>
          <a:p>
            <a:pPr lvl="1"/>
            <a:r>
              <a:rPr lang="es-CL" dirty="0"/>
              <a:t>Transferencia deficiente de los equipos de proyecto a las operaciones, lo que provoca retrasos prolongados en la realización del producto o soluciones alternativas costosas para satisfacer las demandas comerciales.</a:t>
            </a:r>
          </a:p>
          <a:p>
            <a:endParaRPr lang="es-CL" dirty="0"/>
          </a:p>
        </p:txBody>
      </p:sp>
    </p:spTree>
    <p:extLst>
      <p:ext uri="{BB962C8B-B14F-4D97-AF65-F5344CB8AC3E}">
        <p14:creationId xmlns:p14="http://schemas.microsoft.com/office/powerpoint/2010/main" val="1909243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{68D4CC4E-740E-4CF7-BB7C-4D5261A4FAF7}tf16401375</Template>
  <TotalTime>3074</TotalTime>
  <Words>5306</Words>
  <Application>Microsoft Office PowerPoint</Application>
  <PresentationFormat>Panorámica</PresentationFormat>
  <Paragraphs>170</Paragraphs>
  <Slides>51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MS Shell Dlg 2</vt:lpstr>
      <vt:lpstr>Wingdings</vt:lpstr>
      <vt:lpstr>Wingdings 3</vt:lpstr>
      <vt:lpstr>Madison</vt:lpstr>
      <vt:lpstr>Microsoft Solution Framework</vt:lpstr>
      <vt:lpstr>Introducción a MSF</vt:lpstr>
      <vt:lpstr>Presentación de PowerPoint</vt:lpstr>
      <vt:lpstr>Presentación de PowerPoint</vt:lpstr>
      <vt:lpstr>Historia MSF</vt:lpstr>
      <vt:lpstr>Presentación de PowerPoint</vt:lpstr>
      <vt:lpstr>Retos y oportunidades</vt:lpstr>
      <vt:lpstr>Presentación de PowerPoint</vt:lpstr>
      <vt:lpstr>Presentación de PowerPoint</vt:lpstr>
      <vt:lpstr>Presentación de PowerPoint</vt:lpstr>
      <vt:lpstr>Términos claves MSF</vt:lpstr>
      <vt:lpstr>Principios fundamentales de MSF</vt:lpstr>
      <vt:lpstr>Presentación de PowerPoint</vt:lpstr>
      <vt:lpstr>Fomentar las comunicaciones abiertas</vt:lpstr>
      <vt:lpstr>Presentación de PowerPoint</vt:lpstr>
      <vt:lpstr>Presentación de PowerPoint</vt:lpstr>
      <vt:lpstr>Trabajar hacia una visión compartida</vt:lpstr>
      <vt:lpstr>Presentación de PowerPoint</vt:lpstr>
      <vt:lpstr>Empoderar a los miembros del equipo  </vt:lpstr>
      <vt:lpstr>Presentación de PowerPoint</vt:lpstr>
      <vt:lpstr>Establecer una responsabilidad clara y compartida  </vt:lpstr>
      <vt:lpstr>Enfocarse en brindar valor comercial  </vt:lpstr>
      <vt:lpstr>Mantenerse ágil y esperar cambios  </vt:lpstr>
      <vt:lpstr>Presentación de PowerPoint</vt:lpstr>
      <vt:lpstr>Invertir en calidad</vt:lpstr>
      <vt:lpstr>Presentación de PowerPoint</vt:lpstr>
      <vt:lpstr>Aprender de todas las experiencias</vt:lpstr>
      <vt:lpstr>Presentación de PowerPoint</vt:lpstr>
      <vt:lpstr>Modelos del MSF</vt:lpstr>
      <vt:lpstr>Modelo de Equipo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 modelo de proceso de MSF</vt:lpstr>
      <vt:lpstr>Presentación de PowerPoint</vt:lpstr>
      <vt:lpstr>Visión</vt:lpstr>
      <vt:lpstr>Planificación</vt:lpstr>
      <vt:lpstr>Desarrollo</vt:lpstr>
      <vt:lpstr>Estabilización</vt:lpstr>
      <vt:lpstr>Presentación de PowerPoint</vt:lpstr>
      <vt:lpstr>Características</vt:lpstr>
      <vt:lpstr>Presentación de PowerPoint</vt:lpstr>
      <vt:lpstr>Presentación de PowerPoint</vt:lpstr>
      <vt:lpstr>Presentación de PowerPoint</vt:lpstr>
      <vt:lpstr>Presentación de PowerPoint</vt:lpstr>
      <vt:lpstr>Modelo de proceso y de equipo</vt:lpstr>
      <vt:lpstr>Actividad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Solution Framework</dc:title>
  <dc:creator>FELIPE ANTONIO OLIVARES ACUNA</dc:creator>
  <cp:lastModifiedBy>FELIPE ANTONIO OLIVARES ACUNA</cp:lastModifiedBy>
  <cp:revision>4</cp:revision>
  <dcterms:created xsi:type="dcterms:W3CDTF">2021-11-06T23:44:39Z</dcterms:created>
  <dcterms:modified xsi:type="dcterms:W3CDTF">2021-11-10T05:38:31Z</dcterms:modified>
</cp:coreProperties>
</file>