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62" r:id="rId6"/>
    <p:sldId id="263" r:id="rId7"/>
    <p:sldId id="264" r:id="rId8"/>
    <p:sldId id="268"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37" autoAdjust="0"/>
    <p:restoredTop sz="94660"/>
  </p:normalViewPr>
  <p:slideViewPr>
    <p:cSldViewPr snapToGrid="0">
      <p:cViewPr>
        <p:scale>
          <a:sx n="75" d="100"/>
          <a:sy n="75" d="100"/>
        </p:scale>
        <p:origin x="1306"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10/25/2021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10/25/2021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10/25/2021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10/25/2021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10/25/2021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10/25/2021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10/25/2021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DEA03-BBCF-46DD-8208-732F00151504}"/>
              </a:ext>
            </a:extLst>
          </p:cNvPr>
          <p:cNvSpPr>
            <a:spLocks noGrp="1"/>
          </p:cNvSpPr>
          <p:nvPr>
            <p:ph type="ctrTitle"/>
          </p:nvPr>
        </p:nvSpPr>
        <p:spPr/>
        <p:txBody>
          <a:bodyPr/>
          <a:lstStyle/>
          <a:p>
            <a:r>
              <a:rPr lang="es-CL"/>
              <a:t>Modelo espiral</a:t>
            </a:r>
            <a:endParaRPr lang="es-CL" dirty="0"/>
          </a:p>
        </p:txBody>
      </p:sp>
      <p:sp>
        <p:nvSpPr>
          <p:cNvPr id="3" name="Subtítulo 2">
            <a:extLst>
              <a:ext uri="{FF2B5EF4-FFF2-40B4-BE49-F238E27FC236}">
                <a16:creationId xmlns:a16="http://schemas.microsoft.com/office/drawing/2014/main" id="{0148E15C-C006-48DA-8B75-BBF9C55F45B0}"/>
              </a:ext>
            </a:extLst>
          </p:cNvPr>
          <p:cNvSpPr>
            <a:spLocks noGrp="1"/>
          </p:cNvSpPr>
          <p:nvPr>
            <p:ph type="subTitle" idx="1"/>
          </p:nvPr>
        </p:nvSpPr>
        <p:spPr>
          <a:xfrm>
            <a:off x="6096000" y="5117450"/>
            <a:ext cx="5357600" cy="1160213"/>
          </a:xfrm>
        </p:spPr>
        <p:txBody>
          <a:bodyPr/>
          <a:lstStyle/>
          <a:p>
            <a:pPr lvl="1"/>
            <a:r>
              <a:rPr lang="es-CL" dirty="0"/>
              <a:t>Sr. Felipe Olivares Acuña</a:t>
            </a:r>
          </a:p>
        </p:txBody>
      </p:sp>
    </p:spTree>
    <p:extLst>
      <p:ext uri="{BB962C8B-B14F-4D97-AF65-F5344CB8AC3E}">
        <p14:creationId xmlns:p14="http://schemas.microsoft.com/office/powerpoint/2010/main" val="1204761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723EBA-BB8E-47CF-B027-7C71A9979179}"/>
              </a:ext>
            </a:extLst>
          </p:cNvPr>
          <p:cNvSpPr>
            <a:spLocks noGrp="1"/>
          </p:cNvSpPr>
          <p:nvPr>
            <p:ph type="title"/>
          </p:nvPr>
        </p:nvSpPr>
        <p:spPr/>
        <p:txBody>
          <a:bodyPr/>
          <a:lstStyle/>
          <a:p>
            <a:endParaRPr lang="es-CL" dirty="0"/>
          </a:p>
        </p:txBody>
      </p:sp>
      <p:sp>
        <p:nvSpPr>
          <p:cNvPr id="6" name="Marcador de contenido 5">
            <a:extLst>
              <a:ext uri="{FF2B5EF4-FFF2-40B4-BE49-F238E27FC236}">
                <a16:creationId xmlns:a16="http://schemas.microsoft.com/office/drawing/2014/main" id="{511B4808-5011-4651-929E-302D3C26A035}"/>
              </a:ext>
            </a:extLst>
          </p:cNvPr>
          <p:cNvSpPr>
            <a:spLocks noGrp="1"/>
          </p:cNvSpPr>
          <p:nvPr>
            <p:ph idx="1"/>
          </p:nvPr>
        </p:nvSpPr>
        <p:spPr/>
        <p:txBody>
          <a:bodyPr>
            <a:normAutofit/>
          </a:bodyPr>
          <a:lstStyle/>
          <a:p>
            <a:r>
              <a:rPr lang="es-CL" dirty="0">
                <a:latin typeface="Nunito" pitchFamily="2" charset="0"/>
              </a:rPr>
              <a:t>Comunicación con el cliente: Está relacionado con el análisis de requerimientos. Son las tareas requeridas para establecer comunicación entre el desarrollador y el cliente.</a:t>
            </a:r>
          </a:p>
          <a:p>
            <a:r>
              <a:rPr lang="es-CL" dirty="0">
                <a:latin typeface="Nunito" pitchFamily="2" charset="0"/>
              </a:rPr>
              <a:t>Planificación esta tarea es necesaria aplicarla para poder definir los recursos, el tiempo y otras informaciones relacionadas con el proyecto, es decir, son todos los requerimientos </a:t>
            </a:r>
          </a:p>
        </p:txBody>
      </p:sp>
    </p:spTree>
    <p:extLst>
      <p:ext uri="{BB962C8B-B14F-4D97-AF65-F5344CB8AC3E}">
        <p14:creationId xmlns:p14="http://schemas.microsoft.com/office/powerpoint/2010/main" val="85306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F6920-79F6-424A-90CD-0375CFF3E420}"/>
              </a:ext>
            </a:extLst>
          </p:cNvPr>
          <p:cNvSpPr>
            <a:spLocks noGrp="1"/>
          </p:cNvSpPr>
          <p:nvPr>
            <p:ph type="title"/>
          </p:nvPr>
        </p:nvSpPr>
        <p:spPr/>
        <p:txBody>
          <a:bodyPr/>
          <a:lstStyle/>
          <a:p>
            <a:r>
              <a:rPr lang="es-CL" dirty="0"/>
              <a:t> </a:t>
            </a:r>
          </a:p>
        </p:txBody>
      </p:sp>
      <p:sp>
        <p:nvSpPr>
          <p:cNvPr id="3" name="Marcador de contenido 2">
            <a:extLst>
              <a:ext uri="{FF2B5EF4-FFF2-40B4-BE49-F238E27FC236}">
                <a16:creationId xmlns:a16="http://schemas.microsoft.com/office/drawing/2014/main" id="{8C710D49-AF66-4ACE-B934-C96781935BF9}"/>
              </a:ext>
            </a:extLst>
          </p:cNvPr>
          <p:cNvSpPr>
            <a:spLocks noGrp="1"/>
          </p:cNvSpPr>
          <p:nvPr>
            <p:ph idx="1"/>
          </p:nvPr>
        </p:nvSpPr>
        <p:spPr/>
        <p:txBody>
          <a:bodyPr>
            <a:normAutofit fontScale="85000" lnSpcReduction="10000"/>
          </a:bodyPr>
          <a:lstStyle/>
          <a:p>
            <a:r>
              <a:rPr lang="es-CL" dirty="0"/>
              <a:t>Análisis de riesgos: esta es una de las tareas principales y una de las mas importante dentro del modelo. Se evalúan riesgos técnicos y otras informaciones relacionadas</a:t>
            </a:r>
          </a:p>
          <a:p>
            <a:r>
              <a:rPr lang="es-CL" dirty="0"/>
              <a:t>Ingeniería: se construyen una o más representaciones de la aplicación.</a:t>
            </a:r>
          </a:p>
          <a:p>
            <a:r>
              <a:rPr lang="es-CL" dirty="0"/>
              <a:t>Construcción y adaptación: esta tarea requiere de construir, probar y otorgar soporte al usuario (ejemplo de esto sería documentación y práctica)</a:t>
            </a:r>
          </a:p>
          <a:p>
            <a:r>
              <a:rPr lang="es-CL" dirty="0"/>
              <a:t>Evaluación del cliente: etapa en la cual se obtiene la reacción del cliente según la evaluación de las representaciones del software creadas durante </a:t>
            </a:r>
            <a:r>
              <a:rPr lang="es-CL" dirty="0" err="1"/>
              <a:t>laetapa</a:t>
            </a:r>
            <a:r>
              <a:rPr lang="es-CL" dirty="0"/>
              <a:t> de ingeniería e implementación durante la etapa de instalación</a:t>
            </a:r>
          </a:p>
        </p:txBody>
      </p:sp>
    </p:spTree>
    <p:extLst>
      <p:ext uri="{BB962C8B-B14F-4D97-AF65-F5344CB8AC3E}">
        <p14:creationId xmlns:p14="http://schemas.microsoft.com/office/powerpoint/2010/main" val="169487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9E6DF-91BA-4C98-ACBA-4279896D8F13}"/>
              </a:ext>
            </a:extLst>
          </p:cNvPr>
          <p:cNvSpPr>
            <a:spLocks noGrp="1"/>
          </p:cNvSpPr>
          <p:nvPr>
            <p:ph type="title"/>
          </p:nvPr>
        </p:nvSpPr>
        <p:spPr/>
        <p:txBody>
          <a:bodyPr/>
          <a:lstStyle/>
          <a:p>
            <a:r>
              <a:rPr lang="es-CL" dirty="0"/>
              <a:t> </a:t>
            </a:r>
          </a:p>
        </p:txBody>
      </p:sp>
      <p:sp>
        <p:nvSpPr>
          <p:cNvPr id="3" name="Marcador de contenido 2">
            <a:extLst>
              <a:ext uri="{FF2B5EF4-FFF2-40B4-BE49-F238E27FC236}">
                <a16:creationId xmlns:a16="http://schemas.microsoft.com/office/drawing/2014/main" id="{0961B2F8-19E3-4CAD-BE09-691054B15810}"/>
              </a:ext>
            </a:extLst>
          </p:cNvPr>
          <p:cNvSpPr>
            <a:spLocks noGrp="1"/>
          </p:cNvSpPr>
          <p:nvPr>
            <p:ph idx="1"/>
          </p:nvPr>
        </p:nvSpPr>
        <p:spPr/>
        <p:txBody>
          <a:bodyPr>
            <a:normAutofit fontScale="85000" lnSpcReduction="20000"/>
          </a:bodyPr>
          <a:lstStyle/>
          <a:p>
            <a:r>
              <a:rPr lang="es-CL" dirty="0"/>
              <a:t>El modelo espiral es un enfoque realista para el desarrollo de sistemas y de software a gran escala. Como el software evoluciona a medida que el proceso avanza, el desarrollador y el cliente comprenden y reaccionan mejor ante los riesgos en cada nivel de evolución. </a:t>
            </a:r>
          </a:p>
          <a:p>
            <a:r>
              <a:rPr lang="es-CL" dirty="0"/>
              <a:t>El modelo espiral usa los prototipos como mecanismo de reducción de riesgos, pero, más importante, permite aplicar el enfoque de hacer prototipos en cualquier etapa de la evolución del producto. Mantiene el enfoque de escalón sistemático sugerido por el ciclo de vida clásico, pero lo incorpora en una estructura iterativa que refleja al mundo real en una forma más realista. </a:t>
            </a:r>
          </a:p>
          <a:p>
            <a:r>
              <a:rPr lang="es-CL" dirty="0"/>
              <a:t>El modelo espiral demanda una consideración directa de los riesgos técnicos en todas las etapas del proyecto y, si se aplica de manera apropiada, debe reducir los riesgos antes de que se vuelvan un problema</a:t>
            </a:r>
          </a:p>
        </p:txBody>
      </p:sp>
    </p:spTree>
    <p:extLst>
      <p:ext uri="{BB962C8B-B14F-4D97-AF65-F5344CB8AC3E}">
        <p14:creationId xmlns:p14="http://schemas.microsoft.com/office/powerpoint/2010/main" val="2513750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5748BF-0F65-4987-B262-4068133C1293}"/>
              </a:ext>
            </a:extLst>
          </p:cNvPr>
          <p:cNvSpPr>
            <a:spLocks noGrp="1"/>
          </p:cNvSpPr>
          <p:nvPr>
            <p:ph type="title"/>
          </p:nvPr>
        </p:nvSpPr>
        <p:spPr/>
        <p:txBody>
          <a:bodyPr/>
          <a:lstStyle/>
          <a:p>
            <a:r>
              <a:rPr lang="es-CL" dirty="0"/>
              <a:t> </a:t>
            </a:r>
          </a:p>
        </p:txBody>
      </p:sp>
      <p:sp>
        <p:nvSpPr>
          <p:cNvPr id="3" name="Marcador de contenido 2">
            <a:extLst>
              <a:ext uri="{FF2B5EF4-FFF2-40B4-BE49-F238E27FC236}">
                <a16:creationId xmlns:a16="http://schemas.microsoft.com/office/drawing/2014/main" id="{2F2FA44E-058D-4F52-AFE8-6111D9BB6EEE}"/>
              </a:ext>
            </a:extLst>
          </p:cNvPr>
          <p:cNvSpPr>
            <a:spLocks noGrp="1"/>
          </p:cNvSpPr>
          <p:nvPr>
            <p:ph idx="1"/>
          </p:nvPr>
        </p:nvSpPr>
        <p:spPr/>
        <p:txBody>
          <a:bodyPr/>
          <a:lstStyle/>
          <a:p>
            <a:r>
              <a:rPr lang="es-CL" dirty="0"/>
              <a:t>Pero, como otros modelos, el modelo espiral no es la solución a todos nuestros problemas. Es difícil convencer a los clientes (en particular en situaciones bajo contrato) de que el enfoque evolutivo es controlable. Demanda mucha experiencia en la evaluación del riesgo y se basa en ella para llegar al éxito. No hay duda de que habrá problemas si algún riesgo importante no se descubre y administra</a:t>
            </a:r>
          </a:p>
        </p:txBody>
      </p:sp>
    </p:spTree>
    <p:extLst>
      <p:ext uri="{BB962C8B-B14F-4D97-AF65-F5344CB8AC3E}">
        <p14:creationId xmlns:p14="http://schemas.microsoft.com/office/powerpoint/2010/main" val="1532922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72064-9D4A-4741-8B45-B8263E7C2D68}"/>
              </a:ext>
            </a:extLst>
          </p:cNvPr>
          <p:cNvSpPr>
            <a:spLocks noGrp="1"/>
          </p:cNvSpPr>
          <p:nvPr>
            <p:ph type="ctrTitle"/>
          </p:nvPr>
        </p:nvSpPr>
        <p:spPr/>
        <p:txBody>
          <a:bodyPr/>
          <a:lstStyle/>
          <a:p>
            <a:pPr algn="l"/>
            <a:r>
              <a:rPr lang="es-CL" dirty="0"/>
              <a:t>Modelo de prototipo</a:t>
            </a:r>
          </a:p>
        </p:txBody>
      </p:sp>
      <p:sp>
        <p:nvSpPr>
          <p:cNvPr id="5" name="Subtítulo 4">
            <a:extLst>
              <a:ext uri="{FF2B5EF4-FFF2-40B4-BE49-F238E27FC236}">
                <a16:creationId xmlns:a16="http://schemas.microsoft.com/office/drawing/2014/main" id="{DCF221F1-1B70-4D30-BF3E-3AE3A28727FB}"/>
              </a:ext>
            </a:extLst>
          </p:cNvPr>
          <p:cNvSpPr>
            <a:spLocks noGrp="1"/>
          </p:cNvSpPr>
          <p:nvPr>
            <p:ph type="subTitle" idx="1"/>
          </p:nvPr>
        </p:nvSpPr>
        <p:spPr/>
        <p:txBody>
          <a:bodyPr/>
          <a:lstStyle/>
          <a:p>
            <a:r>
              <a:rPr lang="es-CL" dirty="0"/>
              <a:t> </a:t>
            </a:r>
          </a:p>
        </p:txBody>
      </p:sp>
    </p:spTree>
    <p:extLst>
      <p:ext uri="{BB962C8B-B14F-4D97-AF65-F5344CB8AC3E}">
        <p14:creationId xmlns:p14="http://schemas.microsoft.com/office/powerpoint/2010/main" val="52221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08622-FD91-498A-BDBA-CCEBAD6C91EB}"/>
              </a:ext>
            </a:extLst>
          </p:cNvPr>
          <p:cNvSpPr>
            <a:spLocks noGrp="1"/>
          </p:cNvSpPr>
          <p:nvPr>
            <p:ph type="title"/>
          </p:nvPr>
        </p:nvSpPr>
        <p:spPr/>
        <p:txBody>
          <a:bodyPr/>
          <a:lstStyle/>
          <a:p>
            <a:r>
              <a:rPr lang="es-CL" dirty="0"/>
              <a:t>¿En que consiste?</a:t>
            </a:r>
          </a:p>
        </p:txBody>
      </p:sp>
      <p:sp>
        <p:nvSpPr>
          <p:cNvPr id="3" name="Marcador de contenido 2">
            <a:extLst>
              <a:ext uri="{FF2B5EF4-FFF2-40B4-BE49-F238E27FC236}">
                <a16:creationId xmlns:a16="http://schemas.microsoft.com/office/drawing/2014/main" id="{C6C8719E-46C3-49F2-98B1-F9F9100F3121}"/>
              </a:ext>
            </a:extLst>
          </p:cNvPr>
          <p:cNvSpPr>
            <a:spLocks noGrp="1"/>
          </p:cNvSpPr>
          <p:nvPr>
            <p:ph idx="1"/>
          </p:nvPr>
        </p:nvSpPr>
        <p:spPr/>
        <p:txBody>
          <a:bodyPr/>
          <a:lstStyle/>
          <a:p>
            <a:r>
              <a:rPr lang="es-CL" dirty="0"/>
              <a:t>Frecuentemente pasa, que un cliente define un conjunto de objetivos generales para el software, pero que no identifique los requerimientos detallados para las funciones y características.</a:t>
            </a:r>
          </a:p>
          <a:p>
            <a:r>
              <a:rPr lang="es-CL" dirty="0"/>
              <a:t> En algunas otras ocasiones, el desarrollador tal vez no esté seguro de la eficiencia de un algoritmo, de la adaptabilidad de un sistema operativo o de la forma que debe adoptar la interacción entre el humano y la máquina. En estas situaciones el modelo de prototipo tal vez ofrezca una solución</a:t>
            </a:r>
          </a:p>
        </p:txBody>
      </p:sp>
    </p:spTree>
    <p:extLst>
      <p:ext uri="{BB962C8B-B14F-4D97-AF65-F5344CB8AC3E}">
        <p14:creationId xmlns:p14="http://schemas.microsoft.com/office/powerpoint/2010/main" val="3149279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58CE39-2E70-47FA-9044-79C86816AB5C}"/>
              </a:ext>
            </a:extLst>
          </p:cNvPr>
          <p:cNvSpPr>
            <a:spLocks noGrp="1"/>
          </p:cNvSpPr>
          <p:nvPr>
            <p:ph type="title"/>
          </p:nvPr>
        </p:nvSpPr>
        <p:spPr/>
        <p:txBody>
          <a:bodyPr/>
          <a:lstStyle/>
          <a:p>
            <a:r>
              <a:rPr lang="es-CL" dirty="0"/>
              <a:t> </a:t>
            </a:r>
          </a:p>
        </p:txBody>
      </p:sp>
      <p:sp>
        <p:nvSpPr>
          <p:cNvPr id="3" name="Marcador de contenido 2">
            <a:extLst>
              <a:ext uri="{FF2B5EF4-FFF2-40B4-BE49-F238E27FC236}">
                <a16:creationId xmlns:a16="http://schemas.microsoft.com/office/drawing/2014/main" id="{C6307BD7-6F12-40A4-862F-C9EDF4AE1945}"/>
              </a:ext>
            </a:extLst>
          </p:cNvPr>
          <p:cNvSpPr>
            <a:spLocks noGrp="1"/>
          </p:cNvSpPr>
          <p:nvPr>
            <p:ph idx="1"/>
          </p:nvPr>
        </p:nvSpPr>
        <p:spPr/>
        <p:txBody>
          <a:bodyPr/>
          <a:lstStyle/>
          <a:p>
            <a:r>
              <a:rPr lang="es-CL" dirty="0"/>
              <a:t>Aunque es posible hacer prototipos como un modelo de proceso aislado, es más común usarlo como una técnica que puede implementarse en otros modelos de desarrollo. </a:t>
            </a:r>
          </a:p>
          <a:p>
            <a:r>
              <a:rPr lang="es-CL" dirty="0"/>
              <a:t>Sin importar la manera en la que se aplique, el modelo de prototipo ayudará al ingeniero y a otros participantes a mejorar la comprensión de lo que hay que elaborar cuando los requerimientos no están claros </a:t>
            </a:r>
          </a:p>
        </p:txBody>
      </p:sp>
    </p:spTree>
    <p:extLst>
      <p:ext uri="{BB962C8B-B14F-4D97-AF65-F5344CB8AC3E}">
        <p14:creationId xmlns:p14="http://schemas.microsoft.com/office/powerpoint/2010/main" val="2230976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E284CB-6F3E-4580-A46F-6A16895EDD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10FD6FA7-C4C8-43BC-9D6F-BE913BC954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9FCE076F-81C8-402E-9FEF-15B3DA199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EB383BE-C88D-40DE-BB65-176AB7D91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436C427E-0CA7-47E4-8E55-EB594475A4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DA183417-D68B-4C9F-A578-172A7B2B8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extBox 24">
            <a:extLst>
              <a:ext uri="{FF2B5EF4-FFF2-40B4-BE49-F238E27FC236}">
                <a16:creationId xmlns:a16="http://schemas.microsoft.com/office/drawing/2014/main" id="{55D570E4-540C-447D-9819-A57A3854652C}"/>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7" name="Rectangle 26">
            <a:extLst>
              <a:ext uri="{FF2B5EF4-FFF2-40B4-BE49-F238E27FC236}">
                <a16:creationId xmlns:a16="http://schemas.microsoft.com/office/drawing/2014/main" id="{32F2796E-A9CA-4A87-B8B6-A5E3CF6D7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8A02B64B-DCC1-4825-AE12-445DA61C33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300AE6C3-DE33-4947-B704-D6D1F36C1D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A1086BDA-A2B9-4D67-AEAB-5078B8E94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9BE58DD-78DA-4D85-B60A-A40654988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13F744C-26CA-4576-8B4C-4E623EC45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0A4FAFBC-73CE-4B4D-9713-EF53BDAF0C5B}"/>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a:t>Ciclo de vida del modelo de prototipo</a:t>
            </a:r>
          </a:p>
        </p:txBody>
      </p:sp>
      <p:sp>
        <p:nvSpPr>
          <p:cNvPr id="5" name="Marcador de contenido 4">
            <a:extLst>
              <a:ext uri="{FF2B5EF4-FFF2-40B4-BE49-F238E27FC236}">
                <a16:creationId xmlns:a16="http://schemas.microsoft.com/office/drawing/2014/main" id="{0522695F-167B-45D8-8BC8-FB5E92159C4F}"/>
              </a:ext>
            </a:extLst>
          </p:cNvPr>
          <p:cNvSpPr>
            <a:spLocks noGrp="1"/>
          </p:cNvSpPr>
          <p:nvPr>
            <p:ph idx="1"/>
          </p:nvPr>
        </p:nvSpPr>
        <p:spPr>
          <a:xfrm>
            <a:off x="2124907" y="2268786"/>
            <a:ext cx="2503753" cy="1160213"/>
          </a:xfrm>
        </p:spPr>
        <p:txBody>
          <a:bodyPr vert="horz" lIns="91440" tIns="0" rIns="91440" bIns="45720" rtlCol="0" anchor="b">
            <a:normAutofit/>
          </a:bodyPr>
          <a:lstStyle/>
          <a:p>
            <a:pPr marL="0" indent="0" algn="r">
              <a:buNone/>
            </a:pPr>
            <a:r>
              <a:rPr lang="en-US" sz="1600"/>
              <a:t>  </a:t>
            </a:r>
          </a:p>
        </p:txBody>
      </p:sp>
      <p:pic>
        <p:nvPicPr>
          <p:cNvPr id="8" name="Marcador de contenido 7" descr="Forma, Flecha&#10;&#10;Descripción generada automáticamente">
            <a:extLst>
              <a:ext uri="{FF2B5EF4-FFF2-40B4-BE49-F238E27FC236}">
                <a16:creationId xmlns:a16="http://schemas.microsoft.com/office/drawing/2014/main" id="{4565E259-9027-4683-8AA8-DF1A800D322C}"/>
              </a:ext>
            </a:extLst>
          </p:cNvPr>
          <p:cNvPicPr>
            <a:picLocks noGrp="1" noChangeAspect="1"/>
          </p:cNvPicPr>
          <p:nvPr>
            <p:ph sz="half" idx="4294967295"/>
          </p:nvPr>
        </p:nvPicPr>
        <p:blipFill>
          <a:blip r:embed="rId5"/>
          <a:stretch>
            <a:fillRect/>
          </a:stretch>
        </p:blipFill>
        <p:spPr>
          <a:xfrm>
            <a:off x="5444747" y="1045538"/>
            <a:ext cx="5297322" cy="476758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9" name="Rectangle 38">
            <a:extLst>
              <a:ext uri="{FF2B5EF4-FFF2-40B4-BE49-F238E27FC236}">
                <a16:creationId xmlns:a16="http://schemas.microsoft.com/office/drawing/2014/main" id="{6CE0DB53-A27F-4EF9-B30C-E218C5FBF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355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C241742-C679-4C49-A6C8-AFB0A7EED899}"/>
              </a:ext>
            </a:extLst>
          </p:cNvPr>
          <p:cNvSpPr>
            <a:spLocks noGrp="1"/>
          </p:cNvSpPr>
          <p:nvPr>
            <p:ph type="title"/>
          </p:nvPr>
        </p:nvSpPr>
        <p:spPr/>
        <p:txBody>
          <a:bodyPr/>
          <a:lstStyle/>
          <a:p>
            <a:r>
              <a:rPr lang="es-CL" dirty="0"/>
              <a:t> </a:t>
            </a:r>
          </a:p>
        </p:txBody>
      </p:sp>
      <p:sp>
        <p:nvSpPr>
          <p:cNvPr id="6" name="Marcador de contenido 5">
            <a:extLst>
              <a:ext uri="{FF2B5EF4-FFF2-40B4-BE49-F238E27FC236}">
                <a16:creationId xmlns:a16="http://schemas.microsoft.com/office/drawing/2014/main" id="{388C2761-5DB2-4C17-B774-A6916B784B96}"/>
              </a:ext>
            </a:extLst>
          </p:cNvPr>
          <p:cNvSpPr>
            <a:spLocks noGrp="1"/>
          </p:cNvSpPr>
          <p:nvPr>
            <p:ph idx="1"/>
          </p:nvPr>
        </p:nvSpPr>
        <p:spPr/>
        <p:txBody>
          <a:bodyPr/>
          <a:lstStyle/>
          <a:p>
            <a:r>
              <a:rPr lang="es-CL" dirty="0"/>
              <a:t>El modelo de prototipo comienza con comunicación. Se hace una reunión con otros participantes para definir los objetivos generales del software, identifica cualquier requerimiento que conozca y detecta las áreas en las que es imprescindible una mayor definición.</a:t>
            </a:r>
          </a:p>
          <a:p>
            <a:r>
              <a:rPr lang="es-CL" dirty="0"/>
              <a:t>Se planea rápidamente una iteración para hacer el prototipo, y se lleva a cabo el modelado, el cual se centra en la representación de aquellos aspectos del software que serán visibles para los usuarios finales.</a:t>
            </a:r>
          </a:p>
        </p:txBody>
      </p:sp>
    </p:spTree>
    <p:extLst>
      <p:ext uri="{BB962C8B-B14F-4D97-AF65-F5344CB8AC3E}">
        <p14:creationId xmlns:p14="http://schemas.microsoft.com/office/powerpoint/2010/main" val="2232422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610CDB-656B-4448-807B-8896F476CFB4}"/>
              </a:ext>
            </a:extLst>
          </p:cNvPr>
          <p:cNvSpPr>
            <a:spLocks noGrp="1"/>
          </p:cNvSpPr>
          <p:nvPr>
            <p:ph type="title"/>
          </p:nvPr>
        </p:nvSpPr>
        <p:spPr/>
        <p:txBody>
          <a:bodyPr/>
          <a:lstStyle/>
          <a:p>
            <a:r>
              <a:rPr lang="es-CL" dirty="0"/>
              <a:t> </a:t>
            </a:r>
          </a:p>
        </p:txBody>
      </p:sp>
      <p:sp>
        <p:nvSpPr>
          <p:cNvPr id="3" name="Marcador de contenido 2">
            <a:extLst>
              <a:ext uri="{FF2B5EF4-FFF2-40B4-BE49-F238E27FC236}">
                <a16:creationId xmlns:a16="http://schemas.microsoft.com/office/drawing/2014/main" id="{33434A68-FDA4-4F69-B8FE-A66DF75BF02E}"/>
              </a:ext>
            </a:extLst>
          </p:cNvPr>
          <p:cNvSpPr>
            <a:spLocks noGrp="1"/>
          </p:cNvSpPr>
          <p:nvPr>
            <p:ph idx="1"/>
          </p:nvPr>
        </p:nvSpPr>
        <p:spPr/>
        <p:txBody>
          <a:bodyPr/>
          <a:lstStyle/>
          <a:p>
            <a:r>
              <a:rPr lang="es-CL" dirty="0"/>
              <a:t>Ya construido el prototipo este se entrega y es evaluado por los participantes, que dan retroalimentación para mejorar los requerimientos. </a:t>
            </a:r>
          </a:p>
          <a:p>
            <a:r>
              <a:rPr lang="es-CL" dirty="0"/>
              <a:t>La iteración ocurre a medida que el prototipo es afinado para satisfacer las necesidades de distintos participantes, y al mismo tiempo le permite a uno entender mejor lo que se necesita hacer.</a:t>
            </a:r>
          </a:p>
        </p:txBody>
      </p:sp>
    </p:spTree>
    <p:extLst>
      <p:ext uri="{BB962C8B-B14F-4D97-AF65-F5344CB8AC3E}">
        <p14:creationId xmlns:p14="http://schemas.microsoft.com/office/powerpoint/2010/main" val="5833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CAD9E56-A6A6-4014-BE40-7836068F59F3}"/>
              </a:ext>
            </a:extLst>
          </p:cNvPr>
          <p:cNvSpPr>
            <a:spLocks noGrp="1"/>
          </p:cNvSpPr>
          <p:nvPr>
            <p:ph type="title"/>
          </p:nvPr>
        </p:nvSpPr>
        <p:spPr/>
        <p:txBody>
          <a:bodyPr/>
          <a:lstStyle/>
          <a:p>
            <a:pPr algn="l"/>
            <a:r>
              <a:rPr lang="es-CL" dirty="0"/>
              <a:t>¿Qué es el modelo espiral?</a:t>
            </a:r>
          </a:p>
        </p:txBody>
      </p:sp>
      <p:sp>
        <p:nvSpPr>
          <p:cNvPr id="5" name="Marcador de contenido 4">
            <a:extLst>
              <a:ext uri="{FF2B5EF4-FFF2-40B4-BE49-F238E27FC236}">
                <a16:creationId xmlns:a16="http://schemas.microsoft.com/office/drawing/2014/main" id="{0D9DBA7C-7BBD-4E36-8560-49670DAD3207}"/>
              </a:ext>
            </a:extLst>
          </p:cNvPr>
          <p:cNvSpPr>
            <a:spLocks noGrp="1"/>
          </p:cNvSpPr>
          <p:nvPr>
            <p:ph idx="1"/>
          </p:nvPr>
        </p:nvSpPr>
        <p:spPr/>
        <p:txBody>
          <a:bodyPr>
            <a:normAutofit/>
          </a:bodyPr>
          <a:lstStyle/>
          <a:p>
            <a:r>
              <a:rPr lang="es-CL" i="0" dirty="0">
                <a:effectLst/>
                <a:latin typeface="Nunito" panose="020B0604020202020204" pitchFamily="2" charset="0"/>
              </a:rPr>
              <a:t>El modelo en espiral es un modelo de desarrollo de software que puede ser considerado como una respuesta a los inconvenientes del desarrollo en cascada. </a:t>
            </a:r>
          </a:p>
          <a:p>
            <a:r>
              <a:rPr lang="es-CL" i="0" dirty="0">
                <a:effectLst/>
                <a:latin typeface="Nunito" panose="020B0604020202020204" pitchFamily="2" charset="0"/>
              </a:rPr>
              <a:t>Este modelo en espiral describe el ciclo de vida de un software por medio de espirales, que se repiten hasta que se puede entregar el producto terminado. El producto se trabaja continuamente.</a:t>
            </a:r>
            <a:endParaRPr lang="es-CL" dirty="0"/>
          </a:p>
        </p:txBody>
      </p:sp>
    </p:spTree>
    <p:extLst>
      <p:ext uri="{BB962C8B-B14F-4D97-AF65-F5344CB8AC3E}">
        <p14:creationId xmlns:p14="http://schemas.microsoft.com/office/powerpoint/2010/main" val="91327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2BD342-66C3-4425-8CD2-85A9445DA05C}"/>
              </a:ext>
            </a:extLst>
          </p:cNvPr>
          <p:cNvSpPr>
            <a:spLocks noGrp="1"/>
          </p:cNvSpPr>
          <p:nvPr>
            <p:ph type="title"/>
          </p:nvPr>
        </p:nvSpPr>
        <p:spPr/>
        <p:txBody>
          <a:bodyPr/>
          <a:lstStyle/>
          <a:p>
            <a:r>
              <a:rPr lang="es-CL" dirty="0"/>
              <a:t> </a:t>
            </a:r>
          </a:p>
        </p:txBody>
      </p:sp>
      <p:sp>
        <p:nvSpPr>
          <p:cNvPr id="3" name="Marcador de contenido 2">
            <a:extLst>
              <a:ext uri="{FF2B5EF4-FFF2-40B4-BE49-F238E27FC236}">
                <a16:creationId xmlns:a16="http://schemas.microsoft.com/office/drawing/2014/main" id="{278340CC-4567-4AD2-B64B-6706092461CB}"/>
              </a:ext>
            </a:extLst>
          </p:cNvPr>
          <p:cNvSpPr>
            <a:spLocks noGrp="1"/>
          </p:cNvSpPr>
          <p:nvPr>
            <p:ph idx="1"/>
          </p:nvPr>
        </p:nvSpPr>
        <p:spPr/>
        <p:txBody>
          <a:bodyPr/>
          <a:lstStyle/>
          <a:p>
            <a:r>
              <a:rPr lang="es-CL" dirty="0"/>
              <a:t>Lo ideal es que el prototipo sirva como un mecanismo para identificar los requerimientos del software. Si va a construirse un prototipo, pueden utilizarse fragmentos de programas existentes o aplicar herramientas que permitan generar de manera rápida programas que funcionen</a:t>
            </a:r>
          </a:p>
        </p:txBody>
      </p:sp>
    </p:spTree>
    <p:extLst>
      <p:ext uri="{BB962C8B-B14F-4D97-AF65-F5344CB8AC3E}">
        <p14:creationId xmlns:p14="http://schemas.microsoft.com/office/powerpoint/2010/main" val="1307866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490BBC-DFB4-487E-8FB7-DFCB5A20A4D8}"/>
              </a:ext>
            </a:extLst>
          </p:cNvPr>
          <p:cNvSpPr>
            <a:spLocks noGrp="1"/>
          </p:cNvSpPr>
          <p:nvPr>
            <p:ph type="title"/>
          </p:nvPr>
        </p:nvSpPr>
        <p:spPr/>
        <p:txBody>
          <a:bodyPr/>
          <a:lstStyle/>
          <a:p>
            <a:r>
              <a:rPr lang="es-CL" dirty="0"/>
              <a:t>Que se hace con el prototipo cuando ya cumplió su función</a:t>
            </a:r>
          </a:p>
        </p:txBody>
      </p:sp>
      <p:sp>
        <p:nvSpPr>
          <p:cNvPr id="3" name="Marcador de contenido 2">
            <a:extLst>
              <a:ext uri="{FF2B5EF4-FFF2-40B4-BE49-F238E27FC236}">
                <a16:creationId xmlns:a16="http://schemas.microsoft.com/office/drawing/2014/main" id="{55076F68-4ECB-4DF7-8AB1-107D6C281644}"/>
              </a:ext>
            </a:extLst>
          </p:cNvPr>
          <p:cNvSpPr>
            <a:spLocks noGrp="1"/>
          </p:cNvSpPr>
          <p:nvPr>
            <p:ph idx="1"/>
          </p:nvPr>
        </p:nvSpPr>
        <p:spPr/>
        <p:txBody>
          <a:bodyPr/>
          <a:lstStyle/>
          <a:p>
            <a:r>
              <a:rPr lang="es-CL" dirty="0"/>
              <a:t>Frederick Brooks plantea lo siguiente</a:t>
            </a:r>
          </a:p>
          <a:p>
            <a:pPr lvl="1"/>
            <a:r>
              <a:rPr lang="es-CL" dirty="0"/>
              <a:t>“En la mayoría de los proyectos es raro que el primer sistema elaborado sea utilizable. Tal vez sea muy lento, muy grande, difícil de usar o todo a la vez. No hay más alternativa que comenzar de nuevo, con más inteligencia, y construir una versión rediseñada en la que se resuelvan los problemas.”</a:t>
            </a:r>
          </a:p>
        </p:txBody>
      </p:sp>
    </p:spTree>
    <p:extLst>
      <p:ext uri="{BB962C8B-B14F-4D97-AF65-F5344CB8AC3E}">
        <p14:creationId xmlns:p14="http://schemas.microsoft.com/office/powerpoint/2010/main" val="3530266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0BBA8-E339-4D58-B0F5-0412B5D2D443}"/>
              </a:ext>
            </a:extLst>
          </p:cNvPr>
          <p:cNvSpPr>
            <a:spLocks noGrp="1"/>
          </p:cNvSpPr>
          <p:nvPr>
            <p:ph type="title"/>
          </p:nvPr>
        </p:nvSpPr>
        <p:spPr/>
        <p:txBody>
          <a:bodyPr/>
          <a:lstStyle/>
          <a:p>
            <a:r>
              <a:rPr lang="es-CL" dirty="0"/>
              <a:t> </a:t>
            </a:r>
          </a:p>
        </p:txBody>
      </p:sp>
      <p:sp>
        <p:nvSpPr>
          <p:cNvPr id="3" name="Marcador de contenido 2">
            <a:extLst>
              <a:ext uri="{FF2B5EF4-FFF2-40B4-BE49-F238E27FC236}">
                <a16:creationId xmlns:a16="http://schemas.microsoft.com/office/drawing/2014/main" id="{A27C8CB3-6203-4B89-862C-A70BBD550CAD}"/>
              </a:ext>
            </a:extLst>
          </p:cNvPr>
          <p:cNvSpPr>
            <a:spLocks noGrp="1"/>
          </p:cNvSpPr>
          <p:nvPr>
            <p:ph idx="1"/>
          </p:nvPr>
        </p:nvSpPr>
        <p:spPr/>
        <p:txBody>
          <a:bodyPr/>
          <a:lstStyle/>
          <a:p>
            <a:r>
              <a:rPr lang="es-CL" dirty="0"/>
              <a:t>Aun así, aunque algunos prototipos se construyen solo para cumplir su objetivo y ser desechados, otros son evolutivos; es decir, poco a poco se van transformando en el sistema real.</a:t>
            </a:r>
          </a:p>
        </p:txBody>
      </p:sp>
    </p:spTree>
    <p:extLst>
      <p:ext uri="{BB962C8B-B14F-4D97-AF65-F5344CB8AC3E}">
        <p14:creationId xmlns:p14="http://schemas.microsoft.com/office/powerpoint/2010/main" val="212681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A07227-DCD5-4A4D-85D3-B5430A32F375}"/>
              </a:ext>
            </a:extLst>
          </p:cNvPr>
          <p:cNvSpPr>
            <a:spLocks noGrp="1"/>
          </p:cNvSpPr>
          <p:nvPr>
            <p:ph type="title"/>
          </p:nvPr>
        </p:nvSpPr>
        <p:spPr/>
        <p:txBody>
          <a:bodyPr/>
          <a:lstStyle/>
          <a:p>
            <a:r>
              <a:rPr lang="es-CL" dirty="0"/>
              <a:t>Problemas del modelo de prototipo</a:t>
            </a:r>
          </a:p>
        </p:txBody>
      </p:sp>
      <p:sp>
        <p:nvSpPr>
          <p:cNvPr id="3" name="Marcador de contenido 2">
            <a:extLst>
              <a:ext uri="{FF2B5EF4-FFF2-40B4-BE49-F238E27FC236}">
                <a16:creationId xmlns:a16="http://schemas.microsoft.com/office/drawing/2014/main" id="{B922DF10-5E0E-416F-9759-EB343B3578F9}"/>
              </a:ext>
            </a:extLst>
          </p:cNvPr>
          <p:cNvSpPr>
            <a:spLocks noGrp="1"/>
          </p:cNvSpPr>
          <p:nvPr>
            <p:ph idx="1"/>
          </p:nvPr>
        </p:nvSpPr>
        <p:spPr/>
        <p:txBody>
          <a:bodyPr/>
          <a:lstStyle/>
          <a:p>
            <a:r>
              <a:rPr lang="es-CL" dirty="0"/>
              <a:t>Si bien es cierto que el modelo de prototipo puede ser cómodo tanto para los participantes, como para el ingeniero de software, ya que los usuarios adquieren la sensación del sistema real, y los desarrolladores logran construir algo inmediato. No obstante, este modelo llega a ser problemático por las siguientes razones</a:t>
            </a:r>
          </a:p>
        </p:txBody>
      </p:sp>
    </p:spTree>
    <p:extLst>
      <p:ext uri="{BB962C8B-B14F-4D97-AF65-F5344CB8AC3E}">
        <p14:creationId xmlns:p14="http://schemas.microsoft.com/office/powerpoint/2010/main" val="3857031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1A7846-70A4-4A08-A44E-48E9E1E7ABFF}"/>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43112D21-CE37-4824-A874-27035CEE700B}"/>
              </a:ext>
            </a:extLst>
          </p:cNvPr>
          <p:cNvSpPr>
            <a:spLocks noGrp="1"/>
          </p:cNvSpPr>
          <p:nvPr>
            <p:ph idx="1"/>
          </p:nvPr>
        </p:nvSpPr>
        <p:spPr/>
        <p:txBody>
          <a:bodyPr/>
          <a:lstStyle/>
          <a:p>
            <a:r>
              <a:rPr lang="es-CL" dirty="0"/>
              <a:t>Los participantes del proyecto ven lo que parece ser un software funcional, sin darse cuenta de que se obtuvo de una manera caprichosa. No perciben que en la prisa que se obtuvo para desarrollar el prototipo, no se consideró calidad ni tampoco facilidad para darle mantenimiento. Cuando se informa que el producto debe rehacerse para obtener mejores niveles de calidad, los participantes dirán que se hagan unos cuantos arreglos al producto. Con frecuencia el gerente de desarrollo cederá.</a:t>
            </a:r>
          </a:p>
        </p:txBody>
      </p:sp>
    </p:spTree>
    <p:extLst>
      <p:ext uri="{BB962C8B-B14F-4D97-AF65-F5344CB8AC3E}">
        <p14:creationId xmlns:p14="http://schemas.microsoft.com/office/powerpoint/2010/main" val="1184549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7F7A3D-E977-4C0E-82E8-E147ACBCED79}"/>
              </a:ext>
            </a:extLst>
          </p:cNvPr>
          <p:cNvSpPr>
            <a:spLocks noGrp="1"/>
          </p:cNvSpPr>
          <p:nvPr>
            <p:ph type="title"/>
          </p:nvPr>
        </p:nvSpPr>
        <p:spPr/>
        <p:txBody>
          <a:bodyPr/>
          <a:lstStyle/>
          <a:p>
            <a:r>
              <a:rPr lang="es-CL" dirty="0"/>
              <a:t> </a:t>
            </a:r>
          </a:p>
        </p:txBody>
      </p:sp>
      <p:sp>
        <p:nvSpPr>
          <p:cNvPr id="3" name="Marcador de contenido 2">
            <a:extLst>
              <a:ext uri="{FF2B5EF4-FFF2-40B4-BE49-F238E27FC236}">
                <a16:creationId xmlns:a16="http://schemas.microsoft.com/office/drawing/2014/main" id="{7B5ABBF1-8EA5-43A2-BDD1-D00478EB3834}"/>
              </a:ext>
            </a:extLst>
          </p:cNvPr>
          <p:cNvSpPr>
            <a:spLocks noGrp="1"/>
          </p:cNvSpPr>
          <p:nvPr>
            <p:ph idx="1"/>
          </p:nvPr>
        </p:nvSpPr>
        <p:spPr/>
        <p:txBody>
          <a:bodyPr/>
          <a:lstStyle/>
          <a:p>
            <a:r>
              <a:rPr lang="es-CL" dirty="0"/>
              <a:t>Como ingeniero de software, es frecuente que llegue a compromisos respecto de la implementación a fin de hacer que el prototipo funcione rápido. Quizás utilice un lenguaje de programación tan sólo porque cuenta con él y lo conoce o tal vez implementó un algoritmo ineficiente sólo para demostrar capacidad. Después de un tiempo, quizá se sienta cómodo con esas elecciones y olvide todas las razones por las que eran inadecuadas. La elección de algo que esta lejos de lo ideal ahora ha pasado a formar parte del sistema</a:t>
            </a:r>
          </a:p>
        </p:txBody>
      </p:sp>
    </p:spTree>
    <p:extLst>
      <p:ext uri="{BB962C8B-B14F-4D97-AF65-F5344CB8AC3E}">
        <p14:creationId xmlns:p14="http://schemas.microsoft.com/office/powerpoint/2010/main" val="1469711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AFFB8-4682-4ED2-BEF1-591939BB5D0A}"/>
              </a:ext>
            </a:extLst>
          </p:cNvPr>
          <p:cNvSpPr>
            <a:spLocks noGrp="1"/>
          </p:cNvSpPr>
          <p:nvPr>
            <p:ph type="title"/>
          </p:nvPr>
        </p:nvSpPr>
        <p:spPr/>
        <p:txBody>
          <a:bodyPr/>
          <a:lstStyle/>
          <a:p>
            <a:r>
              <a:rPr lang="es-CL" dirty="0"/>
              <a:t> </a:t>
            </a:r>
          </a:p>
        </p:txBody>
      </p:sp>
      <p:sp>
        <p:nvSpPr>
          <p:cNvPr id="3" name="Marcador de contenido 2">
            <a:extLst>
              <a:ext uri="{FF2B5EF4-FFF2-40B4-BE49-F238E27FC236}">
                <a16:creationId xmlns:a16="http://schemas.microsoft.com/office/drawing/2014/main" id="{99807348-83A2-4993-811E-44486E72A73A}"/>
              </a:ext>
            </a:extLst>
          </p:cNvPr>
          <p:cNvSpPr>
            <a:spLocks noGrp="1"/>
          </p:cNvSpPr>
          <p:nvPr>
            <p:ph idx="1"/>
          </p:nvPr>
        </p:nvSpPr>
        <p:spPr/>
        <p:txBody>
          <a:bodyPr/>
          <a:lstStyle/>
          <a:p>
            <a:r>
              <a:rPr lang="es-CL" dirty="0"/>
              <a:t>Aunque puedan existir problemas, el modelo de prototipo es un paradigma eficaz para la ingeniería de software. Lo principal es definir desde el principio las reglas del juego; es decir, todos los participantes deben estar de acuerdo en que el prototipo sirva como el mecanismo para definir los requerimientos. Después se descartará (al menos en parte) y se hará la ingeniería del software real con la mirada puesta en la calidad</a:t>
            </a:r>
          </a:p>
        </p:txBody>
      </p:sp>
    </p:spTree>
    <p:extLst>
      <p:ext uri="{BB962C8B-B14F-4D97-AF65-F5344CB8AC3E}">
        <p14:creationId xmlns:p14="http://schemas.microsoft.com/office/powerpoint/2010/main" val="588266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40E043-A3A5-4FD7-B1C8-AC290FE49B73}"/>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1811EB5B-E2F1-4722-9650-5DC7991FE549}"/>
              </a:ext>
            </a:extLst>
          </p:cNvPr>
          <p:cNvSpPr>
            <a:spLocks noGrp="1"/>
          </p:cNvSpPr>
          <p:nvPr>
            <p:ph idx="1"/>
          </p:nvPr>
        </p:nvSpPr>
        <p:spPr/>
        <p:txBody>
          <a:bodyPr/>
          <a:lstStyle/>
          <a:p>
            <a:pPr>
              <a:lnSpc>
                <a:spcPct val="107000"/>
              </a:lnSpc>
              <a:spcAft>
                <a:spcPts val="800"/>
              </a:spcAft>
            </a:pPr>
            <a:r>
              <a:rPr lang="es-CL" sz="1800" dirty="0">
                <a:effectLst/>
                <a:latin typeface="Nunito" pitchFamily="2" charset="0"/>
                <a:ea typeface="Calibri" panose="020F0502020204030204" pitchFamily="34" charset="0"/>
                <a:cs typeface="Times New Roman" panose="02020603050405020304" pitchFamily="18" charset="0"/>
              </a:rPr>
              <a:t>Establecer diferencias y semejanzas entre los modelos presentados</a:t>
            </a:r>
          </a:p>
          <a:p>
            <a:pPr>
              <a:lnSpc>
                <a:spcPct val="107000"/>
              </a:lnSpc>
              <a:spcAft>
                <a:spcPts val="800"/>
              </a:spcAft>
            </a:pPr>
            <a:r>
              <a:rPr lang="es-CL" sz="1800" dirty="0">
                <a:effectLst/>
                <a:latin typeface="Nunito" pitchFamily="2" charset="0"/>
                <a:ea typeface="Calibri" panose="020F0502020204030204" pitchFamily="34" charset="0"/>
                <a:cs typeface="Times New Roman" panose="02020603050405020304" pitchFamily="18" charset="0"/>
              </a:rPr>
              <a:t>Establecer los principales fuertes de cada modelo</a:t>
            </a:r>
          </a:p>
          <a:p>
            <a:pPr>
              <a:lnSpc>
                <a:spcPct val="107000"/>
              </a:lnSpc>
              <a:spcAft>
                <a:spcPts val="800"/>
              </a:spcAft>
            </a:pPr>
            <a:r>
              <a:rPr lang="es-CL" sz="1800" dirty="0">
                <a:effectLst/>
                <a:latin typeface="Nunito" pitchFamily="2" charset="0"/>
                <a:ea typeface="Calibri" panose="020F0502020204030204" pitchFamily="34" charset="0"/>
                <a:cs typeface="Times New Roman" panose="02020603050405020304" pitchFamily="18" charset="0"/>
              </a:rPr>
              <a:t>Llega un cliente pidiendo sistema para su pyme de muebles, al momento de preguntar por las especificaciones el cliente dice “algo así como una página web para poner mis cosas a la venta ahí”, cuando le preguntas por más detalles no sabe como explicarse bien y termina diciendo “usted es el informático, usted vea ahí como lo hace”. ¿Qué modelo de los vistos utilizaría en este caso? Explique</a:t>
            </a:r>
          </a:p>
          <a:p>
            <a:pPr marL="0" indent="0">
              <a:buNone/>
            </a:pPr>
            <a:endParaRPr lang="es-CL" dirty="0"/>
          </a:p>
        </p:txBody>
      </p:sp>
    </p:spTree>
    <p:extLst>
      <p:ext uri="{BB962C8B-B14F-4D97-AF65-F5344CB8AC3E}">
        <p14:creationId xmlns:p14="http://schemas.microsoft.com/office/powerpoint/2010/main" val="408671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320E26-28CA-4F84-A000-A884DE904A9F}"/>
              </a:ext>
            </a:extLst>
          </p:cNvPr>
          <p:cNvSpPr>
            <a:spLocks noGrp="1"/>
          </p:cNvSpPr>
          <p:nvPr>
            <p:ph type="title"/>
          </p:nvPr>
        </p:nvSpPr>
        <p:spPr/>
        <p:txBody>
          <a:bodyPr/>
          <a:lstStyle/>
          <a:p>
            <a:r>
              <a:rPr lang="es-CL" dirty="0"/>
              <a:t> </a:t>
            </a:r>
          </a:p>
        </p:txBody>
      </p:sp>
      <p:sp>
        <p:nvSpPr>
          <p:cNvPr id="3" name="Marcador de contenido 2">
            <a:extLst>
              <a:ext uri="{FF2B5EF4-FFF2-40B4-BE49-F238E27FC236}">
                <a16:creationId xmlns:a16="http://schemas.microsoft.com/office/drawing/2014/main" id="{A8BBCD3D-2DE7-4654-82EB-DAFD18751779}"/>
              </a:ext>
            </a:extLst>
          </p:cNvPr>
          <p:cNvSpPr>
            <a:spLocks noGrp="1"/>
          </p:cNvSpPr>
          <p:nvPr>
            <p:ph idx="1"/>
          </p:nvPr>
        </p:nvSpPr>
        <p:spPr/>
        <p:txBody>
          <a:bodyPr>
            <a:normAutofit fontScale="77500" lnSpcReduction="20000"/>
          </a:bodyPr>
          <a:lstStyle/>
          <a:p>
            <a:r>
              <a:rPr lang="es-CL" dirty="0">
                <a:latin typeface="Nunito" pitchFamily="2" charset="0"/>
              </a:rPr>
              <a:t>El modelo espiral fue propuesto en 1986 por Boehm. En ese momento, el modelo de desarrollo en cascada prevalecía, por lo que los inconvenientes asociados fueron discutidos con frecuencia. </a:t>
            </a:r>
          </a:p>
          <a:p>
            <a:r>
              <a:rPr lang="es-CL" dirty="0">
                <a:latin typeface="Nunito" pitchFamily="2" charset="0"/>
              </a:rPr>
              <a:t>A diferencia de otros modelos como "</a:t>
            </a:r>
            <a:r>
              <a:rPr lang="es-CL" dirty="0" err="1">
                <a:latin typeface="Nunito" pitchFamily="2" charset="0"/>
              </a:rPr>
              <a:t>code</a:t>
            </a:r>
            <a:r>
              <a:rPr lang="es-CL" dirty="0">
                <a:latin typeface="Nunito" pitchFamily="2" charset="0"/>
              </a:rPr>
              <a:t> and </a:t>
            </a:r>
            <a:r>
              <a:rPr lang="es-CL" dirty="0" err="1">
                <a:latin typeface="Nunito" pitchFamily="2" charset="0"/>
              </a:rPr>
              <a:t>fix</a:t>
            </a:r>
            <a:r>
              <a:rPr lang="es-CL" dirty="0">
                <a:latin typeface="Nunito" pitchFamily="2" charset="0"/>
              </a:rPr>
              <a:t>" o el "modelo cascada", el desarrollo en espiral está basado en el riesgo. La identificación y resolución de riesgos juega un papel importante en las diferentes espirales del proyecto una vez definidos los objetivos y condiciones. </a:t>
            </a:r>
          </a:p>
          <a:p>
            <a:r>
              <a:rPr lang="es-CL" dirty="0">
                <a:latin typeface="Nunito" pitchFamily="2" charset="0"/>
              </a:rPr>
              <a:t>El modelo se centra en los posibles factores que pueden causar incertidumbres para el software o para todo el proyecto. Si los riesgos pueden ser controlados de una manera rentable, no hay nada que impida la finalización exitosa del proyecto. </a:t>
            </a:r>
          </a:p>
          <a:p>
            <a:r>
              <a:rPr lang="es-CL" dirty="0">
                <a:latin typeface="Nunito" pitchFamily="2" charset="0"/>
              </a:rPr>
              <a:t>Los enfoques para minimizar estos riesgos son, por ejemplo, prototipos, simulaciones, pruebas de referencia o entrevistas con los usuarios.</a:t>
            </a:r>
          </a:p>
        </p:txBody>
      </p:sp>
    </p:spTree>
    <p:extLst>
      <p:ext uri="{BB962C8B-B14F-4D97-AF65-F5344CB8AC3E}">
        <p14:creationId xmlns:p14="http://schemas.microsoft.com/office/powerpoint/2010/main" val="174604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9C0204-7678-456B-B803-D7A8D01DB16D}"/>
              </a:ext>
            </a:extLst>
          </p:cNvPr>
          <p:cNvSpPr>
            <a:spLocks noGrp="1"/>
          </p:cNvSpPr>
          <p:nvPr>
            <p:ph type="title"/>
          </p:nvPr>
        </p:nvSpPr>
        <p:spPr/>
        <p:txBody>
          <a:bodyPr/>
          <a:lstStyle/>
          <a:p>
            <a:pPr algn="l"/>
            <a:r>
              <a:rPr lang="es-CL" dirty="0"/>
              <a:t>Características </a:t>
            </a:r>
          </a:p>
        </p:txBody>
      </p:sp>
      <p:sp>
        <p:nvSpPr>
          <p:cNvPr id="3" name="Marcador de contenido 2">
            <a:extLst>
              <a:ext uri="{FF2B5EF4-FFF2-40B4-BE49-F238E27FC236}">
                <a16:creationId xmlns:a16="http://schemas.microsoft.com/office/drawing/2014/main" id="{33E14353-5A14-4A79-A904-54492D224E26}"/>
              </a:ext>
            </a:extLst>
          </p:cNvPr>
          <p:cNvSpPr>
            <a:spLocks noGrp="1"/>
          </p:cNvSpPr>
          <p:nvPr>
            <p:ph idx="1"/>
          </p:nvPr>
        </p:nvSpPr>
        <p:spPr/>
        <p:txBody>
          <a:bodyPr>
            <a:normAutofit/>
          </a:bodyPr>
          <a:lstStyle/>
          <a:p>
            <a:r>
              <a:rPr lang="es-CL" dirty="0">
                <a:latin typeface="Nunito" pitchFamily="2" charset="0"/>
              </a:rPr>
              <a:t>Una característica clave del desarrollo en espiral es la minimización de los riesgos en el desarrollo de software, lo que podría resultar en un aumento de los costes totales, más esfuerzo y un lanzamiento retardado. </a:t>
            </a:r>
          </a:p>
          <a:p>
            <a:r>
              <a:rPr lang="es-CL" dirty="0">
                <a:latin typeface="Nunito" pitchFamily="2" charset="0"/>
              </a:rPr>
              <a:t>Estos riesgos son contrarrestados por el enfoque incremental, haciendo primero prototipos, que luego pasan al menos una vez, por las fases de desarrollo de software. </a:t>
            </a:r>
          </a:p>
          <a:p>
            <a:r>
              <a:rPr lang="es-CL" dirty="0">
                <a:latin typeface="Nunito" pitchFamily="2" charset="0"/>
              </a:rPr>
              <a:t>El desarrollo en espiral es genérico y puede combinarse con otras metodologías de desarrollo clásicos y ágiles.</a:t>
            </a:r>
          </a:p>
        </p:txBody>
      </p:sp>
    </p:spTree>
    <p:extLst>
      <p:ext uri="{BB962C8B-B14F-4D97-AF65-F5344CB8AC3E}">
        <p14:creationId xmlns:p14="http://schemas.microsoft.com/office/powerpoint/2010/main" val="327446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7" name="Picture 18">
            <a:extLst>
              <a:ext uri="{FF2B5EF4-FFF2-40B4-BE49-F238E27FC236}">
                <a16:creationId xmlns:a16="http://schemas.microsoft.com/office/drawing/2014/main" id="{EB5BF35E-AB97-4CFB-9DC2-43B638C180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8" name="Picture 20">
            <a:extLst>
              <a:ext uri="{FF2B5EF4-FFF2-40B4-BE49-F238E27FC236}">
                <a16:creationId xmlns:a16="http://schemas.microsoft.com/office/drawing/2014/main" id="{0706F57B-7F62-49EF-9B23-B0BDF0C314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9" name="Rectangle 22">
            <a:extLst>
              <a:ext uri="{FF2B5EF4-FFF2-40B4-BE49-F238E27FC236}">
                <a16:creationId xmlns:a16="http://schemas.microsoft.com/office/drawing/2014/main" id="{D3B78202-005C-497D-8A4B-C001345A4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24">
            <a:extLst>
              <a:ext uri="{FF2B5EF4-FFF2-40B4-BE49-F238E27FC236}">
                <a16:creationId xmlns:a16="http://schemas.microsoft.com/office/drawing/2014/main" id="{5B871B25-98AE-4AEC-87DE-2FA17CF8C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26">
            <a:extLst>
              <a:ext uri="{FF2B5EF4-FFF2-40B4-BE49-F238E27FC236}">
                <a16:creationId xmlns:a16="http://schemas.microsoft.com/office/drawing/2014/main" id="{84EA5522-A845-4D42-A874-03C13531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28">
            <a:extLst>
              <a:ext uri="{FF2B5EF4-FFF2-40B4-BE49-F238E27FC236}">
                <a16:creationId xmlns:a16="http://schemas.microsoft.com/office/drawing/2014/main" id="{B9EC5BC6-68B0-4437-B494-E22240D2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TextBox 30">
            <a:extLst>
              <a:ext uri="{FF2B5EF4-FFF2-40B4-BE49-F238E27FC236}">
                <a16:creationId xmlns:a16="http://schemas.microsoft.com/office/drawing/2014/main" id="{06A9A08C-2236-423F-BF8D-3CF030475BE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54" name="Rectangle 32">
            <a:extLst>
              <a:ext uri="{FF2B5EF4-FFF2-40B4-BE49-F238E27FC236}">
                <a16:creationId xmlns:a16="http://schemas.microsoft.com/office/drawing/2014/main" id="{3F5617FE-C08B-48ED-918D-23B922038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34">
            <a:extLst>
              <a:ext uri="{FF2B5EF4-FFF2-40B4-BE49-F238E27FC236}">
                <a16:creationId xmlns:a16="http://schemas.microsoft.com/office/drawing/2014/main" id="{099CF5C8-EC2B-40AD-81BF-A66A059E3A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6" name="Picture 36">
            <a:extLst>
              <a:ext uri="{FF2B5EF4-FFF2-40B4-BE49-F238E27FC236}">
                <a16:creationId xmlns:a16="http://schemas.microsoft.com/office/drawing/2014/main" id="{9BF8968F-0460-47B4-90FA-E3D3AD6636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7" name="Rectangle 38">
            <a:extLst>
              <a:ext uri="{FF2B5EF4-FFF2-40B4-BE49-F238E27FC236}">
                <a16:creationId xmlns:a16="http://schemas.microsoft.com/office/drawing/2014/main" id="{925B37D9-BF8F-4A6E-A59A-1573BC0F4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40">
            <a:extLst>
              <a:ext uri="{FF2B5EF4-FFF2-40B4-BE49-F238E27FC236}">
                <a16:creationId xmlns:a16="http://schemas.microsoft.com/office/drawing/2014/main" id="{0604FACE-81BE-43B8-B14B-1C9DE227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2">
            <a:extLst>
              <a:ext uri="{FF2B5EF4-FFF2-40B4-BE49-F238E27FC236}">
                <a16:creationId xmlns:a16="http://schemas.microsoft.com/office/drawing/2014/main" id="{F63220D3-7CD4-4BB8-989A-00E976F14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92A4EA5-FF56-4582-8601-6A799707929C}"/>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Modelo espiral de Boehm </a:t>
            </a:r>
          </a:p>
        </p:txBody>
      </p:sp>
      <p:sp>
        <p:nvSpPr>
          <p:cNvPr id="11" name="Marcador de contenido 10">
            <a:extLst>
              <a:ext uri="{FF2B5EF4-FFF2-40B4-BE49-F238E27FC236}">
                <a16:creationId xmlns:a16="http://schemas.microsoft.com/office/drawing/2014/main" id="{E40E7893-F14A-4F53-920F-FC162D882CE0}"/>
              </a:ext>
            </a:extLst>
          </p:cNvPr>
          <p:cNvSpPr>
            <a:spLocks noGrp="1"/>
          </p:cNvSpPr>
          <p:nvPr>
            <p:ph sz="half" idx="1"/>
          </p:nvPr>
        </p:nvSpPr>
        <p:spPr>
          <a:xfrm>
            <a:off x="1975805" y="2052116"/>
            <a:ext cx="2908167" cy="3997828"/>
          </a:xfrm>
        </p:spPr>
        <p:txBody>
          <a:bodyPr vert="horz" lIns="91440" tIns="45720" rIns="91440" bIns="45720" rtlCol="0" anchor="ctr">
            <a:normAutofit/>
          </a:bodyPr>
          <a:lstStyle/>
          <a:p>
            <a:pPr>
              <a:lnSpc>
                <a:spcPct val="110000"/>
              </a:lnSpc>
            </a:pPr>
            <a:r>
              <a:rPr lang="es-CL" sz="1600" dirty="0"/>
              <a:t>Según podemos observar en la imagen, este modelo espiral se compone de 4 ciclos o cuadrantes:</a:t>
            </a:r>
          </a:p>
          <a:p>
            <a:pPr lvl="1">
              <a:lnSpc>
                <a:spcPct val="110000"/>
              </a:lnSpc>
            </a:pPr>
            <a:r>
              <a:rPr lang="es-CL" sz="1600" dirty="0"/>
              <a:t>Definición de objetivos</a:t>
            </a:r>
          </a:p>
          <a:p>
            <a:pPr lvl="1">
              <a:lnSpc>
                <a:spcPct val="110000"/>
              </a:lnSpc>
            </a:pPr>
            <a:r>
              <a:rPr lang="es-CL" sz="1600" dirty="0"/>
              <a:t>Evaluación y reducción de riesgos</a:t>
            </a:r>
          </a:p>
          <a:p>
            <a:pPr lvl="1">
              <a:lnSpc>
                <a:spcPct val="110000"/>
              </a:lnSpc>
            </a:pPr>
            <a:r>
              <a:rPr lang="es-CL" sz="1600" dirty="0"/>
              <a:t>Desarrollo y validación</a:t>
            </a:r>
          </a:p>
          <a:p>
            <a:pPr lvl="1">
              <a:lnSpc>
                <a:spcPct val="110000"/>
              </a:lnSpc>
            </a:pPr>
            <a:r>
              <a:rPr lang="es-CL" sz="1600" dirty="0"/>
              <a:t>Planificación</a:t>
            </a:r>
          </a:p>
        </p:txBody>
      </p:sp>
      <p:pic>
        <p:nvPicPr>
          <p:cNvPr id="14" name="Marcador de contenido 13" descr="Diagrama&#10;&#10;Descripción generada automáticamente">
            <a:extLst>
              <a:ext uri="{FF2B5EF4-FFF2-40B4-BE49-F238E27FC236}">
                <a16:creationId xmlns:a16="http://schemas.microsoft.com/office/drawing/2014/main" id="{9B47FBA8-313B-463F-9916-7F022D020934}"/>
              </a:ext>
              <a:ext uri="{C183D7F6-B498-43B3-948B-1728B52AA6E4}">
                <adec:decorative xmlns:adec="http://schemas.microsoft.com/office/drawing/2017/decorative" val="0"/>
              </a:ext>
            </a:extLst>
          </p:cNvPr>
          <p:cNvPicPr>
            <a:picLocks noGrp="1" noChangeAspect="1"/>
          </p:cNvPicPr>
          <p:nvPr>
            <p:ph sz="half" idx="2"/>
          </p:nvPr>
        </p:nvPicPr>
        <p:blipFill rotWithShape="1">
          <a:blip r:embed="rId5"/>
          <a:srcRect l="2157" r="1779" b="2"/>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60" name="Rectangle 44">
            <a:extLst>
              <a:ext uri="{FF2B5EF4-FFF2-40B4-BE49-F238E27FC236}">
                <a16:creationId xmlns:a16="http://schemas.microsoft.com/office/drawing/2014/main" id="{9DA6A5E4-5476-47B9-8B91-5A041824A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878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86E854-427F-4D14-AFC8-12566FFE3B55}"/>
              </a:ext>
            </a:extLst>
          </p:cNvPr>
          <p:cNvSpPr>
            <a:spLocks noGrp="1"/>
          </p:cNvSpPr>
          <p:nvPr>
            <p:ph type="title"/>
          </p:nvPr>
        </p:nvSpPr>
        <p:spPr/>
        <p:txBody>
          <a:bodyPr>
            <a:noAutofit/>
          </a:bodyPr>
          <a:lstStyle/>
          <a:p>
            <a:pPr algn="l"/>
            <a:r>
              <a:rPr lang="es-CL" sz="2000" dirty="0">
                <a:latin typeface="Nunito" pitchFamily="2" charset="0"/>
              </a:rPr>
              <a:t> </a:t>
            </a:r>
            <a:br>
              <a:rPr lang="es-CL" sz="2000" dirty="0">
                <a:latin typeface="Nunito" pitchFamily="2" charset="0"/>
              </a:rPr>
            </a:br>
            <a:endParaRPr lang="es-CL" sz="2000" dirty="0">
              <a:latin typeface="Nunito" pitchFamily="2" charset="0"/>
            </a:endParaRPr>
          </a:p>
        </p:txBody>
      </p:sp>
      <p:sp>
        <p:nvSpPr>
          <p:cNvPr id="3" name="Marcador de contenido 2">
            <a:extLst>
              <a:ext uri="{FF2B5EF4-FFF2-40B4-BE49-F238E27FC236}">
                <a16:creationId xmlns:a16="http://schemas.microsoft.com/office/drawing/2014/main" id="{D6EB3C3B-105C-49D9-B986-607F8AEC111B}"/>
              </a:ext>
            </a:extLst>
          </p:cNvPr>
          <p:cNvSpPr>
            <a:spLocks noGrp="1"/>
          </p:cNvSpPr>
          <p:nvPr>
            <p:ph idx="1"/>
          </p:nvPr>
        </p:nvSpPr>
        <p:spPr/>
        <p:txBody>
          <a:bodyPr>
            <a:normAutofit/>
          </a:bodyPr>
          <a:lstStyle/>
          <a:p>
            <a:pPr algn="l"/>
            <a:r>
              <a:rPr lang="es-CL" sz="2000" dirty="0">
                <a:latin typeface="Nunito" pitchFamily="2" charset="0"/>
              </a:rPr>
              <a:t>Definición de objetivos: Los objetivos se determinan en conjunto con el usuario. Al mismo tiempo, se discuten posibles alternativas y se especifican las condiciones (por ejemplo, sistemas operativos, entornos y lenguajes de programación).</a:t>
            </a:r>
          </a:p>
          <a:p>
            <a:pPr algn="l"/>
            <a:r>
              <a:rPr lang="es-CL" sz="2000" dirty="0">
                <a:latin typeface="Nunito" pitchFamily="2" charset="0"/>
              </a:rPr>
              <a:t>Evaluación y reducción de riesgos: Se identifican y evalúan los riesgos potenciales. También se evalúan las alternativas existentes. Los riesgos son registrados, evaluados y luego reducidos utilizando prototipos, simulaciones y softwares de análisis. En este ciclo, existen varios prototipos como plantillas de diseño o componentes funcionales.</a:t>
            </a:r>
          </a:p>
        </p:txBody>
      </p:sp>
    </p:spTree>
    <p:extLst>
      <p:ext uri="{BB962C8B-B14F-4D97-AF65-F5344CB8AC3E}">
        <p14:creationId xmlns:p14="http://schemas.microsoft.com/office/powerpoint/2010/main" val="330700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687A3A-5C7F-41BB-9A7C-CFE7D6F08A0F}"/>
              </a:ext>
            </a:extLst>
          </p:cNvPr>
          <p:cNvSpPr>
            <a:spLocks noGrp="1"/>
          </p:cNvSpPr>
          <p:nvPr>
            <p:ph type="title"/>
          </p:nvPr>
        </p:nvSpPr>
        <p:spPr/>
        <p:txBody>
          <a:bodyPr/>
          <a:lstStyle/>
          <a:p>
            <a:r>
              <a:rPr lang="es-CL" dirty="0"/>
              <a:t> </a:t>
            </a:r>
          </a:p>
        </p:txBody>
      </p:sp>
      <p:sp>
        <p:nvSpPr>
          <p:cNvPr id="3" name="Marcador de contenido 2">
            <a:extLst>
              <a:ext uri="{FF2B5EF4-FFF2-40B4-BE49-F238E27FC236}">
                <a16:creationId xmlns:a16="http://schemas.microsoft.com/office/drawing/2014/main" id="{CE3C0D84-1AEB-4F40-843E-0ECDC8804B1B}"/>
              </a:ext>
            </a:extLst>
          </p:cNvPr>
          <p:cNvSpPr>
            <a:spLocks noGrp="1"/>
          </p:cNvSpPr>
          <p:nvPr>
            <p:ph idx="1"/>
          </p:nvPr>
        </p:nvSpPr>
        <p:spPr/>
        <p:txBody>
          <a:bodyPr/>
          <a:lstStyle/>
          <a:p>
            <a:r>
              <a:rPr lang="es-CL" dirty="0">
                <a:latin typeface="Nunito" pitchFamily="2" charset="0"/>
              </a:rPr>
              <a:t>Desarrollo y validación: Los prototipos se amplían y se añaden funcionalidades. El código real es escrito, probado y migrado a un entorno de prueba varias veces hasta que el software pueda ser implementado en un entorno productivo.</a:t>
            </a:r>
          </a:p>
          <a:p>
            <a:r>
              <a:rPr lang="es-CL" dirty="0">
                <a:latin typeface="Nunito" pitchFamily="2" charset="0"/>
              </a:rPr>
              <a:t>Planificación: El siguiente ciclo se planifica al final de cada etapa. Si se producen errores, se buscan soluciones, y si una alternativa es una mejor solución, se prefiere en el siguiente ciclo.</a:t>
            </a:r>
          </a:p>
        </p:txBody>
      </p:sp>
    </p:spTree>
    <p:extLst>
      <p:ext uri="{BB962C8B-B14F-4D97-AF65-F5344CB8AC3E}">
        <p14:creationId xmlns:p14="http://schemas.microsoft.com/office/powerpoint/2010/main" val="83397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8FA21-BCA7-432B-8F47-8BFA039925B1}"/>
              </a:ext>
            </a:extLst>
          </p:cNvPr>
          <p:cNvSpPr>
            <a:spLocks noGrp="1"/>
          </p:cNvSpPr>
          <p:nvPr>
            <p:ph type="title"/>
          </p:nvPr>
        </p:nvSpPr>
        <p:spPr/>
        <p:txBody>
          <a:bodyPr/>
          <a:lstStyle/>
          <a:p>
            <a:r>
              <a:rPr lang="es-CL" dirty="0"/>
              <a:t> </a:t>
            </a:r>
          </a:p>
        </p:txBody>
      </p:sp>
      <p:sp>
        <p:nvSpPr>
          <p:cNvPr id="3" name="Marcador de contenido 2">
            <a:extLst>
              <a:ext uri="{FF2B5EF4-FFF2-40B4-BE49-F238E27FC236}">
                <a16:creationId xmlns:a16="http://schemas.microsoft.com/office/drawing/2014/main" id="{681D63ED-27A2-493F-AC15-14563D6FB411}"/>
              </a:ext>
            </a:extLst>
          </p:cNvPr>
          <p:cNvSpPr>
            <a:spLocks noGrp="1"/>
          </p:cNvSpPr>
          <p:nvPr>
            <p:ph idx="1"/>
          </p:nvPr>
        </p:nvSpPr>
        <p:spPr/>
        <p:txBody>
          <a:bodyPr/>
          <a:lstStyle/>
          <a:p>
            <a:r>
              <a:rPr lang="es-CL" dirty="0">
                <a:latin typeface="Nunito" pitchFamily="2" charset="0"/>
              </a:rPr>
              <a:t>Lo más importante del modelo de desarrollo en espiral es la evaluación y reducción de riesgos. </a:t>
            </a:r>
          </a:p>
          <a:p>
            <a:r>
              <a:rPr lang="es-CL" dirty="0">
                <a:latin typeface="Nunito" pitchFamily="2" charset="0"/>
              </a:rPr>
              <a:t>Cualquier riesgo que amenace el proyecto debe ser identificado desde el principio, ya que el progreso del proyecto depende decisivamente de cómo se puedan eliminar los riesgos. El proyecto se considera exitoso sólo cuando no hay riesgos</a:t>
            </a:r>
          </a:p>
        </p:txBody>
      </p:sp>
    </p:spTree>
    <p:extLst>
      <p:ext uri="{BB962C8B-B14F-4D97-AF65-F5344CB8AC3E}">
        <p14:creationId xmlns:p14="http://schemas.microsoft.com/office/powerpoint/2010/main" val="32528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2CE284CB-6F3E-4580-A46F-6A16895EDD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5" name="Picture 44">
            <a:extLst>
              <a:ext uri="{FF2B5EF4-FFF2-40B4-BE49-F238E27FC236}">
                <a16:creationId xmlns:a16="http://schemas.microsoft.com/office/drawing/2014/main" id="{10FD6FA7-C4C8-43BC-9D6F-BE913BC954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7" name="Rectangle 46">
            <a:extLst>
              <a:ext uri="{FF2B5EF4-FFF2-40B4-BE49-F238E27FC236}">
                <a16:creationId xmlns:a16="http://schemas.microsoft.com/office/drawing/2014/main" id="{9FCE076F-81C8-402E-9FEF-15B3DA199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8EB383BE-C88D-40DE-BB65-176AB7D91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6C302042-3044-4C0E-89A6-9A5023710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52">
            <a:extLst>
              <a:ext uri="{FF2B5EF4-FFF2-40B4-BE49-F238E27FC236}">
                <a16:creationId xmlns:a16="http://schemas.microsoft.com/office/drawing/2014/main" id="{9183F5AD-95D8-4E05-98FF-0E831F5B5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TextBox 54">
            <a:extLst>
              <a:ext uri="{FF2B5EF4-FFF2-40B4-BE49-F238E27FC236}">
                <a16:creationId xmlns:a16="http://schemas.microsoft.com/office/drawing/2014/main" id="{B4E527AF-1AFF-43F5-AF98-0F3DE610C1C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57" name="Rectangle 56">
            <a:extLst>
              <a:ext uri="{FF2B5EF4-FFF2-40B4-BE49-F238E27FC236}">
                <a16:creationId xmlns:a16="http://schemas.microsoft.com/office/drawing/2014/main" id="{6015C941-B6E2-427B-A786-811A09EE5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extLst>
              <a:ext uri="{FF2B5EF4-FFF2-40B4-BE49-F238E27FC236}">
                <a16:creationId xmlns:a16="http://schemas.microsoft.com/office/drawing/2014/main" id="{D4914085-62C8-4066-8CD5-B736B07FE7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1" name="Picture 60">
            <a:extLst>
              <a:ext uri="{FF2B5EF4-FFF2-40B4-BE49-F238E27FC236}">
                <a16:creationId xmlns:a16="http://schemas.microsoft.com/office/drawing/2014/main" id="{0BCBA8F8-2B5B-4E10-B3E6-C3C60804B1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3" name="Rectangle 62">
            <a:extLst>
              <a:ext uri="{FF2B5EF4-FFF2-40B4-BE49-F238E27FC236}">
                <a16:creationId xmlns:a16="http://schemas.microsoft.com/office/drawing/2014/main" id="{8CF5748B-30AF-4C80-B2B8-32B65B8CE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66DAAF2-6E09-40A3-B848-561D42DDB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8DEBB06-2F2B-4613-A653-AF24819D8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345A008-DCD6-4AFE-A1A3-F77D9A63CE07}"/>
              </a:ext>
            </a:extLst>
          </p:cNvPr>
          <p:cNvSpPr>
            <a:spLocks noGrp="1"/>
          </p:cNvSpPr>
          <p:nvPr>
            <p:ph type="title"/>
          </p:nvPr>
        </p:nvSpPr>
        <p:spPr>
          <a:xfrm>
            <a:off x="1969804" y="808056"/>
            <a:ext cx="3317492" cy="1077229"/>
          </a:xfrm>
        </p:spPr>
        <p:txBody>
          <a:bodyPr vert="horz" lIns="91440" tIns="45720" rIns="91440" bIns="45720" rtlCol="0" anchor="t">
            <a:normAutofit/>
          </a:bodyPr>
          <a:lstStyle/>
          <a:p>
            <a:pPr algn="l"/>
            <a:r>
              <a:rPr lang="en-US" sz="3100"/>
              <a:t>Modelo espiral de seis regiones </a:t>
            </a:r>
          </a:p>
        </p:txBody>
      </p:sp>
      <p:sp>
        <p:nvSpPr>
          <p:cNvPr id="4" name="Marcador de contenido 3">
            <a:extLst>
              <a:ext uri="{FF2B5EF4-FFF2-40B4-BE49-F238E27FC236}">
                <a16:creationId xmlns:a16="http://schemas.microsoft.com/office/drawing/2014/main" id="{B6BB6249-1CFC-425D-BEF1-975DF6A29642}"/>
              </a:ext>
            </a:extLst>
          </p:cNvPr>
          <p:cNvSpPr>
            <a:spLocks noGrp="1"/>
          </p:cNvSpPr>
          <p:nvPr>
            <p:ph sz="half" idx="1"/>
          </p:nvPr>
        </p:nvSpPr>
        <p:spPr>
          <a:xfrm>
            <a:off x="1969803" y="2052116"/>
            <a:ext cx="3317493" cy="3997828"/>
          </a:xfrm>
        </p:spPr>
        <p:txBody>
          <a:bodyPr vert="horz" lIns="91440" tIns="45720" rIns="91440" bIns="45720" rtlCol="0" anchor="ctr">
            <a:normAutofit/>
          </a:bodyPr>
          <a:lstStyle/>
          <a:p>
            <a:r>
              <a:rPr lang="es-CL" sz="1800" dirty="0"/>
              <a:t>El primer circuito alrededor de la espiral da como resultado el desarrollo de una especificación del producto; las vueltas sucesivas se usan para desarrollar un prototipo y, luego, versiones cada vez más sofisticadas del software</a:t>
            </a:r>
            <a:endParaRPr lang="en-US" sz="1800" dirty="0"/>
          </a:p>
        </p:txBody>
      </p:sp>
      <p:pic>
        <p:nvPicPr>
          <p:cNvPr id="11" name="Marcador de contenido 10" descr="Gráfico, Diagrama, Gráfico circular&#10;&#10;Descripción generada automáticamente">
            <a:extLst>
              <a:ext uri="{FF2B5EF4-FFF2-40B4-BE49-F238E27FC236}">
                <a16:creationId xmlns:a16="http://schemas.microsoft.com/office/drawing/2014/main" id="{F539E65F-A27D-486C-AEE5-E01EA282D30B}"/>
              </a:ext>
            </a:extLst>
          </p:cNvPr>
          <p:cNvPicPr>
            <a:picLocks noGrp="1" noChangeAspect="1"/>
          </p:cNvPicPr>
          <p:nvPr>
            <p:ph sz="half" idx="2"/>
          </p:nvPr>
        </p:nvPicPr>
        <p:blipFill>
          <a:blip r:embed="rId5"/>
          <a:stretch>
            <a:fillRect/>
          </a:stretch>
        </p:blipFill>
        <p:spPr>
          <a:xfrm>
            <a:off x="6094766" y="1256361"/>
            <a:ext cx="4651619" cy="434594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69" name="Rectangle 68">
            <a:extLst>
              <a:ext uri="{FF2B5EF4-FFF2-40B4-BE49-F238E27FC236}">
                <a16:creationId xmlns:a16="http://schemas.microsoft.com/office/drawing/2014/main" id="{63BE936C-D06F-4A37-A432-00F3432CF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docProps/app.xml><?xml version="1.0" encoding="utf-8"?>
<Properties xmlns="http://schemas.openxmlformats.org/officeDocument/2006/extended-properties" xmlns:vt="http://schemas.openxmlformats.org/officeDocument/2006/docPropsVTypes">
  <Template>TM16401375[[fn=Madison]]</Template>
  <TotalTime>763</TotalTime>
  <Words>1881</Words>
  <Application>Microsoft Office PowerPoint</Application>
  <PresentationFormat>Panorámica</PresentationFormat>
  <Paragraphs>81</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MS Shell Dlg 2</vt:lpstr>
      <vt:lpstr>Nunito</vt:lpstr>
      <vt:lpstr>Wingdings</vt:lpstr>
      <vt:lpstr>Wingdings 3</vt:lpstr>
      <vt:lpstr>Madison</vt:lpstr>
      <vt:lpstr>Modelo espiral</vt:lpstr>
      <vt:lpstr>¿Qué es el modelo espiral?</vt:lpstr>
      <vt:lpstr> </vt:lpstr>
      <vt:lpstr>Características </vt:lpstr>
      <vt:lpstr>Modelo espiral de Boehm </vt:lpstr>
      <vt:lpstr>  </vt:lpstr>
      <vt:lpstr> </vt:lpstr>
      <vt:lpstr> </vt:lpstr>
      <vt:lpstr>Modelo espiral de seis regiones </vt:lpstr>
      <vt:lpstr>Presentación de PowerPoint</vt:lpstr>
      <vt:lpstr> </vt:lpstr>
      <vt:lpstr> </vt:lpstr>
      <vt:lpstr> </vt:lpstr>
      <vt:lpstr>Modelo de prototipo</vt:lpstr>
      <vt:lpstr>¿En que consiste?</vt:lpstr>
      <vt:lpstr> </vt:lpstr>
      <vt:lpstr>Ciclo de vida del modelo de prototipo</vt:lpstr>
      <vt:lpstr> </vt:lpstr>
      <vt:lpstr> </vt:lpstr>
      <vt:lpstr> </vt:lpstr>
      <vt:lpstr>Que se hace con el prototipo cuando ya cumplió su función</vt:lpstr>
      <vt:lpstr> </vt:lpstr>
      <vt:lpstr>Problemas del modelo de prototipo</vt:lpstr>
      <vt:lpstr>Presentación de PowerPoint</vt:lpstr>
      <vt:lpstr> </vt:lpstr>
      <vt:lpstr> </vt:lpstr>
      <vt:lpstr>Actividad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espiral</dc:title>
  <dc:creator>FELIPE ANTONIO OLIVARES ACUNA</dc:creator>
  <cp:lastModifiedBy>FELIPE ANTONIO OLIVARES ACUNA</cp:lastModifiedBy>
  <cp:revision>10</cp:revision>
  <dcterms:created xsi:type="dcterms:W3CDTF">2021-10-25T22:24:16Z</dcterms:created>
  <dcterms:modified xsi:type="dcterms:W3CDTF">2021-10-26T11:08:08Z</dcterms:modified>
</cp:coreProperties>
</file>