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4" r:id="rId5"/>
    <p:sldId id="265" r:id="rId6"/>
    <p:sldId id="260" r:id="rId7"/>
    <p:sldId id="262" r:id="rId8"/>
    <p:sldId id="263"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307" r:id="rId36"/>
    <p:sldId id="294" r:id="rId37"/>
    <p:sldId id="308" r:id="rId38"/>
    <p:sldId id="295" r:id="rId39"/>
    <p:sldId id="296" r:id="rId40"/>
    <p:sldId id="297" r:id="rId41"/>
    <p:sldId id="298" r:id="rId42"/>
    <p:sldId id="300" r:id="rId43"/>
    <p:sldId id="299" r:id="rId44"/>
    <p:sldId id="309" r:id="rId45"/>
    <p:sldId id="281" r:id="rId46"/>
    <p:sldId id="315" r:id="rId47"/>
    <p:sldId id="310" r:id="rId48"/>
    <p:sldId id="312" r:id="rId49"/>
    <p:sldId id="311" r:id="rId50"/>
    <p:sldId id="313"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3" r:id="rId68"/>
    <p:sldId id="334" r:id="rId69"/>
    <p:sldId id="335" r:id="rId70"/>
    <p:sldId id="336" r:id="rId71"/>
    <p:sldId id="337" r:id="rId72"/>
    <p:sldId id="338" r:id="rId73"/>
    <p:sldId id="339"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F8641-34B3-4C60-AE79-2420299D56DC}"/>
              </a:ext>
            </a:extLst>
          </p:cNvPr>
          <p:cNvSpPr>
            <a:spLocks noGrp="1"/>
          </p:cNvSpPr>
          <p:nvPr>
            <p:ph type="ctrTitle"/>
          </p:nvPr>
        </p:nvSpPr>
        <p:spPr/>
        <p:txBody>
          <a:bodyPr>
            <a:normAutofit fontScale="90000"/>
          </a:bodyPr>
          <a:lstStyle/>
          <a:p>
            <a:pPr algn="l"/>
            <a:r>
              <a:rPr lang="es-CL" dirty="0"/>
              <a:t>Proceso Unificado de </a:t>
            </a:r>
            <a:r>
              <a:rPr lang="es-CL" dirty="0" err="1"/>
              <a:t>Rational</a:t>
            </a:r>
            <a:r>
              <a:rPr lang="es-CL" dirty="0"/>
              <a:t> (RUP)</a:t>
            </a:r>
          </a:p>
        </p:txBody>
      </p:sp>
      <p:sp>
        <p:nvSpPr>
          <p:cNvPr id="3" name="Subtítulo 2">
            <a:extLst>
              <a:ext uri="{FF2B5EF4-FFF2-40B4-BE49-F238E27FC236}">
                <a16:creationId xmlns:a16="http://schemas.microsoft.com/office/drawing/2014/main" id="{1631B477-BE5B-4892-9205-7F2EFA777EF7}"/>
              </a:ext>
            </a:extLst>
          </p:cNvPr>
          <p:cNvSpPr>
            <a:spLocks noGrp="1"/>
          </p:cNvSpPr>
          <p:nvPr>
            <p:ph type="subTitle" idx="1"/>
          </p:nvPr>
        </p:nvSpPr>
        <p:spPr/>
        <p:txBody>
          <a:bodyPr/>
          <a:lstStyle/>
          <a:p>
            <a:r>
              <a:rPr lang="es-CL" dirty="0"/>
              <a:t>Sr.  Felipe Olivares Acuña</a:t>
            </a:r>
          </a:p>
        </p:txBody>
      </p:sp>
    </p:spTree>
    <p:extLst>
      <p:ext uri="{BB962C8B-B14F-4D97-AF65-F5344CB8AC3E}">
        <p14:creationId xmlns:p14="http://schemas.microsoft.com/office/powerpoint/2010/main" val="1656729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909BC-8CA4-44FB-A4B8-BA95033FE00E}"/>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F217F2CC-41AE-41AB-8C76-FBB33A4017F4}"/>
              </a:ext>
            </a:extLst>
          </p:cNvPr>
          <p:cNvSpPr>
            <a:spLocks noGrp="1"/>
          </p:cNvSpPr>
          <p:nvPr>
            <p:ph idx="1"/>
          </p:nvPr>
        </p:nvSpPr>
        <p:spPr/>
        <p:txBody>
          <a:bodyPr/>
          <a:lstStyle/>
          <a:p>
            <a:r>
              <a:rPr lang="es-CL" dirty="0"/>
              <a:t>Por el contrario, si hay problemas en la fase de inicio se pueden producir los siguientes inconvenientes:</a:t>
            </a:r>
          </a:p>
          <a:p>
            <a:pPr lvl="1"/>
            <a:r>
              <a:rPr lang="es-CL" dirty="0"/>
              <a:t>La fase se alarga demasiado</a:t>
            </a:r>
          </a:p>
          <a:p>
            <a:pPr lvl="1"/>
            <a:r>
              <a:rPr lang="es-CL" dirty="0"/>
              <a:t>Se intentan definir todos los requerimientos inmediatamente</a:t>
            </a:r>
          </a:p>
          <a:p>
            <a:pPr lvl="1"/>
            <a:r>
              <a:rPr lang="es-CL" dirty="0"/>
              <a:t>Los nombres de la mayoría de los casos de uso o actores no se han definido</a:t>
            </a:r>
          </a:p>
          <a:p>
            <a:pPr lvl="1"/>
            <a:r>
              <a:rPr lang="es-CL" dirty="0"/>
              <a:t>Se busca definir la arquitectura completamente, en vez de refinarla en la fase de elaboración</a:t>
            </a:r>
          </a:p>
          <a:p>
            <a:pPr lvl="1"/>
            <a:endParaRPr lang="es-CL" dirty="0"/>
          </a:p>
        </p:txBody>
      </p:sp>
    </p:spTree>
    <p:extLst>
      <p:ext uri="{BB962C8B-B14F-4D97-AF65-F5344CB8AC3E}">
        <p14:creationId xmlns:p14="http://schemas.microsoft.com/office/powerpoint/2010/main" val="128712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0F7B9-E5AE-442F-805C-99FDD46C60FD}"/>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5DFC1E82-6F74-418C-A49F-960D82E35523}"/>
              </a:ext>
            </a:extLst>
          </p:cNvPr>
          <p:cNvSpPr>
            <a:spLocks noGrp="1"/>
          </p:cNvSpPr>
          <p:nvPr>
            <p:ph idx="1"/>
          </p:nvPr>
        </p:nvSpPr>
        <p:spPr/>
        <p:txBody>
          <a:bodyPr/>
          <a:lstStyle/>
          <a:p>
            <a:r>
              <a:rPr lang="es-CL" dirty="0"/>
              <a:t>Fase de elaboración</a:t>
            </a:r>
          </a:p>
          <a:p>
            <a:pPr lvl="1"/>
            <a:r>
              <a:rPr lang="es-CL" dirty="0"/>
              <a:t>Se enfoca en analizar el dominio del problema, establecer los cimientos de la arquitectura, desarrollar el plan de proyecto y eliminar riesgos mayores</a:t>
            </a:r>
          </a:p>
          <a:p>
            <a:pPr lvl="1"/>
            <a:r>
              <a:rPr lang="es-CL" dirty="0"/>
              <a:t>Esta fase establece un punto critico o sin retorno. Si esta fase y la anterior se hacen mal, la siguiente estará peor</a:t>
            </a:r>
          </a:p>
          <a:p>
            <a:pPr lvl="1"/>
            <a:r>
              <a:rPr lang="es-CL" dirty="0"/>
              <a:t>Es recomendable apoyarse en la construcción de un prototipo para de esta manera definir la arquitectura del software, la cual debe evolucionar en siguientes iteraciones hasta obtener el sistema final</a:t>
            </a:r>
          </a:p>
        </p:txBody>
      </p:sp>
    </p:spTree>
    <p:extLst>
      <p:ext uri="{BB962C8B-B14F-4D97-AF65-F5344CB8AC3E}">
        <p14:creationId xmlns:p14="http://schemas.microsoft.com/office/powerpoint/2010/main" val="251035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A3D34-3427-47A0-8BF1-592BF3242677}"/>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588561C4-E0EB-4B28-B6B1-4123839BEB03}"/>
              </a:ext>
            </a:extLst>
          </p:cNvPr>
          <p:cNvSpPr>
            <a:spLocks noGrp="1"/>
          </p:cNvSpPr>
          <p:nvPr>
            <p:ph idx="1"/>
          </p:nvPr>
        </p:nvSpPr>
        <p:spPr/>
        <p:txBody>
          <a:bodyPr/>
          <a:lstStyle/>
          <a:p>
            <a:r>
              <a:rPr lang="es-CL" dirty="0"/>
              <a:t>Objetivos de la fase de elaboración:</a:t>
            </a:r>
          </a:p>
          <a:p>
            <a:pPr lvl="1"/>
            <a:r>
              <a:rPr lang="es-CL" dirty="0"/>
              <a:t>Definir la arquitectura de software y demostrar que cumplirá con los tiempos y costes establecidos</a:t>
            </a:r>
          </a:p>
          <a:p>
            <a:pPr lvl="1"/>
            <a:r>
              <a:rPr lang="es-CL" dirty="0"/>
              <a:t>Crear un plan fiable para la fase de construcción, es decir, los tiempos que se les dará a los programadores tienen que ser tiempos razonables.</a:t>
            </a:r>
          </a:p>
          <a:p>
            <a:pPr lvl="1"/>
            <a:r>
              <a:rPr lang="es-CL" dirty="0"/>
              <a:t>Este plan puede evolucionar en sucesivas iteraciones y debe incluir los costes.</a:t>
            </a:r>
          </a:p>
          <a:p>
            <a:pPr lvl="1"/>
            <a:endParaRPr lang="es-CL" dirty="0"/>
          </a:p>
        </p:txBody>
      </p:sp>
    </p:spTree>
    <p:extLst>
      <p:ext uri="{BB962C8B-B14F-4D97-AF65-F5344CB8AC3E}">
        <p14:creationId xmlns:p14="http://schemas.microsoft.com/office/powerpoint/2010/main" val="360416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21549-30B8-4944-BFFB-8A52A00A5DE3}"/>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4C83E6AA-B852-4409-8112-7A4AA2C96EB2}"/>
              </a:ext>
            </a:extLst>
          </p:cNvPr>
          <p:cNvSpPr>
            <a:spLocks noGrp="1"/>
          </p:cNvSpPr>
          <p:nvPr>
            <p:ph idx="1"/>
          </p:nvPr>
        </p:nvSpPr>
        <p:spPr/>
        <p:txBody>
          <a:bodyPr>
            <a:normAutofit fontScale="92500" lnSpcReduction="10000"/>
          </a:bodyPr>
          <a:lstStyle/>
          <a:p>
            <a:r>
              <a:rPr lang="es-CL" dirty="0"/>
              <a:t>Al finalizar la fase de elaboración se debería tener los siguiente:</a:t>
            </a:r>
          </a:p>
          <a:p>
            <a:pPr lvl="1"/>
            <a:r>
              <a:rPr lang="es-CL" dirty="0"/>
              <a:t>El modelo de casos de uso con todos los actores  y casos identificados</a:t>
            </a:r>
          </a:p>
          <a:p>
            <a:pPr lvl="1"/>
            <a:r>
              <a:rPr lang="es-CL" dirty="0"/>
              <a:t>La arquitectura del software debería estar bien descrita </a:t>
            </a:r>
          </a:p>
          <a:p>
            <a:pPr lvl="1"/>
            <a:r>
              <a:rPr lang="es-CL" dirty="0"/>
              <a:t>Un prototipo ejecutable de la arquitectura, es decir prototipos que realmente me muestren una idea de como irá a funcionar el software</a:t>
            </a:r>
          </a:p>
          <a:p>
            <a:pPr lvl="1"/>
            <a:r>
              <a:rPr lang="es-CL" dirty="0"/>
              <a:t>Lista de riesgos de desarrollo y las acciones de contingencia o correctivas</a:t>
            </a:r>
          </a:p>
          <a:p>
            <a:pPr lvl="1"/>
            <a:r>
              <a:rPr lang="es-CL" dirty="0"/>
              <a:t>Un plan definido para la fase de desarrollo/construcción. Es decir, los desarrolladores ya deberían saber cuantos módulos deben desarrollar, como llevar a cabo las pruebas, </a:t>
            </a:r>
            <a:r>
              <a:rPr lang="es-CL" dirty="0" err="1"/>
              <a:t>etc</a:t>
            </a:r>
            <a:endParaRPr lang="es-CL" dirty="0"/>
          </a:p>
        </p:txBody>
      </p:sp>
    </p:spTree>
    <p:extLst>
      <p:ext uri="{BB962C8B-B14F-4D97-AF65-F5344CB8AC3E}">
        <p14:creationId xmlns:p14="http://schemas.microsoft.com/office/powerpoint/2010/main" val="261514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F4F99-9005-4F28-A06A-5F7E32A55AB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72152C7-902B-4812-A8D2-82F68977F39E}"/>
              </a:ext>
            </a:extLst>
          </p:cNvPr>
          <p:cNvSpPr>
            <a:spLocks noGrp="1"/>
          </p:cNvSpPr>
          <p:nvPr>
            <p:ph idx="1"/>
          </p:nvPr>
        </p:nvSpPr>
        <p:spPr/>
        <p:txBody>
          <a:bodyPr/>
          <a:lstStyle/>
          <a:p>
            <a:pPr lvl="1"/>
            <a:r>
              <a:rPr lang="es-CL" dirty="0"/>
              <a:t>Al finalizar la fase de elaboración, el director de proyecto está en disposición de planificar las actividades y estimar los recursos necesarios para terminar el proyecto. Aquí la cuestión fundamental es: ¿Son suficientemente estables los casos de uso, la arquitectura y el plan, y están los riesgos suficientemente controlados como para que seamos capaces de comprometemos al desarrollar entero mediante un contrato?</a:t>
            </a:r>
          </a:p>
        </p:txBody>
      </p:sp>
    </p:spTree>
    <p:extLst>
      <p:ext uri="{BB962C8B-B14F-4D97-AF65-F5344CB8AC3E}">
        <p14:creationId xmlns:p14="http://schemas.microsoft.com/office/powerpoint/2010/main" val="3940949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1D350-2F23-40B9-A6C0-A8C3784F207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CE7E060-7C42-44A7-B07F-5E46025D4E58}"/>
              </a:ext>
            </a:extLst>
          </p:cNvPr>
          <p:cNvSpPr>
            <a:spLocks noGrp="1"/>
          </p:cNvSpPr>
          <p:nvPr>
            <p:ph idx="1"/>
          </p:nvPr>
        </p:nvSpPr>
        <p:spPr/>
        <p:txBody>
          <a:bodyPr/>
          <a:lstStyle/>
          <a:p>
            <a:r>
              <a:rPr lang="es-CL" dirty="0"/>
              <a:t>Fase de construcción:</a:t>
            </a:r>
          </a:p>
          <a:p>
            <a:pPr lvl="1"/>
            <a:r>
              <a:rPr lang="es-CL" dirty="0"/>
              <a:t>Se alcanza un software funcional. Los componentes y, características se implementan integran y prueban</a:t>
            </a:r>
          </a:p>
          <a:p>
            <a:pPr lvl="1"/>
            <a:r>
              <a:rPr lang="es-CL" dirty="0"/>
              <a:t>Se presenta una versión del producto para presentar en conjunto con una versión para entrega</a:t>
            </a:r>
          </a:p>
          <a:p>
            <a:pPr lvl="1"/>
            <a:r>
              <a:rPr lang="es-CL" dirty="0"/>
              <a:t>Es de fundamental importancia utilizar los recursos de manera eficiente, optimizar los costos, cumplir con el calendario y asegurar la calidad</a:t>
            </a:r>
          </a:p>
          <a:p>
            <a:pPr lvl="1"/>
            <a:r>
              <a:rPr lang="es-CL" dirty="0"/>
              <a:t>También se culmina la mayor parte de la documentación relacionada con el software</a:t>
            </a:r>
          </a:p>
        </p:txBody>
      </p:sp>
    </p:spTree>
    <p:extLst>
      <p:ext uri="{BB962C8B-B14F-4D97-AF65-F5344CB8AC3E}">
        <p14:creationId xmlns:p14="http://schemas.microsoft.com/office/powerpoint/2010/main" val="2616174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BFB26-FDAE-4E82-AB84-7D6B3095634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598F610-E0AA-4362-9665-A17AADBDF974}"/>
              </a:ext>
            </a:extLst>
          </p:cNvPr>
          <p:cNvSpPr>
            <a:spLocks noGrp="1"/>
          </p:cNvSpPr>
          <p:nvPr>
            <p:ph idx="1"/>
          </p:nvPr>
        </p:nvSpPr>
        <p:spPr/>
        <p:txBody>
          <a:bodyPr/>
          <a:lstStyle/>
          <a:p>
            <a:r>
              <a:rPr lang="es-CL" dirty="0"/>
              <a:t>Objetivos de la fase de construcción:</a:t>
            </a:r>
          </a:p>
          <a:p>
            <a:pPr lvl="1"/>
            <a:r>
              <a:rPr lang="es-CL" dirty="0"/>
              <a:t>Reducir costos de desarrollo: usar adecuadamente los recursos y evitar trabajos innecesarios.</a:t>
            </a:r>
          </a:p>
          <a:p>
            <a:pPr lvl="1"/>
            <a:r>
              <a:rPr lang="es-CL" dirty="0"/>
              <a:t>Conseguir versiones funcionales para su muestra ante clientes y/o usuarios.</a:t>
            </a:r>
          </a:p>
          <a:p>
            <a:pPr lvl="1"/>
            <a:r>
              <a:rPr lang="es-CL" dirty="0"/>
              <a:t>Lograr la calidad optima</a:t>
            </a:r>
          </a:p>
        </p:txBody>
      </p:sp>
    </p:spTree>
    <p:extLst>
      <p:ext uri="{BB962C8B-B14F-4D97-AF65-F5344CB8AC3E}">
        <p14:creationId xmlns:p14="http://schemas.microsoft.com/office/powerpoint/2010/main" val="378231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C723F-71F6-44D3-AC89-B1F5E0C25B4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B281F85-E2A5-4BBA-8A1E-74AA9A95D1A2}"/>
              </a:ext>
            </a:extLst>
          </p:cNvPr>
          <p:cNvSpPr>
            <a:spLocks noGrp="1"/>
          </p:cNvSpPr>
          <p:nvPr>
            <p:ph idx="1"/>
          </p:nvPr>
        </p:nvSpPr>
        <p:spPr/>
        <p:txBody>
          <a:bodyPr/>
          <a:lstStyle/>
          <a:p>
            <a:r>
              <a:rPr lang="es-CL" dirty="0"/>
              <a:t>Si al finalizar la fase de construcción se hicieron bien las cosas:</a:t>
            </a:r>
          </a:p>
          <a:p>
            <a:pPr lvl="1"/>
            <a:r>
              <a:rPr lang="es-CL" dirty="0"/>
              <a:t>Se va a contar con un software capaz de realizar los procesos requeridos.</a:t>
            </a:r>
          </a:p>
          <a:p>
            <a:pPr lvl="1"/>
            <a:r>
              <a:rPr lang="es-CL" dirty="0"/>
              <a:t>El software tiene un rendimiento optimo, o mejor de lo esperado, tendrá una alta compatibilidad con hardware y lo más importante es que es estable.</a:t>
            </a:r>
          </a:p>
          <a:p>
            <a:pPr lvl="1"/>
            <a:r>
              <a:rPr lang="es-CL" dirty="0"/>
              <a:t>Las interfaces de usuario son intuitivas y las dimensiones de las pantallas del pc son bien aprovechadas.</a:t>
            </a:r>
          </a:p>
          <a:p>
            <a:pPr lvl="1"/>
            <a:r>
              <a:rPr lang="es-CL" dirty="0"/>
              <a:t>Los manuales se encuentran prácticamente listo a falta de unos retoques menores y son fáciles de entender. </a:t>
            </a:r>
          </a:p>
        </p:txBody>
      </p:sp>
    </p:spTree>
    <p:extLst>
      <p:ext uri="{BB962C8B-B14F-4D97-AF65-F5344CB8AC3E}">
        <p14:creationId xmlns:p14="http://schemas.microsoft.com/office/powerpoint/2010/main" val="78580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1D24F7-E896-4F6B-89E4-EDD723349D68}"/>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0773FEBE-FCDE-418E-AEA8-90D0F6188188}"/>
              </a:ext>
            </a:extLst>
          </p:cNvPr>
          <p:cNvSpPr>
            <a:spLocks noGrp="1"/>
          </p:cNvSpPr>
          <p:nvPr>
            <p:ph idx="1"/>
          </p:nvPr>
        </p:nvSpPr>
        <p:spPr/>
        <p:txBody>
          <a:bodyPr/>
          <a:lstStyle/>
          <a:p>
            <a:r>
              <a:rPr lang="es-CL" dirty="0"/>
              <a:t>Fase de transición</a:t>
            </a:r>
          </a:p>
          <a:p>
            <a:pPr lvl="1"/>
            <a:r>
              <a:rPr lang="es-CL" dirty="0"/>
              <a:t>El software es puesto en manos de los usuarios finales, quienes obviamente harán uso del software</a:t>
            </a:r>
          </a:p>
          <a:p>
            <a:pPr lvl="1"/>
            <a:r>
              <a:rPr lang="es-CL" dirty="0"/>
              <a:t>Se desarrollan versiones actualizadas del producto</a:t>
            </a:r>
          </a:p>
          <a:p>
            <a:pPr lvl="1"/>
            <a:r>
              <a:rPr lang="es-CL" dirty="0"/>
              <a:t>Se completa la documentación</a:t>
            </a:r>
          </a:p>
          <a:p>
            <a:pPr lvl="1"/>
            <a:r>
              <a:rPr lang="es-CL" dirty="0"/>
              <a:t>Se capacita al usuario final y al equipo técnico que hará uso del software</a:t>
            </a:r>
          </a:p>
        </p:txBody>
      </p:sp>
    </p:spTree>
    <p:extLst>
      <p:ext uri="{BB962C8B-B14F-4D97-AF65-F5344CB8AC3E}">
        <p14:creationId xmlns:p14="http://schemas.microsoft.com/office/powerpoint/2010/main" val="328148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B5604-7A2E-4DBA-A0E7-BBC4F3AB3D1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0486A49-1B9E-46DE-B0A8-40B973854977}"/>
              </a:ext>
            </a:extLst>
          </p:cNvPr>
          <p:cNvSpPr>
            <a:spLocks noGrp="1"/>
          </p:cNvSpPr>
          <p:nvPr>
            <p:ph idx="1"/>
          </p:nvPr>
        </p:nvSpPr>
        <p:spPr/>
        <p:txBody>
          <a:bodyPr/>
          <a:lstStyle/>
          <a:p>
            <a:r>
              <a:rPr lang="es-CL" dirty="0"/>
              <a:t>En esta fase ocurren las siguientes actividades</a:t>
            </a:r>
          </a:p>
          <a:p>
            <a:pPr lvl="1"/>
            <a:r>
              <a:rPr lang="es-CL" dirty="0"/>
              <a:t>Pruebas de funcionamiento.</a:t>
            </a:r>
          </a:p>
          <a:p>
            <a:pPr lvl="1"/>
            <a:r>
              <a:rPr lang="es-CL" dirty="0"/>
              <a:t>Funcionamiento paralelo con sistemas antiguos.</a:t>
            </a:r>
          </a:p>
          <a:p>
            <a:pPr lvl="1"/>
            <a:r>
              <a:rPr lang="es-CL" dirty="0"/>
              <a:t>Instalación, ajuste, adaptación de base de datos. Aquí muchas veces tendremos que ver el servidor de BD de la empresa, y se recomienda hacerlo en conjunto al personal técnico de la empresa.</a:t>
            </a:r>
          </a:p>
          <a:p>
            <a:pPr lvl="1"/>
            <a:r>
              <a:rPr lang="es-CL" dirty="0"/>
              <a:t>Capacitación de usuarios y técnicos de mantenimiento.</a:t>
            </a:r>
          </a:p>
        </p:txBody>
      </p:sp>
    </p:spTree>
    <p:extLst>
      <p:ext uri="{BB962C8B-B14F-4D97-AF65-F5344CB8AC3E}">
        <p14:creationId xmlns:p14="http://schemas.microsoft.com/office/powerpoint/2010/main" val="229325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820AB-1D20-4C95-B7F9-392E905943B7}"/>
              </a:ext>
            </a:extLst>
          </p:cNvPr>
          <p:cNvSpPr>
            <a:spLocks noGrp="1"/>
          </p:cNvSpPr>
          <p:nvPr>
            <p:ph type="title"/>
          </p:nvPr>
        </p:nvSpPr>
        <p:spPr/>
        <p:txBody>
          <a:bodyPr/>
          <a:lstStyle/>
          <a:p>
            <a:r>
              <a:rPr lang="es-CL" dirty="0"/>
              <a:t>¿Qué es RUP?</a:t>
            </a:r>
          </a:p>
        </p:txBody>
      </p:sp>
      <p:sp>
        <p:nvSpPr>
          <p:cNvPr id="3" name="Marcador de contenido 2">
            <a:extLst>
              <a:ext uri="{FF2B5EF4-FFF2-40B4-BE49-F238E27FC236}">
                <a16:creationId xmlns:a16="http://schemas.microsoft.com/office/drawing/2014/main" id="{5A2B1B33-BB0C-4416-BF9B-1E93F5E7593D}"/>
              </a:ext>
            </a:extLst>
          </p:cNvPr>
          <p:cNvSpPr>
            <a:spLocks noGrp="1"/>
          </p:cNvSpPr>
          <p:nvPr>
            <p:ph idx="1"/>
          </p:nvPr>
        </p:nvSpPr>
        <p:spPr/>
        <p:txBody>
          <a:bodyPr>
            <a:normAutofit fontScale="92500"/>
          </a:bodyPr>
          <a:lstStyle/>
          <a:p>
            <a:r>
              <a:rPr lang="es-CL" dirty="0"/>
              <a:t>RUP es un proceso de desarrollo de software y junto con el Lenguaje Unificado de Modelado (UML), constituye la metodología estándar más utilizada para el análisis, implementación y documentación de sistemas orientados a objetos. </a:t>
            </a:r>
          </a:p>
          <a:p>
            <a:r>
              <a:rPr lang="es-CL" dirty="0"/>
              <a:t>Originalmente se diseñó un proceso genérico y de dominio público, el Proceso Unificado, y una especificación más detallada, el R U P, que se vendiera como producto independiente.</a:t>
            </a:r>
          </a:p>
          <a:p>
            <a:r>
              <a:rPr lang="es-CL" dirty="0"/>
              <a:t>La meta principal de RUP es asegurar la producción de software de alta calidad que cumpla con las necesidades de los usuarios, con una planeación y presupuesto predecible</a:t>
            </a:r>
          </a:p>
        </p:txBody>
      </p:sp>
    </p:spTree>
    <p:extLst>
      <p:ext uri="{BB962C8B-B14F-4D97-AF65-F5344CB8AC3E}">
        <p14:creationId xmlns:p14="http://schemas.microsoft.com/office/powerpoint/2010/main" val="2817822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B85FD-00B0-4284-98CB-66BE7799FB2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282530B-E040-42A7-8213-A2BE007C186C}"/>
              </a:ext>
            </a:extLst>
          </p:cNvPr>
          <p:cNvSpPr>
            <a:spLocks noGrp="1"/>
          </p:cNvSpPr>
          <p:nvPr>
            <p:ph idx="1"/>
          </p:nvPr>
        </p:nvSpPr>
        <p:spPr/>
        <p:txBody>
          <a:bodyPr/>
          <a:lstStyle/>
          <a:p>
            <a:r>
              <a:rPr lang="es-CL" dirty="0"/>
              <a:t>Objetivos de la transición:</a:t>
            </a:r>
          </a:p>
          <a:p>
            <a:pPr lvl="1"/>
            <a:r>
              <a:rPr lang="es-CL" dirty="0"/>
              <a:t>Lograr que el usuario pueda usar el software sin algún inconveniente.</a:t>
            </a:r>
          </a:p>
          <a:p>
            <a:pPr lvl="1"/>
            <a:r>
              <a:rPr lang="es-CL" dirty="0"/>
              <a:t>Lograr que el personal técnico de la empresa pueda realizar operaciones de administración por su cuenta.</a:t>
            </a:r>
          </a:p>
          <a:p>
            <a:pPr lvl="1"/>
            <a:r>
              <a:rPr lang="es-CL" dirty="0"/>
              <a:t>Lograr un producto final e implementado que cumpla los requisitos esperados o más.</a:t>
            </a:r>
          </a:p>
        </p:txBody>
      </p:sp>
    </p:spTree>
    <p:extLst>
      <p:ext uri="{BB962C8B-B14F-4D97-AF65-F5344CB8AC3E}">
        <p14:creationId xmlns:p14="http://schemas.microsoft.com/office/powerpoint/2010/main" val="1780385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898BE-8FAD-4D97-8196-E67816165183}"/>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A11E1FD2-7F05-4B7C-B370-87D43472A8F6}"/>
              </a:ext>
            </a:extLst>
          </p:cNvPr>
          <p:cNvSpPr>
            <a:spLocks noGrp="1"/>
          </p:cNvSpPr>
          <p:nvPr>
            <p:ph idx="1"/>
          </p:nvPr>
        </p:nvSpPr>
        <p:spPr/>
        <p:txBody>
          <a:bodyPr/>
          <a:lstStyle/>
          <a:p>
            <a:r>
              <a:rPr lang="es-CL" dirty="0"/>
              <a:t>Si la fase de transición se realiza de forma optima deberíamos tener:</a:t>
            </a:r>
          </a:p>
          <a:p>
            <a:pPr lvl="1"/>
            <a:r>
              <a:rPr lang="es-CL" dirty="0"/>
              <a:t>Versión operativa del software</a:t>
            </a:r>
          </a:p>
          <a:p>
            <a:pPr lvl="1"/>
            <a:r>
              <a:rPr lang="es-CL" dirty="0"/>
              <a:t>Base de datos lista.</a:t>
            </a:r>
          </a:p>
          <a:p>
            <a:pPr lvl="1"/>
            <a:r>
              <a:rPr lang="es-CL" dirty="0"/>
              <a:t>Documentación completa.</a:t>
            </a:r>
          </a:p>
          <a:p>
            <a:pPr lvl="1"/>
            <a:r>
              <a:rPr lang="es-CL" dirty="0"/>
              <a:t>Capacitaciones culminadas.</a:t>
            </a:r>
          </a:p>
        </p:txBody>
      </p:sp>
    </p:spTree>
    <p:extLst>
      <p:ext uri="{BB962C8B-B14F-4D97-AF65-F5344CB8AC3E}">
        <p14:creationId xmlns:p14="http://schemas.microsoft.com/office/powerpoint/2010/main" val="103943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27FD3-09A4-4189-BB0C-D847D16C01E6}"/>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CF794EE6-28A3-4223-AF01-D63E56706314}"/>
              </a:ext>
            </a:extLst>
          </p:cNvPr>
          <p:cNvSpPr>
            <a:spLocks noGrp="1"/>
          </p:cNvSpPr>
          <p:nvPr>
            <p:ph idx="1"/>
          </p:nvPr>
        </p:nvSpPr>
        <p:spPr/>
        <p:txBody>
          <a:bodyPr/>
          <a:lstStyle/>
          <a:p>
            <a:r>
              <a:rPr lang="es-CL" dirty="0"/>
              <a:t>Identifique 2 diferencias entre el modelo espiral de Boehm y el ciclo de vida del Proceso unificado de </a:t>
            </a:r>
            <a:r>
              <a:rPr lang="es-CL" dirty="0" err="1"/>
              <a:t>Rational</a:t>
            </a:r>
            <a:endParaRPr lang="es-CL" dirty="0"/>
          </a:p>
          <a:p>
            <a:r>
              <a:rPr lang="es-CL" dirty="0"/>
              <a:t>Si lo necesitan para hacer un software, sin embargo, el cliente es un poco complejo y no tiene mucho tiempo para </a:t>
            </a:r>
            <a:r>
              <a:rPr lang="es-CL"/>
              <a:t>reuniones ¿Qué </a:t>
            </a:r>
            <a:r>
              <a:rPr lang="es-CL" dirty="0"/>
              <a:t>modelo utilizaría?</a:t>
            </a:r>
          </a:p>
        </p:txBody>
      </p:sp>
    </p:spTree>
    <p:extLst>
      <p:ext uri="{BB962C8B-B14F-4D97-AF65-F5344CB8AC3E}">
        <p14:creationId xmlns:p14="http://schemas.microsoft.com/office/powerpoint/2010/main" val="2671095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74272-DF58-4853-8D59-8DADE76611C6}"/>
              </a:ext>
            </a:extLst>
          </p:cNvPr>
          <p:cNvSpPr>
            <a:spLocks noGrp="1"/>
          </p:cNvSpPr>
          <p:nvPr>
            <p:ph type="title"/>
          </p:nvPr>
        </p:nvSpPr>
        <p:spPr/>
        <p:txBody>
          <a:bodyPr/>
          <a:lstStyle/>
          <a:p>
            <a:r>
              <a:rPr lang="es-CL" dirty="0"/>
              <a:t>Proceso centrado en la arquitectura </a:t>
            </a:r>
          </a:p>
        </p:txBody>
      </p:sp>
      <p:sp>
        <p:nvSpPr>
          <p:cNvPr id="3" name="Marcador de contenido 2">
            <a:extLst>
              <a:ext uri="{FF2B5EF4-FFF2-40B4-BE49-F238E27FC236}">
                <a16:creationId xmlns:a16="http://schemas.microsoft.com/office/drawing/2014/main" id="{5D50B69B-F22E-47E8-8D66-B86B1FDE3CF3}"/>
              </a:ext>
            </a:extLst>
          </p:cNvPr>
          <p:cNvSpPr>
            <a:spLocks noGrp="1"/>
          </p:cNvSpPr>
          <p:nvPr>
            <p:ph idx="1"/>
          </p:nvPr>
        </p:nvSpPr>
        <p:spPr/>
        <p:txBody>
          <a:bodyPr>
            <a:normAutofit/>
          </a:bodyPr>
          <a:lstStyle/>
          <a:p>
            <a:r>
              <a:rPr lang="es-CL" dirty="0"/>
              <a:t>El papel de la arquitectura software es parecido al papel que juega la arquitectura en la construcción de una casa. La casa se puede contemplar desde varios puntos de vista: estructura, servicios, calefacción, cañerías, electricidad, etc., esto permite a un constructor ver una imagen completa antes de que comience la construcción.</a:t>
            </a:r>
          </a:p>
          <a:p>
            <a:r>
              <a:rPr lang="es-CL" dirty="0"/>
              <a:t>Así mismo, la arquitectura en un sistema software se describe mediante diferentes vistas del sistema en construcción.</a:t>
            </a:r>
          </a:p>
          <a:p>
            <a:endParaRPr lang="es-CL" dirty="0"/>
          </a:p>
        </p:txBody>
      </p:sp>
    </p:spTree>
    <p:extLst>
      <p:ext uri="{BB962C8B-B14F-4D97-AF65-F5344CB8AC3E}">
        <p14:creationId xmlns:p14="http://schemas.microsoft.com/office/powerpoint/2010/main" val="1957636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BC4A2-5E0F-45AD-8159-9470938B86A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5DA39D0-C9B4-4E77-8F25-CA8011B0D935}"/>
              </a:ext>
            </a:extLst>
          </p:cNvPr>
          <p:cNvSpPr>
            <a:spLocks noGrp="1"/>
          </p:cNvSpPr>
          <p:nvPr>
            <p:ph idx="1"/>
          </p:nvPr>
        </p:nvSpPr>
        <p:spPr/>
        <p:txBody>
          <a:bodyPr>
            <a:normAutofit fontScale="85000" lnSpcReduction="10000"/>
          </a:bodyPr>
          <a:lstStyle/>
          <a:p>
            <a:r>
              <a:rPr lang="es-CL" dirty="0"/>
              <a:t>El concepto de arquitectura software incluye los aspectos estáticos y dinámicos más significativos del sistema.</a:t>
            </a:r>
          </a:p>
          <a:p>
            <a:r>
              <a:rPr lang="es-CL" dirty="0"/>
              <a:t>La arquitectura surge de las necesidades de la empresa, como las perciben los usuarios y los inversores, y se refleja en los casos de uso.</a:t>
            </a:r>
          </a:p>
          <a:p>
            <a:r>
              <a:rPr lang="es-CL" dirty="0"/>
              <a:t>También se ve influida por muchos otros factores, como la plataforma en la que tiene que funcionar el software (hardware, sistema operativo, sistema de gestión de base de datos, protocolos para comunicaciones en red), los bloques de construcción reutilizables de que se dispone (por ejemplo, un marco de trabajo para interfaces gráficas de usuario), consideraciones de implantación y requisitos no funcionales (por ejemplo, rendimiento, fiabilidad).</a:t>
            </a:r>
          </a:p>
          <a:p>
            <a:endParaRPr lang="es-CL" dirty="0"/>
          </a:p>
        </p:txBody>
      </p:sp>
    </p:spTree>
    <p:extLst>
      <p:ext uri="{BB962C8B-B14F-4D97-AF65-F5344CB8AC3E}">
        <p14:creationId xmlns:p14="http://schemas.microsoft.com/office/powerpoint/2010/main" val="187356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F1F91-7450-4295-8EBF-EE994ED389B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55F1DAC-1303-425F-86AB-96132D3CB7A7}"/>
              </a:ext>
            </a:extLst>
          </p:cNvPr>
          <p:cNvSpPr>
            <a:spLocks noGrp="1"/>
          </p:cNvSpPr>
          <p:nvPr>
            <p:ph idx="1"/>
          </p:nvPr>
        </p:nvSpPr>
        <p:spPr/>
        <p:txBody>
          <a:bodyPr>
            <a:normAutofit lnSpcReduction="10000"/>
          </a:bodyPr>
          <a:lstStyle/>
          <a:p>
            <a:r>
              <a:rPr lang="es-CL" dirty="0"/>
              <a:t>La arquitectura es una vista del diseño completo con las características más importantes resaltadas, dejando los detalles de lado.</a:t>
            </a:r>
          </a:p>
          <a:p>
            <a:r>
              <a:rPr lang="es-CL" dirty="0"/>
              <a:t>Debido a que lo que es significativo depende en parte de una valoración, que, a su vez, se adquiere con la experiencia, el valor de una arquitectura depende de las personas que se hayan responsabilizado de su creación.</a:t>
            </a:r>
          </a:p>
          <a:p>
            <a:r>
              <a:rPr lang="es-CL" dirty="0"/>
              <a:t>No obstante, el proceso ayuda al arquitecto a centrarse en los objetivos adecuados, como la comprensibilidad, la capacidad de adaptación al cambio, y la reutilización.</a:t>
            </a:r>
          </a:p>
          <a:p>
            <a:endParaRPr lang="es-CL" dirty="0"/>
          </a:p>
        </p:txBody>
      </p:sp>
    </p:spTree>
    <p:extLst>
      <p:ext uri="{BB962C8B-B14F-4D97-AF65-F5344CB8AC3E}">
        <p14:creationId xmlns:p14="http://schemas.microsoft.com/office/powerpoint/2010/main" val="88237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5F601-027A-4E9A-8EBA-C6B3376CAE15}"/>
              </a:ext>
            </a:extLst>
          </p:cNvPr>
          <p:cNvSpPr>
            <a:spLocks noGrp="1"/>
          </p:cNvSpPr>
          <p:nvPr>
            <p:ph type="title"/>
          </p:nvPr>
        </p:nvSpPr>
        <p:spPr/>
        <p:txBody>
          <a:bodyPr/>
          <a:lstStyle/>
          <a:p>
            <a:r>
              <a:rPr lang="es-CL" dirty="0"/>
              <a:t>Relación entre la arquitectura y casos de uso </a:t>
            </a:r>
          </a:p>
        </p:txBody>
      </p:sp>
      <p:sp>
        <p:nvSpPr>
          <p:cNvPr id="3" name="Marcador de contenido 2">
            <a:extLst>
              <a:ext uri="{FF2B5EF4-FFF2-40B4-BE49-F238E27FC236}">
                <a16:creationId xmlns:a16="http://schemas.microsoft.com/office/drawing/2014/main" id="{44EAEBAB-1CD9-4EBC-8D83-363F7BC1A323}"/>
              </a:ext>
            </a:extLst>
          </p:cNvPr>
          <p:cNvSpPr>
            <a:spLocks noGrp="1"/>
          </p:cNvSpPr>
          <p:nvPr>
            <p:ph idx="1"/>
          </p:nvPr>
        </p:nvSpPr>
        <p:spPr/>
        <p:txBody>
          <a:bodyPr>
            <a:normAutofit/>
          </a:bodyPr>
          <a:lstStyle/>
          <a:p>
            <a:pPr>
              <a:lnSpc>
                <a:spcPct val="107000"/>
              </a:lnSpc>
              <a:spcAft>
                <a:spcPts val="800"/>
              </a:spcAft>
            </a:pPr>
            <a:r>
              <a:rPr lang="es-CL" sz="1800" dirty="0">
                <a:effectLst/>
                <a:ea typeface="DotumChe" panose="020B0503020000020004" pitchFamily="49" charset="-127"/>
                <a:cs typeface="Times New Roman" panose="02020603050405020304" pitchFamily="18" charset="0"/>
              </a:rPr>
              <a:t>Cada producto tiene tanto una función como una forma, estas dos fuerzas deben equilibrarse para obtener un producto con éxito.</a:t>
            </a:r>
          </a:p>
          <a:p>
            <a:pPr>
              <a:lnSpc>
                <a:spcPct val="107000"/>
              </a:lnSpc>
              <a:spcAft>
                <a:spcPts val="800"/>
              </a:spcAft>
            </a:pPr>
            <a:r>
              <a:rPr lang="es-CL" sz="1800" dirty="0">
                <a:effectLst/>
                <a:ea typeface="DotumChe" panose="020B0503020000020004" pitchFamily="49" charset="-127"/>
                <a:cs typeface="Times New Roman" panose="02020603050405020304" pitchFamily="18" charset="0"/>
              </a:rPr>
              <a:t>En esta situación, la función corresponde a los casos de uso y la forma a la arquitectura.</a:t>
            </a:r>
          </a:p>
          <a:p>
            <a:pPr>
              <a:lnSpc>
                <a:spcPct val="107000"/>
              </a:lnSpc>
              <a:spcAft>
                <a:spcPts val="800"/>
              </a:spcAft>
            </a:pPr>
            <a:r>
              <a:rPr lang="es-CL" sz="1800" dirty="0">
                <a:effectLst/>
                <a:ea typeface="DotumChe" panose="020B0503020000020004" pitchFamily="49" charset="-127"/>
                <a:cs typeface="Times New Roman" panose="02020603050405020304" pitchFamily="18" charset="0"/>
              </a:rPr>
              <a:t>Debe haber interacción entre los casos de uso y la arquitectura.</a:t>
            </a:r>
          </a:p>
          <a:p>
            <a:pPr>
              <a:lnSpc>
                <a:spcPct val="107000"/>
              </a:lnSpc>
              <a:spcAft>
                <a:spcPts val="800"/>
              </a:spcAft>
            </a:pPr>
            <a:r>
              <a:rPr lang="es-CL" sz="1800" dirty="0">
                <a:effectLst/>
                <a:ea typeface="DotumChe" panose="020B0503020000020004" pitchFamily="49" charset="-127"/>
                <a:cs typeface="Times New Roman" panose="02020603050405020304" pitchFamily="18" charset="0"/>
              </a:rPr>
              <a:t>Por un lado, los casos de uso deben encajar en la arquitectura cuando se llevan a cabo, y, por otro lado, la arquitectura debe permitir el desarrollo de todos los casos de uso requeridos, ya sea en casos de usos ya hechos como en casos de uso por hacer.</a:t>
            </a:r>
          </a:p>
          <a:p>
            <a:endParaRPr lang="es-CL" dirty="0"/>
          </a:p>
        </p:txBody>
      </p:sp>
    </p:spTree>
    <p:extLst>
      <p:ext uri="{BB962C8B-B14F-4D97-AF65-F5344CB8AC3E}">
        <p14:creationId xmlns:p14="http://schemas.microsoft.com/office/powerpoint/2010/main" val="4005511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9E9E9-1376-468A-B2CA-5CA4DEB6F8C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A0DF205-A310-40F8-A864-676AB6C4010F}"/>
              </a:ext>
            </a:extLst>
          </p:cNvPr>
          <p:cNvSpPr>
            <a:spLocks noGrp="1"/>
          </p:cNvSpPr>
          <p:nvPr>
            <p:ph idx="1"/>
          </p:nvPr>
        </p:nvSpPr>
        <p:spPr/>
        <p:txBody>
          <a:bodyPr>
            <a:normAutofit fontScale="92500" lnSpcReduction="10000"/>
          </a:bodyPr>
          <a:lstStyle/>
          <a:p>
            <a:r>
              <a:rPr lang="es-CL" dirty="0"/>
              <a:t>Por lo tanto, los arquitectos moldean el sistema para darle una forma. Es esta forma la que debe diseñarse para permitir que el sistema evolucione, no sólo en su desarrollo inicial, sino también a lo largo de las futuras iteraciones.</a:t>
            </a:r>
          </a:p>
          <a:p>
            <a:r>
              <a:rPr lang="es-CL" dirty="0"/>
              <a:t>Para encontrar esa forma, los arquitectos deben trabajar sobre la comprensión general de las funciones clave, es decir, sobre los casos de uso claves del sistema.</a:t>
            </a:r>
          </a:p>
          <a:p>
            <a:r>
              <a:rPr lang="es-CL" dirty="0"/>
              <a:t>Estos casos de uso clave pueden suponer solamente un pequeño porcentaje de todos los casos de uso, pero son los más importantes, debido a que estos constituyen las funciones fundamentales del sistema.</a:t>
            </a:r>
          </a:p>
        </p:txBody>
      </p:sp>
    </p:spTree>
    <p:extLst>
      <p:ext uri="{BB962C8B-B14F-4D97-AF65-F5344CB8AC3E}">
        <p14:creationId xmlns:p14="http://schemas.microsoft.com/office/powerpoint/2010/main" val="585507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306C8-9D2A-4A1D-B336-791BC3F0D2D9}"/>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D5A2A90B-94CA-4DD8-B3C6-0EE90436745D}"/>
              </a:ext>
            </a:extLst>
          </p:cNvPr>
          <p:cNvSpPr>
            <a:spLocks noGrp="1"/>
          </p:cNvSpPr>
          <p:nvPr>
            <p:ph idx="1"/>
          </p:nvPr>
        </p:nvSpPr>
        <p:spPr/>
        <p:txBody>
          <a:bodyPr>
            <a:normAutofit fontScale="77500" lnSpcReduction="20000"/>
          </a:bodyPr>
          <a:lstStyle/>
          <a:p>
            <a:r>
              <a:rPr lang="es-CL" dirty="0"/>
              <a:t>El arquitecto crea un esquema en borrador de la arquitectura, comenzando por la parte de la arquitectura que no es específica de los casos de uso (por ejemplo, la plataforma).</a:t>
            </a:r>
          </a:p>
          <a:p>
            <a:r>
              <a:rPr lang="es-CL" dirty="0"/>
              <a:t>Aunque esta parte de la arquitectura es independiente de los casos de uso, el arquitecto debe poseer una comprensión general de los casos de uso antes de comenzar la creación del esquema arquitectónico.</a:t>
            </a:r>
          </a:p>
          <a:p>
            <a:r>
              <a:rPr lang="es-CL" dirty="0"/>
              <a:t>A continuación, el arquitecto trabaja con un subconjunto de los casos de uso especificados, con aquellos que representen las funciones clave del sistema en desarrollo. Cada caso de uso seleccionado se especifica en detalle y se realiza en términos de subsistemas, clases y componentes .</a:t>
            </a:r>
          </a:p>
          <a:p>
            <a:r>
              <a:rPr lang="es-CL" dirty="0"/>
              <a:t>A medida que los casos de uso se especifican y maduran, se descubre más de la arquitectura. Esto, a su vez, lleva a la maduración de más casos de uso. Este proceso continúa hasta que se considere que la arquitectura es estable.</a:t>
            </a:r>
          </a:p>
        </p:txBody>
      </p:sp>
    </p:spTree>
    <p:extLst>
      <p:ext uri="{BB962C8B-B14F-4D97-AF65-F5344CB8AC3E}">
        <p14:creationId xmlns:p14="http://schemas.microsoft.com/office/powerpoint/2010/main" val="228567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D9CA2-2FB0-4A77-AAB5-3B1C81BAFD99}"/>
              </a:ext>
            </a:extLst>
          </p:cNvPr>
          <p:cNvSpPr>
            <a:spLocks noGrp="1"/>
          </p:cNvSpPr>
          <p:nvPr>
            <p:ph type="title"/>
          </p:nvPr>
        </p:nvSpPr>
        <p:spPr/>
        <p:txBody>
          <a:bodyPr/>
          <a:lstStyle/>
          <a:p>
            <a:r>
              <a:rPr lang="es-CL" dirty="0"/>
              <a:t> Determinación elementos importantes</a:t>
            </a:r>
          </a:p>
        </p:txBody>
      </p:sp>
      <p:sp>
        <p:nvSpPr>
          <p:cNvPr id="3" name="Marcador de contenido 2">
            <a:extLst>
              <a:ext uri="{FF2B5EF4-FFF2-40B4-BE49-F238E27FC236}">
                <a16:creationId xmlns:a16="http://schemas.microsoft.com/office/drawing/2014/main" id="{6934E793-1ED8-490B-8B85-5B07F41803B8}"/>
              </a:ext>
            </a:extLst>
          </p:cNvPr>
          <p:cNvSpPr>
            <a:spLocks noGrp="1"/>
          </p:cNvSpPr>
          <p:nvPr>
            <p:ph idx="1"/>
          </p:nvPr>
        </p:nvSpPr>
        <p:spPr/>
        <p:txBody>
          <a:bodyPr/>
          <a:lstStyle/>
          <a:p>
            <a:r>
              <a:rPr lang="es-CL" sz="1800" dirty="0">
                <a:effectLst/>
                <a:latin typeface="Calibri" panose="020F0502020204030204" pitchFamily="34" charset="0"/>
                <a:ea typeface="Calibri" panose="020F0502020204030204" pitchFamily="34" charset="0"/>
                <a:cs typeface="Times New Roman" panose="02020603050405020304" pitchFamily="18" charset="0"/>
              </a:rPr>
              <a:t>Necesitamos una arquitectura que describa los elementos del modelo que son más importantes para nosotros. Su importancia residirá en el hecho de que nos guiarán en nuestro trabajo con el sistema, tanto en este ciclo como a través del ciclo de vida completo. </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Estos elementos significativos, arquitectónicamente hablando, incluyen algunos de los subsistemas, dependencias, interfaces, colaboraciones, nodos y clases activas.</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Describen los cimientos del sistema, que son necesarios como base para comprenderlo, desarrollarlo y producirlo económicamente.</a:t>
            </a:r>
            <a:endParaRPr lang="es-CL" dirty="0"/>
          </a:p>
        </p:txBody>
      </p:sp>
    </p:spTree>
    <p:extLst>
      <p:ext uri="{BB962C8B-B14F-4D97-AF65-F5344CB8AC3E}">
        <p14:creationId xmlns:p14="http://schemas.microsoft.com/office/powerpoint/2010/main" val="400650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3020E-39F3-4549-B4C3-2F484DD5CE33}"/>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382A37F8-91DF-495B-A988-F888BF912832}"/>
              </a:ext>
            </a:extLst>
          </p:cNvPr>
          <p:cNvSpPr>
            <a:spLocks noGrp="1"/>
          </p:cNvSpPr>
          <p:nvPr>
            <p:ph idx="1"/>
          </p:nvPr>
        </p:nvSpPr>
        <p:spPr/>
        <p:txBody>
          <a:bodyPr/>
          <a:lstStyle/>
          <a:p>
            <a:r>
              <a:rPr lang="es-CL" dirty="0"/>
              <a:t>El Proceso Unificado de </a:t>
            </a:r>
            <a:r>
              <a:rPr lang="es-CL" dirty="0" err="1"/>
              <a:t>Rational</a:t>
            </a:r>
            <a:r>
              <a:rPr lang="es-CL" dirty="0"/>
              <a:t> (RUP) es un ejemplo de un modelo de proceso moderno que proviene del trabajo en el UML y el asociado Proceso Unificado de Desarrollo de Software. </a:t>
            </a:r>
          </a:p>
          <a:p>
            <a:r>
              <a:rPr lang="es-CL" dirty="0"/>
              <a:t>Reúne elementos de algunos de los modelos de procesos tradicionales, iteraciones de apoyo e ilustra buenas prácticas en la especificación y el diseño.</a:t>
            </a:r>
          </a:p>
        </p:txBody>
      </p:sp>
    </p:spTree>
    <p:extLst>
      <p:ext uri="{BB962C8B-B14F-4D97-AF65-F5344CB8AC3E}">
        <p14:creationId xmlns:p14="http://schemas.microsoft.com/office/powerpoint/2010/main" val="3902490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89419-A2DA-471F-8077-74C81EA6FB4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96EC2D9-5433-4C22-AA9C-3099894AFEFF}"/>
              </a:ext>
            </a:extLst>
          </p:cNvPr>
          <p:cNvSpPr>
            <a:spLocks noGrp="1"/>
          </p:cNvSpPr>
          <p:nvPr>
            <p:ph idx="1"/>
          </p:nvPr>
        </p:nvSpPr>
        <p:spPr/>
        <p:txBody>
          <a:bodyPr>
            <a:normAutofit fontScale="85000" lnSpcReduction="20000"/>
          </a:bodyPr>
          <a:lstStyle/>
          <a:p>
            <a:r>
              <a:rPr lang="es-CL" dirty="0"/>
              <a:t>Hasta el momento se ha dicho que sólo los casos de uso mostrarían el camino a través de los requisitos, análisis, diseño, implementación y pruebas para producir un sistema, sin embargo, para desarrollar software hay que hacer algo más que conducirse a través de los flujos de trabajo guiado exclusivamente por los casos de uso.</a:t>
            </a:r>
          </a:p>
          <a:p>
            <a:r>
              <a:rPr lang="es-CL" dirty="0"/>
              <a:t>Los casos de uso no son suficientes. Se necesitan más cosas para conseguir un sistema de trabajo y esas “cosas” son la arquitectura.</a:t>
            </a:r>
          </a:p>
          <a:p>
            <a:r>
              <a:rPr lang="es-CL" dirty="0"/>
              <a:t>Podríamos decir que la arquitectura de un sistema es la visión común en la que lodos los empleados (desarrolladores y otros usuarios) deben estar de acuerdo, o como poco, deben aceptar.</a:t>
            </a:r>
          </a:p>
          <a:p>
            <a:r>
              <a:rPr lang="es-CL" dirty="0"/>
              <a:t>La arquitectura nos da una clara perspectiva del sistema completo, necesaria para controlar el desarrollo.</a:t>
            </a:r>
          </a:p>
        </p:txBody>
      </p:sp>
    </p:spTree>
    <p:extLst>
      <p:ext uri="{BB962C8B-B14F-4D97-AF65-F5344CB8AC3E}">
        <p14:creationId xmlns:p14="http://schemas.microsoft.com/office/powerpoint/2010/main" val="1369339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9E83E-8DAD-42E2-9743-1241343F4BF7}"/>
              </a:ext>
            </a:extLst>
          </p:cNvPr>
          <p:cNvSpPr>
            <a:spLocks noGrp="1"/>
          </p:cNvSpPr>
          <p:nvPr>
            <p:ph type="title"/>
          </p:nvPr>
        </p:nvSpPr>
        <p:spPr/>
        <p:txBody>
          <a:bodyPr/>
          <a:lstStyle/>
          <a:p>
            <a:r>
              <a:rPr lang="es-CL" dirty="0"/>
              <a:t>Ejemplificación</a:t>
            </a:r>
          </a:p>
        </p:txBody>
      </p:sp>
      <p:sp>
        <p:nvSpPr>
          <p:cNvPr id="3" name="Marcador de contenido 2">
            <a:extLst>
              <a:ext uri="{FF2B5EF4-FFF2-40B4-BE49-F238E27FC236}">
                <a16:creationId xmlns:a16="http://schemas.microsoft.com/office/drawing/2014/main" id="{FD3B2E6C-D3B6-4725-B205-6B1B546D4B91}"/>
              </a:ext>
            </a:extLst>
          </p:cNvPr>
          <p:cNvSpPr>
            <a:spLocks noGrp="1"/>
          </p:cNvSpPr>
          <p:nvPr>
            <p:ph idx="1"/>
          </p:nvPr>
        </p:nvSpPr>
        <p:spPr/>
        <p:txBody>
          <a:bodyPr>
            <a:normAutofit/>
          </a:bodyPr>
          <a:lstStyle/>
          <a:p>
            <a:r>
              <a:rPr lang="es-CL" dirty="0"/>
              <a:t>Vamos a comparar un proyecto software con la construcción de un garaje de uso individual. En primer lugar, el constructor debería considerar cómo quieren utilizar el garaje los usuarios.</a:t>
            </a:r>
          </a:p>
          <a:p>
            <a:r>
              <a:rPr lang="es-CL" dirty="0"/>
              <a:t>Un caso de uso podría ser ciertamente Guardar el Auto, es decir, conducir el auto dentro del garaje, y dejarlo allí para sacarlo más tarde.</a:t>
            </a:r>
          </a:p>
          <a:p>
            <a:r>
              <a:rPr lang="es-CL" dirty="0"/>
              <a:t>¿Qué otro uso podría darle el usuario?</a:t>
            </a:r>
          </a:p>
        </p:txBody>
      </p:sp>
    </p:spTree>
    <p:extLst>
      <p:ext uri="{BB962C8B-B14F-4D97-AF65-F5344CB8AC3E}">
        <p14:creationId xmlns:p14="http://schemas.microsoft.com/office/powerpoint/2010/main" val="3353391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A0B31-8DC4-4CCF-B8AC-7EF602FD9A1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F914461-D046-4FA7-97EB-EF7B909F5785}"/>
              </a:ext>
            </a:extLst>
          </p:cNvPr>
          <p:cNvSpPr>
            <a:spLocks noGrp="1"/>
          </p:cNvSpPr>
          <p:nvPr>
            <p:ph idx="1"/>
          </p:nvPr>
        </p:nvSpPr>
        <p:spPr/>
        <p:txBody>
          <a:bodyPr>
            <a:normAutofit/>
          </a:bodyPr>
          <a:lstStyle/>
          <a:p>
            <a:r>
              <a:rPr lang="es-CL" dirty="0"/>
              <a:t>De alguna forma, el constructor está desarrollando una arquitectura simple.</a:t>
            </a:r>
          </a:p>
          <a:p>
            <a:r>
              <a:rPr lang="es-CL" dirty="0"/>
              <a:t>Puede hacerlo mentalmente porque ya ha visto un garaje antes.</a:t>
            </a:r>
          </a:p>
          <a:p>
            <a:r>
              <a:rPr lang="es-CL" dirty="0"/>
              <a:t>El enfoque del constructor no es ciego porque ya está familiarizado con la arquitectura típica de un garaje.</a:t>
            </a:r>
          </a:p>
          <a:p>
            <a:r>
              <a:rPr lang="es-CL" dirty="0"/>
              <a:t>Simplemente ha juntado las partes para adecuar el garaje para su uso.</a:t>
            </a:r>
          </a:p>
        </p:txBody>
      </p:sp>
    </p:spTree>
    <p:extLst>
      <p:ext uri="{BB962C8B-B14F-4D97-AF65-F5344CB8AC3E}">
        <p14:creationId xmlns:p14="http://schemas.microsoft.com/office/powerpoint/2010/main" val="1816620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835BB-DC8C-4499-BB34-B9F41006AE5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B83232E-5577-4C21-BA60-8C992AB9AB34}"/>
              </a:ext>
            </a:extLst>
          </p:cNvPr>
          <p:cNvSpPr>
            <a:spLocks noGrp="1"/>
          </p:cNvSpPr>
          <p:nvPr>
            <p:ph idx="1"/>
          </p:nvPr>
        </p:nvSpPr>
        <p:spPr/>
        <p:txBody>
          <a:bodyPr>
            <a:normAutofit fontScale="92500" lnSpcReduction="10000"/>
          </a:bodyPr>
          <a:lstStyle/>
          <a:p>
            <a:r>
              <a:rPr lang="es-CL" dirty="0"/>
              <a:t>¿Y si el constructor nunca ha visto un garaje y se centra ciegamente en la forma en que se utilizaría?</a:t>
            </a:r>
          </a:p>
          <a:p>
            <a:r>
              <a:rPr lang="es-CL" dirty="0"/>
              <a:t>Así que necesita considerar no solamente la funcionalidad del garaje, sino su forma. Construir una casa con 10 habitaciones, una catedral, un centro comercial o un rascacielos, son tareas diferentes y existen muchas formas de construir grandes edificios como éstos.</a:t>
            </a:r>
          </a:p>
          <a:p>
            <a:r>
              <a:rPr lang="es-CL" dirty="0"/>
              <a:t>Para diseñar estas tareas se requiere un equipo de arquitectos.</a:t>
            </a:r>
          </a:p>
          <a:p>
            <a:r>
              <a:rPr lang="es-CL" dirty="0"/>
              <a:t>Los miembros del equipo tendrán que mantenerse informados del progreso de la arquitectura.</a:t>
            </a:r>
          </a:p>
        </p:txBody>
      </p:sp>
    </p:spTree>
    <p:extLst>
      <p:ext uri="{BB962C8B-B14F-4D97-AF65-F5344CB8AC3E}">
        <p14:creationId xmlns:p14="http://schemas.microsoft.com/office/powerpoint/2010/main" val="1500686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D038E-FC48-47DA-882B-7779F81F967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48777A9-773F-40E0-9182-70D6E3704DF4}"/>
              </a:ext>
            </a:extLst>
          </p:cNvPr>
          <p:cNvSpPr>
            <a:spLocks noGrp="1"/>
          </p:cNvSpPr>
          <p:nvPr>
            <p:ph idx="1"/>
          </p:nvPr>
        </p:nvSpPr>
        <p:spPr/>
        <p:txBody>
          <a:bodyPr/>
          <a:lstStyle/>
          <a:p>
            <a:r>
              <a:rPr lang="es-CL" dirty="0"/>
              <a:t>Esto significa que tendrán que registrar su trabajo de forma que sea comprensible para los otros miembros del equipo.</a:t>
            </a:r>
          </a:p>
          <a:p>
            <a:r>
              <a:rPr lang="es-CL" dirty="0"/>
              <a:t>También tendrán que presentárselo de forma comprensible a una persona no experta —ya sea el propietario, el usuario u otros interesados—.</a:t>
            </a:r>
          </a:p>
          <a:p>
            <a:r>
              <a:rPr lang="es-CL" dirty="0"/>
              <a:t>Por último, también deben informar de la arquitectura al constructor y a los proveedores de materiales mediante los planos del edificio.</a:t>
            </a:r>
          </a:p>
        </p:txBody>
      </p:sp>
    </p:spTree>
    <p:extLst>
      <p:ext uri="{BB962C8B-B14F-4D97-AF65-F5344CB8AC3E}">
        <p14:creationId xmlns:p14="http://schemas.microsoft.com/office/powerpoint/2010/main" val="3413587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AE4F3-C52D-4FF5-8B5E-22A5E0BA20C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31D9FB5-24E3-4394-80EA-F553156064C1}"/>
              </a:ext>
            </a:extLst>
          </p:cNvPr>
          <p:cNvSpPr>
            <a:spLocks noGrp="1"/>
          </p:cNvSpPr>
          <p:nvPr>
            <p:ph idx="1"/>
          </p:nvPr>
        </p:nvSpPr>
        <p:spPr/>
        <p:txBody>
          <a:bodyPr>
            <a:normAutofit fontScale="85000" lnSpcReduction="10000"/>
          </a:bodyPr>
          <a:lstStyle/>
          <a:p>
            <a:r>
              <a:rPr lang="es-CL" dirty="0"/>
              <a:t>De forma similar, el desarrollo de muchos sistemas software —o de sistemas software con el hardware correspondiente sobre el que se ejecuta— requiere el pensar y registrar las ideas de forma compresible, no sólo para los siguientes desarrolladores, sino para otro tipo de usuarios.</a:t>
            </a:r>
          </a:p>
          <a:p>
            <a:r>
              <a:rPr lang="es-CL" dirty="0"/>
              <a:t>Es más, estas ideas, esta arquitectura, no brotan de la nada: los arquitectos las desarrollan iterando repetidas veces durante la fase de inicio y elaboración.</a:t>
            </a:r>
          </a:p>
          <a:p>
            <a:r>
              <a:rPr lang="es-CL" dirty="0"/>
              <a:t>De hecho, el primer objetivo de la fase de elaboración es establecer una arquitectura sólida de forma que sea una arquitectura base ejecutable.</a:t>
            </a:r>
          </a:p>
          <a:p>
            <a:r>
              <a:rPr lang="es-CL" dirty="0"/>
              <a:t>Como resultado, se entra en la fase de construcción con unos fundamentos sólidos para construir el resto del sistema.</a:t>
            </a:r>
          </a:p>
        </p:txBody>
      </p:sp>
    </p:spTree>
    <p:extLst>
      <p:ext uri="{BB962C8B-B14F-4D97-AF65-F5344CB8AC3E}">
        <p14:creationId xmlns:p14="http://schemas.microsoft.com/office/powerpoint/2010/main" val="476798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75C74-703D-42AC-8A57-74AB7097E0EF}"/>
              </a:ext>
            </a:extLst>
          </p:cNvPr>
          <p:cNvSpPr>
            <a:spLocks noGrp="1"/>
          </p:cNvSpPr>
          <p:nvPr>
            <p:ph type="title"/>
          </p:nvPr>
        </p:nvSpPr>
        <p:spPr/>
        <p:txBody>
          <a:bodyPr/>
          <a:lstStyle/>
          <a:p>
            <a:r>
              <a:rPr lang="es-CL" dirty="0"/>
              <a:t>¿En que consiste la arquitectura de software?</a:t>
            </a:r>
          </a:p>
        </p:txBody>
      </p:sp>
      <p:sp>
        <p:nvSpPr>
          <p:cNvPr id="3" name="Marcador de contenido 2">
            <a:extLst>
              <a:ext uri="{FF2B5EF4-FFF2-40B4-BE49-F238E27FC236}">
                <a16:creationId xmlns:a16="http://schemas.microsoft.com/office/drawing/2014/main" id="{C93FBBB1-8C04-4671-8FA0-F701E1396AF5}"/>
              </a:ext>
            </a:extLst>
          </p:cNvPr>
          <p:cNvSpPr>
            <a:spLocks noGrp="1"/>
          </p:cNvSpPr>
          <p:nvPr>
            <p:ph idx="1"/>
          </p:nvPr>
        </p:nvSpPr>
        <p:spPr/>
        <p:txBody>
          <a:bodyPr>
            <a:normAutofit/>
          </a:bodyPr>
          <a:lstStyle/>
          <a:p>
            <a:r>
              <a:rPr lang="es-CL" dirty="0"/>
              <a:t>A medida que uno busca en la literatura sobre arquitectura software, podemos asociarla a la parábola de los ciegos y el elefante.</a:t>
            </a:r>
          </a:p>
          <a:p>
            <a:r>
              <a:rPr lang="es-CL" dirty="0"/>
              <a:t>Un elefante es todo lo que el hombre ciego va encontrando, una gran serpiente (la trompa), un trozo de cuerda (la cola), un árbol pequeño (la pata).</a:t>
            </a:r>
          </a:p>
          <a:p>
            <a:r>
              <a:rPr lang="es-CL" dirty="0"/>
              <a:t>De forma similar, la idea de arquitectura, al menos reducida a una sencilla frase definitoria, es lo que se encuentra en la mente del autor en ese punto.</a:t>
            </a:r>
          </a:p>
        </p:txBody>
      </p:sp>
    </p:spTree>
    <p:extLst>
      <p:ext uri="{BB962C8B-B14F-4D97-AF65-F5344CB8AC3E}">
        <p14:creationId xmlns:p14="http://schemas.microsoft.com/office/powerpoint/2010/main" val="2509648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00F6-2E6E-48E1-9FF5-79E50443EF6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A33F243-DE83-44F3-89E9-E375F45B27D3}"/>
              </a:ext>
            </a:extLst>
          </p:cNvPr>
          <p:cNvSpPr>
            <a:spLocks noGrp="1"/>
          </p:cNvSpPr>
          <p:nvPr>
            <p:ph idx="1"/>
          </p:nvPr>
        </p:nvSpPr>
        <p:spPr/>
        <p:txBody>
          <a:bodyPr/>
          <a:lstStyle/>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Un edificio es habitualmente una sola unidad desde la perspectiva del cliente.</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El arquitecto del edificio, por tanto, puede encontrar útil el hacer una maqueta a escala del edificio, junto con los dibujos del edificio visto desde distintas perspectivas.</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Estos planos no son muy detallados por lo general, pero son comprensibles para el cliente.</a:t>
            </a:r>
          </a:p>
          <a:p>
            <a:r>
              <a:rPr lang="es-CL" sz="1800" dirty="0">
                <a:effectLst/>
                <a:latin typeface="Calibri" panose="020F0502020204030204" pitchFamily="34" charset="0"/>
                <a:ea typeface="Calibri" panose="020F0502020204030204" pitchFamily="34" charset="0"/>
                <a:cs typeface="Times New Roman" panose="02020603050405020304" pitchFamily="18" charset="0"/>
              </a:rPr>
              <a:t>No obstante, la construcción de edificios implica a otro tipo de trabajadores durante la fase de construcción, como carpinteros, soldadores y electricistas.</a:t>
            </a:r>
            <a:endParaRPr lang="es-CL" dirty="0"/>
          </a:p>
        </p:txBody>
      </p:sp>
    </p:spTree>
    <p:extLst>
      <p:ext uri="{BB962C8B-B14F-4D97-AF65-F5344CB8AC3E}">
        <p14:creationId xmlns:p14="http://schemas.microsoft.com/office/powerpoint/2010/main" val="4063997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E0C4C-5ED5-4FA4-922B-0420D763DD4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C71E416-2222-4D4D-800B-3EB14275D464}"/>
              </a:ext>
            </a:extLst>
          </p:cNvPr>
          <p:cNvSpPr>
            <a:spLocks noGrp="1"/>
          </p:cNvSpPr>
          <p:nvPr>
            <p:ph idx="1"/>
          </p:nvPr>
        </p:nvSpPr>
        <p:spPr/>
        <p:txBody>
          <a:bodyPr>
            <a:normAutofit fontScale="85000" lnSpcReduction="20000"/>
          </a:bodyPr>
          <a:lstStyle/>
          <a:p>
            <a:r>
              <a:rPr lang="es-CL" dirty="0"/>
              <a:t>Sin embargo, estos planos de la arquitectura no son lo suficientemente detallados para que los constructores trabajen a partir de ellos.</a:t>
            </a:r>
          </a:p>
          <a:p>
            <a:r>
              <a:rPr lang="es-CL" dirty="0"/>
              <a:t>Los delineantes preparan planos y especificaciones que proporcionan detalles sobre la elección de materiales, subsistemas de ventilación, y cosas así.</a:t>
            </a:r>
          </a:p>
          <a:p>
            <a:r>
              <a:rPr lang="es-CL" dirty="0"/>
              <a:t>El arquitecto tiene la responsabilidad global sobre el proyecto, pero estos otros tipos de diseñadores completan los detalles.</a:t>
            </a:r>
          </a:p>
          <a:p>
            <a:r>
              <a:rPr lang="es-CL" dirty="0"/>
              <a:t>En general, el arquitecto es un experto en integrar todos los aspectos del edificio, pero no es un experto en cada aspecto.</a:t>
            </a:r>
          </a:p>
          <a:p>
            <a:r>
              <a:rPr lang="es-CL" dirty="0"/>
              <a:t>Cuando todos los planos están hechos, los planos de la arquitectura cubren únicamente las partes principales del edificio.</a:t>
            </a:r>
          </a:p>
        </p:txBody>
      </p:sp>
    </p:spTree>
    <p:extLst>
      <p:ext uri="{BB962C8B-B14F-4D97-AF65-F5344CB8AC3E}">
        <p14:creationId xmlns:p14="http://schemas.microsoft.com/office/powerpoint/2010/main" val="1620578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9E9FC5-7E96-4CED-B57A-21DD6C9EEDA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4BF6829-21C2-4C38-B243-241253B7347C}"/>
              </a:ext>
            </a:extLst>
          </p:cNvPr>
          <p:cNvSpPr>
            <a:spLocks noGrp="1"/>
          </p:cNvSpPr>
          <p:nvPr>
            <p:ph idx="1"/>
          </p:nvPr>
        </p:nvSpPr>
        <p:spPr/>
        <p:txBody>
          <a:bodyPr>
            <a:normAutofit fontScale="92500"/>
          </a:bodyPr>
          <a:lstStyle/>
          <a:p>
            <a:r>
              <a:rPr lang="es-CL" dirty="0"/>
              <a:t>Durante la construcción, distintos trabajadores utilizarán los planos de la arquitectura (las vistas de los planos detallados) para tener una buena visión global del edificio, pero se fiarán de los planos de la construcción más detallados para realizar su trabajo.</a:t>
            </a:r>
          </a:p>
          <a:p>
            <a:r>
              <a:rPr lang="es-CL" dirty="0"/>
              <a:t>Como un edificio, un sistema software es una única entidad, pero al arquitecto del software y a los desarrolladores les resulta útil presentar el sistema desde diferentes perspectivas para comprender mejor el diseño.</a:t>
            </a:r>
          </a:p>
          <a:p>
            <a:r>
              <a:rPr lang="es-CL" dirty="0"/>
              <a:t>Estas perspectivas son vistas del modelo del sistema y todas estas vistas juntas representan la arquitectura.</a:t>
            </a:r>
          </a:p>
        </p:txBody>
      </p:sp>
    </p:spTree>
    <p:extLst>
      <p:ext uri="{BB962C8B-B14F-4D97-AF65-F5344CB8AC3E}">
        <p14:creationId xmlns:p14="http://schemas.microsoft.com/office/powerpoint/2010/main" val="365108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BE867-F398-4D25-9539-F6E5BAA4FD67}"/>
              </a:ext>
            </a:extLst>
          </p:cNvPr>
          <p:cNvSpPr>
            <a:spLocks noGrp="1"/>
          </p:cNvSpPr>
          <p:nvPr>
            <p:ph type="title"/>
          </p:nvPr>
        </p:nvSpPr>
        <p:spPr/>
        <p:txBody>
          <a:bodyPr/>
          <a:lstStyle/>
          <a:p>
            <a:r>
              <a:rPr lang="es-CL" dirty="0"/>
              <a:t>Principios de desarrollo</a:t>
            </a:r>
          </a:p>
        </p:txBody>
      </p:sp>
      <p:sp>
        <p:nvSpPr>
          <p:cNvPr id="4" name="Marcador de texto 3">
            <a:extLst>
              <a:ext uri="{FF2B5EF4-FFF2-40B4-BE49-F238E27FC236}">
                <a16:creationId xmlns:a16="http://schemas.microsoft.com/office/drawing/2014/main" id="{3D38462A-2F56-4AED-A427-AACA5C01429E}"/>
              </a:ext>
            </a:extLst>
          </p:cNvPr>
          <p:cNvSpPr>
            <a:spLocks noGrp="1"/>
          </p:cNvSpPr>
          <p:nvPr>
            <p:ph type="body" idx="1"/>
          </p:nvPr>
        </p:nvSpPr>
        <p:spPr>
          <a:xfrm>
            <a:off x="2609285" y="2052115"/>
            <a:ext cx="7256610" cy="713818"/>
          </a:xfrm>
        </p:spPr>
        <p:txBody>
          <a:bodyPr/>
          <a:lstStyle/>
          <a:p>
            <a:r>
              <a:rPr lang="es-CL" dirty="0">
                <a:solidFill>
                  <a:schemeClr val="tx1"/>
                </a:solidFill>
              </a:rPr>
              <a:t>El proceso unificado de </a:t>
            </a:r>
            <a:r>
              <a:rPr lang="es-CL" dirty="0" err="1">
                <a:solidFill>
                  <a:schemeClr val="tx1"/>
                </a:solidFill>
              </a:rPr>
              <a:t>rational</a:t>
            </a:r>
            <a:r>
              <a:rPr lang="es-CL" dirty="0">
                <a:solidFill>
                  <a:schemeClr val="tx1"/>
                </a:solidFill>
              </a:rPr>
              <a:t> está basado en 6 principios claves  </a:t>
            </a:r>
          </a:p>
        </p:txBody>
      </p:sp>
      <p:sp>
        <p:nvSpPr>
          <p:cNvPr id="5" name="Marcador de contenido 4">
            <a:extLst>
              <a:ext uri="{FF2B5EF4-FFF2-40B4-BE49-F238E27FC236}">
                <a16:creationId xmlns:a16="http://schemas.microsoft.com/office/drawing/2014/main" id="{EA4EF96F-DC27-473B-B384-C926F710403E}"/>
              </a:ext>
            </a:extLst>
          </p:cNvPr>
          <p:cNvSpPr>
            <a:spLocks noGrp="1"/>
          </p:cNvSpPr>
          <p:nvPr>
            <p:ph sz="half" idx="2"/>
          </p:nvPr>
        </p:nvSpPr>
        <p:spPr>
          <a:xfrm>
            <a:off x="2609285" y="2851331"/>
            <a:ext cx="7256610" cy="3071434"/>
          </a:xfrm>
        </p:spPr>
        <p:txBody>
          <a:bodyPr>
            <a:normAutofit fontScale="92500" lnSpcReduction="10000"/>
          </a:bodyPr>
          <a:lstStyle/>
          <a:p>
            <a:r>
              <a:rPr lang="es-CL" dirty="0"/>
              <a:t>Adaptar el proceso: El proceso deberá adaptarse a las necesidades del cliente ya que es muy importante interactuar con él. </a:t>
            </a:r>
          </a:p>
          <a:p>
            <a:r>
              <a:rPr lang="es-CL" dirty="0"/>
              <a:t>Equilibrar prioridades: Los requisitos de los diversos participantes pueden ser diferentes, contradictorios o disputarse recursos limitados.</a:t>
            </a:r>
          </a:p>
          <a:p>
            <a:r>
              <a:rPr lang="es-CL" dirty="0"/>
              <a:t>Demostrar valor iterativamente: Los proyectos se entregan, aunque sea de un modo interno, en etapas iteradas.</a:t>
            </a:r>
          </a:p>
        </p:txBody>
      </p:sp>
    </p:spTree>
    <p:extLst>
      <p:ext uri="{BB962C8B-B14F-4D97-AF65-F5344CB8AC3E}">
        <p14:creationId xmlns:p14="http://schemas.microsoft.com/office/powerpoint/2010/main" val="4268120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5F360-E1FB-4A06-86A8-288258B7C0D2}"/>
              </a:ext>
            </a:extLst>
          </p:cNvPr>
          <p:cNvSpPr>
            <a:spLocks noGrp="1"/>
          </p:cNvSpPr>
          <p:nvPr>
            <p:ph type="title"/>
          </p:nvPr>
        </p:nvSpPr>
        <p:spPr/>
        <p:txBody>
          <a:bodyPr/>
          <a:lstStyle/>
          <a:p>
            <a:r>
              <a:rPr lang="es-CL" dirty="0"/>
              <a:t>Importancia de la arquitectura de software</a:t>
            </a:r>
          </a:p>
        </p:txBody>
      </p:sp>
      <p:sp>
        <p:nvSpPr>
          <p:cNvPr id="3" name="Marcador de contenido 2">
            <a:extLst>
              <a:ext uri="{FF2B5EF4-FFF2-40B4-BE49-F238E27FC236}">
                <a16:creationId xmlns:a16="http://schemas.microsoft.com/office/drawing/2014/main" id="{D0D769E5-536E-47E3-9B33-0A34D5C43247}"/>
              </a:ext>
            </a:extLst>
          </p:cNvPr>
          <p:cNvSpPr>
            <a:spLocks noGrp="1"/>
          </p:cNvSpPr>
          <p:nvPr>
            <p:ph idx="1"/>
          </p:nvPr>
        </p:nvSpPr>
        <p:spPr/>
        <p:txBody>
          <a:bodyPr>
            <a:normAutofit fontScale="92500"/>
          </a:bodyPr>
          <a:lstStyle/>
          <a:p>
            <a:r>
              <a:rPr lang="es-CL" dirty="0"/>
              <a:t>La arquitectura ocupa decisiones importantes sobre la organización del sistema software.</a:t>
            </a:r>
          </a:p>
          <a:p>
            <a:r>
              <a:rPr lang="es-CL" dirty="0"/>
              <a:t>Los elementos estructurales que compondrán el sistema y sus interfaces, junto con sus comportamientos, tal y como se especifican en las colaboraciones entre estos elementos.</a:t>
            </a:r>
          </a:p>
          <a:p>
            <a:r>
              <a:rPr lang="es-CL" dirty="0"/>
              <a:t>La composición de los elementos estructurales y del comportamiento en subsistemas progresivamente más grandes.</a:t>
            </a:r>
          </a:p>
          <a:p>
            <a:r>
              <a:rPr lang="es-CL" dirty="0"/>
              <a:t>El estilo de la arquitectura que guía esta organización: los elementos y sus interfaces, sus colaboraciones y su composición.</a:t>
            </a:r>
          </a:p>
        </p:txBody>
      </p:sp>
    </p:spTree>
    <p:extLst>
      <p:ext uri="{BB962C8B-B14F-4D97-AF65-F5344CB8AC3E}">
        <p14:creationId xmlns:p14="http://schemas.microsoft.com/office/powerpoint/2010/main" val="2422918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D6E6A-4260-4DAA-80E0-59E3641FDD0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7EE67A1-E91D-4DDD-BA5D-09EBCB74671C}"/>
              </a:ext>
            </a:extLst>
          </p:cNvPr>
          <p:cNvSpPr>
            <a:spLocks noGrp="1"/>
          </p:cNvSpPr>
          <p:nvPr>
            <p:ph idx="1"/>
          </p:nvPr>
        </p:nvSpPr>
        <p:spPr/>
        <p:txBody>
          <a:bodyPr>
            <a:normAutofit fontScale="92500" lnSpcReduction="20000"/>
          </a:bodyPr>
          <a:lstStyle/>
          <a:p>
            <a:r>
              <a:rPr lang="es-CL" dirty="0"/>
              <a:t>Sin embargo, la arquitectura software está afectada no sólo por la estructura y el comportamiento, sino también por el uso, la funcionalidad, el rendimiento, la flexibilidad, la reutilización, la facilidad de comprensión, las restricciones y compromisos económicos y tecnológicos, y la estética.</a:t>
            </a:r>
          </a:p>
          <a:p>
            <a:r>
              <a:rPr lang="es-CL" dirty="0"/>
              <a:t>Anteriormente, hemos dicho que la arquitectura se representa  mediante vistas del modelo: una vista del modelo de casos de uso, una vista del modelo de análisis, una vista del modelo de diseño, etc.</a:t>
            </a:r>
          </a:p>
          <a:p>
            <a:r>
              <a:rPr lang="es-CL" dirty="0"/>
              <a:t>Ya que una vista de un modelo es un extracto, o una parte de ese modelo, una vista del modelo de casos de uso, por ejemplo, se parece al propio modelo de casos de uso</a:t>
            </a:r>
          </a:p>
        </p:txBody>
      </p:sp>
    </p:spTree>
    <p:extLst>
      <p:ext uri="{BB962C8B-B14F-4D97-AF65-F5344CB8AC3E}">
        <p14:creationId xmlns:p14="http://schemas.microsoft.com/office/powerpoint/2010/main" val="1810200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7C352-BA90-4312-BB37-7C608FF6BD6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9DA1AA0-03DA-4590-8C46-8DEA2936042E}"/>
              </a:ext>
            </a:extLst>
          </p:cNvPr>
          <p:cNvSpPr>
            <a:spLocks noGrp="1"/>
          </p:cNvSpPr>
          <p:nvPr>
            <p:ph idx="1"/>
          </p:nvPr>
        </p:nvSpPr>
        <p:spPr/>
        <p:txBody>
          <a:bodyPr>
            <a:normAutofit fontScale="85000" lnSpcReduction="20000"/>
          </a:bodyPr>
          <a:lstStyle/>
          <a:p>
            <a:r>
              <a:rPr lang="es-CL" dirty="0"/>
              <a:t>Un sistema software grande y complejo requiere una arquitectura para que los desarrolladores puedan progresar hasta tener una visión común.</a:t>
            </a:r>
          </a:p>
          <a:p>
            <a:r>
              <a:rPr lang="es-CL" dirty="0"/>
              <a:t>Un sistema software es difícil de abarcar visualmente porque no existe en un mundo de tres dimensiones.</a:t>
            </a:r>
          </a:p>
          <a:p>
            <a:r>
              <a:rPr lang="es-CL" dirty="0"/>
              <a:t>Es a menudo único y sin precedente en determinados aspectos.</a:t>
            </a:r>
          </a:p>
          <a:p>
            <a:r>
              <a:rPr lang="es-CL" dirty="0"/>
              <a:t>Suele utilizar tecnología poco probada o una mezcla de tecnologías nuevas.</a:t>
            </a:r>
          </a:p>
          <a:p>
            <a:r>
              <a:rPr lang="es-CL" dirty="0"/>
              <a:t>Tampoco es raro que el sistema lleve a sus últimos límites la tecnología existente.</a:t>
            </a:r>
          </a:p>
          <a:p>
            <a:r>
              <a:rPr lang="es-CL" dirty="0"/>
              <a:t>Además, debe ser construido para acomodar gran cantidad de clases que sufrirán cambios futuros.</a:t>
            </a:r>
          </a:p>
        </p:txBody>
      </p:sp>
    </p:spTree>
    <p:extLst>
      <p:ext uri="{BB962C8B-B14F-4D97-AF65-F5344CB8AC3E}">
        <p14:creationId xmlns:p14="http://schemas.microsoft.com/office/powerpoint/2010/main" val="1742802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B4EC8-5C38-4CD4-899D-C2BAF5B15E6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35B8376-509B-4FEB-A838-73AD1C319414}"/>
              </a:ext>
            </a:extLst>
          </p:cNvPr>
          <p:cNvSpPr>
            <a:spLocks noGrp="1"/>
          </p:cNvSpPr>
          <p:nvPr>
            <p:ph idx="1"/>
          </p:nvPr>
        </p:nvSpPr>
        <p:spPr/>
        <p:txBody>
          <a:bodyPr/>
          <a:lstStyle/>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A medida que los sistemas se hacen más complejos, “los problemas de diseño van más allá de los algoritmos y las estructuras de datos para su computación. Para diseñar y especificar una estructura del sistema global surgen nuevos tipos de problemas” .</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Además, existe con frecuencia un sistema que ya realiza algunas de las funciones del sistema propuesto.</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El saber identificar qué hace este sistema, casi siempre con poca o ninguna documentación, y qué código pueden reutilizar los desarrolladores, añade complejidad al desarrollo.</a:t>
            </a:r>
          </a:p>
        </p:txBody>
      </p:sp>
    </p:spTree>
    <p:extLst>
      <p:ext uri="{BB962C8B-B14F-4D97-AF65-F5344CB8AC3E}">
        <p14:creationId xmlns:p14="http://schemas.microsoft.com/office/powerpoint/2010/main" val="20243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8CF57-B668-41B2-8C38-4F9EC13BD58F}"/>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E3C5C99C-DBDA-4878-BDD7-23C8947C64E1}"/>
              </a:ext>
            </a:extLst>
          </p:cNvPr>
          <p:cNvSpPr>
            <a:spLocks noGrp="1"/>
          </p:cNvSpPr>
          <p:nvPr>
            <p:ph idx="1"/>
          </p:nvPr>
        </p:nvSpPr>
        <p:spPr/>
        <p:txBody>
          <a:bodyPr/>
          <a:lstStyle/>
          <a:p>
            <a:r>
              <a:rPr lang="es-CL" dirty="0"/>
              <a:t>Basado en lo aprendido anteriormente:</a:t>
            </a:r>
          </a:p>
          <a:p>
            <a:pPr lvl="1"/>
            <a:r>
              <a:rPr lang="es-CL" dirty="0"/>
              <a:t>En que fase se desarrolla principalmente la arquitectura</a:t>
            </a:r>
          </a:p>
          <a:p>
            <a:pPr lvl="1"/>
            <a:r>
              <a:rPr lang="es-CL" dirty="0"/>
              <a:t>Que casos de uso se deben tener en cuenta para el desarrollo de la arquitectura. Mencione 3</a:t>
            </a:r>
          </a:p>
          <a:p>
            <a:pPr lvl="1"/>
            <a:r>
              <a:rPr lang="es-CL" dirty="0"/>
              <a:t>¿Qué ventaja se obtiene al usar casos de uso en la arquitectura?</a:t>
            </a:r>
          </a:p>
          <a:p>
            <a:pPr lvl="1"/>
            <a:endParaRPr lang="es-CL" dirty="0"/>
          </a:p>
          <a:p>
            <a:pPr lvl="1"/>
            <a:endParaRPr lang="es-CL" dirty="0"/>
          </a:p>
        </p:txBody>
      </p:sp>
    </p:spTree>
    <p:extLst>
      <p:ext uri="{BB962C8B-B14F-4D97-AF65-F5344CB8AC3E}">
        <p14:creationId xmlns:p14="http://schemas.microsoft.com/office/powerpoint/2010/main" val="2461649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6A4A9-06CB-480D-A48B-E8B7BE3DB25C}"/>
              </a:ext>
            </a:extLst>
          </p:cNvPr>
          <p:cNvSpPr>
            <a:spLocks noGrp="1"/>
          </p:cNvSpPr>
          <p:nvPr>
            <p:ph type="title"/>
          </p:nvPr>
        </p:nvSpPr>
        <p:spPr/>
        <p:txBody>
          <a:bodyPr/>
          <a:lstStyle/>
          <a:p>
            <a:r>
              <a:rPr lang="es-CL" dirty="0"/>
              <a:t>Proceso dirigido por casos de uso</a:t>
            </a:r>
          </a:p>
        </p:txBody>
      </p:sp>
      <p:sp>
        <p:nvSpPr>
          <p:cNvPr id="3" name="Marcador de contenido 2">
            <a:extLst>
              <a:ext uri="{FF2B5EF4-FFF2-40B4-BE49-F238E27FC236}">
                <a16:creationId xmlns:a16="http://schemas.microsoft.com/office/drawing/2014/main" id="{7C9BA139-7954-4F7C-8175-2F9A8F807A23}"/>
              </a:ext>
            </a:extLst>
          </p:cNvPr>
          <p:cNvSpPr>
            <a:spLocks noGrp="1"/>
          </p:cNvSpPr>
          <p:nvPr>
            <p:ph idx="1"/>
          </p:nvPr>
        </p:nvSpPr>
        <p:spPr/>
        <p:txBody>
          <a:bodyPr/>
          <a:lstStyle/>
          <a:p>
            <a:r>
              <a:rPr lang="es-CL" dirty="0"/>
              <a:t>Se capturan los requerimientos de usuario a través de casos de uso, los cuales son fundamentales para:</a:t>
            </a:r>
          </a:p>
          <a:p>
            <a:pPr lvl="1"/>
            <a:r>
              <a:rPr lang="es-CL" dirty="0"/>
              <a:t>Identificar y especificar clases, subsistemas e interfaces.</a:t>
            </a:r>
          </a:p>
          <a:p>
            <a:pPr lvl="1"/>
            <a:r>
              <a:rPr lang="es-CL" dirty="0"/>
              <a:t>Identificar y especificar casos de prueba.</a:t>
            </a:r>
          </a:p>
          <a:p>
            <a:pPr lvl="1"/>
            <a:r>
              <a:rPr lang="es-CL" dirty="0"/>
              <a:t>Planificar las iteraciones e integración del sistema.</a:t>
            </a:r>
          </a:p>
          <a:p>
            <a:pPr lvl="1"/>
            <a:r>
              <a:rPr lang="es-CL" dirty="0"/>
              <a:t>Nos guían a través de los flujos de trabajo.</a:t>
            </a:r>
          </a:p>
        </p:txBody>
      </p:sp>
    </p:spTree>
    <p:extLst>
      <p:ext uri="{BB962C8B-B14F-4D97-AF65-F5344CB8AC3E}">
        <p14:creationId xmlns:p14="http://schemas.microsoft.com/office/powerpoint/2010/main" val="1819693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3CC87-6EC0-4FED-9582-E14C69DE1D86}"/>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AA57A808-1B61-4EB4-94B6-DC0C8405A52C}"/>
              </a:ext>
            </a:extLst>
          </p:cNvPr>
          <p:cNvSpPr>
            <a:spLocks noGrp="1"/>
          </p:cNvSpPr>
          <p:nvPr>
            <p:ph idx="1"/>
          </p:nvPr>
        </p:nvSpPr>
        <p:spPr/>
        <p:txBody>
          <a:bodyPr>
            <a:normAutofit fontScale="92500" lnSpcReduction="20000"/>
          </a:bodyPr>
          <a:lstStyle/>
          <a:p>
            <a:r>
              <a:rPr lang="es-CL" dirty="0"/>
              <a:t>En cada iteración se identifican e implementan unos cuantos casos de uso, los cuales nos serán de utilidad para idear la arquitectura.</a:t>
            </a:r>
          </a:p>
          <a:p>
            <a:r>
              <a:rPr lang="es-CL" dirty="0"/>
              <a:t>Se seleccionarán los casos de uso más representativos y se utilizarán como partida para escribir el manual de usuario.</a:t>
            </a:r>
          </a:p>
          <a:p>
            <a:r>
              <a:rPr lang="es-CL" dirty="0"/>
              <a:t>La captura de requisitos tiene dos objetivos:</a:t>
            </a:r>
          </a:p>
          <a:p>
            <a:pPr lvl="1"/>
            <a:r>
              <a:rPr lang="es-CL" dirty="0"/>
              <a:t>Encontrar los verdaderos requisitos.</a:t>
            </a:r>
          </a:p>
          <a:p>
            <a:pPr lvl="1"/>
            <a:r>
              <a:rPr lang="es-CL" dirty="0"/>
              <a:t>Representarlos de un modo adecuado para los usuarios, clientes y desarrolladores.</a:t>
            </a:r>
          </a:p>
          <a:p>
            <a:r>
              <a:rPr lang="es-CL" dirty="0"/>
              <a:t>Un sistema tiene muchos tipos de usuarios. Cada tipo de usuario se representa por un actor.</a:t>
            </a:r>
          </a:p>
        </p:txBody>
      </p:sp>
    </p:spTree>
    <p:extLst>
      <p:ext uri="{BB962C8B-B14F-4D97-AF65-F5344CB8AC3E}">
        <p14:creationId xmlns:p14="http://schemas.microsoft.com/office/powerpoint/2010/main" val="1114828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D03D9-AF27-4C4D-8251-A9A49B5EEF09}"/>
              </a:ext>
            </a:extLst>
          </p:cNvPr>
          <p:cNvSpPr>
            <a:spLocks noGrp="1"/>
          </p:cNvSpPr>
          <p:nvPr>
            <p:ph type="title"/>
          </p:nvPr>
        </p:nvSpPr>
        <p:spPr/>
        <p:txBody>
          <a:bodyPr/>
          <a:lstStyle/>
          <a:p>
            <a:r>
              <a:rPr lang="es-CL" dirty="0"/>
              <a:t>Porque usar casos de uso</a:t>
            </a:r>
          </a:p>
        </p:txBody>
      </p:sp>
      <p:sp>
        <p:nvSpPr>
          <p:cNvPr id="3" name="Marcador de contenido 2">
            <a:extLst>
              <a:ext uri="{FF2B5EF4-FFF2-40B4-BE49-F238E27FC236}">
                <a16:creationId xmlns:a16="http://schemas.microsoft.com/office/drawing/2014/main" id="{84C5AED3-9F09-4AC0-A2A5-4A70F6F301E1}"/>
              </a:ext>
            </a:extLst>
          </p:cNvPr>
          <p:cNvSpPr>
            <a:spLocks noGrp="1"/>
          </p:cNvSpPr>
          <p:nvPr>
            <p:ph idx="1"/>
          </p:nvPr>
        </p:nvSpPr>
        <p:spPr/>
        <p:txBody>
          <a:bodyPr>
            <a:normAutofit fontScale="92500" lnSpcReduction="20000"/>
          </a:bodyPr>
          <a:lstStyle/>
          <a:p>
            <a:r>
              <a:rPr lang="es-CL" dirty="0"/>
              <a:t>Proporcionan un medio sistemático e intuitivo de capturar requisitos funcionales centrándose en el valor añadido para el usuario.</a:t>
            </a:r>
          </a:p>
          <a:p>
            <a:r>
              <a:rPr lang="es-CL" dirty="0"/>
              <a:t>Dirigen todo el proceso de desarrollo debido a que la mayoría de las actividades como el análisis, diseño y prueba se llevan a cabo partiendo de los casos de uso.</a:t>
            </a:r>
          </a:p>
          <a:p>
            <a:r>
              <a:rPr lang="es-CL" dirty="0"/>
              <a:t>Los casos de uso nos ayudan a llevar a cabo el desarrollo iterativo. Cada iteración, se dirige por los casos de uso a través de todos los flujos de trabajo, de los requisitos al diseño y a la prueba, obteniendo un incremento.</a:t>
            </a:r>
          </a:p>
          <a:p>
            <a:r>
              <a:rPr lang="es-CL" dirty="0"/>
              <a:t>Cada incremento es una realización de un conjunto de casos de uso.</a:t>
            </a:r>
          </a:p>
        </p:txBody>
      </p:sp>
    </p:spTree>
    <p:extLst>
      <p:ext uri="{BB962C8B-B14F-4D97-AF65-F5344CB8AC3E}">
        <p14:creationId xmlns:p14="http://schemas.microsoft.com/office/powerpoint/2010/main" val="1746191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49B6E-C533-4CAE-A839-3CD3CA31750F}"/>
              </a:ext>
            </a:extLst>
          </p:cNvPr>
          <p:cNvSpPr>
            <a:spLocks noGrp="1"/>
          </p:cNvSpPr>
          <p:nvPr>
            <p:ph type="title"/>
          </p:nvPr>
        </p:nvSpPr>
        <p:spPr/>
        <p:txBody>
          <a:bodyPr/>
          <a:lstStyle/>
          <a:p>
            <a:r>
              <a:rPr lang="es-CL" dirty="0"/>
              <a:t>Requisitos funcionales a través de casos de uso</a:t>
            </a:r>
          </a:p>
        </p:txBody>
      </p:sp>
      <p:sp>
        <p:nvSpPr>
          <p:cNvPr id="3" name="Marcador de contenido 2">
            <a:extLst>
              <a:ext uri="{FF2B5EF4-FFF2-40B4-BE49-F238E27FC236}">
                <a16:creationId xmlns:a16="http://schemas.microsoft.com/office/drawing/2014/main" id="{C6D3B48D-9547-474E-97DD-2960E9382485}"/>
              </a:ext>
            </a:extLst>
          </p:cNvPr>
          <p:cNvSpPr>
            <a:spLocks noGrp="1"/>
          </p:cNvSpPr>
          <p:nvPr>
            <p:ph idx="1"/>
          </p:nvPr>
        </p:nvSpPr>
        <p:spPr/>
        <p:txBody>
          <a:bodyPr/>
          <a:lstStyle/>
          <a:p>
            <a:r>
              <a:rPr lang="es-CL" dirty="0"/>
              <a:t>El modelo de caso de uso ayuda al cliente, a los usuarios y desarrolladores a llegar a un acuerdo de como utilizar el sistema. </a:t>
            </a:r>
          </a:p>
          <a:p>
            <a:r>
              <a:rPr lang="es-CL" dirty="0"/>
              <a:t>La mayoría de los sistemas tienen muchos tipos de usuarios y cada uno de estos se representa mediante un actor.</a:t>
            </a:r>
          </a:p>
          <a:p>
            <a:r>
              <a:rPr lang="es-CL" dirty="0"/>
              <a:t>Los actores utilizan el sistema al interactuar con los casos de uso.</a:t>
            </a:r>
          </a:p>
          <a:p>
            <a:r>
              <a:rPr lang="es-CL" dirty="0"/>
              <a:t>Todos los actores y casos de uso del sistema forman un modelo de casos de uso</a:t>
            </a:r>
          </a:p>
        </p:txBody>
      </p:sp>
    </p:spTree>
    <p:extLst>
      <p:ext uri="{BB962C8B-B14F-4D97-AF65-F5344CB8AC3E}">
        <p14:creationId xmlns:p14="http://schemas.microsoft.com/office/powerpoint/2010/main" val="818084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C0118AB-B8F3-440E-B7AD-9C665D75850A}"/>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dirty="0"/>
          </a:p>
        </p:txBody>
      </p:sp>
      <p:sp>
        <p:nvSpPr>
          <p:cNvPr id="7" name="Marcador de contenido 6">
            <a:extLst>
              <a:ext uri="{FF2B5EF4-FFF2-40B4-BE49-F238E27FC236}">
                <a16:creationId xmlns:a16="http://schemas.microsoft.com/office/drawing/2014/main" id="{633DB658-4066-4DA4-847B-834F6A11BA1D}"/>
              </a:ext>
            </a:extLst>
          </p:cNvPr>
          <p:cNvSpPr>
            <a:spLocks noGrp="1"/>
          </p:cNvSpPr>
          <p:nvPr>
            <p:ph sz="half" idx="2"/>
          </p:nvPr>
        </p:nvSpPr>
        <p:spPr>
          <a:xfrm>
            <a:off x="1975805" y="2052116"/>
            <a:ext cx="2908167" cy="3997828"/>
          </a:xfrm>
        </p:spPr>
        <p:txBody>
          <a:bodyPr vert="horz" lIns="91440" tIns="45720" rIns="91440" bIns="45720" rtlCol="0" anchor="ctr">
            <a:normAutofit/>
          </a:bodyPr>
          <a:lstStyle/>
          <a:p>
            <a:r>
              <a:rPr lang="en-US" sz="1600" dirty="0"/>
              <a:t>El actor </a:t>
            </a:r>
            <a:r>
              <a:rPr lang="en-US" sz="1600" dirty="0" err="1"/>
              <a:t>Cliente</a:t>
            </a:r>
            <a:r>
              <a:rPr lang="en-US" sz="1600" dirty="0"/>
              <a:t> de Banco </a:t>
            </a:r>
            <a:r>
              <a:rPr lang="en-US" sz="1600" dirty="0" err="1"/>
              <a:t>utiliza</a:t>
            </a:r>
            <a:r>
              <a:rPr lang="en-US" sz="1600" dirty="0"/>
              <a:t> un </a:t>
            </a:r>
            <a:r>
              <a:rPr lang="en-US" sz="1600" dirty="0" err="1"/>
              <a:t>sistema</a:t>
            </a:r>
            <a:r>
              <a:rPr lang="en-US" sz="1600" dirty="0"/>
              <a:t> de </a:t>
            </a:r>
            <a:r>
              <a:rPr lang="en-US" sz="1600" dirty="0" err="1"/>
              <a:t>Cajero</a:t>
            </a:r>
            <a:r>
              <a:rPr lang="en-US" sz="1600" dirty="0"/>
              <a:t> </a:t>
            </a:r>
            <a:r>
              <a:rPr lang="en-US" sz="1600" dirty="0" err="1"/>
              <a:t>Automático</a:t>
            </a:r>
            <a:r>
              <a:rPr lang="en-US" sz="1600" dirty="0"/>
              <a:t> para </a:t>
            </a:r>
            <a:r>
              <a:rPr lang="en-US" sz="1600" dirty="0" err="1"/>
              <a:t>retirar</a:t>
            </a:r>
            <a:r>
              <a:rPr lang="en-US" sz="1600" dirty="0"/>
              <a:t> e </a:t>
            </a:r>
            <a:r>
              <a:rPr lang="en-US" sz="1600" dirty="0" err="1"/>
              <a:t>ingresar</a:t>
            </a:r>
            <a:r>
              <a:rPr lang="en-US" sz="1600" dirty="0"/>
              <a:t> dinero </a:t>
            </a:r>
            <a:r>
              <a:rPr lang="en-US" sz="1600" dirty="0" err="1"/>
              <a:t>desde</a:t>
            </a:r>
            <a:r>
              <a:rPr lang="en-US" sz="1600" dirty="0"/>
              <a:t> </a:t>
            </a:r>
            <a:r>
              <a:rPr lang="en-US" sz="1600" dirty="0" err="1"/>
              <a:t>cuentas</a:t>
            </a:r>
            <a:r>
              <a:rPr lang="en-US" sz="1600" dirty="0"/>
              <a:t>, y para </a:t>
            </a:r>
            <a:r>
              <a:rPr lang="en-US" sz="1600" dirty="0" err="1"/>
              <a:t>transferir</a:t>
            </a:r>
            <a:r>
              <a:rPr lang="en-US" sz="1600" dirty="0"/>
              <a:t> dinero entre </a:t>
            </a:r>
            <a:r>
              <a:rPr lang="en-US" sz="1600" dirty="0" err="1"/>
              <a:t>cuentas</a:t>
            </a:r>
            <a:r>
              <a:rPr lang="en-US" sz="1600" dirty="0"/>
              <a:t>. </a:t>
            </a:r>
          </a:p>
        </p:txBody>
      </p:sp>
      <p:pic>
        <p:nvPicPr>
          <p:cNvPr id="5" name="Marcador de contenido 4" descr="Diagrama&#10;&#10;Descripción generada automáticamente">
            <a:extLst>
              <a:ext uri="{FF2B5EF4-FFF2-40B4-BE49-F238E27FC236}">
                <a16:creationId xmlns:a16="http://schemas.microsoft.com/office/drawing/2014/main" id="{205B0D5D-DF75-4428-8B36-6F06F75D8AF0}"/>
              </a:ext>
            </a:extLst>
          </p:cNvPr>
          <p:cNvPicPr>
            <a:picLocks noGrp="1" noChangeAspect="1"/>
          </p:cNvPicPr>
          <p:nvPr>
            <p:ph sz="half" idx="1"/>
          </p:nvPr>
        </p:nvPicPr>
        <p:blipFill rotWithShape="1">
          <a:blip r:embed="rId2"/>
          <a:srcRect l="21370" r="19704" b="-1"/>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60534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A9CE8C0-B3C1-44C2-BB4A-FFC730AF8DFB}"/>
              </a:ext>
            </a:extLst>
          </p:cNvPr>
          <p:cNvSpPr>
            <a:spLocks noGrp="1"/>
          </p:cNvSpPr>
          <p:nvPr>
            <p:ph type="title"/>
          </p:nvPr>
        </p:nvSpPr>
        <p:spPr/>
        <p:txBody>
          <a:bodyPr/>
          <a:lstStyle/>
          <a:p>
            <a:endParaRPr lang="es-CL"/>
          </a:p>
        </p:txBody>
      </p:sp>
      <p:sp>
        <p:nvSpPr>
          <p:cNvPr id="8" name="Marcador de contenido 7">
            <a:extLst>
              <a:ext uri="{FF2B5EF4-FFF2-40B4-BE49-F238E27FC236}">
                <a16:creationId xmlns:a16="http://schemas.microsoft.com/office/drawing/2014/main" id="{F0EFE657-9EDE-40FC-9F45-6D529D91F976}"/>
              </a:ext>
            </a:extLst>
          </p:cNvPr>
          <p:cNvSpPr>
            <a:spLocks noGrp="1"/>
          </p:cNvSpPr>
          <p:nvPr>
            <p:ph idx="1"/>
          </p:nvPr>
        </p:nvSpPr>
        <p:spPr/>
        <p:txBody>
          <a:bodyPr/>
          <a:lstStyle/>
          <a:p>
            <a:r>
              <a:rPr lang="es-CL" dirty="0"/>
              <a:t>Colaboración entre equipos: El desarrollo de software no lo hace una única persona sino múltiples equipos.</a:t>
            </a:r>
          </a:p>
          <a:p>
            <a:r>
              <a:rPr lang="es-CL" dirty="0"/>
              <a:t>Elevar el nivel de abstracción: Este principio motiva el uso de conceptos reutilizables tales como patrones de diseño o </a:t>
            </a:r>
            <a:r>
              <a:rPr lang="es-CL" dirty="0" err="1"/>
              <a:t>frameworks</a:t>
            </a:r>
            <a:r>
              <a:rPr lang="es-CL" dirty="0"/>
              <a:t>. </a:t>
            </a:r>
          </a:p>
          <a:p>
            <a:r>
              <a:rPr lang="es-CL" dirty="0"/>
              <a:t>Enfocarse en la calidad: El control de calidad no debe realizarse al final de cada iteración, sino en todos los aspectos de la producción.</a:t>
            </a:r>
          </a:p>
        </p:txBody>
      </p:sp>
    </p:spTree>
    <p:extLst>
      <p:ext uri="{BB962C8B-B14F-4D97-AF65-F5344CB8AC3E}">
        <p14:creationId xmlns:p14="http://schemas.microsoft.com/office/powerpoint/2010/main" val="600892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5E461-1B79-48B2-8B7F-FD18397AC819}"/>
              </a:ext>
            </a:extLst>
          </p:cNvPr>
          <p:cNvSpPr>
            <a:spLocks noGrp="1"/>
          </p:cNvSpPr>
          <p:nvPr>
            <p:ph type="title"/>
          </p:nvPr>
        </p:nvSpPr>
        <p:spPr/>
        <p:txBody>
          <a:bodyPr/>
          <a:lstStyle/>
          <a:p>
            <a:r>
              <a:rPr lang="es-CL" dirty="0"/>
              <a:t>Actores son el entorno del sistema </a:t>
            </a:r>
          </a:p>
        </p:txBody>
      </p:sp>
      <p:sp>
        <p:nvSpPr>
          <p:cNvPr id="3" name="Marcador de contenido 2">
            <a:extLst>
              <a:ext uri="{FF2B5EF4-FFF2-40B4-BE49-F238E27FC236}">
                <a16:creationId xmlns:a16="http://schemas.microsoft.com/office/drawing/2014/main" id="{2666B9E2-0AE1-400B-AFC5-92FDB1B90D5A}"/>
              </a:ext>
            </a:extLst>
          </p:cNvPr>
          <p:cNvSpPr>
            <a:spLocks noGrp="1"/>
          </p:cNvSpPr>
          <p:nvPr>
            <p:ph idx="1"/>
          </p:nvPr>
        </p:nvSpPr>
        <p:spPr/>
        <p:txBody>
          <a:bodyPr>
            <a:normAutofit fontScale="92500" lnSpcReduction="10000"/>
          </a:bodyPr>
          <a:lstStyle/>
          <a:p>
            <a:r>
              <a:rPr lang="es-CL" dirty="0"/>
              <a:t>No todos los actores representan a personas. Pueden ser actores otros sistemas o hardware.</a:t>
            </a:r>
          </a:p>
          <a:p>
            <a:r>
              <a:rPr lang="es-CL" dirty="0"/>
              <a:t>Cada actor asume un conjunto coherente de papeles cuando interactúa con el sistema.</a:t>
            </a:r>
          </a:p>
          <a:p>
            <a:r>
              <a:rPr lang="es-CL" dirty="0"/>
              <a:t>Un usuario físico puede actuar como uno o varios actores desempeñando los papeles de esos actores en su interacción con el sistema</a:t>
            </a:r>
          </a:p>
          <a:p>
            <a:r>
              <a:rPr lang="es-CL" dirty="0"/>
              <a:t>Varios usuarios concretos pueden actuar como diferentes ocurrencias del mismo actor. Por ejemplo, puede  haber miles de personas con son representados por el actor de “cliente del banco”</a:t>
            </a:r>
          </a:p>
        </p:txBody>
      </p:sp>
    </p:spTree>
    <p:extLst>
      <p:ext uri="{BB962C8B-B14F-4D97-AF65-F5344CB8AC3E}">
        <p14:creationId xmlns:p14="http://schemas.microsoft.com/office/powerpoint/2010/main" val="3534819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A0E6C-0031-48A5-8C1A-07B3ED7257F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ABC713D-6286-45BA-96AF-EB246F12AACD}"/>
              </a:ext>
            </a:extLst>
          </p:cNvPr>
          <p:cNvSpPr>
            <a:spLocks noGrp="1"/>
          </p:cNvSpPr>
          <p:nvPr>
            <p:ph idx="1"/>
          </p:nvPr>
        </p:nvSpPr>
        <p:spPr/>
        <p:txBody>
          <a:bodyPr>
            <a:normAutofit fontScale="92500" lnSpcReduction="10000"/>
          </a:bodyPr>
          <a:lstStyle/>
          <a:p>
            <a:r>
              <a:rPr lang="es-CL" dirty="0"/>
              <a:t>Los actores se comunican con el sistema mediante el envío y recepción de mensajes hacia y desde el sistema según se llevan a cabo los casos de uso.</a:t>
            </a:r>
          </a:p>
          <a:p>
            <a:r>
              <a:rPr lang="es-CL" dirty="0"/>
              <a:t>A medida que definimos lo que hacen los actores y lo que hacen los casos de uso, se traza una clara separación entre la responsabilidad de los actores y las del sistema. Esta separación ayuda a delimitar el alcance del sistema</a:t>
            </a:r>
          </a:p>
          <a:p>
            <a:r>
              <a:rPr lang="es-CL" dirty="0"/>
              <a:t>Se especifican los actores examinando a los usuarios que utilizan el sistema y otros sistemas que deben interactuar con él. Cada categoría de usuarios o sistemas que interactúan se representan como actores.</a:t>
            </a:r>
          </a:p>
        </p:txBody>
      </p:sp>
    </p:spTree>
    <p:extLst>
      <p:ext uri="{BB962C8B-B14F-4D97-AF65-F5344CB8AC3E}">
        <p14:creationId xmlns:p14="http://schemas.microsoft.com/office/powerpoint/2010/main" val="2265017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236CE-108E-491D-B842-4A6F09CCB399}"/>
              </a:ext>
            </a:extLst>
          </p:cNvPr>
          <p:cNvSpPr>
            <a:spLocks noGrp="1"/>
          </p:cNvSpPr>
          <p:nvPr>
            <p:ph type="title"/>
          </p:nvPr>
        </p:nvSpPr>
        <p:spPr/>
        <p:txBody>
          <a:bodyPr/>
          <a:lstStyle/>
          <a:p>
            <a:r>
              <a:rPr lang="es-CL" dirty="0"/>
              <a:t>Los casos de uso especifican el sistema</a:t>
            </a:r>
          </a:p>
        </p:txBody>
      </p:sp>
      <p:sp>
        <p:nvSpPr>
          <p:cNvPr id="3" name="Marcador de contenido 2">
            <a:extLst>
              <a:ext uri="{FF2B5EF4-FFF2-40B4-BE49-F238E27FC236}">
                <a16:creationId xmlns:a16="http://schemas.microsoft.com/office/drawing/2014/main" id="{D508D0FC-4A10-4CD6-A5CB-78CAEC775727}"/>
              </a:ext>
            </a:extLst>
          </p:cNvPr>
          <p:cNvSpPr>
            <a:spLocks noGrp="1"/>
          </p:cNvSpPr>
          <p:nvPr>
            <p:ph idx="1"/>
          </p:nvPr>
        </p:nvSpPr>
        <p:spPr/>
        <p:txBody>
          <a:bodyPr>
            <a:normAutofit fontScale="92500" lnSpcReduction="10000"/>
          </a:bodyPr>
          <a:lstStyle/>
          <a:p>
            <a:r>
              <a:rPr lang="es-CL" dirty="0"/>
              <a:t>El caso de uso esta diseñado para cumplir el deseo del usuario cuando utiliza el sistema.</a:t>
            </a:r>
          </a:p>
          <a:p>
            <a:r>
              <a:rPr lang="es-CL" dirty="0"/>
              <a:t>El modelo de casos de uso captura todos los requisitos funcionales del sistema.</a:t>
            </a:r>
          </a:p>
          <a:p>
            <a:r>
              <a:rPr lang="es-CL" dirty="0"/>
              <a:t>Los modos de usar el sistema es un caso de uso candidato. Estos casos candidatos se amplían, se cambian o se dividen en casos de uso mas pequeños y se integran los casos de uso más completos.</a:t>
            </a:r>
          </a:p>
          <a:p>
            <a:r>
              <a:rPr lang="es-CL" dirty="0"/>
              <a:t>El modelo de casos de uso esta prácticamente finalizado cuando se recogen los requisitos funcionales correctamente, de tal manera que pueda comprender a los clientes, usuarios y desarrolladores</a:t>
            </a:r>
          </a:p>
          <a:p>
            <a:endParaRPr lang="es-CL" dirty="0"/>
          </a:p>
        </p:txBody>
      </p:sp>
    </p:spTree>
    <p:extLst>
      <p:ext uri="{BB962C8B-B14F-4D97-AF65-F5344CB8AC3E}">
        <p14:creationId xmlns:p14="http://schemas.microsoft.com/office/powerpoint/2010/main" val="2928089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38D0C-F3BF-4DD3-A64D-1D5B717B8DE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714B068-69EA-4816-8E81-89BFF674722A}"/>
              </a:ext>
            </a:extLst>
          </p:cNvPr>
          <p:cNvSpPr>
            <a:spLocks noGrp="1"/>
          </p:cNvSpPr>
          <p:nvPr>
            <p:ph idx="1"/>
          </p:nvPr>
        </p:nvSpPr>
        <p:spPr/>
        <p:txBody>
          <a:bodyPr>
            <a:normAutofit fontScale="92500" lnSpcReduction="10000"/>
          </a:bodyPr>
          <a:lstStyle/>
          <a:p>
            <a:r>
              <a:rPr lang="es-CL" dirty="0"/>
              <a:t>La secuencia de acciones realizadas para un caso  de uso, durante su operación, es un camino especifico a través del caso de uso</a:t>
            </a:r>
          </a:p>
          <a:p>
            <a:r>
              <a:rPr lang="es-CL" dirty="0"/>
              <a:t>Puede haber muchos caminos, muchos de ellos muy parecidos, son variantes de la ejecución de la secuencia de acciones</a:t>
            </a:r>
          </a:p>
          <a:p>
            <a:r>
              <a:rPr lang="es-CL" dirty="0"/>
              <a:t>Por ejemplo,  para el caso de uso ‘sacar dinero’, la secuencia de acciones para un camino a través de este caso de uso es:</a:t>
            </a:r>
          </a:p>
          <a:p>
            <a:pPr lvl="1"/>
            <a:r>
              <a:rPr lang="es-CL" dirty="0"/>
              <a:t>El Cliente del Banco se identifica</a:t>
            </a:r>
          </a:p>
          <a:p>
            <a:pPr lvl="1"/>
            <a:r>
              <a:rPr lang="es-CL" dirty="0"/>
              <a:t>El Cliente del Banco elige de que cuenta sacar el dinero y especifica cuanto va a sacar</a:t>
            </a:r>
          </a:p>
          <a:p>
            <a:pPr lvl="1"/>
            <a:r>
              <a:rPr lang="es-CL" dirty="0"/>
              <a:t>El sistema reduce la cantidad de la cuenta y entrega el dinero</a:t>
            </a:r>
          </a:p>
        </p:txBody>
      </p:sp>
    </p:spTree>
    <p:extLst>
      <p:ext uri="{BB962C8B-B14F-4D97-AF65-F5344CB8AC3E}">
        <p14:creationId xmlns:p14="http://schemas.microsoft.com/office/powerpoint/2010/main" val="561304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B5119-34DF-4CCB-9539-E48476B48DA2}"/>
              </a:ext>
            </a:extLst>
          </p:cNvPr>
          <p:cNvSpPr>
            <a:spLocks noGrp="1"/>
          </p:cNvSpPr>
          <p:nvPr>
            <p:ph type="title"/>
          </p:nvPr>
        </p:nvSpPr>
        <p:spPr/>
        <p:txBody>
          <a:bodyPr/>
          <a:lstStyle/>
          <a:p>
            <a:r>
              <a:rPr lang="es-CL"/>
              <a:t>Creación del modelo de análisis a partir de los casos de uso</a:t>
            </a:r>
            <a:endParaRPr lang="es-CL" dirty="0"/>
          </a:p>
        </p:txBody>
      </p:sp>
      <p:sp>
        <p:nvSpPr>
          <p:cNvPr id="4" name="Marcador de contenido 3">
            <a:extLst>
              <a:ext uri="{FF2B5EF4-FFF2-40B4-BE49-F238E27FC236}">
                <a16:creationId xmlns:a16="http://schemas.microsoft.com/office/drawing/2014/main" id="{7BA9E58B-6599-404F-A574-688E6A38DE66}"/>
              </a:ext>
            </a:extLst>
          </p:cNvPr>
          <p:cNvSpPr>
            <a:spLocks noGrp="1"/>
          </p:cNvSpPr>
          <p:nvPr>
            <p:ph idx="1"/>
          </p:nvPr>
        </p:nvSpPr>
        <p:spPr/>
        <p:txBody>
          <a:bodyPr/>
          <a:lstStyle/>
          <a:p>
            <a:r>
              <a:rPr lang="es-CL" dirty="0"/>
              <a:t>Una vez hemos conseguido describir correctamente el modelo de casos de uso, entonces a partir de este vamos a generar el modelo de análisis.</a:t>
            </a:r>
          </a:p>
          <a:p>
            <a:r>
              <a:rPr lang="es-CL" dirty="0"/>
              <a:t>En cada iteración se elige un conjunto de casos de uso  y por cada uno de estos generamos una traza y lo reflejamos en el modelo de análisis.</a:t>
            </a:r>
          </a:p>
          <a:p>
            <a:r>
              <a:rPr lang="es-CL" dirty="0"/>
              <a:t>También se describen las colaboraciones que llevan a cabo los casos de uso</a:t>
            </a:r>
          </a:p>
        </p:txBody>
      </p:sp>
    </p:spTree>
    <p:extLst>
      <p:ext uri="{BB962C8B-B14F-4D97-AF65-F5344CB8AC3E}">
        <p14:creationId xmlns:p14="http://schemas.microsoft.com/office/powerpoint/2010/main" val="4186233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9AFB920-4E53-41BE-B332-567D343AD4B1}"/>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dirty="0"/>
          </a:p>
        </p:txBody>
      </p:sp>
      <p:sp>
        <p:nvSpPr>
          <p:cNvPr id="5" name="Marcador de contenido 4">
            <a:extLst>
              <a:ext uri="{FF2B5EF4-FFF2-40B4-BE49-F238E27FC236}">
                <a16:creationId xmlns:a16="http://schemas.microsoft.com/office/drawing/2014/main" id="{901237FC-8C4F-4576-AB66-C40DDCBC9662}"/>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600" dirty="0"/>
              <a:t>Las clases de análisis, que participan en la realización de Sacar Dinero; Salida e Interfaz del cajero son clases de interfaz, Retirada de Efectiva una clase de control y Cuenta una clase tipo entidad</a:t>
            </a:r>
          </a:p>
        </p:txBody>
      </p:sp>
      <p:pic>
        <p:nvPicPr>
          <p:cNvPr id="8" name="Marcador de contenido 7" descr="Diagrama&#10;&#10;Descripción generada automáticamente">
            <a:extLst>
              <a:ext uri="{FF2B5EF4-FFF2-40B4-BE49-F238E27FC236}">
                <a16:creationId xmlns:a16="http://schemas.microsoft.com/office/drawing/2014/main" id="{6F4C411E-6F8E-4C5F-B19A-98CB1EEFD6F6}"/>
              </a:ext>
            </a:extLst>
          </p:cNvPr>
          <p:cNvPicPr>
            <a:picLocks noGrp="1" noChangeAspect="1"/>
          </p:cNvPicPr>
          <p:nvPr>
            <p:ph sz="half" idx="2"/>
          </p:nvPr>
        </p:nvPicPr>
        <p:blipFill>
          <a:blip r:embed="rId2"/>
          <a:stretch>
            <a:fillRect/>
          </a:stretch>
        </p:blipFill>
        <p:spPr>
          <a:xfrm>
            <a:off x="5432992" y="2878959"/>
            <a:ext cx="4818974" cy="231310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3760287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BA9C6-21A4-4B35-A011-4DB4D0EA1410}"/>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45F19A16-2E54-450D-814A-1F7B37BC6492}"/>
              </a:ext>
            </a:extLst>
          </p:cNvPr>
          <p:cNvSpPr>
            <a:spLocks noGrp="1"/>
          </p:cNvSpPr>
          <p:nvPr>
            <p:ph idx="1"/>
          </p:nvPr>
        </p:nvSpPr>
        <p:spPr/>
        <p:txBody>
          <a:bodyPr/>
          <a:lstStyle/>
          <a:p>
            <a:r>
              <a:rPr lang="es-CL" dirty="0"/>
              <a:t>En el modelo de análisis se utilizan tres estereotipos diferentes sobre las clases: ‘</a:t>
            </a:r>
            <a:r>
              <a:rPr lang="es-CL" dirty="0" err="1"/>
              <a:t>boundary</a:t>
            </a:r>
            <a:r>
              <a:rPr lang="es-CL" dirty="0"/>
              <a:t> </a:t>
            </a:r>
            <a:r>
              <a:rPr lang="es-CL" dirty="0" err="1"/>
              <a:t>class</a:t>
            </a:r>
            <a:r>
              <a:rPr lang="es-CL" dirty="0"/>
              <a:t>’, ‘control </a:t>
            </a:r>
            <a:r>
              <a:rPr lang="es-CL" dirty="0" err="1"/>
              <a:t>class</a:t>
            </a:r>
            <a:r>
              <a:rPr lang="es-CL" dirty="0"/>
              <a:t>’ y ‘</a:t>
            </a:r>
            <a:r>
              <a:rPr lang="es-CL" dirty="0" err="1"/>
              <a:t>entity</a:t>
            </a:r>
            <a:r>
              <a:rPr lang="es-CL" dirty="0"/>
              <a:t> </a:t>
            </a:r>
            <a:r>
              <a:rPr lang="es-CL" dirty="0" err="1"/>
              <a:t>class</a:t>
            </a:r>
            <a:r>
              <a:rPr lang="es-CL" dirty="0"/>
              <a:t>’.</a:t>
            </a:r>
          </a:p>
          <a:p>
            <a:r>
              <a:rPr lang="es-CL" dirty="0"/>
              <a:t>Salida e Interfaz del Cajero son clases de interfaz que se utilizan generalmente para modelar la interacción entre el sistema y sus actores.</a:t>
            </a:r>
          </a:p>
          <a:p>
            <a:r>
              <a:rPr lang="es-CL" dirty="0"/>
              <a:t>Retirada de Efectivo es una clase de control que se utiliza generalmente para representar secuencias o transacciones.</a:t>
            </a:r>
          </a:p>
          <a:p>
            <a:r>
              <a:rPr lang="es-CL" dirty="0"/>
              <a:t>Cuenta es una clase entidad, que en general se utilizan para modelar información.</a:t>
            </a:r>
          </a:p>
        </p:txBody>
      </p:sp>
    </p:spTree>
    <p:extLst>
      <p:ext uri="{BB962C8B-B14F-4D97-AF65-F5344CB8AC3E}">
        <p14:creationId xmlns:p14="http://schemas.microsoft.com/office/powerpoint/2010/main" val="3797452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87A72F-35A5-47F8-9F25-61F317294A99}"/>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dirty="0"/>
          </a:p>
        </p:txBody>
      </p:sp>
      <p:sp>
        <p:nvSpPr>
          <p:cNvPr id="5" name="Marcador de contenido 4">
            <a:extLst>
              <a:ext uri="{FF2B5EF4-FFF2-40B4-BE49-F238E27FC236}">
                <a16:creationId xmlns:a16="http://schemas.microsoft.com/office/drawing/2014/main" id="{9C381799-F285-49A8-B49B-17CC9BE0BBD6}"/>
              </a:ext>
            </a:extLst>
          </p:cNvPr>
          <p:cNvSpPr>
            <a:spLocks noGrp="1"/>
          </p:cNvSpPr>
          <p:nvPr>
            <p:ph sz="half" idx="1"/>
          </p:nvPr>
        </p:nvSpPr>
        <p:spPr>
          <a:xfrm>
            <a:off x="1975805" y="2052116"/>
            <a:ext cx="2658877" cy="3997828"/>
          </a:xfrm>
        </p:spPr>
        <p:txBody>
          <a:bodyPr vert="horz" lIns="91440" tIns="45720" rIns="91440" bIns="45720" rtlCol="0" anchor="ctr">
            <a:normAutofit lnSpcReduction="10000"/>
          </a:bodyPr>
          <a:lstStyle/>
          <a:p>
            <a:r>
              <a:rPr lang="es-CL" sz="1600" dirty="0"/>
              <a:t>El diagrama muestra como cada caso de uso se realiza como una estructura de clases del análisis. Las clases Interfaz del Cajero y Cuenta participan y desempeñan roles en las tres realizaciones de los casos de uso. Las otras solo participan en una sola realización.</a:t>
            </a:r>
          </a:p>
        </p:txBody>
      </p:sp>
      <p:pic>
        <p:nvPicPr>
          <p:cNvPr id="8" name="Marcador de contenido 7" descr="Diagrama&#10;&#10;Descripción generada automáticamente">
            <a:extLst>
              <a:ext uri="{FF2B5EF4-FFF2-40B4-BE49-F238E27FC236}">
                <a16:creationId xmlns:a16="http://schemas.microsoft.com/office/drawing/2014/main" id="{62AFD57A-880F-484A-98ED-A7C32A46AB5E}"/>
              </a:ext>
            </a:extLst>
          </p:cNvPr>
          <p:cNvPicPr>
            <a:picLocks noGrp="1" noChangeAspect="1"/>
          </p:cNvPicPr>
          <p:nvPr>
            <p:ph sz="half" idx="2"/>
          </p:nvPr>
        </p:nvPicPr>
        <p:blipFill>
          <a:blip r:embed="rId2"/>
          <a:stretch>
            <a:fillRect/>
          </a:stretch>
        </p:blipFill>
        <p:spPr>
          <a:xfrm>
            <a:off x="5432992" y="2915102"/>
            <a:ext cx="4818974" cy="224082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4254318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489C8-BF85-49EC-A1B4-51E447250BA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D58AC75-706B-494F-AFEF-DBFB60F207B5}"/>
              </a:ext>
            </a:extLst>
          </p:cNvPr>
          <p:cNvSpPr>
            <a:spLocks noGrp="1"/>
          </p:cNvSpPr>
          <p:nvPr>
            <p:ph idx="1"/>
          </p:nvPr>
        </p:nvSpPr>
        <p:spPr/>
        <p:txBody>
          <a:bodyPr>
            <a:normAutofit fontScale="77500" lnSpcReduction="20000"/>
          </a:bodyPr>
          <a:lstStyle/>
          <a:p>
            <a:r>
              <a:rPr lang="es-CL" dirty="0"/>
              <a:t>El diagrama anterior se obtuvo a partir del estudio de las descripciones de los tres casos de uso y de la posterior búsqueda de formas de llevar a cabo cada uno de ellos. Podríamos haber hecho algo como lo siguiente:</a:t>
            </a:r>
          </a:p>
          <a:p>
            <a:pPr lvl="1"/>
            <a:r>
              <a:rPr lang="es-CL" dirty="0"/>
              <a:t>La realización de los tres casos de uso, Sacar Dinero, Transferencia entre Cuentas e Ingresar Dinero implica a la clase Interfaz del Cajero y a la clase de entidad Cuenta. </a:t>
            </a:r>
          </a:p>
          <a:p>
            <a:pPr lvl="1"/>
            <a:r>
              <a:rPr lang="es-CL" dirty="0"/>
              <a:t>La ejecución de cada caso de uso comienza con el objeto Interfaz de Cajero. </a:t>
            </a:r>
          </a:p>
          <a:p>
            <a:pPr lvl="1"/>
            <a:r>
              <a:rPr lang="es-CL" dirty="0"/>
              <a:t>Después el trabajo continúa en un objeto de control, que coordina la mayor parte del caso de uso. La clase de este objeto varia dependiendo de cada caso de uso. En el caso de uso de Sacar Dinero participa la clase Retirada de Dinero.</a:t>
            </a:r>
          </a:p>
          <a:p>
            <a:pPr lvl="1"/>
            <a:r>
              <a:rPr lang="es-CL" dirty="0"/>
              <a:t>El objeto Transferencia pide a los dos objetos Cuenta implicados en la realización del caso de uso Transferencia entre Cuentas que actualicen sus saldos.</a:t>
            </a:r>
          </a:p>
          <a:p>
            <a:pPr lvl="1"/>
            <a:r>
              <a:rPr lang="es-CL" dirty="0"/>
              <a:t>El objeto Ingreso acepta dinero a través del Receptor de Dinero y pide al objeto Cuenta que incremente el saldo.</a:t>
            </a:r>
          </a:p>
        </p:txBody>
      </p:sp>
    </p:spTree>
    <p:extLst>
      <p:ext uri="{BB962C8B-B14F-4D97-AF65-F5344CB8AC3E}">
        <p14:creationId xmlns:p14="http://schemas.microsoft.com/office/powerpoint/2010/main" val="1106565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DE7CA1D-FFA3-4868-9475-E6DE73157317}"/>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s-CL" dirty="0"/>
              <a:t>Diagrama de colaboración para caso de uso en el modelo de análisis.</a:t>
            </a:r>
          </a:p>
        </p:txBody>
      </p:sp>
      <p:sp>
        <p:nvSpPr>
          <p:cNvPr id="5" name="Marcador de contenido 4">
            <a:extLst>
              <a:ext uri="{FF2B5EF4-FFF2-40B4-BE49-F238E27FC236}">
                <a16:creationId xmlns:a16="http://schemas.microsoft.com/office/drawing/2014/main" id="{36973F6C-0EF3-4B8B-BC34-DC98F578D461}"/>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600" dirty="0"/>
              <a:t>El diagrama muestra cómo el control pasa de un objeto a otro a medida que se lleva a cabo el caso de uso, y los mensajes que se envían entre objetos</a:t>
            </a:r>
          </a:p>
        </p:txBody>
      </p:sp>
      <p:pic>
        <p:nvPicPr>
          <p:cNvPr id="8" name="Marcador de contenido 7" descr="Diagrama&#10;&#10;Descripción generada automáticamente">
            <a:extLst>
              <a:ext uri="{FF2B5EF4-FFF2-40B4-BE49-F238E27FC236}">
                <a16:creationId xmlns:a16="http://schemas.microsoft.com/office/drawing/2014/main" id="{A35046B9-D1A9-44CB-A0F6-806FA718C385}"/>
              </a:ext>
            </a:extLst>
          </p:cNvPr>
          <p:cNvPicPr>
            <a:picLocks noGrp="1" noChangeAspect="1"/>
          </p:cNvPicPr>
          <p:nvPr>
            <p:ph sz="half" idx="2"/>
          </p:nvPr>
        </p:nvPicPr>
        <p:blipFill>
          <a:blip r:embed="rId2"/>
          <a:stretch>
            <a:fillRect/>
          </a:stretch>
        </p:blipFill>
        <p:spPr>
          <a:xfrm>
            <a:off x="5432992" y="3125932"/>
            <a:ext cx="4818974" cy="181916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27635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6" name="Rectangle 101">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03">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8" name="Picture 105">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9" name="Rectangle 107">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09">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11">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9AC846-7037-4ABF-895B-582B896B4855}"/>
              </a:ext>
            </a:extLst>
          </p:cNvPr>
          <p:cNvSpPr>
            <a:spLocks noGrp="1"/>
          </p:cNvSpPr>
          <p:nvPr>
            <p:ph type="title"/>
          </p:nvPr>
        </p:nvSpPr>
        <p:spPr>
          <a:xfrm>
            <a:off x="1969803" y="808056"/>
            <a:ext cx="8608037" cy="1077229"/>
          </a:xfrm>
        </p:spPr>
        <p:txBody>
          <a:bodyPr>
            <a:normAutofit/>
          </a:bodyPr>
          <a:lstStyle/>
          <a:p>
            <a:pPr algn="l"/>
            <a:r>
              <a:rPr lang="es-CL"/>
              <a:t>Ciclo de vida RUP</a:t>
            </a:r>
          </a:p>
        </p:txBody>
      </p:sp>
      <p:sp>
        <p:nvSpPr>
          <p:cNvPr id="11" name="Content Placeholder 10">
            <a:extLst>
              <a:ext uri="{FF2B5EF4-FFF2-40B4-BE49-F238E27FC236}">
                <a16:creationId xmlns:a16="http://schemas.microsoft.com/office/drawing/2014/main" id="{F4A49F34-16B2-41F9-8DD5-437040DED94B}"/>
              </a:ext>
            </a:extLst>
          </p:cNvPr>
          <p:cNvSpPr>
            <a:spLocks noGrp="1"/>
          </p:cNvSpPr>
          <p:nvPr>
            <p:ph idx="1"/>
          </p:nvPr>
        </p:nvSpPr>
        <p:spPr>
          <a:xfrm>
            <a:off x="1975805" y="2052116"/>
            <a:ext cx="2908167" cy="3997828"/>
          </a:xfrm>
        </p:spPr>
        <p:txBody>
          <a:bodyPr>
            <a:normAutofit/>
          </a:bodyPr>
          <a:lstStyle/>
          <a:p>
            <a:r>
              <a:rPr lang="es-CL" sz="1600" dirty="0"/>
              <a:t>Las iteraciones nos sirven para el entendimiento del producto. Es decir, el equipo de proyecto va a conocer y va a entender cada vez mejor el producto que se va generando en cada una de las fases</a:t>
            </a:r>
          </a:p>
        </p:txBody>
      </p:sp>
      <p:pic>
        <p:nvPicPr>
          <p:cNvPr id="7" name="Marcador de contenido 6" descr="Gráfico, Gráfico de líneas&#10;&#10;Descripción generada automáticamente">
            <a:extLst>
              <a:ext uri="{FF2B5EF4-FFF2-40B4-BE49-F238E27FC236}">
                <a16:creationId xmlns:a16="http://schemas.microsoft.com/office/drawing/2014/main" id="{87BEE8B4-642C-47C3-81A7-1317D879BBC6}"/>
              </a:ext>
            </a:extLst>
          </p:cNvPr>
          <p:cNvPicPr>
            <a:picLocks noChangeAspect="1"/>
          </p:cNvPicPr>
          <p:nvPr/>
        </p:nvPicPr>
        <p:blipFill rotWithShape="1">
          <a:blip r:embed="rId5"/>
          <a:srcRect l="6" r="-1" b="-1"/>
          <a:stretch/>
        </p:blipFill>
        <p:spPr>
          <a:xfrm>
            <a:off x="5432992" y="2348872"/>
            <a:ext cx="4818974" cy="337328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22" name="Rectangle 113">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604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97A7-B4CD-43E2-AC57-813E8066FD50}"/>
              </a:ext>
            </a:extLst>
          </p:cNvPr>
          <p:cNvSpPr>
            <a:spLocks noGrp="1"/>
          </p:cNvSpPr>
          <p:nvPr>
            <p:ph type="title"/>
          </p:nvPr>
        </p:nvSpPr>
        <p:spPr/>
        <p:txBody>
          <a:bodyPr/>
          <a:lstStyle/>
          <a:p>
            <a:r>
              <a:rPr lang="es-CL" dirty="0"/>
              <a:t>Descripción flujo de sucesos</a:t>
            </a:r>
          </a:p>
        </p:txBody>
      </p:sp>
      <p:sp>
        <p:nvSpPr>
          <p:cNvPr id="3" name="Marcador de contenido 2">
            <a:extLst>
              <a:ext uri="{FF2B5EF4-FFF2-40B4-BE49-F238E27FC236}">
                <a16:creationId xmlns:a16="http://schemas.microsoft.com/office/drawing/2014/main" id="{8D45A175-0E30-4C86-BDA3-72E4389636D1}"/>
              </a:ext>
            </a:extLst>
          </p:cNvPr>
          <p:cNvSpPr>
            <a:spLocks noGrp="1"/>
          </p:cNvSpPr>
          <p:nvPr>
            <p:ph idx="1"/>
          </p:nvPr>
        </p:nvSpPr>
        <p:spPr/>
        <p:txBody>
          <a:bodyPr>
            <a:normAutofit fontScale="77500" lnSpcReduction="20000"/>
          </a:bodyPr>
          <a:lstStyle/>
          <a:p>
            <a:r>
              <a:rPr lang="es-CL" dirty="0"/>
              <a:t>Cliente de Banco decide sacar dinero y activa el objeto interfaz del Cajero. El Cliente de Banco se identifica y especifica la cantidad a retirar y la cuenta de la cual hacerlo.</a:t>
            </a:r>
          </a:p>
          <a:p>
            <a:r>
              <a:rPr lang="es-CL" dirty="0"/>
              <a:t>Interfaz del Cajero verifica la identidad del Cliente de Banco y solicita al objeto Retirada de Efectivo que lleve la transacción.</a:t>
            </a:r>
          </a:p>
          <a:p>
            <a:r>
              <a:rPr lang="es-CL" dirty="0"/>
              <a:t>Si la identidad del Cliente de Banco es valida, se le solicita al objeto Retirada de Efectivo, que confirme si el Cliente de Banco tiene derecho a sacar el dinero especificado de la Cuenta.  El objeto Retirada de Efectivo lo confirma solicitando al objeto de la Cuenta que valide, y si la petición es valida que reste la cantidad solicitada.</a:t>
            </a:r>
          </a:p>
          <a:p>
            <a:r>
              <a:rPr lang="es-CL" dirty="0"/>
              <a:t>Después, el objeto Retirada de Efectivo autoriza a Salida a que entregue al Cliente de Banco la cantidad solicitada. Entonces es cuando el Cliente de Banco recibe la cantidad solicitada.</a:t>
            </a:r>
          </a:p>
        </p:txBody>
      </p:sp>
    </p:spTree>
    <p:extLst>
      <p:ext uri="{BB962C8B-B14F-4D97-AF65-F5344CB8AC3E}">
        <p14:creationId xmlns:p14="http://schemas.microsoft.com/office/powerpoint/2010/main" val="3094167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2B773-6707-4D65-A10C-A1612033FBAC}"/>
              </a:ext>
            </a:extLst>
          </p:cNvPr>
          <p:cNvSpPr>
            <a:spLocks noGrp="1"/>
          </p:cNvSpPr>
          <p:nvPr>
            <p:ph type="title"/>
          </p:nvPr>
        </p:nvSpPr>
        <p:spPr/>
        <p:txBody>
          <a:bodyPr/>
          <a:lstStyle/>
          <a:p>
            <a:r>
              <a:rPr lang="es-CL" dirty="0"/>
              <a:t>Creación del modelo de diseño a partir del modelo de análisis.</a:t>
            </a:r>
          </a:p>
        </p:txBody>
      </p:sp>
      <p:sp>
        <p:nvSpPr>
          <p:cNvPr id="3" name="Marcador de contenido 2">
            <a:extLst>
              <a:ext uri="{FF2B5EF4-FFF2-40B4-BE49-F238E27FC236}">
                <a16:creationId xmlns:a16="http://schemas.microsoft.com/office/drawing/2014/main" id="{896A29BE-2782-4A2F-AF59-C0E3FF46C438}"/>
              </a:ext>
            </a:extLst>
          </p:cNvPr>
          <p:cNvSpPr>
            <a:spLocks noGrp="1"/>
          </p:cNvSpPr>
          <p:nvPr>
            <p:ph idx="1"/>
          </p:nvPr>
        </p:nvSpPr>
        <p:spPr/>
        <p:txBody>
          <a:bodyPr>
            <a:normAutofit/>
          </a:bodyPr>
          <a:lstStyle/>
          <a:p>
            <a:r>
              <a:rPr lang="es-CL" dirty="0"/>
              <a:t>El modelo de diseño se crea tomando el modelo de análisis como entrada principal, pero se adapta al entorno de implementación objetivo, ya sea una GUI o un sistema de gestión de base de datos.</a:t>
            </a:r>
          </a:p>
          <a:p>
            <a:r>
              <a:rPr lang="es-CL" dirty="0"/>
              <a:t>De igual forma que el modelo de análisis, el modelo de diseño también define clasificadores (clases, subsistemas e interfaces), relaciones entre estos clasificadores y colaboraciones que llevan a cabo los casos de uso (las realizaciones de caso de uso).</a:t>
            </a:r>
          </a:p>
        </p:txBody>
      </p:sp>
    </p:spTree>
    <p:extLst>
      <p:ext uri="{BB962C8B-B14F-4D97-AF65-F5344CB8AC3E}">
        <p14:creationId xmlns:p14="http://schemas.microsoft.com/office/powerpoint/2010/main" val="2158893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ACF36-27ED-4B50-81B7-8E5AAA77C6B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B792EA1-CF52-4CE8-B766-C9BEC69757AE}"/>
              </a:ext>
            </a:extLst>
          </p:cNvPr>
          <p:cNvSpPr>
            <a:spLocks noGrp="1"/>
          </p:cNvSpPr>
          <p:nvPr>
            <p:ph idx="1"/>
          </p:nvPr>
        </p:nvSpPr>
        <p:spPr/>
        <p:txBody>
          <a:bodyPr/>
          <a:lstStyle/>
          <a:p>
            <a:r>
              <a:rPr lang="es-CL" dirty="0"/>
              <a:t>Las realizaciones de caso de uso en los diferentes modelos sirven para cosas distintas. Recordar que las clases de análisis Interfaz del Cajero, Retirada de Efectivo, Cuenta, y Salida participan en la realización del caso de uso Sacar Dinero en el modelo de análisis. Sin embargo, cuando se diseñan esas clases del análisis, todas ellas especifican y hacen surgir clases de diseño mas refinadas que se adaptan al entorno de implementación.</a:t>
            </a:r>
          </a:p>
        </p:txBody>
      </p:sp>
    </p:spTree>
    <p:extLst>
      <p:ext uri="{BB962C8B-B14F-4D97-AF65-F5344CB8AC3E}">
        <p14:creationId xmlns:p14="http://schemas.microsoft.com/office/powerpoint/2010/main" val="2641985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220429E-A993-4966-8352-0477DB4AF20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7" name="Marcador de contenido 6">
            <a:extLst>
              <a:ext uri="{FF2B5EF4-FFF2-40B4-BE49-F238E27FC236}">
                <a16:creationId xmlns:a16="http://schemas.microsoft.com/office/drawing/2014/main" id="{04FE836F-A964-4ECF-9E47-851099D00E4F}"/>
              </a:ext>
            </a:extLst>
          </p:cNvPr>
          <p:cNvSpPr>
            <a:spLocks noGrp="1"/>
          </p:cNvSpPr>
          <p:nvPr>
            <p:ph sz="half" idx="2"/>
          </p:nvPr>
        </p:nvSpPr>
        <p:spPr>
          <a:xfrm>
            <a:off x="1975805" y="2052116"/>
            <a:ext cx="2658877" cy="3997828"/>
          </a:xfrm>
        </p:spPr>
        <p:txBody>
          <a:bodyPr vert="horz" lIns="91440" tIns="45720" rIns="91440" bIns="45720" rtlCol="0" anchor="ctr">
            <a:normAutofit/>
          </a:bodyPr>
          <a:lstStyle/>
          <a:p>
            <a:r>
              <a:rPr lang="es-CL" sz="1600" dirty="0"/>
              <a:t>Por ejemplo, la clase del análisis Interfaz del Cajero, se diseña mediante cuatro clases del diseño: Dispositivo de visualización, Teclado, Lector de tarjetas y Gestor de Cliente</a:t>
            </a:r>
          </a:p>
        </p:txBody>
      </p:sp>
      <p:pic>
        <p:nvPicPr>
          <p:cNvPr id="5" name="Marcador de contenido 4" descr="Diagrama&#10;&#10;Descripción generada automáticamente">
            <a:extLst>
              <a:ext uri="{FF2B5EF4-FFF2-40B4-BE49-F238E27FC236}">
                <a16:creationId xmlns:a16="http://schemas.microsoft.com/office/drawing/2014/main" id="{A7681DD7-CD76-4774-8A16-02D43681DF12}"/>
              </a:ext>
            </a:extLst>
          </p:cNvPr>
          <p:cNvPicPr>
            <a:picLocks noGrp="1" noChangeAspect="1"/>
          </p:cNvPicPr>
          <p:nvPr>
            <p:ph sz="half" idx="1"/>
          </p:nvPr>
        </p:nvPicPr>
        <p:blipFill>
          <a:blip r:embed="rId2"/>
          <a:stretch>
            <a:fillRect/>
          </a:stretch>
        </p:blipFill>
        <p:spPr>
          <a:xfrm>
            <a:off x="5432992" y="2800651"/>
            <a:ext cx="4818974" cy="246972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3018514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D952763-9418-4ECF-8990-89671814B20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2D954E76-6ECA-4308-A7C6-DC5960D63E37}"/>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La realización del caso de uso Sacar Dinero en el modelo de diseño debe describir como se realiza el caso de uso en términos de las clases de diseño correspondientes. Esta figura muestra un diagrama de clases que es parte de la realización del caso de uso</a:t>
            </a:r>
          </a:p>
        </p:txBody>
      </p:sp>
      <p:pic>
        <p:nvPicPr>
          <p:cNvPr id="8" name="Marcador de contenido 7" descr="Diagrama&#10;&#10;Descripción generada automáticamente">
            <a:extLst>
              <a:ext uri="{FF2B5EF4-FFF2-40B4-BE49-F238E27FC236}">
                <a16:creationId xmlns:a16="http://schemas.microsoft.com/office/drawing/2014/main" id="{7E5CDE21-15F2-4556-AB30-AE3E4C0A8395}"/>
              </a:ext>
            </a:extLst>
          </p:cNvPr>
          <p:cNvPicPr>
            <a:picLocks noGrp="1" noChangeAspect="1"/>
          </p:cNvPicPr>
          <p:nvPr>
            <p:ph sz="half" idx="2"/>
          </p:nvPr>
        </p:nvPicPr>
        <p:blipFill>
          <a:blip r:embed="rId2"/>
          <a:stretch>
            <a:fillRect/>
          </a:stretch>
        </p:blipFill>
        <p:spPr>
          <a:xfrm>
            <a:off x="5432992" y="2963291"/>
            <a:ext cx="4818974" cy="214444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9232575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E2819-9D11-42E1-A3C6-A341C5F21B9D}"/>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BE56F9CA-1213-492E-AB57-38FA28B98ABE}"/>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500"/>
              <a:t>De manera parecida a como se hizo en el análisis, se debe identificar la interacción detallada entre los objetos de diseño que tiene lugar cuando se lleva a cabo el caso de uso en el modelo de diseño. Utilizamos principalmente el diagrama de secuencia para modelar las interacciones entre objetos del diseño</a:t>
            </a:r>
          </a:p>
        </p:txBody>
      </p:sp>
      <p:pic>
        <p:nvPicPr>
          <p:cNvPr id="6" name="Marcador de contenido 5" descr="Diagrama, Escala de tiempo&#10;&#10;Descripción generada automáticamente">
            <a:extLst>
              <a:ext uri="{FF2B5EF4-FFF2-40B4-BE49-F238E27FC236}">
                <a16:creationId xmlns:a16="http://schemas.microsoft.com/office/drawing/2014/main" id="{38DCF163-BB22-4595-B43C-3278BA2EAAE6}"/>
              </a:ext>
            </a:extLst>
          </p:cNvPr>
          <p:cNvPicPr>
            <a:picLocks noGrp="1" noChangeAspect="1"/>
          </p:cNvPicPr>
          <p:nvPr>
            <p:ph sz="half" idx="2"/>
          </p:nvPr>
        </p:nvPicPr>
        <p:blipFill>
          <a:blip r:embed="rId2"/>
          <a:stretch>
            <a:fillRect/>
          </a:stretch>
        </p:blipFill>
        <p:spPr>
          <a:xfrm>
            <a:off x="5432992" y="2722343"/>
            <a:ext cx="4818974" cy="262634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343666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8CD69-125A-417A-88D5-1FA92F86D94F}"/>
              </a:ext>
            </a:extLst>
          </p:cNvPr>
          <p:cNvSpPr>
            <a:spLocks noGrp="1"/>
          </p:cNvSpPr>
          <p:nvPr>
            <p:ph type="title"/>
          </p:nvPr>
        </p:nvSpPr>
        <p:spPr/>
        <p:txBody>
          <a:bodyPr/>
          <a:lstStyle/>
          <a:p>
            <a:r>
              <a:rPr lang="es-CL" dirty="0"/>
              <a:t>Los subsistemas agrupan clases</a:t>
            </a:r>
          </a:p>
        </p:txBody>
      </p:sp>
      <p:sp>
        <p:nvSpPr>
          <p:cNvPr id="5" name="Marcador de contenido 4">
            <a:extLst>
              <a:ext uri="{FF2B5EF4-FFF2-40B4-BE49-F238E27FC236}">
                <a16:creationId xmlns:a16="http://schemas.microsoft.com/office/drawing/2014/main" id="{E8A5698A-C6DF-4CBF-9EDE-05160FDA41D1}"/>
              </a:ext>
            </a:extLst>
          </p:cNvPr>
          <p:cNvSpPr>
            <a:spLocks noGrp="1"/>
          </p:cNvSpPr>
          <p:nvPr>
            <p:ph idx="1"/>
          </p:nvPr>
        </p:nvSpPr>
        <p:spPr/>
        <p:txBody>
          <a:bodyPr/>
          <a:lstStyle/>
          <a:p>
            <a:r>
              <a:rPr lang="es-CL" dirty="0"/>
              <a:t>Es imposible solo utilizar clases para realizar los casos de uso en un sistema grande con cientos o miles de clases: el sistema es demasiado grande para poder comprenderlo sin una organización de mas alto nivel. Las clases se agrupan en subsistemas. Un subsistema es un agrupamiento de clases u otros subsistemas. Un subsistema posee un conjunto de interfaces que ofrece a sus usuarios</a:t>
            </a:r>
          </a:p>
        </p:txBody>
      </p:sp>
    </p:spTree>
    <p:extLst>
      <p:ext uri="{BB962C8B-B14F-4D97-AF65-F5344CB8AC3E}">
        <p14:creationId xmlns:p14="http://schemas.microsoft.com/office/powerpoint/2010/main" val="26395990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C8AB0-F5E8-4626-82AF-D9D7E6CEDE3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DF8A73EA-7066-4B30-928A-5C1CE250D14B}"/>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600"/>
              <a:t>Los desarrolladores agrupan las clases en estos tres subsistemas, los cuales se eligieron de forma que todas las clases que proporcionan la interfaz grafica se ubican en un subsistema, todas las que tienen que ver con las cuentas en otro, y las clases específicas de los casos de uso en una tercera</a:t>
            </a:r>
          </a:p>
        </p:txBody>
      </p:sp>
      <p:pic>
        <p:nvPicPr>
          <p:cNvPr id="6" name="Marcador de contenido 5" descr="Diagrama&#10;&#10;Descripción generada automáticamente">
            <a:extLst>
              <a:ext uri="{FF2B5EF4-FFF2-40B4-BE49-F238E27FC236}">
                <a16:creationId xmlns:a16="http://schemas.microsoft.com/office/drawing/2014/main" id="{5CB448DF-C432-4361-93E5-3F9F076A6F71}"/>
              </a:ext>
            </a:extLst>
          </p:cNvPr>
          <p:cNvPicPr>
            <a:picLocks noGrp="1" noChangeAspect="1"/>
          </p:cNvPicPr>
          <p:nvPr>
            <p:ph sz="half" idx="2"/>
          </p:nvPr>
        </p:nvPicPr>
        <p:blipFill>
          <a:blip r:embed="rId2"/>
          <a:stretch>
            <a:fillRect/>
          </a:stretch>
        </p:blipFill>
        <p:spPr>
          <a:xfrm>
            <a:off x="5432992" y="2951244"/>
            <a:ext cx="4818974" cy="216853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963684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8C82EEB-3327-430E-81D6-715C3F8B07A8}"/>
              </a:ext>
            </a:extLst>
          </p:cNvPr>
          <p:cNvSpPr>
            <a:spLocks noGrp="1"/>
          </p:cNvSpPr>
          <p:nvPr>
            <p:ph type="title"/>
          </p:nvPr>
        </p:nvSpPr>
        <p:spPr/>
        <p:txBody>
          <a:bodyPr/>
          <a:lstStyle/>
          <a:p>
            <a:r>
              <a:rPr lang="es-CL" dirty="0"/>
              <a:t>Creación del modelo de implementación a partir del modelo de diseño</a:t>
            </a:r>
          </a:p>
        </p:txBody>
      </p:sp>
      <p:sp>
        <p:nvSpPr>
          <p:cNvPr id="6" name="Marcador de contenido 5">
            <a:extLst>
              <a:ext uri="{FF2B5EF4-FFF2-40B4-BE49-F238E27FC236}">
                <a16:creationId xmlns:a16="http://schemas.microsoft.com/office/drawing/2014/main" id="{429CF4FE-A95C-49CC-825B-CF12ADDF1797}"/>
              </a:ext>
            </a:extLst>
          </p:cNvPr>
          <p:cNvSpPr>
            <a:spLocks noGrp="1"/>
          </p:cNvSpPr>
          <p:nvPr>
            <p:ph idx="1"/>
          </p:nvPr>
        </p:nvSpPr>
        <p:spPr/>
        <p:txBody>
          <a:bodyPr/>
          <a:lstStyle/>
          <a:p>
            <a:r>
              <a:rPr lang="es-CL" dirty="0"/>
              <a:t>Durante el flujo de trabajo de implementación, se desarrolla todo lo necesario para obtener un sistema ejecutable: componentes ejecutables, componentes tipo fichero (código fuente, script Shell, etc.), componentes tipo de tabla (elementos base de datos). El modelo de implementación está formado por componentes, que incluyen todos los ejecutables.</a:t>
            </a:r>
          </a:p>
        </p:txBody>
      </p:sp>
    </p:spTree>
    <p:extLst>
      <p:ext uri="{BB962C8B-B14F-4D97-AF65-F5344CB8AC3E}">
        <p14:creationId xmlns:p14="http://schemas.microsoft.com/office/powerpoint/2010/main" val="28794405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79717C7-777C-4191-95C4-A9480B87D8D3}"/>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1859A02E-CA0B-4A95-883C-2E7C769CFF98}"/>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400"/>
              <a:t>En la figura se muestran componentes que implementan las clases de diseño que se definieron en la etapa anterior. </a:t>
            </a:r>
          </a:p>
          <a:p>
            <a:pPr>
              <a:lnSpc>
                <a:spcPct val="110000"/>
              </a:lnSpc>
            </a:pPr>
            <a:r>
              <a:rPr lang="en-US" sz="1400"/>
              <a:t>El componente fichero salida.c contiene el código fuente de tres clases. Este componente fichero se va a compilar y se enlazará junto con el componente fichero cliente.c para obtener el ejecutable cliente.exe</a:t>
            </a:r>
          </a:p>
        </p:txBody>
      </p:sp>
      <p:pic>
        <p:nvPicPr>
          <p:cNvPr id="8" name="Marcador de contenido 7" descr="Diagrama&#10;&#10;Descripción generada automáticamente">
            <a:extLst>
              <a:ext uri="{FF2B5EF4-FFF2-40B4-BE49-F238E27FC236}">
                <a16:creationId xmlns:a16="http://schemas.microsoft.com/office/drawing/2014/main" id="{7AD1D37D-DF23-4CFD-9D92-D6A3F7A1C26B}"/>
              </a:ext>
            </a:extLst>
          </p:cNvPr>
          <p:cNvPicPr>
            <a:picLocks noGrp="1" noChangeAspect="1"/>
          </p:cNvPicPr>
          <p:nvPr>
            <p:ph sz="half" idx="2"/>
          </p:nvPr>
        </p:nvPicPr>
        <p:blipFill>
          <a:blip r:embed="rId2"/>
          <a:stretch>
            <a:fillRect/>
          </a:stretch>
        </p:blipFill>
        <p:spPr>
          <a:xfrm>
            <a:off x="5432992" y="2559702"/>
            <a:ext cx="4818974" cy="295162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3998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7ADAE-A47A-490C-8151-65F094E36FB9}"/>
              </a:ext>
            </a:extLst>
          </p:cNvPr>
          <p:cNvSpPr>
            <a:spLocks noGrp="1"/>
          </p:cNvSpPr>
          <p:nvPr>
            <p:ph type="title"/>
          </p:nvPr>
        </p:nvSpPr>
        <p:spPr/>
        <p:txBody>
          <a:bodyPr/>
          <a:lstStyle/>
          <a:p>
            <a:r>
              <a:rPr lang="es-CL" dirty="0"/>
              <a:t>Fases dentro de un Ciclo</a:t>
            </a:r>
          </a:p>
        </p:txBody>
      </p:sp>
      <p:sp>
        <p:nvSpPr>
          <p:cNvPr id="3" name="Marcador de contenido 2">
            <a:extLst>
              <a:ext uri="{FF2B5EF4-FFF2-40B4-BE49-F238E27FC236}">
                <a16:creationId xmlns:a16="http://schemas.microsoft.com/office/drawing/2014/main" id="{FB04AC37-44A6-4BB0-9268-8610822615CD}"/>
              </a:ext>
            </a:extLst>
          </p:cNvPr>
          <p:cNvSpPr>
            <a:spLocks noGrp="1"/>
          </p:cNvSpPr>
          <p:nvPr>
            <p:ph idx="1"/>
          </p:nvPr>
        </p:nvSpPr>
        <p:spPr/>
        <p:txBody>
          <a:bodyPr/>
          <a:lstStyle/>
          <a:p>
            <a:r>
              <a:rPr lang="es-CL" dirty="0"/>
              <a:t>Fase de inicio</a:t>
            </a:r>
          </a:p>
          <a:p>
            <a:pPr lvl="1"/>
            <a:r>
              <a:rPr lang="es-CL" dirty="0"/>
              <a:t>Se enfoca en la comprensión del problema y la tecnología, la delimitación del ámbito del proyecto, la eliminación de los riesgos críticos y el establecimiento de una línea base de la arquitectura</a:t>
            </a:r>
          </a:p>
          <a:p>
            <a:pPr lvl="1"/>
            <a:r>
              <a:rPr lang="es-CL" dirty="0"/>
              <a:t>Hay un gran esfuerzo en establecer los casos de uso de negocio para el sistema </a:t>
            </a:r>
          </a:p>
        </p:txBody>
      </p:sp>
    </p:spTree>
    <p:extLst>
      <p:ext uri="{BB962C8B-B14F-4D97-AF65-F5344CB8AC3E}">
        <p14:creationId xmlns:p14="http://schemas.microsoft.com/office/powerpoint/2010/main" val="33752212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E4E1A43-6CB8-4CDB-AFD9-414169CD7454}"/>
              </a:ext>
            </a:extLst>
          </p:cNvPr>
          <p:cNvSpPr>
            <a:spLocks noGrp="1"/>
          </p:cNvSpPr>
          <p:nvPr>
            <p:ph type="title"/>
          </p:nvPr>
        </p:nvSpPr>
        <p:spPr/>
        <p:txBody>
          <a:bodyPr/>
          <a:lstStyle/>
          <a:p>
            <a:r>
              <a:rPr lang="es-CL" dirty="0"/>
              <a:t>Prueba de los casos de uso</a:t>
            </a:r>
          </a:p>
        </p:txBody>
      </p:sp>
      <p:sp>
        <p:nvSpPr>
          <p:cNvPr id="6" name="Marcador de contenido 5">
            <a:extLst>
              <a:ext uri="{FF2B5EF4-FFF2-40B4-BE49-F238E27FC236}">
                <a16:creationId xmlns:a16="http://schemas.microsoft.com/office/drawing/2014/main" id="{BDE9C3BB-4B8D-4545-AB35-D61C201C5A2A}"/>
              </a:ext>
            </a:extLst>
          </p:cNvPr>
          <p:cNvSpPr>
            <a:spLocks noGrp="1"/>
          </p:cNvSpPr>
          <p:nvPr>
            <p:ph idx="1"/>
          </p:nvPr>
        </p:nvSpPr>
        <p:spPr/>
        <p:txBody>
          <a:bodyPr/>
          <a:lstStyle/>
          <a:p>
            <a:r>
              <a:rPr lang="es-CL" dirty="0"/>
              <a:t>Durante la prueba verificamos que el sistema implementa correctamente su especificación. Se desarrolla un modelo de prueba compuesto por casos de prueba y procedimientos de prueba, para después ejecutar los casos de prueba y asegurar que el sistema funciona como esperamos.</a:t>
            </a:r>
          </a:p>
          <a:p>
            <a:r>
              <a:rPr lang="es-CL" dirty="0"/>
              <a:t>Un caso de prueba se un conjunto de entradas de prueba, condiciones de ejecución y resultados esperados, desarrollados para un objetivo concreto, tal como probar un determinado camino a través de caso de uso o verificar que se cumpla un requisito especifico.</a:t>
            </a:r>
          </a:p>
        </p:txBody>
      </p:sp>
    </p:spTree>
    <p:extLst>
      <p:ext uri="{BB962C8B-B14F-4D97-AF65-F5344CB8AC3E}">
        <p14:creationId xmlns:p14="http://schemas.microsoft.com/office/powerpoint/2010/main" val="636498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D2724-88AE-457B-8D7D-0457400D1C6F}"/>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5B57D330-5D34-4741-B3E0-467C7568099F}"/>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Se muestra un caso de prueba Sacar Dinero-Flujo Básico, que especifica como probar el flujo básico del caso de uso Sacar Dinero</a:t>
            </a:r>
          </a:p>
        </p:txBody>
      </p:sp>
      <p:pic>
        <p:nvPicPr>
          <p:cNvPr id="6" name="Marcador de contenido 5" descr="Imagen que contiene Diagrama&#10;&#10;Descripción generada automáticamente">
            <a:extLst>
              <a:ext uri="{FF2B5EF4-FFF2-40B4-BE49-F238E27FC236}">
                <a16:creationId xmlns:a16="http://schemas.microsoft.com/office/drawing/2014/main" id="{86187AAA-9C14-469A-9CD1-F25D5CBD0B4C}"/>
              </a:ext>
            </a:extLst>
          </p:cNvPr>
          <p:cNvPicPr>
            <a:picLocks noGrp="1" noChangeAspect="1"/>
          </p:cNvPicPr>
          <p:nvPr>
            <p:ph sz="half" idx="2"/>
          </p:nvPr>
        </p:nvPicPr>
        <p:blipFill>
          <a:blip r:embed="rId2"/>
          <a:stretch>
            <a:fillRect/>
          </a:stretch>
        </p:blipFill>
        <p:spPr>
          <a:xfrm>
            <a:off x="5432992" y="3115916"/>
            <a:ext cx="4818974" cy="183919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952521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15A8582-9D35-4649-ABBB-1EB8C04D49ED}"/>
              </a:ext>
            </a:extLst>
          </p:cNvPr>
          <p:cNvSpPr>
            <a:spLocks noGrp="1"/>
          </p:cNvSpPr>
          <p:nvPr>
            <p:ph type="title"/>
          </p:nvPr>
        </p:nvSpPr>
        <p:spPr/>
        <p:txBody>
          <a:bodyPr/>
          <a:lstStyle/>
          <a:p>
            <a:endParaRPr lang="es-CL" dirty="0"/>
          </a:p>
        </p:txBody>
      </p:sp>
      <p:sp>
        <p:nvSpPr>
          <p:cNvPr id="6" name="Marcador de contenido 5">
            <a:extLst>
              <a:ext uri="{FF2B5EF4-FFF2-40B4-BE49-F238E27FC236}">
                <a16:creationId xmlns:a16="http://schemas.microsoft.com/office/drawing/2014/main" id="{665FC61F-6141-4F1B-87A8-C4D9363A6F49}"/>
              </a:ext>
            </a:extLst>
          </p:cNvPr>
          <p:cNvSpPr>
            <a:spLocks noGrp="1"/>
          </p:cNvSpPr>
          <p:nvPr>
            <p:ph idx="1"/>
          </p:nvPr>
        </p:nvSpPr>
        <p:spPr/>
        <p:txBody>
          <a:bodyPr>
            <a:normAutofit fontScale="55000" lnSpcReduction="20000"/>
          </a:bodyPr>
          <a:lstStyle/>
          <a:p>
            <a:r>
              <a:rPr lang="es-CL" dirty="0"/>
              <a:t>El caso de prueba especifica la entrada, los resultados esperados, y otras condiciones relevantes para verificar el flujo básico del caso de uso Sacar Dinero:</a:t>
            </a:r>
          </a:p>
          <a:p>
            <a:r>
              <a:rPr lang="es-CL" dirty="0"/>
              <a:t>Entradas:</a:t>
            </a:r>
          </a:p>
          <a:p>
            <a:pPr lvl="1"/>
            <a:r>
              <a:rPr lang="es-CL" dirty="0"/>
              <a:t>La cuenta 12435768 del Cliente de Banco tiene un saldo de $450.000</a:t>
            </a:r>
          </a:p>
          <a:p>
            <a:pPr lvl="1"/>
            <a:r>
              <a:rPr lang="es-CL" dirty="0"/>
              <a:t>El Cliente de Banco se identifica correctamente.</a:t>
            </a:r>
          </a:p>
          <a:p>
            <a:pPr lvl="1"/>
            <a:r>
              <a:rPr lang="es-CL" dirty="0"/>
              <a:t>El Cliente de Banco solicita la retirada de $150.000 de la cuenta 12435768.</a:t>
            </a:r>
          </a:p>
          <a:p>
            <a:pPr lvl="1"/>
            <a:r>
              <a:rPr lang="es-CL" dirty="0"/>
              <a:t>Hay suficiente dinero en el Cajero Automático.</a:t>
            </a:r>
          </a:p>
          <a:p>
            <a:r>
              <a:rPr lang="es-CL" dirty="0"/>
              <a:t>Resultados:</a:t>
            </a:r>
          </a:p>
          <a:p>
            <a:pPr lvl="1"/>
            <a:r>
              <a:rPr lang="es-CL" dirty="0"/>
              <a:t>El saldo de la cuenta 12435768 del Cliente de Banco disminuye a $300.000</a:t>
            </a:r>
          </a:p>
          <a:p>
            <a:pPr lvl="1"/>
            <a:r>
              <a:rPr lang="es-CL" dirty="0"/>
              <a:t>El Cliente de Banco recibe $150.000.</a:t>
            </a:r>
          </a:p>
          <a:p>
            <a:r>
              <a:rPr lang="es-CL" dirty="0"/>
              <a:t>Condiciones</a:t>
            </a:r>
          </a:p>
          <a:p>
            <a:pPr lvl="1"/>
            <a:r>
              <a:rPr lang="es-CL" dirty="0"/>
              <a:t>No se permite a ningún otro caso de uso acceder a la cuenta 12435768 durante la ejecución del caso de prueba</a:t>
            </a:r>
          </a:p>
        </p:txBody>
      </p:sp>
    </p:spTree>
    <p:extLst>
      <p:ext uri="{BB962C8B-B14F-4D97-AF65-F5344CB8AC3E}">
        <p14:creationId xmlns:p14="http://schemas.microsoft.com/office/powerpoint/2010/main" val="20402908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16CF5-FCAC-4A3E-A115-2A30DB6372D0}"/>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FF27CB30-E9D9-4F94-98C1-B679E94A044E}"/>
              </a:ext>
            </a:extLst>
          </p:cNvPr>
          <p:cNvSpPr>
            <a:spLocks noGrp="1"/>
          </p:cNvSpPr>
          <p:nvPr>
            <p:ph idx="1"/>
          </p:nvPr>
        </p:nvSpPr>
        <p:spPr/>
        <p:txBody>
          <a:bodyPr/>
          <a:lstStyle/>
          <a:p>
            <a:r>
              <a:rPr lang="es-CL" dirty="0"/>
              <a:t>Basado en lo aprendido hasta ahora:</a:t>
            </a:r>
          </a:p>
          <a:p>
            <a:pPr lvl="1"/>
            <a:r>
              <a:rPr lang="es-CL" dirty="0"/>
              <a:t>Cual cree usted que es la mayor ventaja de los modelos y metodologías tradicionales</a:t>
            </a:r>
          </a:p>
          <a:p>
            <a:pPr lvl="1"/>
            <a:r>
              <a:rPr lang="es-CL" dirty="0"/>
              <a:t>Que tipo de documentación pueden ayudar al desarrollador durante la mantención </a:t>
            </a:r>
            <a:r>
              <a:rPr lang="es-CL"/>
              <a:t>del software.</a:t>
            </a:r>
            <a:endParaRPr lang="es-CL" dirty="0"/>
          </a:p>
          <a:p>
            <a:pPr lvl="1"/>
            <a:r>
              <a:rPr lang="es-CL" dirty="0"/>
              <a:t>Realice un caso de prueba para verificar el flujo básico de Transferir entre Cuentas.</a:t>
            </a:r>
          </a:p>
        </p:txBody>
      </p:sp>
    </p:spTree>
    <p:extLst>
      <p:ext uri="{BB962C8B-B14F-4D97-AF65-F5344CB8AC3E}">
        <p14:creationId xmlns:p14="http://schemas.microsoft.com/office/powerpoint/2010/main" val="226222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DE0A2-D778-48F0-8DCE-79E00D2BCD2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D305AFD-050F-4700-B6A3-1C0A015A770C}"/>
              </a:ext>
            </a:extLst>
          </p:cNvPr>
          <p:cNvSpPr>
            <a:spLocks noGrp="1"/>
          </p:cNvSpPr>
          <p:nvPr>
            <p:ph idx="1"/>
          </p:nvPr>
        </p:nvSpPr>
        <p:spPr/>
        <p:txBody>
          <a:bodyPr>
            <a:normAutofit lnSpcReduction="10000"/>
          </a:bodyPr>
          <a:lstStyle/>
          <a:p>
            <a:r>
              <a:rPr lang="es-CL" dirty="0"/>
              <a:t>Objetivos de la fase de inicio:</a:t>
            </a:r>
          </a:p>
          <a:p>
            <a:pPr lvl="1"/>
            <a:r>
              <a:rPr lang="es-CL" dirty="0"/>
              <a:t>Establecer el ámbito de proyecto y sus limites, en términos de hasta donde llegará el proyecto, las cosas que podrá hacer y las cosas que no podrá hacer</a:t>
            </a:r>
          </a:p>
          <a:p>
            <a:pPr lvl="1"/>
            <a:r>
              <a:rPr lang="es-CL" dirty="0"/>
              <a:t>Encontrar los casos de uso del sistema, es decir las funciones que cumplirá el software y los escenarios en los que se da alguna funcionalidad.</a:t>
            </a:r>
          </a:p>
          <a:p>
            <a:pPr lvl="1"/>
            <a:r>
              <a:rPr lang="es-CL" dirty="0"/>
              <a:t>Diseñar una arquitectura inicial</a:t>
            </a:r>
          </a:p>
          <a:p>
            <a:pPr lvl="1"/>
            <a:r>
              <a:rPr lang="es-CL" dirty="0"/>
              <a:t>Estimar el coste en recursos y el tiempo que tomará el proyecto.</a:t>
            </a:r>
          </a:p>
          <a:p>
            <a:pPr lvl="1"/>
            <a:r>
              <a:rPr lang="es-CL" dirty="0"/>
              <a:t>Estimar riesgos y fuentes de incertidumbre</a:t>
            </a:r>
          </a:p>
        </p:txBody>
      </p:sp>
    </p:spTree>
    <p:extLst>
      <p:ext uri="{BB962C8B-B14F-4D97-AF65-F5344CB8AC3E}">
        <p14:creationId xmlns:p14="http://schemas.microsoft.com/office/powerpoint/2010/main" val="216772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804B3-BA80-4228-9FD1-450C096E0228}"/>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FE5512B9-E83E-42AE-A8AE-065275A5976C}"/>
              </a:ext>
            </a:extLst>
          </p:cNvPr>
          <p:cNvSpPr>
            <a:spLocks noGrp="1"/>
          </p:cNvSpPr>
          <p:nvPr>
            <p:ph idx="1"/>
          </p:nvPr>
        </p:nvSpPr>
        <p:spPr/>
        <p:txBody>
          <a:bodyPr/>
          <a:lstStyle/>
          <a:p>
            <a:r>
              <a:rPr lang="es-CL" dirty="0"/>
              <a:t>Si la fase de inicio se trabaja de manera correcta  </a:t>
            </a:r>
          </a:p>
          <a:p>
            <a:pPr lvl="1"/>
            <a:r>
              <a:rPr lang="es-CL" dirty="0"/>
              <a:t>Todos los interesados en el proyecto coinciden en la definición del ámbito del sistema y las estimaciones de agenda.</a:t>
            </a:r>
          </a:p>
          <a:p>
            <a:pPr lvl="1"/>
            <a:r>
              <a:rPr lang="es-CL" dirty="0"/>
              <a:t>Entendimiento de los requisitos, lo cual se ve evidenciado por la precisión de los casos de uso principales.</a:t>
            </a:r>
          </a:p>
          <a:p>
            <a:pPr lvl="1"/>
            <a:r>
              <a:rPr lang="es-CL" dirty="0"/>
              <a:t>Las estimaciones de tiempo, los costos y los riesgos, deberían ser razonables.</a:t>
            </a:r>
          </a:p>
          <a:p>
            <a:pPr lvl="1"/>
            <a:r>
              <a:rPr lang="es-CL" dirty="0"/>
              <a:t>Los gastos se asemejan a los planeados</a:t>
            </a:r>
          </a:p>
        </p:txBody>
      </p:sp>
    </p:spTree>
    <p:extLst>
      <p:ext uri="{BB962C8B-B14F-4D97-AF65-F5344CB8AC3E}">
        <p14:creationId xmlns:p14="http://schemas.microsoft.com/office/powerpoint/2010/main" val="2812928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4047</TotalTime>
  <Words>5844</Words>
  <Application>Microsoft Office PowerPoint</Application>
  <PresentationFormat>Panorámica</PresentationFormat>
  <Paragraphs>277</Paragraphs>
  <Slides>73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73</vt:i4>
      </vt:variant>
    </vt:vector>
  </HeadingPairs>
  <TitlesOfParts>
    <vt:vector size="79" baseType="lpstr">
      <vt:lpstr>Arial</vt:lpstr>
      <vt:lpstr>Calibri</vt:lpstr>
      <vt:lpstr>MS Shell Dlg 2</vt:lpstr>
      <vt:lpstr>Wingdings</vt:lpstr>
      <vt:lpstr>Wingdings 3</vt:lpstr>
      <vt:lpstr>Madison</vt:lpstr>
      <vt:lpstr>Proceso Unificado de Rational (RUP)</vt:lpstr>
      <vt:lpstr>¿Qué es RUP?</vt:lpstr>
      <vt:lpstr> </vt:lpstr>
      <vt:lpstr>Principios de desarrollo</vt:lpstr>
      <vt:lpstr>Presentación de PowerPoint</vt:lpstr>
      <vt:lpstr>Ciclo de vida RUP</vt:lpstr>
      <vt:lpstr>Fases dentro de un Ciclo</vt:lpstr>
      <vt:lpstr>Presentación de PowerPoint</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Actividad</vt:lpstr>
      <vt:lpstr>Proceso centrado en la arquitectura </vt:lpstr>
      <vt:lpstr>Presentación de PowerPoint</vt:lpstr>
      <vt:lpstr>Presentación de PowerPoint</vt:lpstr>
      <vt:lpstr>Relación entre la arquitectura y casos de uso </vt:lpstr>
      <vt:lpstr>Presentación de PowerPoint</vt:lpstr>
      <vt:lpstr> </vt:lpstr>
      <vt:lpstr> Determinación elementos importantes</vt:lpstr>
      <vt:lpstr>Presentación de PowerPoint</vt:lpstr>
      <vt:lpstr>Ejemplificación</vt:lpstr>
      <vt:lpstr>Presentación de PowerPoint</vt:lpstr>
      <vt:lpstr>Presentación de PowerPoint</vt:lpstr>
      <vt:lpstr>Presentación de PowerPoint</vt:lpstr>
      <vt:lpstr>Presentación de PowerPoint</vt:lpstr>
      <vt:lpstr>¿En que consiste la arquitectura de software?</vt:lpstr>
      <vt:lpstr>Presentación de PowerPoint</vt:lpstr>
      <vt:lpstr>Presentación de PowerPoint</vt:lpstr>
      <vt:lpstr>Presentación de PowerPoint</vt:lpstr>
      <vt:lpstr>Importancia de la arquitectura de software</vt:lpstr>
      <vt:lpstr>Presentación de PowerPoint</vt:lpstr>
      <vt:lpstr>Presentación de PowerPoint</vt:lpstr>
      <vt:lpstr>Presentación de PowerPoint</vt:lpstr>
      <vt:lpstr>Actividad</vt:lpstr>
      <vt:lpstr>Proceso dirigido por casos de uso</vt:lpstr>
      <vt:lpstr>Presentación de PowerPoint</vt:lpstr>
      <vt:lpstr>Porque usar casos de uso</vt:lpstr>
      <vt:lpstr>Requisitos funcionales a través de casos de uso</vt:lpstr>
      <vt:lpstr>Presentación de PowerPoint</vt:lpstr>
      <vt:lpstr>Actores son el entorno del sistema </vt:lpstr>
      <vt:lpstr>Presentación de PowerPoint</vt:lpstr>
      <vt:lpstr>Los casos de uso especifican el sistema</vt:lpstr>
      <vt:lpstr>Presentación de PowerPoint</vt:lpstr>
      <vt:lpstr>Creación del modelo de análisis a partir de los casos de uso</vt:lpstr>
      <vt:lpstr>Presentación de PowerPoint</vt:lpstr>
      <vt:lpstr>Presentación de PowerPoint</vt:lpstr>
      <vt:lpstr>Presentación de PowerPoint</vt:lpstr>
      <vt:lpstr>Presentación de PowerPoint</vt:lpstr>
      <vt:lpstr>Diagrama de colaboración para caso de uso en el modelo de análisis.</vt:lpstr>
      <vt:lpstr>Descripción flujo de sucesos</vt:lpstr>
      <vt:lpstr>Creación del modelo de diseño a partir del modelo de análisis.</vt:lpstr>
      <vt:lpstr>Presentación de PowerPoint</vt:lpstr>
      <vt:lpstr>Presentación de PowerPoint</vt:lpstr>
      <vt:lpstr>Presentación de PowerPoint</vt:lpstr>
      <vt:lpstr>Presentación de PowerPoint</vt:lpstr>
      <vt:lpstr>Los subsistemas agrupan clases</vt:lpstr>
      <vt:lpstr>Presentación de PowerPoint</vt:lpstr>
      <vt:lpstr>Creación del modelo de implementación a partir del modelo de diseño</vt:lpstr>
      <vt:lpstr>Presentación de PowerPoint</vt:lpstr>
      <vt:lpstr>Prueba de los casos de uso</vt:lpstr>
      <vt:lpstr>Presentación de PowerPoint</vt:lpstr>
      <vt:lpstr>Presentación de PowerPoint</vt:lpstr>
      <vt:lpstr>Actividad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Unificado de Rational (RUP)</dc:title>
  <dc:creator>FELIPE ANTONIO OLIVARES ACUNA</dc:creator>
  <cp:lastModifiedBy>FELIPE ANTONIO OLIVARES ACUNA</cp:lastModifiedBy>
  <cp:revision>6</cp:revision>
  <dcterms:created xsi:type="dcterms:W3CDTF">2021-10-27T03:04:33Z</dcterms:created>
  <dcterms:modified xsi:type="dcterms:W3CDTF">2021-11-03T15:50:35Z</dcterms:modified>
</cp:coreProperties>
</file>