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69" r:id="rId15"/>
    <p:sldId id="271" r:id="rId16"/>
    <p:sldId id="272" r:id="rId17"/>
    <p:sldId id="273" r:id="rId18"/>
    <p:sldId id="274" r:id="rId19"/>
    <p:sldId id="275" r:id="rId20"/>
    <p:sldId id="276" r:id="rId21"/>
    <p:sldId id="278" r:id="rId22"/>
    <p:sldId id="279" r:id="rId23"/>
    <p:sldId id="277"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11/14/2021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‹Nº›</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11/14/2021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11/14/2021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11/14/2021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E5059C3-6A89-4494-99FF-5A4D6FFD50EB}" type="datetimeFigureOut">
              <a:rPr lang="en-US" dirty="0"/>
              <a:t>11/14/2021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11/14/2021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2609285" y="2851331"/>
            <a:ext cx="3893623" cy="307143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666635" y="2851331"/>
            <a:ext cx="3899798" cy="307143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11/14/2021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11/14/2021</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11/14/2021</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7D525BB-DA17-4BA0-B3C8-3AC3ABC827E6}" type="datetimeFigureOut">
              <a:rPr lang="en-US" dirty="0"/>
              <a:t>11/14/2021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16C4C9A-3960-41CF-A4E9-2A8FB932454B}" type="datetimeFigureOut">
              <a:rPr lang="en-US" dirty="0"/>
              <a:t>11/14/2021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11/14/2021</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‹Nº›</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A48180-2FA9-4F9E-89E8-9FFC35B64CB1}"/>
              </a:ext>
            </a:extLst>
          </p:cNvPr>
          <p:cNvSpPr>
            <a:spLocks noGrp="1"/>
          </p:cNvSpPr>
          <p:nvPr>
            <p:ph type="ctrTitle"/>
          </p:nvPr>
        </p:nvSpPr>
        <p:spPr/>
        <p:txBody>
          <a:bodyPr>
            <a:normAutofit/>
          </a:bodyPr>
          <a:lstStyle/>
          <a:p>
            <a:r>
              <a:rPr lang="es-CL" dirty="0"/>
              <a:t>Manifiesto Ágil</a:t>
            </a:r>
          </a:p>
        </p:txBody>
      </p:sp>
      <p:sp>
        <p:nvSpPr>
          <p:cNvPr id="3" name="Subtítulo 2">
            <a:extLst>
              <a:ext uri="{FF2B5EF4-FFF2-40B4-BE49-F238E27FC236}">
                <a16:creationId xmlns:a16="http://schemas.microsoft.com/office/drawing/2014/main" id="{2D493F8A-D6A1-49BE-9E6D-8AFE510BE034}"/>
              </a:ext>
            </a:extLst>
          </p:cNvPr>
          <p:cNvSpPr>
            <a:spLocks noGrp="1"/>
          </p:cNvSpPr>
          <p:nvPr>
            <p:ph type="subTitle" idx="1"/>
          </p:nvPr>
        </p:nvSpPr>
        <p:spPr/>
        <p:txBody>
          <a:bodyPr/>
          <a:lstStyle/>
          <a:p>
            <a:endParaRPr lang="es-CL"/>
          </a:p>
        </p:txBody>
      </p:sp>
    </p:spTree>
    <p:extLst>
      <p:ext uri="{BB962C8B-B14F-4D97-AF65-F5344CB8AC3E}">
        <p14:creationId xmlns:p14="http://schemas.microsoft.com/office/powerpoint/2010/main" val="6328542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EA274B-785E-4306-8BA1-E6C4E6A6BEC1}"/>
              </a:ext>
            </a:extLst>
          </p:cNvPr>
          <p:cNvSpPr>
            <a:spLocks noGrp="1"/>
          </p:cNvSpPr>
          <p:nvPr>
            <p:ph type="title"/>
          </p:nvPr>
        </p:nvSpPr>
        <p:spPr/>
        <p:txBody>
          <a:bodyPr/>
          <a:lstStyle/>
          <a:p>
            <a:r>
              <a:rPr lang="es-CL" dirty="0"/>
              <a:t>Personas no procesos</a:t>
            </a:r>
          </a:p>
        </p:txBody>
      </p:sp>
      <p:sp>
        <p:nvSpPr>
          <p:cNvPr id="3" name="Marcador de contenido 2">
            <a:extLst>
              <a:ext uri="{FF2B5EF4-FFF2-40B4-BE49-F238E27FC236}">
                <a16:creationId xmlns:a16="http://schemas.microsoft.com/office/drawing/2014/main" id="{87C1902F-0FBE-492A-B8EE-9C74C544A7C4}"/>
              </a:ext>
            </a:extLst>
          </p:cNvPr>
          <p:cNvSpPr>
            <a:spLocks noGrp="1"/>
          </p:cNvSpPr>
          <p:nvPr>
            <p:ph idx="1"/>
          </p:nvPr>
        </p:nvSpPr>
        <p:spPr/>
        <p:txBody>
          <a:bodyPr/>
          <a:lstStyle/>
          <a:p>
            <a:r>
              <a:rPr lang="es-CL" dirty="0"/>
              <a:t>Este es el postulado más importante. Se deben reconocer y explotar las habilidades del equipo de desarrollo. Para esto, se le debe dejar desarrollar sus propias formas de trabajar, sin procesos formales, a los miembros del equipo.</a:t>
            </a:r>
          </a:p>
          <a:p>
            <a:r>
              <a:rPr lang="es-CL" dirty="0"/>
              <a:t>Sin embargo, es posible que los miembros individuales de cada equipo no tengan la personalidad suficiente para participar intensamente de cada proceso, que es algo típico de las metodologías agiles. Por lo tanto, es posible que no se relacionen adecuadamente con otros miembros del equipo</a:t>
            </a:r>
          </a:p>
        </p:txBody>
      </p:sp>
    </p:spTree>
    <p:extLst>
      <p:ext uri="{BB962C8B-B14F-4D97-AF65-F5344CB8AC3E}">
        <p14:creationId xmlns:p14="http://schemas.microsoft.com/office/powerpoint/2010/main" val="3292067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D0720D-6BA3-4031-978F-EA8BC1769F6D}"/>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BDD01046-62F7-499A-AFFD-BDAF44B5C2B1}"/>
              </a:ext>
            </a:extLst>
          </p:cNvPr>
          <p:cNvSpPr>
            <a:spLocks noGrp="1"/>
          </p:cNvSpPr>
          <p:nvPr>
            <p:ph idx="1"/>
          </p:nvPr>
        </p:nvSpPr>
        <p:spPr/>
        <p:txBody>
          <a:bodyPr>
            <a:normAutofit/>
          </a:bodyPr>
          <a:lstStyle/>
          <a:p>
            <a:r>
              <a:rPr lang="es-CL" dirty="0"/>
              <a:t>Las personas son el activo más importante que tiene cualquier organización, en cualquier nivel jerárquico y disciplinar, e independientemente del tipo de proyecto en el que estén trabajando. </a:t>
            </a:r>
          </a:p>
          <a:p>
            <a:r>
              <a:rPr lang="es-CL" dirty="0"/>
              <a:t>El capital humano está por encima de cualquier otro proceso o herramienta, pues son las personas quienes aportan creatividad y capacidad de innovación.</a:t>
            </a:r>
          </a:p>
        </p:txBody>
      </p:sp>
    </p:spTree>
    <p:extLst>
      <p:ext uri="{BB962C8B-B14F-4D97-AF65-F5344CB8AC3E}">
        <p14:creationId xmlns:p14="http://schemas.microsoft.com/office/powerpoint/2010/main" val="1140571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A3AB4E-9C05-4DF6-A6B6-9BCD7C7C5184}"/>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7B235165-CF7C-4ACD-8637-F8AAFD35488A}"/>
              </a:ext>
            </a:extLst>
          </p:cNvPr>
          <p:cNvSpPr>
            <a:spLocks noGrp="1"/>
          </p:cNvSpPr>
          <p:nvPr>
            <p:ph idx="1"/>
          </p:nvPr>
        </p:nvSpPr>
        <p:spPr/>
        <p:txBody>
          <a:bodyPr/>
          <a:lstStyle/>
          <a:p>
            <a:r>
              <a:rPr lang="es-CL" dirty="0"/>
              <a:t>Las empresas deben estar preparadas para entender, dirigir y respetar la capacidad de autoorganizarse de sus empleados. Solo de esta manera se logrará aportar verdadero valor al producto final. Por supuesto, esto no quiere decir que deba desaparecer ninguna herramienta, sino que deben limitarse a ser un mero elemento de apoyo para que las personas puedan lograr sus objetivos.</a:t>
            </a:r>
          </a:p>
        </p:txBody>
      </p:sp>
    </p:spTree>
    <p:extLst>
      <p:ext uri="{BB962C8B-B14F-4D97-AF65-F5344CB8AC3E}">
        <p14:creationId xmlns:p14="http://schemas.microsoft.com/office/powerpoint/2010/main" val="715543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C069DB-AFF8-4EEF-B30E-838B072FF482}"/>
              </a:ext>
            </a:extLst>
          </p:cNvPr>
          <p:cNvSpPr>
            <a:spLocks noGrp="1"/>
          </p:cNvSpPr>
          <p:nvPr>
            <p:ph type="title"/>
          </p:nvPr>
        </p:nvSpPr>
        <p:spPr/>
        <p:txBody>
          <a:bodyPr/>
          <a:lstStyle/>
          <a:p>
            <a:r>
              <a:rPr lang="es-CL" dirty="0"/>
              <a:t>Aceptar el cambio</a:t>
            </a:r>
          </a:p>
        </p:txBody>
      </p:sp>
      <p:sp>
        <p:nvSpPr>
          <p:cNvPr id="3" name="Marcador de contenido 2">
            <a:extLst>
              <a:ext uri="{FF2B5EF4-FFF2-40B4-BE49-F238E27FC236}">
                <a16:creationId xmlns:a16="http://schemas.microsoft.com/office/drawing/2014/main" id="{D98262D7-C31D-41C2-B504-BDB83963BF26}"/>
              </a:ext>
            </a:extLst>
          </p:cNvPr>
          <p:cNvSpPr>
            <a:spLocks noGrp="1"/>
          </p:cNvSpPr>
          <p:nvPr>
            <p:ph idx="1"/>
          </p:nvPr>
        </p:nvSpPr>
        <p:spPr/>
        <p:txBody>
          <a:bodyPr>
            <a:normAutofit fontScale="92500" lnSpcReduction="10000"/>
          </a:bodyPr>
          <a:lstStyle/>
          <a:p>
            <a:r>
              <a:rPr lang="es-CL" dirty="0"/>
              <a:t>La principal característica de cualquier metodología ágil es su capacidad de evolución y adaptación al mercado. Con una estructura clásica, la respuesta a las necesidades de un mercado cambiante sería muy difícil, pues el seguimiento del proyecto se realiza conforme a un plan establecido del que prácticamente no podemos salirnos.</a:t>
            </a:r>
          </a:p>
          <a:p>
            <a:r>
              <a:rPr lang="es-CL" dirty="0"/>
              <a:t>Sin embargo, una metodología ágil propone que, ante cualquier imprevisto se dé más importancia a cómo se responde a esta situación. Si somos capaces de llevar este punto a la práctica de manera adecuada, no hay que tener temor al cambio, una de las mayores preocupaciones de las empresas en la actualidad.</a:t>
            </a:r>
          </a:p>
        </p:txBody>
      </p:sp>
    </p:spTree>
    <p:extLst>
      <p:ext uri="{BB962C8B-B14F-4D97-AF65-F5344CB8AC3E}">
        <p14:creationId xmlns:p14="http://schemas.microsoft.com/office/powerpoint/2010/main" val="23920402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29E978-4A1F-4ADB-BC1D-DB3CC45CC2E9}"/>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CB89D785-27EB-44C0-A783-244FFD2FE3E4}"/>
              </a:ext>
            </a:extLst>
          </p:cNvPr>
          <p:cNvSpPr>
            <a:spLocks noGrp="1"/>
          </p:cNvSpPr>
          <p:nvPr>
            <p:ph idx="1"/>
          </p:nvPr>
        </p:nvSpPr>
        <p:spPr/>
        <p:txBody>
          <a:bodyPr/>
          <a:lstStyle/>
          <a:p>
            <a:r>
              <a:rPr lang="es-CL" dirty="0"/>
              <a:t>Por lo tanto, se debe contar con que los requerimientos del sistema cambian, por lo que el sistema se diseña para dar cabida a estos cambios.</a:t>
            </a:r>
          </a:p>
          <a:p>
            <a:r>
              <a:rPr lang="es-CL" dirty="0"/>
              <a:t>Aun así, priorizar los cambios, puede ser algo extremadamente difícil de llevar a la practica, especialmente en sistemas en los que existen muchas partes interesadas. Por lo general cada parte interesada va a dar distintas prioridades a diferentes cambios.</a:t>
            </a:r>
          </a:p>
        </p:txBody>
      </p:sp>
    </p:spTree>
    <p:extLst>
      <p:ext uri="{BB962C8B-B14F-4D97-AF65-F5344CB8AC3E}">
        <p14:creationId xmlns:p14="http://schemas.microsoft.com/office/powerpoint/2010/main" val="2174452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1F5858-0F5B-4A8C-A480-2062787ACAE0}"/>
              </a:ext>
            </a:extLst>
          </p:cNvPr>
          <p:cNvSpPr>
            <a:spLocks noGrp="1"/>
          </p:cNvSpPr>
          <p:nvPr>
            <p:ph type="title"/>
          </p:nvPr>
        </p:nvSpPr>
        <p:spPr/>
        <p:txBody>
          <a:bodyPr/>
          <a:lstStyle/>
          <a:p>
            <a:r>
              <a:rPr lang="es-CL" dirty="0"/>
              <a:t>Mantener la simplicidad</a:t>
            </a:r>
          </a:p>
        </p:txBody>
      </p:sp>
      <p:sp>
        <p:nvSpPr>
          <p:cNvPr id="3" name="Marcador de contenido 2">
            <a:extLst>
              <a:ext uri="{FF2B5EF4-FFF2-40B4-BE49-F238E27FC236}">
                <a16:creationId xmlns:a16="http://schemas.microsoft.com/office/drawing/2014/main" id="{7CCFEFD1-B6C3-4299-8D00-9C80C4CA059E}"/>
              </a:ext>
            </a:extLst>
          </p:cNvPr>
          <p:cNvSpPr>
            <a:spLocks noGrp="1"/>
          </p:cNvSpPr>
          <p:nvPr>
            <p:ph idx="1"/>
          </p:nvPr>
        </p:nvSpPr>
        <p:spPr/>
        <p:txBody>
          <a:bodyPr/>
          <a:lstStyle/>
          <a:p>
            <a:r>
              <a:rPr lang="es-CL" dirty="0"/>
              <a:t>Si bien es cierto que la documentación es un elemento fundamental en cualquier proyecto, se valora un producto funcional que cumpla con los requisitos iniciales y que sea intuitivo, que al fin y al cabo es lo que realmente valoran los usuarios que van a utilizarlo. Las nuevas tecnologías deben estar al servicio de estos procesos, y deben ser un medio para conseguir productos más funcionales.</a:t>
            </a:r>
          </a:p>
        </p:txBody>
      </p:sp>
    </p:spTree>
    <p:extLst>
      <p:ext uri="{BB962C8B-B14F-4D97-AF65-F5344CB8AC3E}">
        <p14:creationId xmlns:p14="http://schemas.microsoft.com/office/powerpoint/2010/main" val="1760446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53B47C-2F71-45FE-9EB5-8E10C4F9FAAC}"/>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CA388536-84F3-4725-9114-271785868294}"/>
              </a:ext>
            </a:extLst>
          </p:cNvPr>
          <p:cNvSpPr>
            <a:spLocks noGrp="1"/>
          </p:cNvSpPr>
          <p:nvPr>
            <p:ph idx="1"/>
          </p:nvPr>
        </p:nvSpPr>
        <p:spPr/>
        <p:txBody>
          <a:bodyPr/>
          <a:lstStyle/>
          <a:p>
            <a:r>
              <a:rPr lang="es-CL" dirty="0"/>
              <a:t>Los miembros del equipo se deben centrar en la simplicidad tanto del software a desarrollar, como en el proceso de desarrollo mismo. Donde sea posible, se trabaja activamente para eliminar la complejidad del sistema.</a:t>
            </a:r>
          </a:p>
          <a:p>
            <a:r>
              <a:rPr lang="es-CL" dirty="0"/>
              <a:t>Esto, sin embargo, requerirá un trabajo extra. Bajo la presión por las agendas de entrega, muchas veces los miembros del equipo no tendrán el tiempo suficiente para llevar a cabo las simplificaciones del sistema</a:t>
            </a:r>
          </a:p>
        </p:txBody>
      </p:sp>
    </p:spTree>
    <p:extLst>
      <p:ext uri="{BB962C8B-B14F-4D97-AF65-F5344CB8AC3E}">
        <p14:creationId xmlns:p14="http://schemas.microsoft.com/office/powerpoint/2010/main" val="18024829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960970-6E26-4832-A55F-22F87974047A}"/>
              </a:ext>
            </a:extLst>
          </p:cNvPr>
          <p:cNvSpPr>
            <a:spLocks noGrp="1"/>
          </p:cNvSpPr>
          <p:nvPr>
            <p:ph type="title"/>
          </p:nvPr>
        </p:nvSpPr>
        <p:spPr/>
        <p:txBody>
          <a:bodyPr/>
          <a:lstStyle/>
          <a:p>
            <a:r>
              <a:rPr lang="es-CL" dirty="0"/>
              <a:t>Principios del Manifiesto </a:t>
            </a:r>
          </a:p>
        </p:txBody>
      </p:sp>
      <p:sp>
        <p:nvSpPr>
          <p:cNvPr id="3" name="Marcador de contenido 2">
            <a:extLst>
              <a:ext uri="{FF2B5EF4-FFF2-40B4-BE49-F238E27FC236}">
                <a16:creationId xmlns:a16="http://schemas.microsoft.com/office/drawing/2014/main" id="{F11B4E03-257B-46B9-A311-58E7A5EC4CC9}"/>
              </a:ext>
            </a:extLst>
          </p:cNvPr>
          <p:cNvSpPr>
            <a:spLocks noGrp="1"/>
          </p:cNvSpPr>
          <p:nvPr>
            <p:ph idx="1"/>
          </p:nvPr>
        </p:nvSpPr>
        <p:spPr/>
        <p:txBody>
          <a:bodyPr/>
          <a:lstStyle/>
          <a:p>
            <a:r>
              <a:rPr lang="es-CL" dirty="0"/>
              <a:t>“Nuestra principal prioridad es satisfacer al cliente a través de la entrega temprana y continua de software de valor”.</a:t>
            </a:r>
          </a:p>
          <a:p>
            <a:r>
              <a:rPr lang="es-CL" dirty="0"/>
              <a:t>“Aceptamos que los requisitos cambien, incluso en etapas tardías del desarrollo. Los procesos Ágiles aprovechan el cambio para proporcionar ventaja competitiva al cliente”.</a:t>
            </a:r>
          </a:p>
          <a:p>
            <a:r>
              <a:rPr lang="es-CL" dirty="0"/>
              <a:t>“Entregamos software funcional frecuentemente, entre dos semanas y dos meses, con preferencia al periodo de tiempo más corto posible”.</a:t>
            </a:r>
          </a:p>
        </p:txBody>
      </p:sp>
    </p:spTree>
    <p:extLst>
      <p:ext uri="{BB962C8B-B14F-4D97-AF65-F5344CB8AC3E}">
        <p14:creationId xmlns:p14="http://schemas.microsoft.com/office/powerpoint/2010/main" val="11626836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D94FF3-DFE8-405D-AF7E-BC5A34E59159}"/>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307E0FCE-E322-4C02-97AB-C74562988A63}"/>
              </a:ext>
            </a:extLst>
          </p:cNvPr>
          <p:cNvSpPr>
            <a:spLocks noGrp="1"/>
          </p:cNvSpPr>
          <p:nvPr>
            <p:ph idx="1"/>
          </p:nvPr>
        </p:nvSpPr>
        <p:spPr/>
        <p:txBody>
          <a:bodyPr/>
          <a:lstStyle/>
          <a:p>
            <a:r>
              <a:rPr lang="es-CL" dirty="0"/>
              <a:t>“Los responsables de negocio y los desarrolladores trabajamos juntos de forma cotidiana durante todo el proyecto”.</a:t>
            </a:r>
          </a:p>
          <a:p>
            <a:r>
              <a:rPr lang="es-CL" dirty="0"/>
              <a:t>“Los proyectos se desarrollan en torno a individuos motivados. Hay que darles el entorno y el apoyo que necesitan, y confiarles la ejecución del trabajo”.</a:t>
            </a:r>
          </a:p>
          <a:p>
            <a:r>
              <a:rPr lang="es-CL" dirty="0"/>
              <a:t>“El método más eficiente y efectivo de comunicar información al equipo de desarrollo y entre sus miembros es la conversación cara a cara”.</a:t>
            </a:r>
          </a:p>
        </p:txBody>
      </p:sp>
    </p:spTree>
    <p:extLst>
      <p:ext uri="{BB962C8B-B14F-4D97-AF65-F5344CB8AC3E}">
        <p14:creationId xmlns:p14="http://schemas.microsoft.com/office/powerpoint/2010/main" val="29727844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4F9DBC-AC23-486B-BA60-1BBD5A059B83}"/>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A5406511-3D55-4306-9737-4B734A6EF097}"/>
              </a:ext>
            </a:extLst>
          </p:cNvPr>
          <p:cNvSpPr>
            <a:spLocks noGrp="1"/>
          </p:cNvSpPr>
          <p:nvPr>
            <p:ph idx="1"/>
          </p:nvPr>
        </p:nvSpPr>
        <p:spPr/>
        <p:txBody>
          <a:bodyPr/>
          <a:lstStyle/>
          <a:p>
            <a:r>
              <a:rPr lang="es-CL" dirty="0"/>
              <a:t>“El software funcionando es la medida principal de progreso.”</a:t>
            </a:r>
          </a:p>
          <a:p>
            <a:r>
              <a:rPr lang="es-CL" dirty="0"/>
              <a:t>“Los procesos Ágiles promueven el desarrollo sostenible. Los promotores, desarrolladores y usuarios debemos ser capaces de mantener un ritmo constante de forma indefinida”.</a:t>
            </a:r>
          </a:p>
          <a:p>
            <a:r>
              <a:rPr lang="es-CL" dirty="0"/>
              <a:t>“La atención continua a la excelencia técnica y al buen diseño mejora la Agilidad”.</a:t>
            </a:r>
          </a:p>
        </p:txBody>
      </p:sp>
    </p:spTree>
    <p:extLst>
      <p:ext uri="{BB962C8B-B14F-4D97-AF65-F5344CB8AC3E}">
        <p14:creationId xmlns:p14="http://schemas.microsoft.com/office/powerpoint/2010/main" val="4090852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AF8955-D577-4C75-844F-C70D450ECC9C}"/>
              </a:ext>
            </a:extLst>
          </p:cNvPr>
          <p:cNvSpPr>
            <a:spLocks noGrp="1"/>
          </p:cNvSpPr>
          <p:nvPr>
            <p:ph type="title"/>
          </p:nvPr>
        </p:nvSpPr>
        <p:spPr/>
        <p:txBody>
          <a:bodyPr/>
          <a:lstStyle/>
          <a:p>
            <a:endParaRPr lang="es-CL" dirty="0"/>
          </a:p>
        </p:txBody>
      </p:sp>
      <p:sp>
        <p:nvSpPr>
          <p:cNvPr id="3" name="Marcador de contenido 2">
            <a:extLst>
              <a:ext uri="{FF2B5EF4-FFF2-40B4-BE49-F238E27FC236}">
                <a16:creationId xmlns:a16="http://schemas.microsoft.com/office/drawing/2014/main" id="{9759B991-F952-47FF-81EE-70C355D33D1E}"/>
              </a:ext>
            </a:extLst>
          </p:cNvPr>
          <p:cNvSpPr>
            <a:spLocks noGrp="1"/>
          </p:cNvSpPr>
          <p:nvPr>
            <p:ph idx="1"/>
          </p:nvPr>
        </p:nvSpPr>
        <p:spPr/>
        <p:txBody>
          <a:bodyPr/>
          <a:lstStyle/>
          <a:p>
            <a:r>
              <a:rPr lang="es-CL" dirty="0"/>
              <a:t>Entre los años 80 y 90, existía una opinión general que la mejor forma de obtener un mejor software era a través de: una planificación cuidadosa del proyecto, una garantía de calidad, la utilización de diversos métodos de análisis y diseño, y procesos de desarrollo de software controlados y rigurosos. Algunos  o la totalidad de estos programas eran a menudo sistemas críticos.</a:t>
            </a:r>
          </a:p>
        </p:txBody>
      </p:sp>
    </p:spTree>
    <p:extLst>
      <p:ext uri="{BB962C8B-B14F-4D97-AF65-F5344CB8AC3E}">
        <p14:creationId xmlns:p14="http://schemas.microsoft.com/office/powerpoint/2010/main" val="751359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70ADF3-9819-4C09-AAD0-4C6EF8F2B256}"/>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B3F59E5A-F126-4AA1-8541-2D53A648EDE8}"/>
              </a:ext>
            </a:extLst>
          </p:cNvPr>
          <p:cNvSpPr>
            <a:spLocks noGrp="1"/>
          </p:cNvSpPr>
          <p:nvPr>
            <p:ph idx="1"/>
          </p:nvPr>
        </p:nvSpPr>
        <p:spPr/>
        <p:txBody>
          <a:bodyPr/>
          <a:lstStyle/>
          <a:p>
            <a:r>
              <a:rPr lang="es-CL" dirty="0"/>
              <a:t>“La simplicidad, o el arte de maximizar la cantidad de trabajo no realizado, es esencial”.</a:t>
            </a:r>
          </a:p>
          <a:p>
            <a:r>
              <a:rPr lang="es-CL" dirty="0"/>
              <a:t>“Las mejores arquitecturas, requisitos y diseños emergen de equipos autoorganizados”.</a:t>
            </a:r>
          </a:p>
          <a:p>
            <a:r>
              <a:rPr lang="es-CL" dirty="0"/>
              <a:t>“A intervalos regulares el equipo reflexiona sobre cómo ser más efectivo para a continuación ajustar y perfeccionar su comportamiento en consecuencia”.</a:t>
            </a:r>
          </a:p>
        </p:txBody>
      </p:sp>
    </p:spTree>
    <p:extLst>
      <p:ext uri="{BB962C8B-B14F-4D97-AF65-F5344CB8AC3E}">
        <p14:creationId xmlns:p14="http://schemas.microsoft.com/office/powerpoint/2010/main" val="3977672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943C79-545B-49E4-BC8E-C56DEF8EE680}"/>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A19A271C-A081-4BD8-9E1F-A675016BF9F9}"/>
              </a:ext>
            </a:extLst>
          </p:cNvPr>
          <p:cNvSpPr>
            <a:spLocks noGrp="1"/>
          </p:cNvSpPr>
          <p:nvPr>
            <p:ph idx="1"/>
          </p:nvPr>
        </p:nvSpPr>
        <p:spPr/>
        <p:txBody>
          <a:bodyPr/>
          <a:lstStyle/>
          <a:p>
            <a:r>
              <a:rPr lang="es-CL" dirty="0"/>
              <a:t>Ser ágil, no quiere decir que tengamos que renunciar a las herramientas, pues son elementos necesarios que facilitan nuestro trabajo. Sin embargo, estas herramientas no deberían convertirse en un elemento que cambie nuestra forma de trabajar.</a:t>
            </a:r>
          </a:p>
          <a:p>
            <a:r>
              <a:rPr lang="es-CL" dirty="0"/>
              <a:t>Tampoco quiere decir que no vayamos a documentar, pero sí que esta documentación sea la justa y necesaria.</a:t>
            </a:r>
          </a:p>
        </p:txBody>
      </p:sp>
    </p:spTree>
    <p:extLst>
      <p:ext uri="{BB962C8B-B14F-4D97-AF65-F5344CB8AC3E}">
        <p14:creationId xmlns:p14="http://schemas.microsoft.com/office/powerpoint/2010/main" val="17532805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A37B5B-2875-40BA-95EF-015015BE756A}"/>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1455C73E-CE10-4984-BF8C-363BF314CC44}"/>
              </a:ext>
            </a:extLst>
          </p:cNvPr>
          <p:cNvSpPr>
            <a:spLocks noGrp="1"/>
          </p:cNvSpPr>
          <p:nvPr>
            <p:ph idx="1"/>
          </p:nvPr>
        </p:nvSpPr>
        <p:spPr/>
        <p:txBody>
          <a:bodyPr/>
          <a:lstStyle/>
          <a:p>
            <a:r>
              <a:rPr lang="es-CL" dirty="0"/>
              <a:t>No se debe gastar mucho tiempo en lo que es la elaboración de planes. Esta etapa debería ser más bien algo a alto nivel, que no consuma demasiado tiempo y es crucial tener en cuenta que esta planificación ira cambiando conforme van apareciendo nuevas necesidades por partes de los clientes interesados en el proyecto.</a:t>
            </a:r>
          </a:p>
        </p:txBody>
      </p:sp>
    </p:spTree>
    <p:extLst>
      <p:ext uri="{BB962C8B-B14F-4D97-AF65-F5344CB8AC3E}">
        <p14:creationId xmlns:p14="http://schemas.microsoft.com/office/powerpoint/2010/main" val="521489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F8E16A-963A-4095-87DD-CE95B353A7BC}"/>
              </a:ext>
            </a:extLst>
          </p:cNvPr>
          <p:cNvSpPr>
            <a:spLocks noGrp="1"/>
          </p:cNvSpPr>
          <p:nvPr>
            <p:ph type="title"/>
          </p:nvPr>
        </p:nvSpPr>
        <p:spPr/>
        <p:txBody>
          <a:bodyPr/>
          <a:lstStyle/>
          <a:p>
            <a:r>
              <a:rPr lang="es-CL" dirty="0"/>
              <a:t>Actividad</a:t>
            </a:r>
          </a:p>
        </p:txBody>
      </p:sp>
      <p:sp>
        <p:nvSpPr>
          <p:cNvPr id="3" name="Marcador de contenido 2">
            <a:extLst>
              <a:ext uri="{FF2B5EF4-FFF2-40B4-BE49-F238E27FC236}">
                <a16:creationId xmlns:a16="http://schemas.microsoft.com/office/drawing/2014/main" id="{37E7C8D2-B9D7-4D1B-92EF-C9E2660D548F}"/>
              </a:ext>
            </a:extLst>
          </p:cNvPr>
          <p:cNvSpPr>
            <a:spLocks noGrp="1"/>
          </p:cNvSpPr>
          <p:nvPr>
            <p:ph idx="1"/>
          </p:nvPr>
        </p:nvSpPr>
        <p:spPr/>
        <p:txBody>
          <a:bodyPr/>
          <a:lstStyle/>
          <a:p>
            <a:r>
              <a:rPr lang="es-CL" dirty="0"/>
              <a:t>Mencione 4 ventajas y desventajas de utilizar metodologías agiles.</a:t>
            </a:r>
          </a:p>
          <a:p>
            <a:r>
              <a:rPr lang="es-CL" dirty="0"/>
              <a:t>¿Qué empresas utilizan el desarrollo ágil y porqué?</a:t>
            </a:r>
          </a:p>
        </p:txBody>
      </p:sp>
    </p:spTree>
    <p:extLst>
      <p:ext uri="{BB962C8B-B14F-4D97-AF65-F5344CB8AC3E}">
        <p14:creationId xmlns:p14="http://schemas.microsoft.com/office/powerpoint/2010/main" val="2564119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FF21A6-CB69-4FE3-8035-C0BAACF203FC}"/>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D17973E1-4E46-480D-BA4F-CC4E6D89ED5E}"/>
              </a:ext>
            </a:extLst>
          </p:cNvPr>
          <p:cNvSpPr>
            <a:spLocks noGrp="1"/>
          </p:cNvSpPr>
          <p:nvPr>
            <p:ph idx="1"/>
          </p:nvPr>
        </p:nvSpPr>
        <p:spPr/>
        <p:txBody>
          <a:bodyPr>
            <a:normAutofit lnSpcReduction="10000"/>
          </a:bodyPr>
          <a:lstStyle/>
          <a:p>
            <a:r>
              <a:rPr lang="es-CL" dirty="0"/>
              <a:t>Este software era desarrollado por grandes equipos que, a veces, trabajaban para compañías diferentes y a menudo estaban dispersos geográficamente.</a:t>
            </a:r>
          </a:p>
          <a:p>
            <a:r>
              <a:rPr lang="es-CL" dirty="0"/>
              <a:t>Estos enfoques, implican una importante sobrecarga de trabajo en cuanto a la planificación, diseño y documentación del sistema. </a:t>
            </a:r>
          </a:p>
          <a:p>
            <a:r>
              <a:rPr lang="es-CL" dirty="0"/>
              <a:t>Este esfuerzo adicional se justifica cuando se tiene que coordinar el trabajo de múltiples equipos de desarrollo, cuando es un sistema crítico o cuando muchas personas están involucradas en el mantenimiento del software</a:t>
            </a:r>
          </a:p>
        </p:txBody>
      </p:sp>
    </p:spTree>
    <p:extLst>
      <p:ext uri="{BB962C8B-B14F-4D97-AF65-F5344CB8AC3E}">
        <p14:creationId xmlns:p14="http://schemas.microsoft.com/office/powerpoint/2010/main" val="1789872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445D66-2527-4A48-8635-2A851AE19370}"/>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91B41381-8045-4263-A912-DDE5A636551D}"/>
              </a:ext>
            </a:extLst>
          </p:cNvPr>
          <p:cNvSpPr>
            <a:spLocks noGrp="1"/>
          </p:cNvSpPr>
          <p:nvPr>
            <p:ph idx="1"/>
          </p:nvPr>
        </p:nvSpPr>
        <p:spPr/>
        <p:txBody>
          <a:bodyPr/>
          <a:lstStyle/>
          <a:p>
            <a:r>
              <a:rPr lang="es-CL" dirty="0"/>
              <a:t>Sin embargo, cuando este enfoque pesado de desarrollo fue aplicado a sistemas de negocio pequeños y de tamaño medio, el esfuerzo invertido era demasiado grande.</a:t>
            </a:r>
          </a:p>
          <a:p>
            <a:r>
              <a:rPr lang="es-CL" dirty="0"/>
              <a:t>Se pasaba mas tiempo pensando en como se debía desarrollar el sistema, que en programar el desarrollo y las pruebas.</a:t>
            </a:r>
          </a:p>
          <a:p>
            <a:r>
              <a:rPr lang="es-CL" dirty="0"/>
              <a:t>Cuando cambiaban los requerimientos, se hacia esencial rehacer el trabajo y con ello la especificación y el diseño tenían que cambiar con el programa.</a:t>
            </a:r>
          </a:p>
        </p:txBody>
      </p:sp>
    </p:spTree>
    <p:extLst>
      <p:ext uri="{BB962C8B-B14F-4D97-AF65-F5344CB8AC3E}">
        <p14:creationId xmlns:p14="http://schemas.microsoft.com/office/powerpoint/2010/main" val="1528944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EC8A3F-F99F-4C13-8724-6D683E9A44DE}"/>
              </a:ext>
            </a:extLst>
          </p:cNvPr>
          <p:cNvSpPr>
            <a:spLocks noGrp="1"/>
          </p:cNvSpPr>
          <p:nvPr>
            <p:ph type="title"/>
          </p:nvPr>
        </p:nvSpPr>
        <p:spPr/>
        <p:txBody>
          <a:bodyPr/>
          <a:lstStyle/>
          <a:p>
            <a:r>
              <a:rPr lang="es-CL" dirty="0"/>
              <a:t>Manifiesto Ágil</a:t>
            </a:r>
          </a:p>
        </p:txBody>
      </p:sp>
      <p:sp>
        <p:nvSpPr>
          <p:cNvPr id="3" name="Marcador de contenido 2">
            <a:extLst>
              <a:ext uri="{FF2B5EF4-FFF2-40B4-BE49-F238E27FC236}">
                <a16:creationId xmlns:a16="http://schemas.microsoft.com/office/drawing/2014/main" id="{5F3D9679-2728-4AF4-AC89-BCBCDB41B603}"/>
              </a:ext>
            </a:extLst>
          </p:cNvPr>
          <p:cNvSpPr>
            <a:spLocks noGrp="1"/>
          </p:cNvSpPr>
          <p:nvPr>
            <p:ph idx="1"/>
          </p:nvPr>
        </p:nvSpPr>
        <p:spPr/>
        <p:txBody>
          <a:bodyPr/>
          <a:lstStyle/>
          <a:p>
            <a:r>
              <a:rPr lang="es-CL" dirty="0"/>
              <a:t>En febrero del año 2001 en Utah, diecisiete personas se reunieron para hablar sobre ciertos asuntos y encontrar puntos en común. Lo que surgió de estas reuniones fue el Manifiesto Ágil de desarrollo de software, con la necesidad de encontrar una alternativa a los procesos de desarrollo de software pesados, que eran impulsados por la documentación.</a:t>
            </a:r>
          </a:p>
        </p:txBody>
      </p:sp>
    </p:spTree>
    <p:extLst>
      <p:ext uri="{BB962C8B-B14F-4D97-AF65-F5344CB8AC3E}">
        <p14:creationId xmlns:p14="http://schemas.microsoft.com/office/powerpoint/2010/main" val="2151899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73F257-A448-4F07-9743-43BF262B4EA2}"/>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732E6924-AEDD-4ECC-AD92-FEE68784061A}"/>
              </a:ext>
            </a:extLst>
          </p:cNvPr>
          <p:cNvSpPr>
            <a:spLocks noGrp="1"/>
          </p:cNvSpPr>
          <p:nvPr>
            <p:ph idx="1"/>
          </p:nvPr>
        </p:nvSpPr>
        <p:spPr/>
        <p:txBody>
          <a:bodyPr/>
          <a:lstStyle/>
          <a:p>
            <a:r>
              <a:rPr lang="es-CL" dirty="0"/>
              <a:t>Esta reunión fue algo simbólico, puesto que el surgimiento de un manifiesto para el desarrollo ágil era inesperado. Cabe destacar que dentro de todas estas personas reunidas se encontraban representantes de XP, SCRUM, RAD, </a:t>
            </a:r>
            <a:r>
              <a:rPr lang="es-CL" dirty="0" err="1"/>
              <a:t>Crystal</a:t>
            </a:r>
            <a:r>
              <a:rPr lang="es-CL" dirty="0"/>
              <a:t>, </a:t>
            </a:r>
            <a:r>
              <a:rPr lang="es-CL" dirty="0" err="1"/>
              <a:t>Programacion</a:t>
            </a:r>
            <a:r>
              <a:rPr lang="es-CL" dirty="0"/>
              <a:t> pragmática y otros.</a:t>
            </a:r>
          </a:p>
        </p:txBody>
      </p:sp>
    </p:spTree>
    <p:extLst>
      <p:ext uri="{BB962C8B-B14F-4D97-AF65-F5344CB8AC3E}">
        <p14:creationId xmlns:p14="http://schemas.microsoft.com/office/powerpoint/2010/main" val="1558313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293E79-B147-480D-A42E-2CA126AE1E60}"/>
              </a:ext>
            </a:extLst>
          </p:cNvPr>
          <p:cNvSpPr>
            <a:spLocks noGrp="1"/>
          </p:cNvSpPr>
          <p:nvPr>
            <p:ph type="title"/>
          </p:nvPr>
        </p:nvSpPr>
        <p:spPr/>
        <p:txBody>
          <a:bodyPr/>
          <a:lstStyle/>
          <a:p>
            <a:r>
              <a:rPr lang="es-CL" dirty="0"/>
              <a:t>Valores del Manifiesto Ágil </a:t>
            </a:r>
          </a:p>
        </p:txBody>
      </p:sp>
      <p:sp>
        <p:nvSpPr>
          <p:cNvPr id="3" name="Marcador de contenido 2">
            <a:extLst>
              <a:ext uri="{FF2B5EF4-FFF2-40B4-BE49-F238E27FC236}">
                <a16:creationId xmlns:a16="http://schemas.microsoft.com/office/drawing/2014/main" id="{6F77EB71-44C7-4BF3-9CC5-078D37E43793}"/>
              </a:ext>
            </a:extLst>
          </p:cNvPr>
          <p:cNvSpPr>
            <a:spLocks noGrp="1"/>
          </p:cNvSpPr>
          <p:nvPr>
            <p:ph idx="1"/>
          </p:nvPr>
        </p:nvSpPr>
        <p:spPr/>
        <p:txBody>
          <a:bodyPr/>
          <a:lstStyle/>
          <a:p>
            <a:r>
              <a:rPr lang="es-CL" dirty="0"/>
              <a:t>Los métodos agiles se basan en la noción de desarrollo y entrega incremental, sin embargo, utilizan procesos diferentes para alcanzar esta noción de desarrollo. Aún así comparten un conjunto de valores que se aplican para todas estas metodologías agiles.</a:t>
            </a:r>
          </a:p>
        </p:txBody>
      </p:sp>
    </p:spTree>
    <p:extLst>
      <p:ext uri="{BB962C8B-B14F-4D97-AF65-F5344CB8AC3E}">
        <p14:creationId xmlns:p14="http://schemas.microsoft.com/office/powerpoint/2010/main" val="4116110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8022F0-DC4C-447F-BD80-9F93715A80FF}"/>
              </a:ext>
            </a:extLst>
          </p:cNvPr>
          <p:cNvSpPr>
            <a:spLocks noGrp="1"/>
          </p:cNvSpPr>
          <p:nvPr>
            <p:ph type="title"/>
          </p:nvPr>
        </p:nvSpPr>
        <p:spPr/>
        <p:txBody>
          <a:bodyPr/>
          <a:lstStyle/>
          <a:p>
            <a:r>
              <a:rPr lang="es-CL" dirty="0"/>
              <a:t>Participación del cliente</a:t>
            </a:r>
          </a:p>
        </p:txBody>
      </p:sp>
      <p:sp>
        <p:nvSpPr>
          <p:cNvPr id="3" name="Marcador de contenido 2">
            <a:extLst>
              <a:ext uri="{FF2B5EF4-FFF2-40B4-BE49-F238E27FC236}">
                <a16:creationId xmlns:a16="http://schemas.microsoft.com/office/drawing/2014/main" id="{8734687B-C339-4AB9-9C8A-1F82B62535C3}"/>
              </a:ext>
            </a:extLst>
          </p:cNvPr>
          <p:cNvSpPr>
            <a:spLocks noGrp="1"/>
          </p:cNvSpPr>
          <p:nvPr>
            <p:ph idx="1"/>
          </p:nvPr>
        </p:nvSpPr>
        <p:spPr/>
        <p:txBody>
          <a:bodyPr/>
          <a:lstStyle/>
          <a:p>
            <a:r>
              <a:rPr lang="es-CL" dirty="0"/>
              <a:t>Los clientes deben estar fuertemente implicados en todo el proceso de desarrollo. </a:t>
            </a:r>
          </a:p>
          <a:p>
            <a:r>
              <a:rPr lang="es-CL" dirty="0"/>
              <a:t>El papel de ellos será proporcionar y priorizar nuevos requerimientos a incluir en cada incremento</a:t>
            </a:r>
          </a:p>
          <a:p>
            <a:r>
              <a:rPr lang="es-CL" dirty="0"/>
              <a:t>Si bien la idea de la participación del cliente en el proyecto es atractiva, el éxito dependerá netamente si es que el cliente está dispuesto a pasar tiempo con el equipo de desarrollo y que pueda representar a todos los </a:t>
            </a:r>
            <a:r>
              <a:rPr lang="es-CL" dirty="0" err="1"/>
              <a:t>stakeholders</a:t>
            </a:r>
            <a:r>
              <a:rPr lang="es-CL" dirty="0"/>
              <a:t>.</a:t>
            </a:r>
          </a:p>
        </p:txBody>
      </p:sp>
    </p:spTree>
    <p:extLst>
      <p:ext uri="{BB962C8B-B14F-4D97-AF65-F5344CB8AC3E}">
        <p14:creationId xmlns:p14="http://schemas.microsoft.com/office/powerpoint/2010/main" val="1582414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69574C-BD63-4E05-872A-44D873BE9F65}"/>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ABAD3D9C-38A0-4292-B4F7-9E93929C53B8}"/>
              </a:ext>
            </a:extLst>
          </p:cNvPr>
          <p:cNvSpPr>
            <a:spLocks noGrp="1"/>
          </p:cNvSpPr>
          <p:nvPr>
            <p:ph idx="1"/>
          </p:nvPr>
        </p:nvSpPr>
        <p:spPr/>
        <p:txBody>
          <a:bodyPr>
            <a:normAutofit fontScale="92500" lnSpcReduction="20000"/>
          </a:bodyPr>
          <a:lstStyle/>
          <a:p>
            <a:r>
              <a:rPr lang="es-CL" dirty="0"/>
              <a:t>En un mundo en constante evolución, es importante que el producto final se corresponda con las necesidades del mercado en el momento de su lanzamiento. De nada sirve hacer un buen diseño si el producto se ha quedado obsoleto cuando sale al mercado o en alguna etapa intermedia.</a:t>
            </a:r>
          </a:p>
          <a:p>
            <a:r>
              <a:rPr lang="es-CL" dirty="0"/>
              <a:t>Tanto la propia organización como los clientes deben entender su implicación como una ventaja competitiva. En una metodología ágil, tiene más peso el diálogo continuo y lo que se haya ido decidiendo en las diferentes etapas del proceso que lo que se haya pactado de antemano. </a:t>
            </a:r>
          </a:p>
          <a:p>
            <a:r>
              <a:rPr lang="es-CL" dirty="0"/>
              <a:t>La burocracia dificulta la ejecución de las tareas, así que el objetivo es intentar reducirla al máximo posible.</a:t>
            </a:r>
          </a:p>
        </p:txBody>
      </p:sp>
    </p:spTree>
    <p:extLst>
      <p:ext uri="{BB962C8B-B14F-4D97-AF65-F5344CB8AC3E}">
        <p14:creationId xmlns:p14="http://schemas.microsoft.com/office/powerpoint/2010/main" val="20814658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{68D4CC4E-740E-4CF7-BB7C-4D5261A4FAF7}tf16401375</Template>
  <TotalTime>1405</TotalTime>
  <Words>1523</Words>
  <Application>Microsoft Office PowerPoint</Application>
  <PresentationFormat>Panorámica</PresentationFormat>
  <Paragraphs>54</Paragraphs>
  <Slides>23</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23</vt:i4>
      </vt:variant>
    </vt:vector>
  </HeadingPairs>
  <TitlesOfParts>
    <vt:vector size="28" baseType="lpstr">
      <vt:lpstr>Arial</vt:lpstr>
      <vt:lpstr>MS Shell Dlg 2</vt:lpstr>
      <vt:lpstr>Wingdings</vt:lpstr>
      <vt:lpstr>Wingdings 3</vt:lpstr>
      <vt:lpstr>Madison</vt:lpstr>
      <vt:lpstr>Manifiesto Ágil</vt:lpstr>
      <vt:lpstr>Presentación de PowerPoint</vt:lpstr>
      <vt:lpstr>Presentación de PowerPoint</vt:lpstr>
      <vt:lpstr>Presentación de PowerPoint</vt:lpstr>
      <vt:lpstr>Manifiesto Ágil</vt:lpstr>
      <vt:lpstr>Presentación de PowerPoint</vt:lpstr>
      <vt:lpstr>Valores del Manifiesto Ágil </vt:lpstr>
      <vt:lpstr>Participación del cliente</vt:lpstr>
      <vt:lpstr>Presentación de PowerPoint</vt:lpstr>
      <vt:lpstr>Personas no procesos</vt:lpstr>
      <vt:lpstr>Presentación de PowerPoint</vt:lpstr>
      <vt:lpstr>Presentación de PowerPoint</vt:lpstr>
      <vt:lpstr>Aceptar el cambio</vt:lpstr>
      <vt:lpstr>Presentación de PowerPoint</vt:lpstr>
      <vt:lpstr>Mantener la simplicidad</vt:lpstr>
      <vt:lpstr>Presentación de PowerPoint</vt:lpstr>
      <vt:lpstr>Principios del Manifiesto </vt:lpstr>
      <vt:lpstr>Presentación de PowerPoint</vt:lpstr>
      <vt:lpstr>Presentación de PowerPoint</vt:lpstr>
      <vt:lpstr>Presentación de PowerPoint</vt:lpstr>
      <vt:lpstr>Presentación de PowerPoint</vt:lpstr>
      <vt:lpstr>Presentación de PowerPoint</vt:lpstr>
      <vt:lpstr>Actividad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Manifiesto Agil</dc:title>
  <dc:creator>FELIPE ANTONIO OLIVARES ACUNA</dc:creator>
  <cp:lastModifiedBy>FELIPE ANTONIO OLIVARES ACUNA</cp:lastModifiedBy>
  <cp:revision>3</cp:revision>
  <dcterms:created xsi:type="dcterms:W3CDTF">2021-11-12T22:14:40Z</dcterms:created>
  <dcterms:modified xsi:type="dcterms:W3CDTF">2021-11-15T13:57:54Z</dcterms:modified>
</cp:coreProperties>
</file>