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11/16/2021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11/16/2021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11/16/2021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11/16/2021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11/16/2021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F0DF7-0E63-4A4C-BDFC-C83DE8D96EFE}"/>
              </a:ext>
            </a:extLst>
          </p:cNvPr>
          <p:cNvSpPr>
            <a:spLocks noGrp="1"/>
          </p:cNvSpPr>
          <p:nvPr>
            <p:ph type="ctrTitle"/>
          </p:nvPr>
        </p:nvSpPr>
        <p:spPr/>
        <p:txBody>
          <a:bodyPr/>
          <a:lstStyle/>
          <a:p>
            <a:r>
              <a:rPr lang="es-CL" dirty="0"/>
              <a:t>SCRUM</a:t>
            </a:r>
          </a:p>
        </p:txBody>
      </p:sp>
      <p:sp>
        <p:nvSpPr>
          <p:cNvPr id="3" name="Subtítulo 2">
            <a:extLst>
              <a:ext uri="{FF2B5EF4-FFF2-40B4-BE49-F238E27FC236}">
                <a16:creationId xmlns:a16="http://schemas.microsoft.com/office/drawing/2014/main" id="{65B3625C-59F3-4F08-98E5-A6248A67B08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4146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633F6-4963-4845-AF31-BC34365E2E13}"/>
              </a:ext>
            </a:extLst>
          </p:cNvPr>
          <p:cNvSpPr>
            <a:spLocks noGrp="1"/>
          </p:cNvSpPr>
          <p:nvPr>
            <p:ph type="title"/>
          </p:nvPr>
        </p:nvSpPr>
        <p:spPr/>
        <p:txBody>
          <a:bodyPr/>
          <a:lstStyle/>
          <a:p>
            <a:r>
              <a:rPr lang="es-CL" dirty="0"/>
              <a:t>Apertura</a:t>
            </a:r>
          </a:p>
        </p:txBody>
      </p:sp>
      <p:sp>
        <p:nvSpPr>
          <p:cNvPr id="3" name="Marcador de contenido 2">
            <a:extLst>
              <a:ext uri="{FF2B5EF4-FFF2-40B4-BE49-F238E27FC236}">
                <a16:creationId xmlns:a16="http://schemas.microsoft.com/office/drawing/2014/main" id="{91628180-3659-4CF2-B2C3-0F8775DD4289}"/>
              </a:ext>
            </a:extLst>
          </p:cNvPr>
          <p:cNvSpPr>
            <a:spLocks noGrp="1"/>
          </p:cNvSpPr>
          <p:nvPr>
            <p:ph idx="1"/>
          </p:nvPr>
        </p:nvSpPr>
        <p:spPr/>
        <p:txBody>
          <a:bodyPr/>
          <a:lstStyle/>
          <a:p>
            <a:r>
              <a:rPr lang="es-CL" dirty="0"/>
              <a:t>En Scrum (como debemos hacer por otra parte en cualquier otro proyecto, independientemente del método), los miembros del equipo se centran en no ocultar nada, de manera que se puedan tomar las mejores decisiones con conocimiento de causa. Por ejemplo, si un miembro del equipo tiene dificultades o identifica un problema, se debe compartir con el resto.</a:t>
            </a:r>
          </a:p>
        </p:txBody>
      </p:sp>
    </p:spTree>
    <p:extLst>
      <p:ext uri="{BB962C8B-B14F-4D97-AF65-F5344CB8AC3E}">
        <p14:creationId xmlns:p14="http://schemas.microsoft.com/office/powerpoint/2010/main" val="126531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EB1E9-B018-42A9-9D15-280DE7D6C4A0}"/>
              </a:ext>
            </a:extLst>
          </p:cNvPr>
          <p:cNvSpPr>
            <a:spLocks noGrp="1"/>
          </p:cNvSpPr>
          <p:nvPr>
            <p:ph type="title"/>
          </p:nvPr>
        </p:nvSpPr>
        <p:spPr/>
        <p:txBody>
          <a:bodyPr/>
          <a:lstStyle/>
          <a:p>
            <a:r>
              <a:rPr lang="es-CL" dirty="0"/>
              <a:t>Respeto</a:t>
            </a:r>
          </a:p>
        </p:txBody>
      </p:sp>
      <p:sp>
        <p:nvSpPr>
          <p:cNvPr id="3" name="Marcador de contenido 2">
            <a:extLst>
              <a:ext uri="{FF2B5EF4-FFF2-40B4-BE49-F238E27FC236}">
                <a16:creationId xmlns:a16="http://schemas.microsoft.com/office/drawing/2014/main" id="{FEB292E9-ED9C-4232-BAE6-BC488B2AACE3}"/>
              </a:ext>
            </a:extLst>
          </p:cNvPr>
          <p:cNvSpPr>
            <a:spLocks noGrp="1"/>
          </p:cNvSpPr>
          <p:nvPr>
            <p:ph idx="1"/>
          </p:nvPr>
        </p:nvSpPr>
        <p:spPr/>
        <p:txBody>
          <a:bodyPr/>
          <a:lstStyle/>
          <a:p>
            <a:r>
              <a:rPr lang="es-CL" dirty="0"/>
              <a:t>En primer lugar, a título individual, la capacidad de escucha y el respeto por las ideas u opiniones de cada uno de los otros miembros del equipo: por supuesto, tenemos todo el derecho de no estar de acuerdo, pero se resuelve el problema sin entrar en conflictos o utilizar la autoridad. Normalmente usamos el término de amabilidad en la actitud a adoptar.</a:t>
            </a:r>
          </a:p>
          <a:p>
            <a:r>
              <a:rPr lang="es-CL" dirty="0"/>
              <a:t>También un proyecto Scrum tiene un marco de trabajo y funciones bien definidas, con reglas precisas. Lo mínimo será centrarse en respetarlas.</a:t>
            </a:r>
          </a:p>
        </p:txBody>
      </p:sp>
    </p:spTree>
    <p:extLst>
      <p:ext uri="{BB962C8B-B14F-4D97-AF65-F5344CB8AC3E}">
        <p14:creationId xmlns:p14="http://schemas.microsoft.com/office/powerpoint/2010/main" val="115112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F3954-8936-483F-A172-2BDA39946C39}"/>
              </a:ext>
            </a:extLst>
          </p:cNvPr>
          <p:cNvSpPr>
            <a:spLocks noGrp="1"/>
          </p:cNvSpPr>
          <p:nvPr>
            <p:ph type="title"/>
          </p:nvPr>
        </p:nvSpPr>
        <p:spPr/>
        <p:txBody>
          <a:bodyPr/>
          <a:lstStyle/>
          <a:p>
            <a:r>
              <a:rPr lang="es-CL" dirty="0"/>
              <a:t>Equipo de Scrum</a:t>
            </a:r>
          </a:p>
        </p:txBody>
      </p:sp>
      <p:sp>
        <p:nvSpPr>
          <p:cNvPr id="3" name="Marcador de contenido 2">
            <a:extLst>
              <a:ext uri="{FF2B5EF4-FFF2-40B4-BE49-F238E27FC236}">
                <a16:creationId xmlns:a16="http://schemas.microsoft.com/office/drawing/2014/main" id="{92483A94-422D-4C30-90A5-667AEDDD75FA}"/>
              </a:ext>
            </a:extLst>
          </p:cNvPr>
          <p:cNvSpPr>
            <a:spLocks noGrp="1"/>
          </p:cNvSpPr>
          <p:nvPr>
            <p:ph idx="1"/>
          </p:nvPr>
        </p:nvSpPr>
        <p:spPr/>
        <p:txBody>
          <a:bodyPr/>
          <a:lstStyle/>
          <a:p>
            <a:r>
              <a:rPr lang="es-CL" dirty="0"/>
              <a:t>Muchos elementos de Scrum se basan en la noción de equipo. Se construye alrededor de tres roles:</a:t>
            </a:r>
          </a:p>
          <a:p>
            <a:pPr lvl="1"/>
            <a:r>
              <a:rPr lang="es-CL" dirty="0" err="1"/>
              <a:t>Product</a:t>
            </a:r>
            <a:r>
              <a:rPr lang="es-CL" dirty="0"/>
              <a:t> </a:t>
            </a:r>
            <a:r>
              <a:rPr lang="es-CL" dirty="0" err="1"/>
              <a:t>Owner</a:t>
            </a:r>
            <a:endParaRPr lang="es-CL" dirty="0"/>
          </a:p>
          <a:p>
            <a:pPr lvl="1"/>
            <a:r>
              <a:rPr lang="es-CL" dirty="0"/>
              <a:t>Scrum Master</a:t>
            </a:r>
          </a:p>
          <a:p>
            <a:pPr lvl="1"/>
            <a:r>
              <a:rPr lang="es-CL" dirty="0"/>
              <a:t>Equipo de Desarrollo</a:t>
            </a:r>
          </a:p>
        </p:txBody>
      </p:sp>
    </p:spTree>
    <p:extLst>
      <p:ext uri="{BB962C8B-B14F-4D97-AF65-F5344CB8AC3E}">
        <p14:creationId xmlns:p14="http://schemas.microsoft.com/office/powerpoint/2010/main" val="221098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7EBEA-7DB9-4BC4-B4B0-09DB7236FBBC}"/>
              </a:ext>
            </a:extLst>
          </p:cNvPr>
          <p:cNvSpPr>
            <a:spLocks noGrp="1"/>
          </p:cNvSpPr>
          <p:nvPr>
            <p:ph type="title"/>
          </p:nvPr>
        </p:nvSpPr>
        <p:spPr/>
        <p:txBody>
          <a:bodyPr/>
          <a:lstStyle/>
          <a:p>
            <a:r>
              <a:rPr lang="es-CL" dirty="0" err="1"/>
              <a:t>Product</a:t>
            </a:r>
            <a:r>
              <a:rPr lang="es-CL" dirty="0"/>
              <a:t> </a:t>
            </a:r>
            <a:r>
              <a:rPr lang="es-CL" dirty="0" err="1"/>
              <a:t>Owner</a:t>
            </a:r>
            <a:endParaRPr lang="es-CL" dirty="0"/>
          </a:p>
        </p:txBody>
      </p:sp>
      <p:sp>
        <p:nvSpPr>
          <p:cNvPr id="3" name="Marcador de contenido 2">
            <a:extLst>
              <a:ext uri="{FF2B5EF4-FFF2-40B4-BE49-F238E27FC236}">
                <a16:creationId xmlns:a16="http://schemas.microsoft.com/office/drawing/2014/main" id="{A5B25405-CA91-4658-A7E1-FCFF0D9C2465}"/>
              </a:ext>
            </a:extLst>
          </p:cNvPr>
          <p:cNvSpPr>
            <a:spLocks noGrp="1"/>
          </p:cNvSpPr>
          <p:nvPr>
            <p:ph idx="1"/>
          </p:nvPr>
        </p:nvSpPr>
        <p:spPr/>
        <p:txBody>
          <a:bodyPr/>
          <a:lstStyle/>
          <a:p>
            <a:r>
              <a:rPr lang="es-CL" dirty="0"/>
              <a:t>El </a:t>
            </a:r>
            <a:r>
              <a:rPr lang="es-CL" dirty="0" err="1"/>
              <a:t>Product</a:t>
            </a:r>
            <a:r>
              <a:rPr lang="es-CL" dirty="0"/>
              <a:t> </a:t>
            </a:r>
            <a:r>
              <a:rPr lang="es-CL" dirty="0" err="1"/>
              <a:t>Owner</a:t>
            </a:r>
            <a:r>
              <a:rPr lang="es-CL" dirty="0"/>
              <a:t> (comúnmente llamado PO) tiene la visión del producto. Su rol principal es transmitir, a través de la redacción de documentos, que llamaremos a partir de ahora User </a:t>
            </a:r>
            <a:r>
              <a:rPr lang="es-CL" dirty="0" err="1"/>
              <a:t>Stories</a:t>
            </a:r>
            <a:r>
              <a:rPr lang="es-CL" dirty="0"/>
              <a:t>. El conjunto de las User </a:t>
            </a:r>
            <a:r>
              <a:rPr lang="es-CL" dirty="0" err="1"/>
              <a:t>Stories</a:t>
            </a:r>
            <a:r>
              <a:rPr lang="es-CL" dirty="0"/>
              <a:t> constituye una lista de necesidades que forman lo que se llama </a:t>
            </a:r>
            <a:r>
              <a:rPr lang="es-CL" dirty="0" err="1"/>
              <a:t>Product</a:t>
            </a:r>
            <a:r>
              <a:rPr lang="es-CL" dirty="0"/>
              <a:t> Backlog.</a:t>
            </a:r>
          </a:p>
        </p:txBody>
      </p:sp>
    </p:spTree>
    <p:extLst>
      <p:ext uri="{BB962C8B-B14F-4D97-AF65-F5344CB8AC3E}">
        <p14:creationId xmlns:p14="http://schemas.microsoft.com/office/powerpoint/2010/main" val="213840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F2230-D7E4-4BAF-BD39-A3A096EDA6AC}"/>
              </a:ext>
            </a:extLst>
          </p:cNvPr>
          <p:cNvSpPr>
            <a:spLocks noGrp="1"/>
          </p:cNvSpPr>
          <p:nvPr>
            <p:ph type="title"/>
          </p:nvPr>
        </p:nvSpPr>
        <p:spPr/>
        <p:txBody>
          <a:bodyPr/>
          <a:lstStyle/>
          <a:p>
            <a:r>
              <a:rPr lang="es-CL" dirty="0"/>
              <a:t>Scrum Master</a:t>
            </a:r>
          </a:p>
        </p:txBody>
      </p:sp>
      <p:sp>
        <p:nvSpPr>
          <p:cNvPr id="3" name="Marcador de contenido 2">
            <a:extLst>
              <a:ext uri="{FF2B5EF4-FFF2-40B4-BE49-F238E27FC236}">
                <a16:creationId xmlns:a16="http://schemas.microsoft.com/office/drawing/2014/main" id="{85BB1CF1-62AC-48B0-A75E-7F7AC73245F3}"/>
              </a:ext>
            </a:extLst>
          </p:cNvPr>
          <p:cNvSpPr>
            <a:spLocks noGrp="1"/>
          </p:cNvSpPr>
          <p:nvPr>
            <p:ph idx="1"/>
          </p:nvPr>
        </p:nvSpPr>
        <p:spPr/>
        <p:txBody>
          <a:bodyPr/>
          <a:lstStyle/>
          <a:p>
            <a:r>
              <a:rPr lang="es-CL" dirty="0"/>
              <a:t>La función del Scrum Master se puede resumir como la de "facilitador". El Scrum Master tiene la misión de eliminar los obstáculos que pueden aparecer a los miembros del equipo, garantizando que el método Scrum se aplica correctamente. Sin embargo, preste atención para no confundir Scrum Master y Jefe de Proyecto.</a:t>
            </a:r>
          </a:p>
        </p:txBody>
      </p:sp>
    </p:spTree>
    <p:extLst>
      <p:ext uri="{BB962C8B-B14F-4D97-AF65-F5344CB8AC3E}">
        <p14:creationId xmlns:p14="http://schemas.microsoft.com/office/powerpoint/2010/main" val="391108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0C941-29DE-4C63-B238-1C25984D1EBD}"/>
              </a:ext>
            </a:extLst>
          </p:cNvPr>
          <p:cNvSpPr>
            <a:spLocks noGrp="1"/>
          </p:cNvSpPr>
          <p:nvPr>
            <p:ph type="title"/>
          </p:nvPr>
        </p:nvSpPr>
        <p:spPr/>
        <p:txBody>
          <a:bodyPr/>
          <a:lstStyle/>
          <a:p>
            <a:r>
              <a:rPr lang="es-CL" dirty="0"/>
              <a:t>Equipo de Desarrollo</a:t>
            </a:r>
          </a:p>
        </p:txBody>
      </p:sp>
      <p:sp>
        <p:nvSpPr>
          <p:cNvPr id="3" name="Marcador de contenido 2">
            <a:extLst>
              <a:ext uri="{FF2B5EF4-FFF2-40B4-BE49-F238E27FC236}">
                <a16:creationId xmlns:a16="http://schemas.microsoft.com/office/drawing/2014/main" id="{2AD6E64D-23F1-4CE0-A61B-69F733FDF737}"/>
              </a:ext>
            </a:extLst>
          </p:cNvPr>
          <p:cNvSpPr>
            <a:spLocks noGrp="1"/>
          </p:cNvSpPr>
          <p:nvPr>
            <p:ph idx="1"/>
          </p:nvPr>
        </p:nvSpPr>
        <p:spPr/>
        <p:txBody>
          <a:bodyPr>
            <a:normAutofit/>
          </a:bodyPr>
          <a:lstStyle/>
          <a:p>
            <a:r>
              <a:rPr lang="es-CL" dirty="0"/>
              <a:t>El equipo de desarrollo reúne múltiples funciones y tiene como misión desarrollar las User </a:t>
            </a:r>
            <a:r>
              <a:rPr lang="es-CL" dirty="0" err="1"/>
              <a:t>Stories</a:t>
            </a:r>
            <a:r>
              <a:rPr lang="es-CL" dirty="0"/>
              <a:t> contendidas en el </a:t>
            </a:r>
            <a:r>
              <a:rPr lang="es-CL" dirty="0" err="1"/>
              <a:t>Product</a:t>
            </a:r>
            <a:r>
              <a:rPr lang="es-CL" dirty="0"/>
              <a:t> Backlog, con el objetivo de ofrecer un entregable de calidad. A pesar de la mezcla de los perfiles, Scrum no realiza diferencias entre los diferentes miembros del equipo. A un arquitecto se le llamará desarrollador, como también a un diseñador, etc. </a:t>
            </a:r>
          </a:p>
          <a:p>
            <a:r>
              <a:rPr lang="es-CL" dirty="0"/>
              <a:t>El equipo de desarrollo se autoorganiza, es decir que ninguna persona tiene la autoridad sobre la manera en la que debe realizar su trabajo, ni sobre lo que debe realizar.</a:t>
            </a:r>
          </a:p>
        </p:txBody>
      </p:sp>
    </p:spTree>
    <p:extLst>
      <p:ext uri="{BB962C8B-B14F-4D97-AF65-F5344CB8AC3E}">
        <p14:creationId xmlns:p14="http://schemas.microsoft.com/office/powerpoint/2010/main" val="61283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936C3-250E-4D2C-B7FC-C4BF826324F2}"/>
              </a:ext>
            </a:extLst>
          </p:cNvPr>
          <p:cNvSpPr>
            <a:spLocks noGrp="1"/>
          </p:cNvSpPr>
          <p:nvPr>
            <p:ph type="title"/>
          </p:nvPr>
        </p:nvSpPr>
        <p:spPr/>
        <p:txBody>
          <a:bodyPr/>
          <a:lstStyle/>
          <a:p>
            <a:r>
              <a:rPr lang="es-CL" dirty="0"/>
              <a:t>Pilares de Scrum</a:t>
            </a:r>
          </a:p>
        </p:txBody>
      </p:sp>
      <p:sp>
        <p:nvSpPr>
          <p:cNvPr id="3" name="Marcador de contenido 2">
            <a:extLst>
              <a:ext uri="{FF2B5EF4-FFF2-40B4-BE49-F238E27FC236}">
                <a16:creationId xmlns:a16="http://schemas.microsoft.com/office/drawing/2014/main" id="{9BFF14D9-3884-41DB-A08F-CB9A418477D1}"/>
              </a:ext>
            </a:extLst>
          </p:cNvPr>
          <p:cNvSpPr>
            <a:spLocks noGrp="1"/>
          </p:cNvSpPr>
          <p:nvPr>
            <p:ph idx="1"/>
          </p:nvPr>
        </p:nvSpPr>
        <p:spPr/>
        <p:txBody>
          <a:bodyPr/>
          <a:lstStyle/>
          <a:p>
            <a:r>
              <a:rPr lang="es-CL" dirty="0"/>
              <a:t>Scrum es una metodología o marco de trabajo, que se basa principalmente en la experiencia, lo que se ve reflejado en sus tres pilares fundamentales:</a:t>
            </a:r>
          </a:p>
          <a:p>
            <a:pPr lvl="1"/>
            <a:r>
              <a:rPr lang="es-CL" dirty="0"/>
              <a:t>Transparencia</a:t>
            </a:r>
          </a:p>
          <a:p>
            <a:pPr lvl="1"/>
            <a:r>
              <a:rPr lang="es-CL" dirty="0"/>
              <a:t>Inspección</a:t>
            </a:r>
          </a:p>
          <a:p>
            <a:pPr lvl="1"/>
            <a:r>
              <a:rPr lang="es-CL" dirty="0"/>
              <a:t>Adaptación</a:t>
            </a:r>
          </a:p>
        </p:txBody>
      </p:sp>
    </p:spTree>
    <p:extLst>
      <p:ext uri="{BB962C8B-B14F-4D97-AF65-F5344CB8AC3E}">
        <p14:creationId xmlns:p14="http://schemas.microsoft.com/office/powerpoint/2010/main" val="51271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423D1-6DDB-4568-AD34-2C371EB3BBD9}"/>
              </a:ext>
            </a:extLst>
          </p:cNvPr>
          <p:cNvSpPr>
            <a:spLocks noGrp="1"/>
          </p:cNvSpPr>
          <p:nvPr>
            <p:ph type="title"/>
          </p:nvPr>
        </p:nvSpPr>
        <p:spPr/>
        <p:txBody>
          <a:bodyPr/>
          <a:lstStyle/>
          <a:p>
            <a:r>
              <a:rPr lang="es-CL" dirty="0"/>
              <a:t>Transparencia</a:t>
            </a:r>
          </a:p>
        </p:txBody>
      </p:sp>
      <p:sp>
        <p:nvSpPr>
          <p:cNvPr id="3" name="Marcador de contenido 2">
            <a:extLst>
              <a:ext uri="{FF2B5EF4-FFF2-40B4-BE49-F238E27FC236}">
                <a16:creationId xmlns:a16="http://schemas.microsoft.com/office/drawing/2014/main" id="{C0B51B8C-955B-4B6E-996B-930ED5AC016C}"/>
              </a:ext>
            </a:extLst>
          </p:cNvPr>
          <p:cNvSpPr>
            <a:spLocks noGrp="1"/>
          </p:cNvSpPr>
          <p:nvPr>
            <p:ph idx="1"/>
          </p:nvPr>
        </p:nvSpPr>
        <p:spPr/>
        <p:txBody>
          <a:bodyPr/>
          <a:lstStyle/>
          <a:p>
            <a:r>
              <a:rPr lang="es-CL" dirty="0"/>
              <a:t>En Scrum, transparencia significa que toda persona implicada en el proyecto debe entender fácil y rápidamente el estado del proyecto. Sólo con la aplicación de un lenguaje común se puede conseguir esta transparencia.</a:t>
            </a:r>
          </a:p>
          <a:p>
            <a:r>
              <a:rPr lang="es-CL" dirty="0"/>
              <a:t>Debido a que este es un pilar de vital importancia dentro de Scrum, se debe formar a los futuros actores de un proyecto, así como los miembros del equipo de gestión para que la comunicación se realice de forma adecuada.</a:t>
            </a:r>
          </a:p>
        </p:txBody>
      </p:sp>
    </p:spTree>
    <p:extLst>
      <p:ext uri="{BB962C8B-B14F-4D97-AF65-F5344CB8AC3E}">
        <p14:creationId xmlns:p14="http://schemas.microsoft.com/office/powerpoint/2010/main" val="118862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50253-2FDD-4238-AC7F-D12176806D57}"/>
              </a:ext>
            </a:extLst>
          </p:cNvPr>
          <p:cNvSpPr>
            <a:spLocks noGrp="1"/>
          </p:cNvSpPr>
          <p:nvPr>
            <p:ph type="title"/>
          </p:nvPr>
        </p:nvSpPr>
        <p:spPr/>
        <p:txBody>
          <a:bodyPr/>
          <a:lstStyle/>
          <a:p>
            <a:r>
              <a:rPr lang="es-CL" dirty="0"/>
              <a:t>Inspección</a:t>
            </a:r>
          </a:p>
        </p:txBody>
      </p:sp>
      <p:sp>
        <p:nvSpPr>
          <p:cNvPr id="3" name="Marcador de contenido 2">
            <a:extLst>
              <a:ext uri="{FF2B5EF4-FFF2-40B4-BE49-F238E27FC236}">
                <a16:creationId xmlns:a16="http://schemas.microsoft.com/office/drawing/2014/main" id="{D7CF78C7-E497-44E8-BB1C-5C063DD26B49}"/>
              </a:ext>
            </a:extLst>
          </p:cNvPr>
          <p:cNvSpPr>
            <a:spLocks noGrp="1"/>
          </p:cNvSpPr>
          <p:nvPr>
            <p:ph idx="1"/>
          </p:nvPr>
        </p:nvSpPr>
        <p:spPr/>
        <p:txBody>
          <a:bodyPr/>
          <a:lstStyle/>
          <a:p>
            <a:r>
              <a:rPr lang="es-CL" dirty="0"/>
              <a:t>El equipo de Scrum, con bastante frecuencia, debe inspeccionar lo que produce y el estado de avance respeto a sus objetivos, sin que esto entre en conflicto con la productividad del equipo</a:t>
            </a:r>
          </a:p>
          <a:p>
            <a:r>
              <a:rPr lang="es-CL" dirty="0"/>
              <a:t>Esta inspección permite evitar que, cuando el producto esta cerca de ser terminado, aparezcan un conjunto de problemas. En este estado ya es demasiado tarde.</a:t>
            </a:r>
          </a:p>
        </p:txBody>
      </p:sp>
    </p:spTree>
    <p:extLst>
      <p:ext uri="{BB962C8B-B14F-4D97-AF65-F5344CB8AC3E}">
        <p14:creationId xmlns:p14="http://schemas.microsoft.com/office/powerpoint/2010/main" val="2223455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7665D-C6BD-45E7-BE3F-FC72D7F6F0F1}"/>
              </a:ext>
            </a:extLst>
          </p:cNvPr>
          <p:cNvSpPr>
            <a:spLocks noGrp="1"/>
          </p:cNvSpPr>
          <p:nvPr>
            <p:ph type="title"/>
          </p:nvPr>
        </p:nvSpPr>
        <p:spPr/>
        <p:txBody>
          <a:bodyPr/>
          <a:lstStyle/>
          <a:p>
            <a:r>
              <a:rPr lang="es-CL" dirty="0"/>
              <a:t>Adaptación</a:t>
            </a:r>
          </a:p>
        </p:txBody>
      </p:sp>
      <p:sp>
        <p:nvSpPr>
          <p:cNvPr id="3" name="Marcador de contenido 2">
            <a:extLst>
              <a:ext uri="{FF2B5EF4-FFF2-40B4-BE49-F238E27FC236}">
                <a16:creationId xmlns:a16="http://schemas.microsoft.com/office/drawing/2014/main" id="{E7A10B43-5D9E-453D-805D-D0022F53A0BE}"/>
              </a:ext>
            </a:extLst>
          </p:cNvPr>
          <p:cNvSpPr>
            <a:spLocks noGrp="1"/>
          </p:cNvSpPr>
          <p:nvPr>
            <p:ph idx="1"/>
          </p:nvPr>
        </p:nvSpPr>
        <p:spPr/>
        <p:txBody>
          <a:bodyPr/>
          <a:lstStyle/>
          <a:p>
            <a:r>
              <a:rPr lang="es-CL" dirty="0"/>
              <a:t>Si durante una inspección existen desviaciones (calidad del entregable, retrasos, etc.), se debe realizar un ajuste para minimizar sus impactos. Los elementos de Scrum que se describen más adelante son ideales para visualizar rápidamente cualquier aspecto positivo o negativo del avance; por tanto, no hay que descuidarlos.</a:t>
            </a:r>
          </a:p>
        </p:txBody>
      </p:sp>
    </p:spTree>
    <p:extLst>
      <p:ext uri="{BB962C8B-B14F-4D97-AF65-F5344CB8AC3E}">
        <p14:creationId xmlns:p14="http://schemas.microsoft.com/office/powerpoint/2010/main" val="8950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2EEF9-F236-4706-95D5-ECBC93D62ADA}"/>
              </a:ext>
            </a:extLst>
          </p:cNvPr>
          <p:cNvSpPr>
            <a:spLocks noGrp="1"/>
          </p:cNvSpPr>
          <p:nvPr>
            <p:ph type="title"/>
          </p:nvPr>
        </p:nvSpPr>
        <p:spPr/>
        <p:txBody>
          <a:bodyPr/>
          <a:lstStyle/>
          <a:p>
            <a:r>
              <a:rPr lang="es-CL" dirty="0"/>
              <a:t>Historia</a:t>
            </a:r>
          </a:p>
        </p:txBody>
      </p:sp>
      <p:sp>
        <p:nvSpPr>
          <p:cNvPr id="3" name="Marcador de contenido 2">
            <a:extLst>
              <a:ext uri="{FF2B5EF4-FFF2-40B4-BE49-F238E27FC236}">
                <a16:creationId xmlns:a16="http://schemas.microsoft.com/office/drawing/2014/main" id="{6C9B366D-97CF-4657-A01C-905A32E7C307}"/>
              </a:ext>
            </a:extLst>
          </p:cNvPr>
          <p:cNvSpPr>
            <a:spLocks noGrp="1"/>
          </p:cNvSpPr>
          <p:nvPr>
            <p:ph idx="1"/>
          </p:nvPr>
        </p:nvSpPr>
        <p:spPr/>
        <p:txBody>
          <a:bodyPr>
            <a:normAutofit lnSpcReduction="10000"/>
          </a:bodyPr>
          <a:lstStyle/>
          <a:p>
            <a:r>
              <a:rPr lang="es-CL" dirty="0"/>
              <a:t>Esta metodología empieza a esbozarse en 1986. Un par de docentes japoneses imaginan en esta época una manera de aumentar la velocidad de desarrollo de una aplicación, conservando al mismo tiempo una fuerte noción de flexibilidad.</a:t>
            </a:r>
          </a:p>
          <a:p>
            <a:r>
              <a:rPr lang="es-CL" dirty="0"/>
              <a:t>Para esto, imaginaron un equipo que posea múltiples competencias y que pudiera abordar el conjunto de tareas necesarias para la realización del producto. </a:t>
            </a:r>
          </a:p>
          <a:p>
            <a:r>
              <a:rPr lang="es-CL" dirty="0"/>
              <a:t>Su enfoque se basa en el concepto enunciado por el rugby de quince jugadores: un equipo unido que tiene como objetivo común hacer avanzar el balón hacia el campo contrario.</a:t>
            </a:r>
          </a:p>
        </p:txBody>
      </p:sp>
    </p:spTree>
    <p:extLst>
      <p:ext uri="{BB962C8B-B14F-4D97-AF65-F5344CB8AC3E}">
        <p14:creationId xmlns:p14="http://schemas.microsoft.com/office/powerpoint/2010/main" val="327280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0F294-1FB1-4F69-89D3-91438BEBB06E}"/>
              </a:ext>
            </a:extLst>
          </p:cNvPr>
          <p:cNvSpPr>
            <a:spLocks noGrp="1"/>
          </p:cNvSpPr>
          <p:nvPr>
            <p:ph type="title"/>
          </p:nvPr>
        </p:nvSpPr>
        <p:spPr/>
        <p:txBody>
          <a:bodyPr/>
          <a:lstStyle/>
          <a:p>
            <a:r>
              <a:rPr lang="es-CL" dirty="0"/>
              <a:t>Eventos</a:t>
            </a:r>
          </a:p>
        </p:txBody>
      </p:sp>
      <p:sp>
        <p:nvSpPr>
          <p:cNvPr id="3" name="Marcador de contenido 2">
            <a:extLst>
              <a:ext uri="{FF2B5EF4-FFF2-40B4-BE49-F238E27FC236}">
                <a16:creationId xmlns:a16="http://schemas.microsoft.com/office/drawing/2014/main" id="{B469E818-3745-4AF0-AA99-F23770D65565}"/>
              </a:ext>
            </a:extLst>
          </p:cNvPr>
          <p:cNvSpPr>
            <a:spLocks noGrp="1"/>
          </p:cNvSpPr>
          <p:nvPr>
            <p:ph idx="1"/>
          </p:nvPr>
        </p:nvSpPr>
        <p:spPr/>
        <p:txBody>
          <a:bodyPr>
            <a:normAutofit/>
          </a:bodyPr>
          <a:lstStyle/>
          <a:p>
            <a:r>
              <a:rPr lang="es-CL" dirty="0"/>
              <a:t>A las diversas reuniones que conocemos propias de la gestión de un proyecto tradicional, en el método Scrum se añaden un determinado número de eventos específicos llamados ceremonias.</a:t>
            </a:r>
          </a:p>
          <a:p>
            <a:r>
              <a:rPr lang="es-CL" dirty="0"/>
              <a:t>Hacer un proyecto con Scrum, es vivir en un entorno donde todo tiene una duración limitada. Por lo tanto, no es cuestión de tener reuniones extensas como todavía vemos muy habitualmente en la vida diaria de los proyectos, sino vigilar de manera escrupulosa no sobrepasar la duración máxima asignada a cada evento.</a:t>
            </a:r>
          </a:p>
        </p:txBody>
      </p:sp>
    </p:spTree>
    <p:extLst>
      <p:ext uri="{BB962C8B-B14F-4D97-AF65-F5344CB8AC3E}">
        <p14:creationId xmlns:p14="http://schemas.microsoft.com/office/powerpoint/2010/main" val="3304862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C3015-F05D-4AD8-B79B-21B226652C51}"/>
              </a:ext>
            </a:extLst>
          </p:cNvPr>
          <p:cNvSpPr>
            <a:spLocks noGrp="1"/>
          </p:cNvSpPr>
          <p:nvPr>
            <p:ph type="title"/>
          </p:nvPr>
        </p:nvSpPr>
        <p:spPr/>
        <p:txBody>
          <a:bodyPr/>
          <a:lstStyle/>
          <a:p>
            <a:r>
              <a:rPr lang="es-CL" dirty="0"/>
              <a:t>Sprint</a:t>
            </a:r>
          </a:p>
        </p:txBody>
      </p:sp>
      <p:sp>
        <p:nvSpPr>
          <p:cNvPr id="3" name="Marcador de contenido 2">
            <a:extLst>
              <a:ext uri="{FF2B5EF4-FFF2-40B4-BE49-F238E27FC236}">
                <a16:creationId xmlns:a16="http://schemas.microsoft.com/office/drawing/2014/main" id="{CD14046D-A565-4ED4-AC49-BEFCA61A37AA}"/>
              </a:ext>
            </a:extLst>
          </p:cNvPr>
          <p:cNvSpPr>
            <a:spLocks noGrp="1"/>
          </p:cNvSpPr>
          <p:nvPr>
            <p:ph idx="1"/>
          </p:nvPr>
        </p:nvSpPr>
        <p:spPr/>
        <p:txBody>
          <a:bodyPr/>
          <a:lstStyle/>
          <a:p>
            <a:r>
              <a:rPr lang="es-CL" dirty="0"/>
              <a:t>El Sprint no es una reunión en el sentido tradicional. Un Sprint se corresponde con un periodo de tiempo, de una duración máxima de un mes.</a:t>
            </a:r>
          </a:p>
          <a:p>
            <a:r>
              <a:rPr lang="es-CL" dirty="0"/>
              <a:t>Se realiza un incremento del producto en estado terminado, usable y potencialmente entregable.</a:t>
            </a:r>
          </a:p>
        </p:txBody>
      </p:sp>
    </p:spTree>
    <p:extLst>
      <p:ext uri="{BB962C8B-B14F-4D97-AF65-F5344CB8AC3E}">
        <p14:creationId xmlns:p14="http://schemas.microsoft.com/office/powerpoint/2010/main" val="347872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B331-10D6-4384-A398-D5C00C5D0B5D}"/>
              </a:ext>
            </a:extLst>
          </p:cNvPr>
          <p:cNvSpPr>
            <a:spLocks noGrp="1"/>
          </p:cNvSpPr>
          <p:nvPr>
            <p:ph type="title"/>
          </p:nvPr>
        </p:nvSpPr>
        <p:spPr/>
        <p:txBody>
          <a:bodyPr/>
          <a:lstStyle/>
          <a:p>
            <a:r>
              <a:rPr lang="es-CL" dirty="0"/>
              <a:t>La reunión de planificación del Sprint</a:t>
            </a:r>
          </a:p>
        </p:txBody>
      </p:sp>
      <p:sp>
        <p:nvSpPr>
          <p:cNvPr id="3" name="Marcador de contenido 2">
            <a:extLst>
              <a:ext uri="{FF2B5EF4-FFF2-40B4-BE49-F238E27FC236}">
                <a16:creationId xmlns:a16="http://schemas.microsoft.com/office/drawing/2014/main" id="{1C9D409D-76CF-445E-BE86-AC1240ADB44F}"/>
              </a:ext>
            </a:extLst>
          </p:cNvPr>
          <p:cNvSpPr>
            <a:spLocks noGrp="1"/>
          </p:cNvSpPr>
          <p:nvPr>
            <p:ph idx="1"/>
          </p:nvPr>
        </p:nvSpPr>
        <p:spPr/>
        <p:txBody>
          <a:bodyPr/>
          <a:lstStyle/>
          <a:p>
            <a:r>
              <a:rPr lang="es-CL" dirty="0"/>
              <a:t>El contenido de un Sprint se prepara durante la reunión de planificación, que no debe exceder de 8 horas para un Sprint de un mes o 4 horas para un Sprint de dos semanas.</a:t>
            </a:r>
          </a:p>
          <a:p>
            <a:r>
              <a:rPr lang="es-CL" dirty="0"/>
              <a:t>Durante esta reunión se convoca al equipo de scrum, y se define el objetivo del Sprint y las tareas a realizar.</a:t>
            </a:r>
          </a:p>
        </p:txBody>
      </p:sp>
    </p:spTree>
    <p:extLst>
      <p:ext uri="{BB962C8B-B14F-4D97-AF65-F5344CB8AC3E}">
        <p14:creationId xmlns:p14="http://schemas.microsoft.com/office/powerpoint/2010/main" val="3603666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1A250-1DCD-4E65-BBB3-05CAC43C80F1}"/>
              </a:ext>
            </a:extLst>
          </p:cNvPr>
          <p:cNvSpPr>
            <a:spLocks noGrp="1"/>
          </p:cNvSpPr>
          <p:nvPr>
            <p:ph type="title"/>
          </p:nvPr>
        </p:nvSpPr>
        <p:spPr/>
        <p:txBody>
          <a:bodyPr/>
          <a:lstStyle/>
          <a:p>
            <a:r>
              <a:rPr lang="es-CL" dirty="0"/>
              <a:t>Melé diaria</a:t>
            </a:r>
          </a:p>
        </p:txBody>
      </p:sp>
      <p:sp>
        <p:nvSpPr>
          <p:cNvPr id="3" name="Marcador de contenido 2">
            <a:extLst>
              <a:ext uri="{FF2B5EF4-FFF2-40B4-BE49-F238E27FC236}">
                <a16:creationId xmlns:a16="http://schemas.microsoft.com/office/drawing/2014/main" id="{062367AB-85AE-49B4-B1DB-41202B73A5E2}"/>
              </a:ext>
            </a:extLst>
          </p:cNvPr>
          <p:cNvSpPr>
            <a:spLocks noGrp="1"/>
          </p:cNvSpPr>
          <p:nvPr>
            <p:ph idx="1"/>
          </p:nvPr>
        </p:nvSpPr>
        <p:spPr/>
        <p:txBody>
          <a:bodyPr/>
          <a:lstStyle/>
          <a:p>
            <a:r>
              <a:rPr lang="es-CL" dirty="0"/>
              <a:t>Se llevan a cabo cada día por el equipo de desarrollo, con una duración de 15 minutos. El objetivo de esta reunión es realizar un punto de sincronización respecto a las tareas de desarrollo actuales y permitir la planificación de las siguientes 24 horas. Esta ceremonia también se llama </a:t>
            </a:r>
            <a:r>
              <a:rPr lang="es-CL" dirty="0" err="1"/>
              <a:t>Daily</a:t>
            </a:r>
            <a:r>
              <a:rPr lang="es-CL" dirty="0"/>
              <a:t> Scrum, stand up Meeting o incluso Scrum Meeting </a:t>
            </a:r>
          </a:p>
        </p:txBody>
      </p:sp>
    </p:spTree>
    <p:extLst>
      <p:ext uri="{BB962C8B-B14F-4D97-AF65-F5344CB8AC3E}">
        <p14:creationId xmlns:p14="http://schemas.microsoft.com/office/powerpoint/2010/main" val="364780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57AF6-FEEC-456D-9997-FFB037BC8B80}"/>
              </a:ext>
            </a:extLst>
          </p:cNvPr>
          <p:cNvSpPr>
            <a:spLocks noGrp="1"/>
          </p:cNvSpPr>
          <p:nvPr>
            <p:ph type="title"/>
          </p:nvPr>
        </p:nvSpPr>
        <p:spPr/>
        <p:txBody>
          <a:bodyPr/>
          <a:lstStyle/>
          <a:p>
            <a:r>
              <a:rPr lang="es-CL" dirty="0"/>
              <a:t>La revisión del Sprint</a:t>
            </a:r>
          </a:p>
        </p:txBody>
      </p:sp>
      <p:sp>
        <p:nvSpPr>
          <p:cNvPr id="3" name="Marcador de contenido 2">
            <a:extLst>
              <a:ext uri="{FF2B5EF4-FFF2-40B4-BE49-F238E27FC236}">
                <a16:creationId xmlns:a16="http://schemas.microsoft.com/office/drawing/2014/main" id="{791428BF-3D4E-487F-8BC2-AA4FB93E9819}"/>
              </a:ext>
            </a:extLst>
          </p:cNvPr>
          <p:cNvSpPr>
            <a:spLocks noGrp="1"/>
          </p:cNvSpPr>
          <p:nvPr>
            <p:ph idx="1"/>
          </p:nvPr>
        </p:nvSpPr>
        <p:spPr/>
        <p:txBody>
          <a:bodyPr/>
          <a:lstStyle/>
          <a:p>
            <a:r>
              <a:rPr lang="es-CL" dirty="0"/>
              <a:t>Con una duración máxima de 4 horas para un Sprint de un mes (2 horas para un Sprint de dos semanas), este evento reúne a todos los miembros del equipo Scrum alrededor de una demostración del entregable proporcionada al final del Sprint.</a:t>
            </a:r>
          </a:p>
          <a:p>
            <a:r>
              <a:rPr lang="es-CL" dirty="0"/>
              <a:t>El objetivo de esta demostración es presentar el trabajo realizado por el equipo de desarrollo, hacer un punto de sincronización preciso respecto al avance del proyecto e indicar los eventuales ajustes en términos de trayectoria o de contenido a realizar en el siguiente Sprint.</a:t>
            </a:r>
          </a:p>
        </p:txBody>
      </p:sp>
    </p:spTree>
    <p:extLst>
      <p:ext uri="{BB962C8B-B14F-4D97-AF65-F5344CB8AC3E}">
        <p14:creationId xmlns:p14="http://schemas.microsoft.com/office/powerpoint/2010/main" val="1311503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C9758-736A-45DC-B708-AB2B23CF98E8}"/>
              </a:ext>
            </a:extLst>
          </p:cNvPr>
          <p:cNvSpPr>
            <a:spLocks noGrp="1"/>
          </p:cNvSpPr>
          <p:nvPr>
            <p:ph type="title"/>
          </p:nvPr>
        </p:nvSpPr>
        <p:spPr/>
        <p:txBody>
          <a:bodyPr/>
          <a:lstStyle/>
          <a:p>
            <a:r>
              <a:rPr lang="es-CL" dirty="0"/>
              <a:t>Retrospectiva del Sprint</a:t>
            </a:r>
          </a:p>
        </p:txBody>
      </p:sp>
      <p:sp>
        <p:nvSpPr>
          <p:cNvPr id="3" name="Marcador de contenido 2">
            <a:extLst>
              <a:ext uri="{FF2B5EF4-FFF2-40B4-BE49-F238E27FC236}">
                <a16:creationId xmlns:a16="http://schemas.microsoft.com/office/drawing/2014/main" id="{47777C95-32EB-4A57-9223-8A75F3A75E51}"/>
              </a:ext>
            </a:extLst>
          </p:cNvPr>
          <p:cNvSpPr>
            <a:spLocks noGrp="1"/>
          </p:cNvSpPr>
          <p:nvPr>
            <p:ph idx="1"/>
          </p:nvPr>
        </p:nvSpPr>
        <p:spPr/>
        <p:txBody>
          <a:bodyPr/>
          <a:lstStyle/>
          <a:p>
            <a:r>
              <a:rPr lang="es-CL" dirty="0"/>
              <a:t>Ya para finalizar, la retrospectiva del Sprint permite analizar cómo se ha desarrollado el trabajo del equipo Scrum en sí mismo, con el objetivo de prever si es necesaria la aplicación de un plan de mejora. </a:t>
            </a:r>
          </a:p>
          <a:p>
            <a:r>
              <a:rPr lang="es-CL" dirty="0"/>
              <a:t>Con una duración máxima de 3 horas para un Sprint de un mes, es en este momento cuando el equipo puede expresar sus opiniones sobre los aspectos a mejorar o mantener.</a:t>
            </a:r>
          </a:p>
        </p:txBody>
      </p:sp>
    </p:spTree>
    <p:extLst>
      <p:ext uri="{BB962C8B-B14F-4D97-AF65-F5344CB8AC3E}">
        <p14:creationId xmlns:p14="http://schemas.microsoft.com/office/powerpoint/2010/main" val="39440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695EF-1DB3-45E3-909A-7BD5AEA9CBC6}"/>
              </a:ext>
            </a:extLst>
          </p:cNvPr>
          <p:cNvSpPr>
            <a:spLocks noGrp="1"/>
          </p:cNvSpPr>
          <p:nvPr>
            <p:ph type="title"/>
          </p:nvPr>
        </p:nvSpPr>
        <p:spPr/>
        <p:txBody>
          <a:bodyPr/>
          <a:lstStyle/>
          <a:p>
            <a:r>
              <a:rPr lang="es-CL" dirty="0"/>
              <a:t>Herramientas de Scrum</a:t>
            </a:r>
          </a:p>
        </p:txBody>
      </p:sp>
      <p:sp>
        <p:nvSpPr>
          <p:cNvPr id="3" name="Marcador de contenido 2">
            <a:extLst>
              <a:ext uri="{FF2B5EF4-FFF2-40B4-BE49-F238E27FC236}">
                <a16:creationId xmlns:a16="http://schemas.microsoft.com/office/drawing/2014/main" id="{BDD96338-9721-4ED7-AA25-B338A734E111}"/>
              </a:ext>
            </a:extLst>
          </p:cNvPr>
          <p:cNvSpPr>
            <a:spLocks noGrp="1"/>
          </p:cNvSpPr>
          <p:nvPr>
            <p:ph idx="1"/>
          </p:nvPr>
        </p:nvSpPr>
        <p:spPr/>
        <p:txBody>
          <a:bodyPr/>
          <a:lstStyle/>
          <a:p>
            <a:r>
              <a:rPr lang="es-CL" dirty="0"/>
              <a:t>Esta metodología propone el uso de un determinado numero de herramientas, las cuales serían:</a:t>
            </a:r>
          </a:p>
          <a:p>
            <a:pPr lvl="1"/>
            <a:r>
              <a:rPr lang="es-CL" dirty="0"/>
              <a:t>Backlog del Producto</a:t>
            </a:r>
          </a:p>
          <a:p>
            <a:pPr lvl="1"/>
            <a:r>
              <a:rPr lang="es-CL" dirty="0"/>
              <a:t>Backlog del Sprint</a:t>
            </a:r>
          </a:p>
          <a:p>
            <a:pPr lvl="1"/>
            <a:r>
              <a:rPr lang="es-CL" dirty="0"/>
              <a:t>Seguimiento del progreso</a:t>
            </a:r>
          </a:p>
        </p:txBody>
      </p:sp>
    </p:spTree>
    <p:extLst>
      <p:ext uri="{BB962C8B-B14F-4D97-AF65-F5344CB8AC3E}">
        <p14:creationId xmlns:p14="http://schemas.microsoft.com/office/powerpoint/2010/main" val="418264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9B5A3-800C-4890-9B51-6B02A76103D1}"/>
              </a:ext>
            </a:extLst>
          </p:cNvPr>
          <p:cNvSpPr>
            <a:spLocks noGrp="1"/>
          </p:cNvSpPr>
          <p:nvPr>
            <p:ph type="title"/>
          </p:nvPr>
        </p:nvSpPr>
        <p:spPr/>
        <p:txBody>
          <a:bodyPr/>
          <a:lstStyle/>
          <a:p>
            <a:r>
              <a:rPr lang="es-CL" dirty="0" err="1"/>
              <a:t>Product</a:t>
            </a:r>
            <a:r>
              <a:rPr lang="es-CL" dirty="0"/>
              <a:t> Backlog</a:t>
            </a:r>
          </a:p>
        </p:txBody>
      </p:sp>
      <p:sp>
        <p:nvSpPr>
          <p:cNvPr id="3" name="Marcador de contenido 2">
            <a:extLst>
              <a:ext uri="{FF2B5EF4-FFF2-40B4-BE49-F238E27FC236}">
                <a16:creationId xmlns:a16="http://schemas.microsoft.com/office/drawing/2014/main" id="{C177EDB8-0E87-4E20-9128-AE9F939F7CA7}"/>
              </a:ext>
            </a:extLst>
          </p:cNvPr>
          <p:cNvSpPr>
            <a:spLocks noGrp="1"/>
          </p:cNvSpPr>
          <p:nvPr>
            <p:ph idx="1"/>
          </p:nvPr>
        </p:nvSpPr>
        <p:spPr/>
        <p:txBody>
          <a:bodyPr/>
          <a:lstStyle/>
          <a:p>
            <a:r>
              <a:rPr lang="es-CL" dirty="0"/>
              <a:t>Esta herramienta contiene las necesidades del </a:t>
            </a:r>
            <a:r>
              <a:rPr lang="es-CL" dirty="0" err="1"/>
              <a:t>Product</a:t>
            </a:r>
            <a:r>
              <a:rPr lang="es-CL" dirty="0"/>
              <a:t> </a:t>
            </a:r>
            <a:r>
              <a:rPr lang="es-CL" dirty="0" err="1"/>
              <a:t>Owner</a:t>
            </a:r>
            <a:r>
              <a:rPr lang="es-CL" dirty="0"/>
              <a:t>, traducidas en formas de User </a:t>
            </a:r>
            <a:r>
              <a:rPr lang="es-CL" dirty="0" err="1"/>
              <a:t>Stories</a:t>
            </a:r>
            <a:r>
              <a:rPr lang="es-CL" dirty="0"/>
              <a:t>, Se ordenan de acuerdo a los criterios definidos por el </a:t>
            </a:r>
            <a:r>
              <a:rPr lang="es-CL" dirty="0" err="1"/>
              <a:t>Product</a:t>
            </a:r>
            <a:r>
              <a:rPr lang="es-CL" dirty="0"/>
              <a:t> </a:t>
            </a:r>
            <a:r>
              <a:rPr lang="es-CL" dirty="0" err="1"/>
              <a:t>Owner</a:t>
            </a:r>
            <a:r>
              <a:rPr lang="es-CL" dirty="0"/>
              <a:t>. El impacto de esto es que las </a:t>
            </a:r>
            <a:r>
              <a:rPr lang="es-CL" dirty="0" err="1"/>
              <a:t>Stories</a:t>
            </a:r>
            <a:r>
              <a:rPr lang="es-CL" dirty="0"/>
              <a:t> se desarrollarán en el orden definido.</a:t>
            </a:r>
          </a:p>
        </p:txBody>
      </p:sp>
    </p:spTree>
    <p:extLst>
      <p:ext uri="{BB962C8B-B14F-4D97-AF65-F5344CB8AC3E}">
        <p14:creationId xmlns:p14="http://schemas.microsoft.com/office/powerpoint/2010/main" val="3507515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CF96F-6871-41F7-A06F-1B7B6BED8A34}"/>
              </a:ext>
            </a:extLst>
          </p:cNvPr>
          <p:cNvSpPr>
            <a:spLocks noGrp="1"/>
          </p:cNvSpPr>
          <p:nvPr>
            <p:ph type="title"/>
          </p:nvPr>
        </p:nvSpPr>
        <p:spPr/>
        <p:txBody>
          <a:bodyPr/>
          <a:lstStyle/>
          <a:p>
            <a:r>
              <a:rPr lang="es-CL" dirty="0"/>
              <a:t>Backlog de Sprint</a:t>
            </a:r>
          </a:p>
        </p:txBody>
      </p:sp>
      <p:sp>
        <p:nvSpPr>
          <p:cNvPr id="3" name="Marcador de contenido 2">
            <a:extLst>
              <a:ext uri="{FF2B5EF4-FFF2-40B4-BE49-F238E27FC236}">
                <a16:creationId xmlns:a16="http://schemas.microsoft.com/office/drawing/2014/main" id="{9E613F4C-10E7-49D0-9B69-A6A724E67ECA}"/>
              </a:ext>
            </a:extLst>
          </p:cNvPr>
          <p:cNvSpPr>
            <a:spLocks noGrp="1"/>
          </p:cNvSpPr>
          <p:nvPr>
            <p:ph idx="1"/>
          </p:nvPr>
        </p:nvSpPr>
        <p:spPr/>
        <p:txBody>
          <a:bodyPr/>
          <a:lstStyle/>
          <a:p>
            <a:r>
              <a:rPr lang="es-CL" dirty="0"/>
              <a:t>El Sprint Backlog es una lista de las User </a:t>
            </a:r>
            <a:r>
              <a:rPr lang="es-CL" dirty="0" err="1"/>
              <a:t>Stories</a:t>
            </a:r>
            <a:r>
              <a:rPr lang="es-CL" dirty="0"/>
              <a:t>, resultado del </a:t>
            </a:r>
            <a:r>
              <a:rPr lang="es-CL" dirty="0" err="1"/>
              <a:t>Product</a:t>
            </a:r>
            <a:r>
              <a:rPr lang="es-CL" dirty="0"/>
              <a:t> Backlog</a:t>
            </a:r>
          </a:p>
          <a:p>
            <a:r>
              <a:rPr lang="es-CL" dirty="0"/>
              <a:t>Cada User </a:t>
            </a:r>
            <a:r>
              <a:rPr lang="es-CL" dirty="0" err="1"/>
              <a:t>Story</a:t>
            </a:r>
            <a:r>
              <a:rPr lang="es-CL" dirty="0"/>
              <a:t> se descompone en tareas antes de realizarse por el equipo de desarrollo.</a:t>
            </a:r>
          </a:p>
        </p:txBody>
      </p:sp>
    </p:spTree>
    <p:extLst>
      <p:ext uri="{BB962C8B-B14F-4D97-AF65-F5344CB8AC3E}">
        <p14:creationId xmlns:p14="http://schemas.microsoft.com/office/powerpoint/2010/main" val="75128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47">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49">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C302042-3044-4C0E-89A6-9A5023710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9183F5AD-95D8-4E05-98FF-0E831F5B5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xtBox 57">
            <a:extLst>
              <a:ext uri="{FF2B5EF4-FFF2-40B4-BE49-F238E27FC236}">
                <a16:creationId xmlns:a16="http://schemas.microsoft.com/office/drawing/2014/main" id="{B4E527AF-1AFF-43F5-AF98-0F3DE610C1C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60" name="Rectangle 59">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4" name="Picture 63">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6" name="Rectangle 65">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640425D-3FE8-48A1-A647-E47D10D8EF0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70BBFADD-1B77-421D-BABA-EA80880DAEC5}"/>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600" dirty="0"/>
              <a:t>Aspecto visual de un Sprint Backlog. El objetivo es que al final del Sprint, todas las etiquetas estén en la columna derecha</a:t>
            </a:r>
          </a:p>
        </p:txBody>
      </p:sp>
      <p:pic>
        <p:nvPicPr>
          <p:cNvPr id="41" name="Marcador de contenido 40" descr="Una captura de pantalla de un videojuego&#10;&#10;Descripción generada automáticamente con confianza baja">
            <a:extLst>
              <a:ext uri="{FF2B5EF4-FFF2-40B4-BE49-F238E27FC236}">
                <a16:creationId xmlns:a16="http://schemas.microsoft.com/office/drawing/2014/main" id="{E2494D11-7AA2-4577-9369-26F9B8E559B1}"/>
              </a:ext>
            </a:extLst>
          </p:cNvPr>
          <p:cNvPicPr>
            <a:picLocks noGrp="1" noChangeAspect="1"/>
          </p:cNvPicPr>
          <p:nvPr>
            <p:ph sz="half" idx="2"/>
          </p:nvPr>
        </p:nvPicPr>
        <p:blipFill>
          <a:blip r:embed="rId5"/>
          <a:stretch>
            <a:fillRect/>
          </a:stretch>
        </p:blipFill>
        <p:spPr>
          <a:xfrm>
            <a:off x="5432992" y="2752461"/>
            <a:ext cx="4818974" cy="256610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2" name="Rectangle 71">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92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55EB1-E80C-44DC-8173-3F4CC019041A}"/>
              </a:ext>
            </a:extLst>
          </p:cNvPr>
          <p:cNvSpPr>
            <a:spLocks noGrp="1"/>
          </p:cNvSpPr>
          <p:nvPr>
            <p:ph type="title"/>
          </p:nvPr>
        </p:nvSpPr>
        <p:spPr/>
        <p:txBody>
          <a:bodyPr/>
          <a:lstStyle/>
          <a:p>
            <a:r>
              <a:rPr lang="es-CL" dirty="0"/>
              <a:t>¿Qué es Scrum?</a:t>
            </a:r>
          </a:p>
        </p:txBody>
      </p:sp>
      <p:sp>
        <p:nvSpPr>
          <p:cNvPr id="3" name="Marcador de contenido 2">
            <a:extLst>
              <a:ext uri="{FF2B5EF4-FFF2-40B4-BE49-F238E27FC236}">
                <a16:creationId xmlns:a16="http://schemas.microsoft.com/office/drawing/2014/main" id="{57BEACAB-DA41-4329-B1E4-95F84D1FC4A6}"/>
              </a:ext>
            </a:extLst>
          </p:cNvPr>
          <p:cNvSpPr>
            <a:spLocks noGrp="1"/>
          </p:cNvSpPr>
          <p:nvPr>
            <p:ph idx="1"/>
          </p:nvPr>
        </p:nvSpPr>
        <p:spPr/>
        <p:txBody>
          <a:bodyPr/>
          <a:lstStyle/>
          <a:p>
            <a:r>
              <a:rPr lang="es-CL" dirty="0"/>
              <a:t>Scrum se define como un marco de trabajo para el desarrollo, entrega y mantenimiento de productos complejos, que es al mismo tiempo ligero, sencillo de entender y difícil de dominar.</a:t>
            </a:r>
          </a:p>
        </p:txBody>
      </p:sp>
    </p:spTree>
    <p:extLst>
      <p:ext uri="{BB962C8B-B14F-4D97-AF65-F5344CB8AC3E}">
        <p14:creationId xmlns:p14="http://schemas.microsoft.com/office/powerpoint/2010/main" val="3831113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10B08C4-26DE-420D-B6BC-FCD5DA4F1C3B}"/>
              </a:ext>
            </a:extLst>
          </p:cNvPr>
          <p:cNvSpPr>
            <a:spLocks noGrp="1"/>
          </p:cNvSpPr>
          <p:nvPr>
            <p:ph type="title"/>
          </p:nvPr>
        </p:nvSpPr>
        <p:spPr/>
        <p:txBody>
          <a:bodyPr/>
          <a:lstStyle/>
          <a:p>
            <a:r>
              <a:rPr lang="es-CL" dirty="0"/>
              <a:t>Seguimiento del progreso</a:t>
            </a:r>
          </a:p>
        </p:txBody>
      </p:sp>
      <p:sp>
        <p:nvSpPr>
          <p:cNvPr id="6" name="Marcador de contenido 5">
            <a:extLst>
              <a:ext uri="{FF2B5EF4-FFF2-40B4-BE49-F238E27FC236}">
                <a16:creationId xmlns:a16="http://schemas.microsoft.com/office/drawing/2014/main" id="{6384355D-ED16-4E77-AF26-A32EBC99CCD4}"/>
              </a:ext>
            </a:extLst>
          </p:cNvPr>
          <p:cNvSpPr>
            <a:spLocks noGrp="1"/>
          </p:cNvSpPr>
          <p:nvPr>
            <p:ph idx="1"/>
          </p:nvPr>
        </p:nvSpPr>
        <p:spPr/>
        <p:txBody>
          <a:bodyPr/>
          <a:lstStyle/>
          <a:p>
            <a:r>
              <a:rPr lang="es-CL" dirty="0"/>
              <a:t>Siempre con un objetivo de transparencia y de comunicación de la información a los miembros del proyecto Scrum, es fundamental establecer los medios que permitan realizar un seguimiento de manera resumida al progreso del equipo, respecto al objetivo del Sprint, complemento de la visión ofrecida por el Scrum </a:t>
            </a:r>
            <a:r>
              <a:rPr lang="es-CL" dirty="0" err="1"/>
              <a:t>Board</a:t>
            </a:r>
            <a:r>
              <a:rPr lang="es-CL" dirty="0"/>
              <a:t>.</a:t>
            </a:r>
          </a:p>
        </p:txBody>
      </p:sp>
    </p:spTree>
    <p:extLst>
      <p:ext uri="{BB962C8B-B14F-4D97-AF65-F5344CB8AC3E}">
        <p14:creationId xmlns:p14="http://schemas.microsoft.com/office/powerpoint/2010/main" val="3877981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C302042-3044-4C0E-89A6-9A5023710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183F5AD-95D8-4E05-98FF-0E831F5B5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B4E527AF-1AFF-43F5-AF98-0F3DE610C1C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5095B0-9E31-4444-9EC8-C7039FA77144}"/>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4A0B0FF3-3DFB-4E38-9B20-72D260539129}"/>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800" dirty="0">
                <a:effectLst/>
                <a:latin typeface="Calibri" panose="020F0502020204030204" pitchFamily="34" charset="0"/>
                <a:ea typeface="Calibri" panose="020F0502020204030204" pitchFamily="34" charset="0"/>
                <a:cs typeface="Times New Roman" panose="02020603050405020304" pitchFamily="18" charset="0"/>
              </a:rPr>
              <a:t>Se añade una tendencia lineal que permite apreciar lo que falta por hacer de manera ideal, día a día, desde el inicio al final del Sprint.</a:t>
            </a:r>
          </a:p>
        </p:txBody>
      </p:sp>
      <p:pic>
        <p:nvPicPr>
          <p:cNvPr id="6" name="Marcador de contenido 5" descr="Gráfico, Gráfico de líneas&#10;&#10;Descripción generada automáticamente">
            <a:extLst>
              <a:ext uri="{FF2B5EF4-FFF2-40B4-BE49-F238E27FC236}">
                <a16:creationId xmlns:a16="http://schemas.microsoft.com/office/drawing/2014/main" id="{50754760-77F5-40D6-8589-3D1F1451014E}"/>
              </a:ext>
            </a:extLst>
          </p:cNvPr>
          <p:cNvPicPr>
            <a:picLocks noGrp="1" noChangeAspect="1"/>
          </p:cNvPicPr>
          <p:nvPr>
            <p:ph sz="half" idx="2"/>
          </p:nvPr>
        </p:nvPicPr>
        <p:blipFill>
          <a:blip r:embed="rId5"/>
          <a:stretch>
            <a:fillRect/>
          </a:stretch>
        </p:blipFill>
        <p:spPr>
          <a:xfrm>
            <a:off x="5432992" y="2897031"/>
            <a:ext cx="4818974" cy="227696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22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B5BF35E-AB97-4CFB-9DC2-43B638C1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706F57B-7F62-49EF-9B23-B0BDF0C31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D3B78202-005C-497D-8A4B-C001345A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B871B25-98AE-4AEC-87DE-2FA17CF8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4EA5522-A845-4D42-A874-03C13531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B9EC5BC6-68B0-4437-B494-E22240D2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06A9A08C-2236-423F-BF8D-3CF030475BE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3F5617FE-C08B-48ED-918D-23B922038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99CF5C8-EC2B-40AD-81BF-A66A059E3A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9BF8968F-0460-47B4-90FA-E3D3AD6636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925B37D9-BF8F-4A6E-A59A-1573BC0F4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04FACE-81BE-43B8-B14B-1C9DE227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3220D3-7CD4-4BB8-989A-00E976F1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FAA15458-E4B9-42DB-ACB3-DBA8E045DE1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B514B1B3-5CAD-4D0D-8D8F-1765A7043156}"/>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s-CL" sz="1600" dirty="0"/>
              <a:t>Podemos posicionar fácilmente los conceptos </a:t>
            </a:r>
            <a:r>
              <a:rPr lang="es-CL" sz="1600"/>
              <a:t>principales en </a:t>
            </a:r>
            <a:r>
              <a:rPr lang="es-CL" sz="1600" dirty="0"/>
              <a:t>un esquema de conjunto muy resumido:</a:t>
            </a:r>
          </a:p>
        </p:txBody>
      </p:sp>
      <p:pic>
        <p:nvPicPr>
          <p:cNvPr id="8" name="Marcador de contenido 7" descr="Diagrama&#10;&#10;Descripción generada automáticamente">
            <a:extLst>
              <a:ext uri="{FF2B5EF4-FFF2-40B4-BE49-F238E27FC236}">
                <a16:creationId xmlns:a16="http://schemas.microsoft.com/office/drawing/2014/main" id="{5FD15E19-4239-4DE9-AA3D-A2509E93266B}"/>
              </a:ext>
            </a:extLst>
          </p:cNvPr>
          <p:cNvPicPr>
            <a:picLocks noGrp="1" noChangeAspect="1"/>
          </p:cNvPicPr>
          <p:nvPr>
            <p:ph sz="half" idx="2"/>
          </p:nvPr>
        </p:nvPicPr>
        <p:blipFill rotWithShape="1">
          <a:blip r:embed="rId5"/>
          <a:srcRect r="-4" b="19993"/>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9DA6A5E4-5476-47B9-8B91-5A041824A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3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B273748-B7B0-4CDF-9FFD-4B32CF65C887}"/>
              </a:ext>
            </a:extLst>
          </p:cNvPr>
          <p:cNvSpPr>
            <a:spLocks noGrp="1"/>
          </p:cNvSpPr>
          <p:nvPr>
            <p:ph type="title"/>
          </p:nvPr>
        </p:nvSpPr>
        <p:spPr/>
        <p:txBody>
          <a:bodyPr/>
          <a:lstStyle/>
          <a:p>
            <a:r>
              <a:rPr lang="es-CL" dirty="0"/>
              <a:t>Los valores de Scrum</a:t>
            </a:r>
          </a:p>
        </p:txBody>
      </p:sp>
      <p:sp>
        <p:nvSpPr>
          <p:cNvPr id="6" name="Marcador de contenido 5">
            <a:extLst>
              <a:ext uri="{FF2B5EF4-FFF2-40B4-BE49-F238E27FC236}">
                <a16:creationId xmlns:a16="http://schemas.microsoft.com/office/drawing/2014/main" id="{1B2E7D87-61A5-4183-9021-BF21CFD0ED63}"/>
              </a:ext>
            </a:extLst>
          </p:cNvPr>
          <p:cNvSpPr>
            <a:spLocks noGrp="1"/>
          </p:cNvSpPr>
          <p:nvPr>
            <p:ph idx="1"/>
          </p:nvPr>
        </p:nvSpPr>
        <p:spPr/>
        <p:txBody>
          <a:bodyPr/>
          <a:lstStyle/>
          <a:p>
            <a:r>
              <a:rPr lang="es-CL" dirty="0"/>
              <a:t>En la versión de la "Scrum Guide" del año 2016, apareció la noción de "valores". Esto vendría siendo una excelente idea, </a:t>
            </a:r>
            <a:r>
              <a:rPr lang="es-CL" dirty="0" err="1"/>
              <a:t>porquene</a:t>
            </a:r>
            <a:r>
              <a:rPr lang="es-CL" dirty="0"/>
              <a:t> el primer factor esencial del éxito en la implantación de Scrum o de cualquier otro método ágil, es la postura adoptada por los miembros de la organización ágil.</a:t>
            </a:r>
          </a:p>
          <a:p>
            <a:endParaRPr lang="es-CL" dirty="0"/>
          </a:p>
        </p:txBody>
      </p:sp>
    </p:spTree>
    <p:extLst>
      <p:ext uri="{BB962C8B-B14F-4D97-AF65-F5344CB8AC3E}">
        <p14:creationId xmlns:p14="http://schemas.microsoft.com/office/powerpoint/2010/main" val="409123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AC716-6E74-49D7-A165-643212B78EA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E2C84FF-B76F-4AFC-898D-BA17EF8946D1}"/>
              </a:ext>
            </a:extLst>
          </p:cNvPr>
          <p:cNvSpPr>
            <a:spLocks noGrp="1"/>
          </p:cNvSpPr>
          <p:nvPr>
            <p:ph idx="1"/>
          </p:nvPr>
        </p:nvSpPr>
        <p:spPr/>
        <p:txBody>
          <a:bodyPr>
            <a:normAutofit/>
          </a:bodyPr>
          <a:lstStyle/>
          <a:p>
            <a:r>
              <a:rPr lang="es-CL" dirty="0"/>
              <a:t>El hecho de que el equipo los encarne y los sitúe en el centro de su modo de funcionamiento, es de alguna manera un requisito previo y el medio privilegiado para que los pilares Scrum, es decir transparencia, inspección y adaptación (de los que hablaremos más adelante), se conviertan en una realidad con todo su esplendor.</a:t>
            </a:r>
          </a:p>
          <a:p>
            <a:r>
              <a:rPr lang="es-CL" dirty="0"/>
              <a:t>Por lo tanto, vale la pena pasar un poco de tiempo detallando lo que esperamos de estos conceptos, a los que no estamos forzosamente acostumbrados, a destacar en el marco de los métodos tradicionales de gestión de proyectos.</a:t>
            </a:r>
          </a:p>
        </p:txBody>
      </p:sp>
    </p:spTree>
    <p:extLst>
      <p:ext uri="{BB962C8B-B14F-4D97-AF65-F5344CB8AC3E}">
        <p14:creationId xmlns:p14="http://schemas.microsoft.com/office/powerpoint/2010/main" val="382717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6B9AD-09D1-4746-97B8-B743353EE327}"/>
              </a:ext>
            </a:extLst>
          </p:cNvPr>
          <p:cNvSpPr>
            <a:spLocks noGrp="1"/>
          </p:cNvSpPr>
          <p:nvPr>
            <p:ph type="title"/>
          </p:nvPr>
        </p:nvSpPr>
        <p:spPr/>
        <p:txBody>
          <a:bodyPr/>
          <a:lstStyle/>
          <a:p>
            <a:r>
              <a:rPr lang="es-CL" dirty="0"/>
              <a:t>Compromiso</a:t>
            </a:r>
          </a:p>
        </p:txBody>
      </p:sp>
      <p:sp>
        <p:nvSpPr>
          <p:cNvPr id="3" name="Marcador de contenido 2">
            <a:extLst>
              <a:ext uri="{FF2B5EF4-FFF2-40B4-BE49-F238E27FC236}">
                <a16:creationId xmlns:a16="http://schemas.microsoft.com/office/drawing/2014/main" id="{3AEC02A6-9390-4D70-8D9F-7B38BDBCD305}"/>
              </a:ext>
            </a:extLst>
          </p:cNvPr>
          <p:cNvSpPr>
            <a:spLocks noGrp="1"/>
          </p:cNvSpPr>
          <p:nvPr>
            <p:ph idx="1"/>
          </p:nvPr>
        </p:nvSpPr>
        <p:spPr/>
        <p:txBody>
          <a:bodyPr/>
          <a:lstStyle/>
          <a:p>
            <a:r>
              <a:rPr lang="es-CL" dirty="0"/>
              <a:t>Veremos que, en Scrum, se pedirá al equipo un compromiso colectivo alrededor de un objetivo: por lo tanto, esperamos que cada uno de los miembros del equipo se comprometa personalmente, sea cual sea su función o posición. Esto es crucial para la motivación y el rendimiento del equipo.</a:t>
            </a:r>
          </a:p>
        </p:txBody>
      </p:sp>
    </p:spTree>
    <p:extLst>
      <p:ext uri="{BB962C8B-B14F-4D97-AF65-F5344CB8AC3E}">
        <p14:creationId xmlns:p14="http://schemas.microsoft.com/office/powerpoint/2010/main" val="52563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630BB-F44E-4865-B926-CE6899F3DE16}"/>
              </a:ext>
            </a:extLst>
          </p:cNvPr>
          <p:cNvSpPr>
            <a:spLocks noGrp="1"/>
          </p:cNvSpPr>
          <p:nvPr>
            <p:ph type="title"/>
          </p:nvPr>
        </p:nvSpPr>
        <p:spPr/>
        <p:txBody>
          <a:bodyPr/>
          <a:lstStyle/>
          <a:p>
            <a:r>
              <a:rPr lang="es-CL" dirty="0"/>
              <a:t>Coraje</a:t>
            </a:r>
          </a:p>
        </p:txBody>
      </p:sp>
      <p:sp>
        <p:nvSpPr>
          <p:cNvPr id="3" name="Marcador de contenido 2">
            <a:extLst>
              <a:ext uri="{FF2B5EF4-FFF2-40B4-BE49-F238E27FC236}">
                <a16:creationId xmlns:a16="http://schemas.microsoft.com/office/drawing/2014/main" id="{767D8366-DAA4-41BE-A526-221A1D54E688}"/>
              </a:ext>
            </a:extLst>
          </p:cNvPr>
          <p:cNvSpPr>
            <a:spLocks noGrp="1"/>
          </p:cNvSpPr>
          <p:nvPr>
            <p:ph idx="1"/>
          </p:nvPr>
        </p:nvSpPr>
        <p:spPr/>
        <p:txBody>
          <a:bodyPr/>
          <a:lstStyle/>
          <a:p>
            <a:r>
              <a:rPr lang="es-CL" dirty="0"/>
              <a:t>Para asegurar que se alcanzan los objetivos, algunas veces es necesario tomar decisiones o hacer elecciones que no son fáciles, lo que demanda un cierto grado de coraje y, en particular, arriesgarse a fallar.</a:t>
            </a:r>
          </a:p>
          <a:p>
            <a:r>
              <a:rPr lang="es-CL" dirty="0"/>
              <a:t>Por lo tanto, una cierta tolerancia al fallo va de la mano junto a este valor: Scrum permite por definición, que los fallos tengan pocas consecuencias.</a:t>
            </a:r>
          </a:p>
          <a:p>
            <a:endParaRPr lang="es-CL" dirty="0"/>
          </a:p>
        </p:txBody>
      </p:sp>
    </p:spTree>
    <p:extLst>
      <p:ext uri="{BB962C8B-B14F-4D97-AF65-F5344CB8AC3E}">
        <p14:creationId xmlns:p14="http://schemas.microsoft.com/office/powerpoint/2010/main" val="240770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7AEFD-CE06-4EFD-9624-B6B6FE50AC86}"/>
              </a:ext>
            </a:extLst>
          </p:cNvPr>
          <p:cNvSpPr>
            <a:spLocks noGrp="1"/>
          </p:cNvSpPr>
          <p:nvPr>
            <p:ph type="title"/>
          </p:nvPr>
        </p:nvSpPr>
        <p:spPr/>
        <p:txBody>
          <a:bodyPr/>
          <a:lstStyle/>
          <a:p>
            <a:r>
              <a:rPr lang="es-CL" dirty="0"/>
              <a:t>Enfoque</a:t>
            </a:r>
          </a:p>
        </p:txBody>
      </p:sp>
      <p:sp>
        <p:nvSpPr>
          <p:cNvPr id="3" name="Marcador de contenido 2">
            <a:extLst>
              <a:ext uri="{FF2B5EF4-FFF2-40B4-BE49-F238E27FC236}">
                <a16:creationId xmlns:a16="http://schemas.microsoft.com/office/drawing/2014/main" id="{608F34E9-B704-4B1D-A07F-54FB9C300AE4}"/>
              </a:ext>
            </a:extLst>
          </p:cNvPr>
          <p:cNvSpPr>
            <a:spLocks noGrp="1"/>
          </p:cNvSpPr>
          <p:nvPr>
            <p:ph idx="1"/>
          </p:nvPr>
        </p:nvSpPr>
        <p:spPr/>
        <p:txBody>
          <a:bodyPr/>
          <a:lstStyle/>
          <a:p>
            <a:r>
              <a:rPr lang="es-CL" dirty="0"/>
              <a:t>Desde el momento en el que se ha conseguido un compromiso colectivo del equipo Scrum, cada uno debe enfocar su energía en una misma dirección, para asegurar el éxito en la consecución del objetivo.</a:t>
            </a:r>
          </a:p>
        </p:txBody>
      </p:sp>
    </p:spTree>
    <p:extLst>
      <p:ext uri="{BB962C8B-B14F-4D97-AF65-F5344CB8AC3E}">
        <p14:creationId xmlns:p14="http://schemas.microsoft.com/office/powerpoint/2010/main" val="3072741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TM16401375[[fn=Madison]]</Template>
  <TotalTime>633</TotalTime>
  <Words>1779</Words>
  <Application>Microsoft Office PowerPoint</Application>
  <PresentationFormat>Panorámica</PresentationFormat>
  <Paragraphs>83</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MS Shell Dlg 2</vt:lpstr>
      <vt:lpstr>Wingdings</vt:lpstr>
      <vt:lpstr>Wingdings 3</vt:lpstr>
      <vt:lpstr>Madison</vt:lpstr>
      <vt:lpstr>SCRUM</vt:lpstr>
      <vt:lpstr>Historia</vt:lpstr>
      <vt:lpstr>¿Qué es Scrum?</vt:lpstr>
      <vt:lpstr>Presentación de PowerPoint</vt:lpstr>
      <vt:lpstr>Los valores de Scrum</vt:lpstr>
      <vt:lpstr>Presentación de PowerPoint</vt:lpstr>
      <vt:lpstr>Compromiso</vt:lpstr>
      <vt:lpstr>Coraje</vt:lpstr>
      <vt:lpstr>Enfoque</vt:lpstr>
      <vt:lpstr>Apertura</vt:lpstr>
      <vt:lpstr>Respeto</vt:lpstr>
      <vt:lpstr>Equipo de Scrum</vt:lpstr>
      <vt:lpstr>Product Owner</vt:lpstr>
      <vt:lpstr>Scrum Master</vt:lpstr>
      <vt:lpstr>Equipo de Desarrollo</vt:lpstr>
      <vt:lpstr>Pilares de Scrum</vt:lpstr>
      <vt:lpstr>Transparencia</vt:lpstr>
      <vt:lpstr>Inspección</vt:lpstr>
      <vt:lpstr>Adaptación</vt:lpstr>
      <vt:lpstr>Eventos</vt:lpstr>
      <vt:lpstr>Sprint</vt:lpstr>
      <vt:lpstr>La reunión de planificación del Sprint</vt:lpstr>
      <vt:lpstr>Melé diaria</vt:lpstr>
      <vt:lpstr>La revisión del Sprint</vt:lpstr>
      <vt:lpstr>Retrospectiva del Sprint</vt:lpstr>
      <vt:lpstr>Herramientas de Scrum</vt:lpstr>
      <vt:lpstr>Product Backlog</vt:lpstr>
      <vt:lpstr>Backlog de Sprint</vt:lpstr>
      <vt:lpstr>Presentación de PowerPoint</vt:lpstr>
      <vt:lpstr>Seguimiento del progreso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FELIPE ANTONIO OLIVARES ACUNA</dc:creator>
  <cp:lastModifiedBy>FELIPE ANTONIO OLIVARES ACUNA</cp:lastModifiedBy>
  <cp:revision>5</cp:revision>
  <dcterms:created xsi:type="dcterms:W3CDTF">2021-11-15T15:31:18Z</dcterms:created>
  <dcterms:modified xsi:type="dcterms:W3CDTF">2021-11-16T14:00:41Z</dcterms:modified>
</cp:coreProperties>
</file>