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CDDCDCD-9CE5-468F-AC1D-BCDEC52E6488}">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8FADD-9BC0-4968-9ECC-911632240D3E}" type="datetimeFigureOut">
              <a:rPr lang="es-CL" smtClean="0"/>
              <a:t>23-08-2021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93611-8BDB-4670-8C6C-2FE8EEF2A962}" type="slidenum">
              <a:rPr lang="es-CL" smtClean="0"/>
              <a:t>‹Nº›</a:t>
            </a:fld>
            <a:endParaRPr lang="es-CL"/>
          </a:p>
        </p:txBody>
      </p:sp>
    </p:spTree>
    <p:extLst>
      <p:ext uri="{BB962C8B-B14F-4D97-AF65-F5344CB8AC3E}">
        <p14:creationId xmlns:p14="http://schemas.microsoft.com/office/powerpoint/2010/main" val="135337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988339-8FA9-4A52-B153-88A93BD1616A}" type="datetimeFigureOut">
              <a:rPr lang="es-CL" smtClean="0"/>
              <a:t>23-08-2021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233690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214356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15384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716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173210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7988339-8FA9-4A52-B153-88A93BD1616A}" type="datetimeFigureOut">
              <a:rPr lang="es-CL" smtClean="0"/>
              <a:t>23-08-2021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3091729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7988339-8FA9-4A52-B153-88A93BD1616A}" type="datetimeFigureOut">
              <a:rPr lang="es-CL" smtClean="0"/>
              <a:t>23-08-2021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1772781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988339-8FA9-4A52-B153-88A93BD1616A}" type="datetimeFigureOut">
              <a:rPr lang="es-CL" smtClean="0"/>
              <a:t>23-08-2021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198089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988339-8FA9-4A52-B153-88A93BD1616A}" type="datetimeFigureOut">
              <a:rPr lang="es-CL" smtClean="0"/>
              <a:t>23-08-2021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427418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988339-8FA9-4A52-B153-88A93BD1616A}" type="datetimeFigureOut">
              <a:rPr lang="es-CL" smtClean="0"/>
              <a:t>23-08-2021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213467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988339-8FA9-4A52-B153-88A93BD1616A}" type="datetimeFigureOut">
              <a:rPr lang="es-CL" smtClean="0"/>
              <a:t>23-08-2021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31172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167413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988339-8FA9-4A52-B153-88A93BD1616A}" type="datetimeFigureOut">
              <a:rPr lang="es-CL" smtClean="0"/>
              <a:t>23-08-2021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24997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988339-8FA9-4A52-B153-88A93BD1616A}" type="datetimeFigureOut">
              <a:rPr lang="es-CL" smtClean="0"/>
              <a:t>23-08-2021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53565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88339-8FA9-4A52-B153-88A93BD1616A}" type="datetimeFigureOut">
              <a:rPr lang="es-CL" smtClean="0"/>
              <a:t>23-08-2021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334696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224040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988339-8FA9-4A52-B153-88A93BD1616A}" type="datetimeFigureOut">
              <a:rPr lang="es-CL" smtClean="0"/>
              <a:t>23-08-2021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CC98371-0C89-4374-ABAA-DAC024243943}" type="slidenum">
              <a:rPr lang="es-CL" smtClean="0"/>
              <a:t>‹Nº›</a:t>
            </a:fld>
            <a:endParaRPr lang="es-CL"/>
          </a:p>
        </p:txBody>
      </p:sp>
    </p:spTree>
    <p:extLst>
      <p:ext uri="{BB962C8B-B14F-4D97-AF65-F5344CB8AC3E}">
        <p14:creationId xmlns:p14="http://schemas.microsoft.com/office/powerpoint/2010/main" val="124039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988339-8FA9-4A52-B153-88A93BD1616A}" type="datetimeFigureOut">
              <a:rPr lang="es-CL" smtClean="0"/>
              <a:t>23-08-2021</a:t>
            </a:fld>
            <a:endParaRPr lang="es-C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C98371-0C89-4374-ABAA-DAC024243943}" type="slidenum">
              <a:rPr lang="es-CL" smtClean="0"/>
              <a:t>‹Nº›</a:t>
            </a:fld>
            <a:endParaRPr lang="es-CL"/>
          </a:p>
        </p:txBody>
      </p:sp>
    </p:spTree>
    <p:extLst>
      <p:ext uri="{BB962C8B-B14F-4D97-AF65-F5344CB8AC3E}">
        <p14:creationId xmlns:p14="http://schemas.microsoft.com/office/powerpoint/2010/main" val="418831170"/>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04120B47-CD2A-4D9F-8B6A-6DB0EDC3A851}"/>
              </a:ext>
            </a:extLst>
          </p:cNvPr>
          <p:cNvPicPr>
            <a:picLocks noChangeAspect="1"/>
          </p:cNvPicPr>
          <p:nvPr/>
        </p:nvPicPr>
        <p:blipFill rotWithShape="1">
          <a:blip r:embed="rId3">
            <a:alphaModFix amt="25000"/>
          </a:blip>
          <a:srcRect b="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CE9670B2-B03D-4EFF-877E-7134ABF4A0F9}"/>
              </a:ext>
            </a:extLst>
          </p:cNvPr>
          <p:cNvSpPr>
            <a:spLocks noGrp="1"/>
          </p:cNvSpPr>
          <p:nvPr>
            <p:ph type="ctrTitle"/>
          </p:nvPr>
        </p:nvSpPr>
        <p:spPr>
          <a:xfrm>
            <a:off x="919119" y="2272043"/>
            <a:ext cx="10353762" cy="970450"/>
          </a:xfrm>
        </p:spPr>
        <p:txBody>
          <a:bodyPr vert="horz" lIns="91440" tIns="45720" rIns="91440" bIns="45720" rtlCol="0" anchor="ctr">
            <a:normAutofit/>
          </a:bodyPr>
          <a:lstStyle/>
          <a:p>
            <a:r>
              <a:rPr lang="en-US" sz="4000" dirty="0"/>
              <a:t>Modelo Lean Development</a:t>
            </a:r>
          </a:p>
        </p:txBody>
      </p:sp>
      <p:sp>
        <p:nvSpPr>
          <p:cNvPr id="3" name="Subtítulo 2">
            <a:extLst>
              <a:ext uri="{FF2B5EF4-FFF2-40B4-BE49-F238E27FC236}">
                <a16:creationId xmlns:a16="http://schemas.microsoft.com/office/drawing/2014/main" id="{653165B2-0161-4308-BF5F-AE5C24614AA9}"/>
              </a:ext>
            </a:extLst>
          </p:cNvPr>
          <p:cNvSpPr>
            <a:spLocks noGrp="1"/>
          </p:cNvSpPr>
          <p:nvPr>
            <p:ph type="subTitle" idx="1"/>
          </p:nvPr>
        </p:nvSpPr>
        <p:spPr>
          <a:xfrm>
            <a:off x="351087" y="4744319"/>
            <a:ext cx="3672273" cy="1540413"/>
          </a:xfrm>
        </p:spPr>
        <p:txBody>
          <a:bodyPr vert="horz" lIns="91440" tIns="45720" rIns="91440" bIns="45720" rtlCol="0" anchor="ctr">
            <a:normAutofit/>
          </a:bodyPr>
          <a:lstStyle/>
          <a:p>
            <a:pPr algn="l"/>
            <a:r>
              <a:rPr lang="en-US" dirty="0">
                <a:solidFill>
                  <a:schemeClr val="tx2"/>
                </a:solidFill>
              </a:rPr>
              <a:t>Diego Obando, Fabián Limache</a:t>
            </a:r>
          </a:p>
          <a:p>
            <a:pPr algn="l"/>
            <a:r>
              <a:rPr lang="en-US" dirty="0">
                <a:solidFill>
                  <a:schemeClr val="tx2"/>
                </a:solidFill>
              </a:rPr>
              <a:t>Programación Segura</a:t>
            </a:r>
          </a:p>
          <a:p>
            <a:pPr algn="l"/>
            <a:r>
              <a:rPr lang="en-US" dirty="0">
                <a:solidFill>
                  <a:schemeClr val="tx2"/>
                </a:solidFill>
              </a:rPr>
              <a:t>Profesor: Jorge Guzmán Yáñez</a:t>
            </a:r>
          </a:p>
          <a:p>
            <a:pPr algn="l"/>
            <a:endParaRPr lang="en-US" dirty="0">
              <a:solidFill>
                <a:schemeClr val="tx2"/>
              </a:solidFill>
            </a:endParaRPr>
          </a:p>
        </p:txBody>
      </p:sp>
    </p:spTree>
    <p:extLst>
      <p:ext uri="{BB962C8B-B14F-4D97-AF65-F5344CB8AC3E}">
        <p14:creationId xmlns:p14="http://schemas.microsoft.com/office/powerpoint/2010/main" val="360441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89C81D-C5C7-4766-B2BD-DC4B9885296C}"/>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B1BC6983-59B0-48A3-85A2-2FAA6B3DCD7B}"/>
              </a:ext>
            </a:extLst>
          </p:cNvPr>
          <p:cNvSpPr>
            <a:spLocks noGrp="1"/>
          </p:cNvSpPr>
          <p:nvPr>
            <p:ph type="title"/>
          </p:nvPr>
        </p:nvSpPr>
        <p:spPr>
          <a:xfrm>
            <a:off x="913795" y="609600"/>
            <a:ext cx="10353762" cy="970450"/>
          </a:xfrm>
        </p:spPr>
        <p:txBody>
          <a:bodyPr vert="horz" lIns="91440" tIns="45720" rIns="91440" bIns="45720" rtlCol="0">
            <a:normAutofit/>
          </a:bodyPr>
          <a:lstStyle/>
          <a:p>
            <a:r>
              <a:rPr lang="en-US" dirty="0"/>
              <a:t>¿Qué es el modelo Lean Development?</a:t>
            </a:r>
          </a:p>
        </p:txBody>
      </p:sp>
      <p:sp>
        <p:nvSpPr>
          <p:cNvPr id="3" name="Marcador de contenido 2">
            <a:extLst>
              <a:ext uri="{FF2B5EF4-FFF2-40B4-BE49-F238E27FC236}">
                <a16:creationId xmlns:a16="http://schemas.microsoft.com/office/drawing/2014/main" id="{D61A1286-D9A9-46C7-99EE-E244A4E4A849}"/>
              </a:ext>
            </a:extLst>
          </p:cNvPr>
          <p:cNvSpPr>
            <a:spLocks noGrp="1"/>
          </p:cNvSpPr>
          <p:nvPr>
            <p:ph idx="1"/>
          </p:nvPr>
        </p:nvSpPr>
        <p:spPr>
          <a:xfrm>
            <a:off x="913795" y="1732449"/>
            <a:ext cx="10353762" cy="4058751"/>
          </a:xfrm>
        </p:spPr>
        <p:txBody>
          <a:bodyPr vert="horz" lIns="91440" tIns="45720" rIns="91440" bIns="45720" rtlCol="0" anchor="ctr">
            <a:normAutofit/>
          </a:bodyPr>
          <a:lstStyle/>
          <a:p>
            <a:pPr marL="0" indent="0">
              <a:buNone/>
            </a:pPr>
            <a:r>
              <a:rPr lang="es-CL" b="1" dirty="0">
                <a:effectLst/>
              </a:rPr>
              <a:t>El desarrollo Lean</a:t>
            </a:r>
            <a:r>
              <a:rPr lang="es-CL" dirty="0">
                <a:effectLst/>
              </a:rPr>
              <a:t> es una adaptación del método de fabricación de la empresa </a:t>
            </a:r>
            <a:r>
              <a:rPr lang="es-CL" b="1" dirty="0">
                <a:effectLst/>
              </a:rPr>
              <a:t>Toyota</a:t>
            </a:r>
            <a:r>
              <a:rPr lang="es-CL" dirty="0">
                <a:effectLst/>
              </a:rPr>
              <a:t> a los entornos de desarrollo de software para equipos pequeños de programadores.  Su objetivo principal es constituir un equipo fuerte y altamente preparado capaz de llevar a cabo cualquier tarea en poco tiempo.</a:t>
            </a:r>
            <a:endParaRPr lang="en-US" dirty="0"/>
          </a:p>
        </p:txBody>
      </p:sp>
    </p:spTree>
    <p:extLst>
      <p:ext uri="{BB962C8B-B14F-4D97-AF65-F5344CB8AC3E}">
        <p14:creationId xmlns:p14="http://schemas.microsoft.com/office/powerpoint/2010/main" val="244545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E3F16F-D6F3-40B3-899B-CA59565DA113}"/>
              </a:ext>
            </a:extLst>
          </p:cNvPr>
          <p:cNvSpPr>
            <a:spLocks noGrp="1"/>
          </p:cNvSpPr>
          <p:nvPr>
            <p:ph type="title"/>
          </p:nvPr>
        </p:nvSpPr>
        <p:spPr>
          <a:xfrm>
            <a:off x="7534655" y="1023257"/>
            <a:ext cx="3732902" cy="4570457"/>
          </a:xfrm>
          <a:effectLst/>
        </p:spPr>
        <p:txBody>
          <a:bodyPr>
            <a:normAutofit/>
          </a:bodyPr>
          <a:lstStyle/>
          <a:p>
            <a:pPr algn="l"/>
            <a:r>
              <a:rPr lang="es-CL"/>
              <a:t>¿En que consiste?</a:t>
            </a:r>
          </a:p>
        </p:txBody>
      </p:sp>
      <p:sp>
        <p:nvSpPr>
          <p:cNvPr id="3" name="Marcador de contenido 2">
            <a:extLst>
              <a:ext uri="{FF2B5EF4-FFF2-40B4-BE49-F238E27FC236}">
                <a16:creationId xmlns:a16="http://schemas.microsoft.com/office/drawing/2014/main" id="{7C7FF086-B128-446F-AD5E-AAC46D9AEB36}"/>
              </a:ext>
            </a:extLst>
          </p:cNvPr>
          <p:cNvSpPr>
            <a:spLocks noGrp="1"/>
          </p:cNvSpPr>
          <p:nvPr>
            <p:ph idx="1"/>
          </p:nvPr>
        </p:nvSpPr>
        <p:spPr>
          <a:xfrm>
            <a:off x="913795" y="1023257"/>
            <a:ext cx="6025645" cy="4570457"/>
          </a:xfrm>
          <a:effectLst/>
        </p:spPr>
        <p:txBody>
          <a:bodyPr anchor="ctr">
            <a:normAutofit/>
          </a:bodyPr>
          <a:lstStyle/>
          <a:p>
            <a:pPr marL="36900" indent="0">
              <a:lnSpc>
                <a:spcPct val="90000"/>
              </a:lnSpc>
              <a:buNone/>
            </a:pPr>
            <a:r>
              <a:rPr lang="es-CL" sz="1600"/>
              <a:t>La idea principal de la filosofía Lean es aplicar un método sistemático el cual consiste en eliminar los desperdicios, lo que se traduciría como, eliminar el trabajo que no aporta valor al resultado final del servicio o producto.</a:t>
            </a:r>
          </a:p>
          <a:p>
            <a:pPr marL="36900" indent="0">
              <a:lnSpc>
                <a:spcPct val="90000"/>
              </a:lnSpc>
              <a:buNone/>
            </a:pPr>
            <a:r>
              <a:rPr lang="es-CL" sz="1600"/>
              <a:t>El desarrollo de software bajo la filosofía Lean se puede resumir en siete principios:</a:t>
            </a:r>
          </a:p>
          <a:p>
            <a:pPr marL="36900" indent="0">
              <a:lnSpc>
                <a:spcPct val="90000"/>
              </a:lnSpc>
              <a:buNone/>
            </a:pPr>
            <a:endParaRPr lang="es-CL" sz="1600"/>
          </a:p>
          <a:p>
            <a:pPr marL="494100" indent="-457200">
              <a:lnSpc>
                <a:spcPct val="90000"/>
              </a:lnSpc>
              <a:buFont typeface="+mj-lt"/>
              <a:buAutoNum type="arabicPeriod"/>
            </a:pPr>
            <a:r>
              <a:rPr lang="es-CL" sz="1600"/>
              <a:t>Eliminar el despilfarro.</a:t>
            </a:r>
          </a:p>
          <a:p>
            <a:pPr marL="494100" indent="-457200">
              <a:lnSpc>
                <a:spcPct val="90000"/>
              </a:lnSpc>
              <a:buFont typeface="+mj-lt"/>
              <a:buAutoNum type="arabicPeriod"/>
            </a:pPr>
            <a:r>
              <a:rPr lang="es-CL" sz="1600"/>
              <a:t>Amplificar el aprendizaje.</a:t>
            </a:r>
          </a:p>
          <a:p>
            <a:pPr marL="494100" indent="-457200">
              <a:lnSpc>
                <a:spcPct val="90000"/>
              </a:lnSpc>
              <a:buFont typeface="+mj-lt"/>
              <a:buAutoNum type="arabicPeriod"/>
            </a:pPr>
            <a:r>
              <a:rPr lang="es-CL" sz="1600"/>
              <a:t>Posponer decisiones.</a:t>
            </a:r>
          </a:p>
          <a:p>
            <a:pPr marL="494100" indent="-457200">
              <a:lnSpc>
                <a:spcPct val="90000"/>
              </a:lnSpc>
              <a:buFont typeface="+mj-lt"/>
              <a:buAutoNum type="arabicPeriod"/>
            </a:pPr>
            <a:r>
              <a:rPr lang="es-CL" sz="1600"/>
              <a:t>Liberar pronto. </a:t>
            </a:r>
          </a:p>
          <a:p>
            <a:pPr marL="494100" indent="-457200">
              <a:lnSpc>
                <a:spcPct val="90000"/>
              </a:lnSpc>
              <a:buFont typeface="+mj-lt"/>
              <a:buAutoNum type="arabicPeriod"/>
            </a:pPr>
            <a:r>
              <a:rPr lang="es-CL" sz="1600"/>
              <a:t>Empoderamiento del equipo.</a:t>
            </a:r>
          </a:p>
          <a:p>
            <a:pPr marL="494100" indent="-457200">
              <a:lnSpc>
                <a:spcPct val="90000"/>
              </a:lnSpc>
              <a:buFont typeface="+mj-lt"/>
              <a:buAutoNum type="arabicPeriod"/>
            </a:pPr>
            <a:r>
              <a:rPr lang="es-CL" sz="1600"/>
              <a:t>Construir calidad.</a:t>
            </a:r>
          </a:p>
          <a:p>
            <a:pPr marL="494100" indent="-457200">
              <a:lnSpc>
                <a:spcPct val="90000"/>
              </a:lnSpc>
              <a:buFont typeface="+mj-lt"/>
              <a:buAutoNum type="arabicPeriod"/>
            </a:pPr>
            <a:r>
              <a:rPr lang="es-CL" sz="1600"/>
              <a:t>Optimizar el sistema como un todo.</a:t>
            </a:r>
          </a:p>
          <a:p>
            <a:pPr marL="36900" indent="0">
              <a:lnSpc>
                <a:spcPct val="90000"/>
              </a:lnSpc>
              <a:buNone/>
            </a:pPr>
            <a:endParaRPr lang="es-CL" sz="1600"/>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9740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92A44-BAB4-4E87-A30B-7C9A8D1DE77C}"/>
              </a:ext>
            </a:extLst>
          </p:cNvPr>
          <p:cNvSpPr>
            <a:spLocks noGrp="1"/>
          </p:cNvSpPr>
          <p:nvPr>
            <p:ph type="title"/>
          </p:nvPr>
        </p:nvSpPr>
        <p:spPr>
          <a:xfrm>
            <a:off x="913795" y="609600"/>
            <a:ext cx="3078749" cy="970450"/>
          </a:xfrm>
        </p:spPr>
        <p:txBody>
          <a:bodyPr anchor="b">
            <a:normAutofit/>
          </a:bodyPr>
          <a:lstStyle/>
          <a:p>
            <a:pPr algn="l"/>
            <a:r>
              <a:rPr lang="es-CL" sz="2800">
                <a:ln>
                  <a:solidFill>
                    <a:srgbClr val="404040">
                      <a:alpha val="10000"/>
                    </a:srgbClr>
                  </a:solidFill>
                </a:ln>
              </a:rPr>
              <a:t>Objetivos del modelo</a:t>
            </a:r>
          </a:p>
        </p:txBody>
      </p:sp>
      <p:sp>
        <p:nvSpPr>
          <p:cNvPr id="9" name="Content Placeholder 8">
            <a:extLst>
              <a:ext uri="{FF2B5EF4-FFF2-40B4-BE49-F238E27FC236}">
                <a16:creationId xmlns:a16="http://schemas.microsoft.com/office/drawing/2014/main" id="{AA788B03-02B4-4982-B0BD-802E1D888AB3}"/>
              </a:ext>
            </a:extLst>
          </p:cNvPr>
          <p:cNvSpPr>
            <a:spLocks noGrp="1"/>
          </p:cNvSpPr>
          <p:nvPr>
            <p:ph idx="1"/>
          </p:nvPr>
        </p:nvSpPr>
        <p:spPr>
          <a:xfrm>
            <a:off x="913795" y="1732449"/>
            <a:ext cx="3078749" cy="4058751"/>
          </a:xfrm>
        </p:spPr>
        <p:txBody>
          <a:bodyPr anchor="t">
            <a:normAutofit/>
          </a:bodyPr>
          <a:lstStyle/>
          <a:p>
            <a:pPr>
              <a:lnSpc>
                <a:spcPct val="90000"/>
              </a:lnSpc>
              <a:buClr>
                <a:srgbClr val="CCE400"/>
              </a:buClr>
            </a:pPr>
            <a:r>
              <a:rPr lang="es-CL" sz="1600">
                <a:effectLst/>
              </a:rPr>
              <a:t>Con el método Lean, el núcleo es la calidad, por lo que, todos los procesos, el aprendizaje, las tomas de decisiones y la medición del progreso, tienen un objetivo común, la calidad.</a:t>
            </a:r>
          </a:p>
          <a:p>
            <a:pPr>
              <a:lnSpc>
                <a:spcPct val="90000"/>
              </a:lnSpc>
              <a:buClr>
                <a:srgbClr val="CCE400"/>
              </a:buClr>
            </a:pPr>
            <a:r>
              <a:rPr lang="es-CL" sz="1600">
                <a:effectLst/>
              </a:rPr>
              <a:t> Los activos más importantes a tener en cuenta cuando estás desarrollando un proyecto bajo Lean Development no son el tiempo o el dinero que estás invirtiendo sino el grado de compromiso y, sobre todo, cuánto está aprendiendo tu equipo.</a:t>
            </a:r>
            <a:endParaRPr lang="en-US" sz="1600">
              <a:ln>
                <a:solidFill>
                  <a:srgbClr val="404040">
                    <a:alpha val="10000"/>
                  </a:srgbClr>
                </a:solidFill>
              </a:ln>
            </a:endParaRPr>
          </a:p>
        </p:txBody>
      </p:sp>
      <p:sp>
        <p:nvSpPr>
          <p:cNvPr id="19" name="Rectangle 18">
            <a:extLst>
              <a:ext uri="{FF2B5EF4-FFF2-40B4-BE49-F238E27FC236}">
                <a16:creationId xmlns:a16="http://schemas.microsoft.com/office/drawing/2014/main" id="{4D54081D-A2A1-409E-940D-48E258D4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C0A7034-4276-4642-AF0E-6290BBF23309}"/>
              </a:ext>
            </a:extLst>
          </p:cNvPr>
          <p:cNvPicPr>
            <a:picLocks noChangeAspect="1"/>
          </p:cNvPicPr>
          <p:nvPr/>
        </p:nvPicPr>
        <p:blipFill rotWithShape="1">
          <a:blip r:embed="rId3">
            <a:extLst>
              <a:ext uri="{28A0092B-C50C-407E-A947-70E740481C1C}">
                <a14:useLocalDpi xmlns:a14="http://schemas.microsoft.com/office/drawing/2010/main" val="0"/>
              </a:ext>
            </a:extLst>
          </a:blip>
          <a:srcRect r="1207" b="-3"/>
          <a:stretch/>
        </p:blipFill>
        <p:spPr>
          <a:xfrm>
            <a:off x="5120640" y="1438360"/>
            <a:ext cx="5676236" cy="3835314"/>
          </a:xfrm>
          <a:prstGeom prst="rect">
            <a:avLst/>
          </a:prstGeom>
        </p:spPr>
      </p:pic>
    </p:spTree>
    <p:extLst>
      <p:ext uri="{BB962C8B-B14F-4D97-AF65-F5344CB8AC3E}">
        <p14:creationId xmlns:p14="http://schemas.microsoft.com/office/powerpoint/2010/main" val="43216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147FD7-767A-4E17-B19F-B7C94DB6D27D}"/>
              </a:ext>
            </a:extLst>
          </p:cNvPr>
          <p:cNvSpPr>
            <a:spLocks noGrp="1"/>
          </p:cNvSpPr>
          <p:nvPr>
            <p:ph type="title"/>
          </p:nvPr>
        </p:nvSpPr>
        <p:spPr>
          <a:xfrm>
            <a:off x="7534655" y="1023257"/>
            <a:ext cx="3732902" cy="4570457"/>
          </a:xfrm>
          <a:effectLst/>
        </p:spPr>
        <p:txBody>
          <a:bodyPr>
            <a:normAutofit/>
          </a:bodyPr>
          <a:lstStyle/>
          <a:p>
            <a:pPr algn="l"/>
            <a:r>
              <a:rPr lang="es-CL"/>
              <a:t>Lean vs Scrum</a:t>
            </a:r>
          </a:p>
        </p:txBody>
      </p:sp>
      <p:sp>
        <p:nvSpPr>
          <p:cNvPr id="3" name="Marcador de contenido 2">
            <a:extLst>
              <a:ext uri="{FF2B5EF4-FFF2-40B4-BE49-F238E27FC236}">
                <a16:creationId xmlns:a16="http://schemas.microsoft.com/office/drawing/2014/main" id="{CB9F046F-1125-4092-9B20-B769C1ECDCA9}"/>
              </a:ext>
            </a:extLst>
          </p:cNvPr>
          <p:cNvSpPr>
            <a:spLocks noGrp="1"/>
          </p:cNvSpPr>
          <p:nvPr>
            <p:ph idx="1"/>
          </p:nvPr>
        </p:nvSpPr>
        <p:spPr>
          <a:xfrm>
            <a:off x="913795" y="1023257"/>
            <a:ext cx="6025645" cy="4570457"/>
          </a:xfrm>
          <a:effectLst/>
        </p:spPr>
        <p:txBody>
          <a:bodyPr anchor="ctr">
            <a:normAutofit/>
          </a:bodyPr>
          <a:lstStyle/>
          <a:p>
            <a:r>
              <a:rPr lang="es-CL" dirty="0"/>
              <a:t>Tanto </a:t>
            </a:r>
            <a:r>
              <a:rPr lang="es-CL" b="1" dirty="0"/>
              <a:t>Scrum </a:t>
            </a:r>
            <a:r>
              <a:rPr lang="es-CL" dirty="0"/>
              <a:t>como </a:t>
            </a:r>
            <a:r>
              <a:rPr lang="es-CL" b="1" dirty="0"/>
              <a:t>Lean</a:t>
            </a:r>
            <a:r>
              <a:rPr lang="es-CL" dirty="0"/>
              <a:t> son marcos de trabajo para proyectos, diseñados para ayudarnos a mejorar nuestras chances de tener éxito. Pero estos tiene diferentes enfoques a la hora de resolver un problema.</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0757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descr="Escala de tiempo&#10;&#10;Descripción generada automáticamente">
            <a:extLst>
              <a:ext uri="{FF2B5EF4-FFF2-40B4-BE49-F238E27FC236}">
                <a16:creationId xmlns:a16="http://schemas.microsoft.com/office/drawing/2014/main" id="{F7B0F6C6-4F8A-4853-BC44-CD5D97C235C7}"/>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r="11999" b="-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BDA85B74-693E-43EE-A436-972EF85916D6}"/>
              </a:ext>
            </a:extLst>
          </p:cNvPr>
          <p:cNvSpPr>
            <a:spLocks noGrp="1"/>
          </p:cNvSpPr>
          <p:nvPr>
            <p:ph type="title"/>
          </p:nvPr>
        </p:nvSpPr>
        <p:spPr>
          <a:xfrm>
            <a:off x="913795" y="609600"/>
            <a:ext cx="10353762" cy="970450"/>
          </a:xfrm>
        </p:spPr>
        <p:txBody>
          <a:bodyPr>
            <a:normAutofit/>
          </a:bodyPr>
          <a:lstStyle/>
          <a:p>
            <a:r>
              <a:rPr lang="es-CL" dirty="0"/>
              <a:t>Scrum</a:t>
            </a:r>
          </a:p>
        </p:txBody>
      </p:sp>
      <p:sp>
        <p:nvSpPr>
          <p:cNvPr id="3" name="Marcador de contenido 2">
            <a:extLst>
              <a:ext uri="{FF2B5EF4-FFF2-40B4-BE49-F238E27FC236}">
                <a16:creationId xmlns:a16="http://schemas.microsoft.com/office/drawing/2014/main" id="{4C51474F-C6FF-4940-AB97-980E80517099}"/>
              </a:ext>
            </a:extLst>
          </p:cNvPr>
          <p:cNvSpPr>
            <a:spLocks noGrp="1"/>
          </p:cNvSpPr>
          <p:nvPr>
            <p:ph idx="1"/>
          </p:nvPr>
        </p:nvSpPr>
        <p:spPr>
          <a:xfrm>
            <a:off x="913795" y="1732449"/>
            <a:ext cx="10353762" cy="4058751"/>
          </a:xfrm>
        </p:spPr>
        <p:txBody>
          <a:bodyPr anchor="ctr">
            <a:normAutofit/>
          </a:bodyPr>
          <a:lstStyle/>
          <a:p>
            <a:r>
              <a:rPr lang="es-CL" b="1"/>
              <a:t>Scrum </a:t>
            </a:r>
            <a:r>
              <a:rPr lang="es-CL"/>
              <a:t>es un marco de trabajo para implementar la metodología ágil, en donde se divide un proyecto grande en </a:t>
            </a:r>
            <a:r>
              <a:rPr lang="es-CL" b="1"/>
              <a:t>sprints</a:t>
            </a:r>
            <a:r>
              <a:rPr lang="es-CL"/>
              <a:t> de 1 a 4 semanas, y trabajas en un equipo de 3 a 9 personas.</a:t>
            </a:r>
          </a:p>
          <a:p>
            <a:r>
              <a:rPr lang="es-CL"/>
              <a:t>El punto de usar </a:t>
            </a:r>
            <a:r>
              <a:rPr lang="es-CL" b="1"/>
              <a:t>Scrum </a:t>
            </a:r>
            <a:r>
              <a:rPr lang="es-CL"/>
              <a:t>es escalar y repetir el ciclo de producción. Se planea, testea y revisa el producto con los clientes múltiples veces, en vez de hacer todo de una vez.</a:t>
            </a:r>
            <a:endParaRPr lang="es-CL" dirty="0"/>
          </a:p>
        </p:txBody>
      </p:sp>
    </p:spTree>
    <p:extLst>
      <p:ext uri="{BB962C8B-B14F-4D97-AF65-F5344CB8AC3E}">
        <p14:creationId xmlns:p14="http://schemas.microsoft.com/office/powerpoint/2010/main" val="342376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Marcador de contenido 4" descr="Diagrama&#10;&#10;Descripción generada automáticamente">
            <a:extLst>
              <a:ext uri="{FF2B5EF4-FFF2-40B4-BE49-F238E27FC236}">
                <a16:creationId xmlns:a16="http://schemas.microsoft.com/office/drawing/2014/main" id="{8A86E34C-870F-4588-BD6F-80326E1FB88E}"/>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5518" b="112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625353E-B734-42B7-8DE8-1F78D3503920}"/>
              </a:ext>
            </a:extLst>
          </p:cNvPr>
          <p:cNvSpPr>
            <a:spLocks noGrp="1"/>
          </p:cNvSpPr>
          <p:nvPr>
            <p:ph type="title"/>
          </p:nvPr>
        </p:nvSpPr>
        <p:spPr>
          <a:xfrm>
            <a:off x="913795" y="609600"/>
            <a:ext cx="10353762" cy="970450"/>
          </a:xfrm>
        </p:spPr>
        <p:txBody>
          <a:bodyPr>
            <a:normAutofit/>
          </a:bodyPr>
          <a:lstStyle/>
          <a:p>
            <a:r>
              <a:rPr lang="es-CL" dirty="0"/>
              <a:t>Lean Software Development</a:t>
            </a:r>
          </a:p>
        </p:txBody>
      </p:sp>
      <p:sp>
        <p:nvSpPr>
          <p:cNvPr id="9" name="Content Placeholder 8">
            <a:extLst>
              <a:ext uri="{FF2B5EF4-FFF2-40B4-BE49-F238E27FC236}">
                <a16:creationId xmlns:a16="http://schemas.microsoft.com/office/drawing/2014/main" id="{64B7738B-508B-4CE9-A113-057491505B7D}"/>
              </a:ext>
            </a:extLst>
          </p:cNvPr>
          <p:cNvSpPr>
            <a:spLocks noGrp="1"/>
          </p:cNvSpPr>
          <p:nvPr>
            <p:ph idx="1"/>
          </p:nvPr>
        </p:nvSpPr>
        <p:spPr>
          <a:xfrm>
            <a:off x="913795" y="1732449"/>
            <a:ext cx="10353762" cy="4058751"/>
          </a:xfrm>
        </p:spPr>
        <p:txBody>
          <a:bodyPr anchor="ctr">
            <a:normAutofit/>
          </a:bodyPr>
          <a:lstStyle/>
          <a:p>
            <a:r>
              <a:rPr lang="en-US" dirty="0"/>
              <a:t>La metodología </a:t>
            </a:r>
            <a:r>
              <a:rPr lang="en-US" b="1" dirty="0"/>
              <a:t>Lean</a:t>
            </a:r>
            <a:r>
              <a:rPr lang="en-US" dirty="0"/>
              <a:t> es más una filosfía o un conjunto de principios, no un marco de trabajo.</a:t>
            </a:r>
          </a:p>
          <a:p>
            <a:r>
              <a:rPr lang="en-US" dirty="0"/>
              <a:t>La idea central de </a:t>
            </a:r>
            <a:r>
              <a:rPr lang="en-US" b="1" dirty="0"/>
              <a:t>Lean</a:t>
            </a:r>
            <a:r>
              <a:rPr lang="en-US" dirty="0"/>
              <a:t> es reducir el desperdicio mediante la mejora continua del proceso existente en la organización.</a:t>
            </a:r>
          </a:p>
        </p:txBody>
      </p:sp>
    </p:spTree>
    <p:extLst>
      <p:ext uri="{BB962C8B-B14F-4D97-AF65-F5344CB8AC3E}">
        <p14:creationId xmlns:p14="http://schemas.microsoft.com/office/powerpoint/2010/main" val="267189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2C0C18-156B-423C-846F-29699818C574}"/>
              </a:ext>
            </a:extLst>
          </p:cNvPr>
          <p:cNvSpPr>
            <a:spLocks noGrp="1"/>
          </p:cNvSpPr>
          <p:nvPr>
            <p:ph type="title"/>
          </p:nvPr>
        </p:nvSpPr>
        <p:spPr>
          <a:xfrm>
            <a:off x="7534655" y="1023257"/>
            <a:ext cx="3732902" cy="4570457"/>
          </a:xfrm>
          <a:effectLst/>
        </p:spPr>
        <p:txBody>
          <a:bodyPr>
            <a:normAutofit/>
          </a:bodyPr>
          <a:lstStyle/>
          <a:p>
            <a:pPr algn="l"/>
            <a:r>
              <a:rPr lang="es-CL"/>
              <a:t>Ventajas y desventajas</a:t>
            </a:r>
          </a:p>
        </p:txBody>
      </p:sp>
      <p:sp>
        <p:nvSpPr>
          <p:cNvPr id="3" name="Marcador de contenido 2">
            <a:extLst>
              <a:ext uri="{FF2B5EF4-FFF2-40B4-BE49-F238E27FC236}">
                <a16:creationId xmlns:a16="http://schemas.microsoft.com/office/drawing/2014/main" id="{68C2B005-C634-4DF3-A475-A99E964CBFBF}"/>
              </a:ext>
            </a:extLst>
          </p:cNvPr>
          <p:cNvSpPr>
            <a:spLocks noGrp="1"/>
          </p:cNvSpPr>
          <p:nvPr>
            <p:ph idx="1"/>
          </p:nvPr>
        </p:nvSpPr>
        <p:spPr>
          <a:xfrm>
            <a:off x="913795" y="1023257"/>
            <a:ext cx="6025645" cy="4570457"/>
          </a:xfrm>
          <a:effectLst/>
        </p:spPr>
        <p:txBody>
          <a:bodyPr anchor="ctr">
            <a:normAutofit/>
          </a:bodyPr>
          <a:lstStyle/>
          <a:p>
            <a:pPr marL="36900" indent="0">
              <a:buNone/>
            </a:pPr>
            <a:r>
              <a:rPr lang="es-CL" dirty="0"/>
              <a:t>Ventajas de </a:t>
            </a:r>
            <a:r>
              <a:rPr lang="es-CL" b="1" dirty="0"/>
              <a:t>Lean Development</a:t>
            </a:r>
            <a:r>
              <a:rPr lang="es-CL" dirty="0"/>
              <a:t>:</a:t>
            </a:r>
          </a:p>
          <a:p>
            <a:r>
              <a:rPr lang="es-CL" dirty="0"/>
              <a:t>Eliminación de desperdicios.</a:t>
            </a:r>
          </a:p>
          <a:p>
            <a:r>
              <a:rPr lang="es-CL" dirty="0"/>
              <a:t>Entrega oportuna</a:t>
            </a:r>
          </a:p>
          <a:p>
            <a:r>
              <a:rPr lang="es-CL" dirty="0"/>
              <a:t>Empoderamiento del equipo.</a:t>
            </a:r>
          </a:p>
          <a:p>
            <a:pPr marL="36900" indent="0">
              <a:buNone/>
            </a:pPr>
            <a:endParaRPr lang="es-CL" dirty="0"/>
          </a:p>
          <a:p>
            <a:pPr marL="36900" indent="0">
              <a:buNone/>
            </a:pPr>
            <a:r>
              <a:rPr lang="es-CL" dirty="0"/>
              <a:t>Desventajas de </a:t>
            </a:r>
            <a:r>
              <a:rPr lang="es-CL" b="1" dirty="0"/>
              <a:t>Lean Development</a:t>
            </a:r>
            <a:r>
              <a:rPr lang="es-CL" dirty="0"/>
              <a:t>:</a:t>
            </a:r>
          </a:p>
          <a:p>
            <a:r>
              <a:rPr lang="es-CL" dirty="0"/>
              <a:t>Dependencia del equipo.</a:t>
            </a:r>
          </a:p>
          <a:p>
            <a:r>
              <a:rPr lang="es-CL" dirty="0"/>
              <a:t>El éxito depende del equipo</a:t>
            </a:r>
          </a:p>
          <a:p>
            <a:r>
              <a:rPr lang="es-CL" dirty="0"/>
              <a:t>Toma de decisiones tardías.</a:t>
            </a:r>
          </a:p>
          <a:p>
            <a:r>
              <a:rPr lang="es-CL" dirty="0"/>
              <a:t>Personal Correcto.</a:t>
            </a:r>
          </a:p>
          <a:p>
            <a:endParaRPr lang="es-CL" dirty="0"/>
          </a:p>
          <a:p>
            <a:endParaRPr lang="es-CL" dirty="0"/>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1646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5" name="Rectangle 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F69FEB-F217-4ABA-959C-DA449339F3CA}"/>
              </a:ext>
            </a:extLst>
          </p:cNvPr>
          <p:cNvSpPr>
            <a:spLocks noGrp="1"/>
          </p:cNvSpPr>
          <p:nvPr>
            <p:ph type="title"/>
          </p:nvPr>
        </p:nvSpPr>
        <p:spPr>
          <a:xfrm>
            <a:off x="4377626" y="966851"/>
            <a:ext cx="6889930" cy="4626864"/>
          </a:xfrm>
          <a:effectLst/>
        </p:spPr>
        <p:txBody>
          <a:bodyPr vert="horz" lIns="91440" tIns="45720" rIns="91440" bIns="45720" rtlCol="0" anchor="ctr">
            <a:normAutofit/>
          </a:bodyPr>
          <a:lstStyle/>
          <a:p>
            <a:pPr algn="l"/>
            <a:r>
              <a:rPr lang="en-US" sz="5000" dirty="0"/>
              <a:t>Gracias por </a:t>
            </a:r>
            <a:r>
              <a:rPr lang="en-US" sz="5000"/>
              <a:t>su</a:t>
            </a:r>
            <a:r>
              <a:rPr lang="en-US" sz="5000" dirty="0"/>
              <a:t> </a:t>
            </a:r>
            <a:r>
              <a:rPr lang="en-US" sz="5000"/>
              <a:t>atención</a:t>
            </a:r>
            <a:r>
              <a:rPr lang="en-US" sz="5000" dirty="0"/>
              <a:t>!</a:t>
            </a:r>
            <a:endParaRPr lang="en-US" sz="5000"/>
          </a:p>
        </p:txBody>
      </p:sp>
      <p:cxnSp>
        <p:nvCxnSpPr>
          <p:cNvPr id="6" name="Straight Connector 1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84045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Pizarra</Template>
  <TotalTime>404</TotalTime>
  <Words>448</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Calibri</vt:lpstr>
      <vt:lpstr>Calisto MT</vt:lpstr>
      <vt:lpstr>Wingdings 2</vt:lpstr>
      <vt:lpstr>Pizarra</vt:lpstr>
      <vt:lpstr>Modelo Lean Development</vt:lpstr>
      <vt:lpstr>¿Qué es el modelo Lean Development?</vt:lpstr>
      <vt:lpstr>¿En que consiste?</vt:lpstr>
      <vt:lpstr>Objetivos del modelo</vt:lpstr>
      <vt:lpstr>Lean vs Scrum</vt:lpstr>
      <vt:lpstr>Scrum</vt:lpstr>
      <vt:lpstr>Lean Software Development</vt:lpstr>
      <vt:lpstr>Ventajas y desventajas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SQL?</dc:title>
  <dc:creator>DIEGO MATIAS OBANDO AGUILERA</dc:creator>
  <cp:lastModifiedBy>DIEGO MATIAS OBANDO AGUILERA</cp:lastModifiedBy>
  <cp:revision>40</cp:revision>
  <dcterms:created xsi:type="dcterms:W3CDTF">2021-06-23T06:08:30Z</dcterms:created>
  <dcterms:modified xsi:type="dcterms:W3CDTF">2021-08-23T09:43:15Z</dcterms:modified>
</cp:coreProperties>
</file>