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3" r:id="rId3"/>
    <p:sldId id="260" r:id="rId4"/>
    <p:sldId id="264" r:id="rId5"/>
    <p:sldId id="261" r:id="rId6"/>
    <p:sldId id="262" r:id="rId7"/>
    <p:sldId id="265" r:id="rId8"/>
    <p:sldId id="266" r:id="rId9"/>
    <p:sldId id="267" r:id="rId10"/>
    <p:sldId id="268" r:id="rId11"/>
    <p:sldId id="269" r:id="rId12"/>
    <p:sldId id="270" r:id="rId13"/>
    <p:sldId id="257" r:id="rId14"/>
    <p:sldId id="258" r:id="rId15"/>
    <p:sldId id="259" r:id="rId16"/>
    <p:sldId id="271" r:id="rId17"/>
    <p:sldId id="272" r:id="rId18"/>
    <p:sldId id="273" r:id="rId19"/>
    <p:sldId id="274" r:id="rId20"/>
    <p:sldId id="275" r:id="rId21"/>
    <p:sldId id="276" r:id="rId22"/>
    <p:sldId id="277" r:id="rId23"/>
    <p:sldId id="278" r:id="rId24"/>
    <p:sldId id="279" r:id="rId25"/>
    <p:sldId id="280" r:id="rId26"/>
    <p:sldId id="281" r:id="rId27"/>
    <p:sldId id="284" r:id="rId28"/>
    <p:sldId id="282" r:id="rId29"/>
    <p:sldId id="283"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B7234F2-E4C4-4CD8-9713-AB7C760668C6}" v="1" dt="2022-03-22T14:43:19.082"/>
    <p1510:client id="{5DE7A3F9-1B81-4731-8D19-D242E8E79D6B}" v="15" dt="2022-03-22T14:34:39.47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microsoft.com/office/2016/11/relationships/changesInfo" Target="changesInfos/changesInfo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clId="Web-{2B7234F2-E4C4-4CD8-9713-AB7C760668C6}"/>
    <pc:docChg chg="sldOrd">
      <pc:chgData name="" userId="" providerId="" clId="Web-{2B7234F2-E4C4-4CD8-9713-AB7C760668C6}" dt="2022-03-22T14:43:19.082" v="0"/>
      <pc:docMkLst>
        <pc:docMk/>
      </pc:docMkLst>
      <pc:sldChg chg="ord">
        <pc:chgData name="" userId="" providerId="" clId="Web-{2B7234F2-E4C4-4CD8-9713-AB7C760668C6}" dt="2022-03-22T14:43:19.082" v="0"/>
        <pc:sldMkLst>
          <pc:docMk/>
          <pc:sldMk cId="2021355858" sldId="260"/>
        </pc:sldMkLst>
      </pc:sldChg>
    </pc:docChg>
  </pc:docChgLst>
  <pc:docChgLst>
    <pc:chgData name="Guest User" userId="S::urn:spo:anon#c28cc0883ae83e3a0410b6531c49f68712adbcb17050ed02f2c1f547d7dc1ef0::" providerId="AD" clId="Web-{5DE7A3F9-1B81-4731-8D19-D242E8E79D6B}"/>
    <pc:docChg chg="modSld">
      <pc:chgData name="Guest User" userId="S::urn:spo:anon#c28cc0883ae83e3a0410b6531c49f68712adbcb17050ed02f2c1f547d7dc1ef0::" providerId="AD" clId="Web-{5DE7A3F9-1B81-4731-8D19-D242E8E79D6B}" dt="2022-03-22T14:34:39.470" v="14" actId="20577"/>
      <pc:docMkLst>
        <pc:docMk/>
      </pc:docMkLst>
      <pc:sldChg chg="modSp">
        <pc:chgData name="Guest User" userId="S::urn:spo:anon#c28cc0883ae83e3a0410b6531c49f68712adbcb17050ed02f2c1f547d7dc1ef0::" providerId="AD" clId="Web-{5DE7A3F9-1B81-4731-8D19-D242E8E79D6B}" dt="2022-03-22T14:34:39.470" v="14" actId="20577"/>
        <pc:sldMkLst>
          <pc:docMk/>
          <pc:sldMk cId="864972463" sldId="270"/>
        </pc:sldMkLst>
        <pc:spChg chg="mod">
          <ac:chgData name="Guest User" userId="S::urn:spo:anon#c28cc0883ae83e3a0410b6531c49f68712adbcb17050ed02f2c1f547d7dc1ef0::" providerId="AD" clId="Web-{5DE7A3F9-1B81-4731-8D19-D242E8E79D6B}" dt="2022-03-22T14:34:39.470" v="14" actId="20577"/>
          <ac:spMkLst>
            <pc:docMk/>
            <pc:sldMk cId="864972463" sldId="270"/>
            <ac:spMk id="3" creationId="{583B60D2-02C2-45FF-8CA1-471ED62CFA68}"/>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s-ES"/>
              <a:t>Haga clic para modificar el estilo de título del patrón</a:t>
            </a:r>
            <a:endParaRPr lang="en-US"/>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a:p>
        </p:txBody>
      </p:sp>
      <p:sp>
        <p:nvSpPr>
          <p:cNvPr id="4" name="Date Placeholder 3"/>
          <p:cNvSpPr>
            <a:spLocks noGrp="1"/>
          </p:cNvSpPr>
          <p:nvPr>
            <p:ph type="dt" sz="half" idx="10"/>
          </p:nvPr>
        </p:nvSpPr>
        <p:spPr/>
        <p:txBody>
          <a:bodyPr/>
          <a:lstStyle/>
          <a:p>
            <a:fld id="{9AB3A824-1A51-4B26-AD58-A6D8E14F6C04}" type="datetimeFigureOut">
              <a:rPr lang="en-US" dirty="0"/>
              <a:t>3/22/2022</a:t>
            </a:fld>
            <a:endParaRPr lang="en-US"/>
          </a:p>
        </p:txBody>
      </p:sp>
      <p:sp>
        <p:nvSpPr>
          <p:cNvPr id="5" name="Footer Placeholder 4"/>
          <p:cNvSpPr>
            <a:spLocks noGrp="1"/>
          </p:cNvSpPr>
          <p:nvPr>
            <p:ph type="ftr" sz="quarter" idx="11"/>
          </p:nvPr>
        </p:nvSpPr>
        <p:spPr/>
        <p:txBody>
          <a:bodyPr/>
          <a:lstStyle/>
          <a:p>
            <a:r>
              <a:rPr lang="en-US"/>
              <a:t>
              </a:t>
            </a:r>
          </a:p>
        </p:txBody>
      </p:sp>
      <p:sp>
        <p:nvSpPr>
          <p:cNvPr id="6" name="Slide Number Placeholder 5"/>
          <p:cNvSpPr>
            <a:spLocks noGrp="1"/>
          </p:cNvSpPr>
          <p:nvPr>
            <p:ph type="sldNum" sz="quarter" idx="12"/>
          </p:nvPr>
        </p:nvSpPr>
        <p:spPr/>
        <p:txBody>
          <a:bodyPr rIns="45720"/>
          <a:lstStyle/>
          <a:p>
            <a:fld id="{6D22F896-40B5-4ADD-8801-0D06FADFA095}" type="slidenum">
              <a:rPr lang="en-US" dirty="0"/>
              <a:t>‹#›</a:t>
            </a:fld>
            <a:endParaRPr lang="en-US"/>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a:solidFill>
                  <a:schemeClr val="accent6"/>
                </a:solidFill>
                <a:latin typeface="Wingdings 3" panose="05040102010807070707" pitchFamily="18" charset="2"/>
              </a:rPr>
              <a:t>z</a:t>
            </a:r>
            <a:endParaRPr lang="en-US" sz="2400">
              <a:solidFill>
                <a:schemeClr val="accent6"/>
              </a:solidFill>
              <a:latin typeface="MS Shell Dlg 2" panose="020B060403050404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a:solidFill>
                  <a:schemeClr val="accent6"/>
                </a:solidFill>
                <a:latin typeface="Wingdings 3" panose="05040102010807070707" pitchFamily="18" charset="2"/>
              </a:rPr>
              <a:t>z</a:t>
            </a:r>
            <a:endParaRPr lang="en-US" sz="100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s-ES"/>
              <a:t>Haga clic para modificar el estilo de título del patrón</a:t>
            </a:r>
            <a:endParaRPr lang="en-US"/>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D857E33E-8B18-4087-B112-809917729534}" type="datetimeFigureOut">
              <a:rPr lang="en-US" dirty="0"/>
              <a:t>3/22/2022</a:t>
            </a:fld>
            <a:endParaRPr lang="en-US"/>
          </a:p>
        </p:txBody>
      </p:sp>
      <p:sp>
        <p:nvSpPr>
          <p:cNvPr id="5" name="Footer Placeholder 4"/>
          <p:cNvSpPr>
            <a:spLocks noGrp="1"/>
          </p:cNvSpPr>
          <p:nvPr>
            <p:ph type="ftr" sz="quarter" idx="11"/>
          </p:nvPr>
        </p:nvSpPr>
        <p:spPr/>
        <p:txBody>
          <a:bodyPr/>
          <a:lstStyle/>
          <a:p>
            <a:r>
              <a:rPr lang="en-US"/>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a:solidFill>
                  <a:schemeClr val="accent6"/>
                </a:solidFill>
                <a:latin typeface="Wingdings 3" panose="05040102010807070707" pitchFamily="18" charset="2"/>
              </a:rPr>
              <a:t>z</a:t>
            </a:r>
            <a:endParaRPr lang="en-US" sz="100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s-ES"/>
              <a:t>Haga clic para modificar el estilo de título del patrón</a:t>
            </a:r>
            <a:endParaRPr lang="en-US"/>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D3FFE419-2371-464F-8239-3959401C3561}" type="datetimeFigureOut">
              <a:rPr lang="en-US" dirty="0"/>
              <a:t>3/22/2022</a:t>
            </a:fld>
            <a:endParaRPr lang="en-US"/>
          </a:p>
        </p:txBody>
      </p:sp>
      <p:sp>
        <p:nvSpPr>
          <p:cNvPr id="5" name="Footer Placeholder 4"/>
          <p:cNvSpPr>
            <a:spLocks noGrp="1"/>
          </p:cNvSpPr>
          <p:nvPr>
            <p:ph type="ftr" sz="quarter" idx="11"/>
          </p:nvPr>
        </p:nvSpPr>
        <p:spPr/>
        <p:txBody>
          <a:bodyPr/>
          <a:lstStyle/>
          <a:p>
            <a:r>
              <a:rPr lang="en-US"/>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Content Placeholder 2"/>
          <p:cNvSpPr>
            <a:spLocks noGrp="1"/>
          </p:cNvSpPr>
          <p:nvPr>
            <p:ph idx="1"/>
          </p:nvPr>
        </p:nvSpPr>
        <p:spPr/>
        <p:txBody>
          <a:bodyPr anchor="ct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97D162C4-EDD9-4389-A98B-B87ECEA2A816}" type="datetimeFigureOut">
              <a:rPr lang="en-US" dirty="0"/>
              <a:t>3/22/2022</a:t>
            </a:fld>
            <a:endParaRPr lang="en-US"/>
          </a:p>
        </p:txBody>
      </p:sp>
      <p:sp>
        <p:nvSpPr>
          <p:cNvPr id="5" name="Footer Placeholder 4"/>
          <p:cNvSpPr>
            <a:spLocks noGrp="1"/>
          </p:cNvSpPr>
          <p:nvPr>
            <p:ph type="ftr" sz="quarter" idx="11"/>
          </p:nvPr>
        </p:nvSpPr>
        <p:spPr/>
        <p:txBody>
          <a:bodyPr/>
          <a:lstStyle/>
          <a:p>
            <a:r>
              <a:rPr lang="en-US"/>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a:solidFill>
                  <a:schemeClr val="accent6"/>
                </a:solidFill>
                <a:latin typeface="Wingdings 3" panose="05040102010807070707" pitchFamily="18" charset="2"/>
              </a:rPr>
              <a:t>z</a:t>
            </a:r>
            <a:endParaRPr lang="en-US" sz="1000">
              <a:solidFill>
                <a:schemeClr val="accent6"/>
              </a:solidFill>
              <a:latin typeface="MS Shell Dlg 2" panose="020B060403050404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a:solidFill>
                  <a:schemeClr val="accent6"/>
                </a:solidFill>
                <a:latin typeface="Wingdings 3" panose="05040102010807070707" pitchFamily="18" charset="2"/>
              </a:rPr>
              <a:t>z</a:t>
            </a:r>
            <a:endParaRPr lang="en-US" sz="100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s-ES"/>
              <a:t>Haga clic para modificar el estilo de título del patrón</a:t>
            </a:r>
            <a:endParaRPr lang="en-US"/>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3E5059C3-6A89-4494-99FF-5A4D6FFD50EB}" type="datetimeFigureOut">
              <a:rPr lang="en-US" dirty="0"/>
              <a:t>3/22/2022</a:t>
            </a:fld>
            <a:endParaRPr lang="en-US"/>
          </a:p>
        </p:txBody>
      </p:sp>
      <p:sp>
        <p:nvSpPr>
          <p:cNvPr id="5" name="Footer Placeholder 4"/>
          <p:cNvSpPr>
            <a:spLocks noGrp="1"/>
          </p:cNvSpPr>
          <p:nvPr>
            <p:ph type="ftr" sz="quarter" idx="11"/>
          </p:nvPr>
        </p:nvSpPr>
        <p:spPr/>
        <p:txBody>
          <a:bodyPr/>
          <a:lstStyle/>
          <a:p>
            <a:r>
              <a:rPr lang="en-US"/>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s-ES"/>
              <a:t>Haga clic para modificar el estilo de título del patrón</a:t>
            </a:r>
            <a:endParaRPr lang="en-US"/>
          </a:p>
        </p:txBody>
      </p:sp>
      <p:sp>
        <p:nvSpPr>
          <p:cNvPr id="3" name="Content Placeholder 2"/>
          <p:cNvSpPr>
            <a:spLocks noGrp="1"/>
          </p:cNvSpPr>
          <p:nvPr>
            <p:ph sz="half" idx="1"/>
          </p:nvPr>
        </p:nvSpPr>
        <p:spPr>
          <a:xfrm>
            <a:off x="2605374" y="2052116"/>
            <a:ext cx="3891960" cy="399782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Content Placeholder 3"/>
          <p:cNvSpPr>
            <a:spLocks noGrp="1"/>
          </p:cNvSpPr>
          <p:nvPr>
            <p:ph sz="half" idx="2"/>
          </p:nvPr>
        </p:nvSpPr>
        <p:spPr>
          <a:xfrm>
            <a:off x="6666636" y="2052114"/>
            <a:ext cx="3894222" cy="3997829"/>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Date Placeholder 4"/>
          <p:cNvSpPr>
            <a:spLocks noGrp="1"/>
          </p:cNvSpPr>
          <p:nvPr>
            <p:ph type="dt" sz="half" idx="10"/>
          </p:nvPr>
        </p:nvSpPr>
        <p:spPr/>
        <p:txBody>
          <a:bodyPr/>
          <a:lstStyle/>
          <a:p>
            <a:fld id="{CA954B2F-12DE-47F5-8894-472B206D2E1E}" type="datetimeFigureOut">
              <a:rPr lang="en-US" dirty="0"/>
              <a:t>3/22/2022</a:t>
            </a:fld>
            <a:endParaRPr lang="en-US"/>
          </a:p>
        </p:txBody>
      </p:sp>
      <p:sp>
        <p:nvSpPr>
          <p:cNvPr id="6" name="Footer Placeholder 5"/>
          <p:cNvSpPr>
            <a:spLocks noGrp="1"/>
          </p:cNvSpPr>
          <p:nvPr>
            <p:ph type="ftr" sz="quarter" idx="11"/>
          </p:nvPr>
        </p:nvSpPr>
        <p:spPr/>
        <p:txBody>
          <a:bodyPr/>
          <a:lstStyle/>
          <a:p>
            <a:r>
              <a:rPr lang="en-US"/>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a:solidFill>
                  <a:schemeClr val="accent6"/>
                </a:solidFill>
                <a:latin typeface="Wingdings 3" panose="05040102010807070707" pitchFamily="18" charset="2"/>
              </a:rPr>
              <a:t>z</a:t>
            </a:r>
            <a:endParaRPr lang="en-US" sz="1000">
              <a:solidFill>
                <a:schemeClr val="accent6"/>
              </a:solidFill>
              <a:latin typeface="MS Shell Dlg 2" panose="020B060403050404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a:solidFill>
                  <a:schemeClr val="accent6"/>
                </a:solidFill>
                <a:latin typeface="Wingdings 3" panose="05040102010807070707" pitchFamily="18" charset="2"/>
              </a:rPr>
              <a:t>z</a:t>
            </a:r>
            <a:endParaRPr lang="en-US" sz="100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s-ES"/>
              <a:t>Haga clic para modificar el estilo de título del patrón</a:t>
            </a:r>
            <a:endParaRPr lang="en-US"/>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2609285" y="2851331"/>
            <a:ext cx="3893623" cy="3071434"/>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666635" y="2851331"/>
            <a:ext cx="3899798" cy="3071434"/>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7" name="Date Placeholder 6"/>
          <p:cNvSpPr>
            <a:spLocks noGrp="1"/>
          </p:cNvSpPr>
          <p:nvPr>
            <p:ph type="dt" sz="half" idx="10"/>
          </p:nvPr>
        </p:nvSpPr>
        <p:spPr/>
        <p:txBody>
          <a:bodyPr/>
          <a:lstStyle/>
          <a:p>
            <a:fld id="{3F30E46F-7819-4ACF-B48B-48222C2ACC88}" type="datetimeFigureOut">
              <a:rPr lang="en-US" dirty="0"/>
              <a:t>3/22/2022</a:t>
            </a:fld>
            <a:endParaRPr lang="en-US"/>
          </a:p>
        </p:txBody>
      </p:sp>
      <p:sp>
        <p:nvSpPr>
          <p:cNvPr id="8" name="Footer Placeholder 7"/>
          <p:cNvSpPr>
            <a:spLocks noGrp="1"/>
          </p:cNvSpPr>
          <p:nvPr>
            <p:ph type="ftr" sz="quarter" idx="11"/>
          </p:nvPr>
        </p:nvSpPr>
        <p:spPr/>
        <p:txBody>
          <a:bodyPr/>
          <a:lstStyle/>
          <a:p>
            <a:r>
              <a:rPr lang="en-US"/>
              <a:t>
              </a:t>
            </a:r>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Date Placeholder 2"/>
          <p:cNvSpPr>
            <a:spLocks noGrp="1"/>
          </p:cNvSpPr>
          <p:nvPr>
            <p:ph type="dt" sz="half" idx="10"/>
          </p:nvPr>
        </p:nvSpPr>
        <p:spPr/>
        <p:txBody>
          <a:bodyPr/>
          <a:lstStyle/>
          <a:p>
            <a:fld id="{1FAF3416-4057-4DAA-829D-4CA07428D088}" type="datetimeFigureOut">
              <a:rPr lang="en-US" dirty="0"/>
              <a:t>3/22/2022</a:t>
            </a:fld>
            <a:endParaRPr lang="en-US"/>
          </a:p>
        </p:txBody>
      </p:sp>
      <p:sp>
        <p:nvSpPr>
          <p:cNvPr id="4" name="Footer Placeholder 3"/>
          <p:cNvSpPr>
            <a:spLocks noGrp="1"/>
          </p:cNvSpPr>
          <p:nvPr>
            <p:ph type="ftr" sz="quarter" idx="11"/>
          </p:nvPr>
        </p:nvSpPr>
        <p:spPr/>
        <p:txBody>
          <a:bodyPr/>
          <a:lstStyle/>
          <a:p>
            <a:r>
              <a:rPr lang="en-US"/>
              <a:t>
              </a:t>
            </a:r>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a:solidFill>
                  <a:schemeClr val="accent6"/>
                </a:solidFill>
                <a:latin typeface="Wingdings 3" panose="05040102010807070707" pitchFamily="18" charset="2"/>
              </a:rPr>
              <a:t>z</a:t>
            </a:r>
            <a:endParaRPr lang="en-US" sz="1000">
              <a:solidFill>
                <a:schemeClr val="accent6"/>
              </a:solidFill>
              <a:latin typeface="MS Shell Dlg 2" panose="020B060403050404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921D9284-D300-4297-87F7-E791DCC15DB1}" type="datetimeFigureOut">
              <a:rPr lang="en-US" dirty="0"/>
              <a:t>3/22/2022</a:t>
            </a:fld>
            <a:endParaRPr lang="en-US"/>
          </a:p>
        </p:txBody>
      </p:sp>
      <p:sp>
        <p:nvSpPr>
          <p:cNvPr id="3" name="Footer Placeholder 2"/>
          <p:cNvSpPr>
            <a:spLocks noGrp="1"/>
          </p:cNvSpPr>
          <p:nvPr>
            <p:ph type="ftr" sz="quarter" idx="11"/>
          </p:nvPr>
        </p:nvSpPr>
        <p:spPr/>
        <p:txBody>
          <a:bodyPr/>
          <a:lstStyle/>
          <a:p>
            <a:r>
              <a:rPr lang="en-US"/>
              <a:t>
              </a:t>
            </a:r>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a:solidFill>
                  <a:schemeClr val="accent6"/>
                </a:solidFill>
                <a:latin typeface="Wingdings 3" panose="05040102010807070707" pitchFamily="18" charset="2"/>
              </a:rPr>
              <a:t>z</a:t>
            </a:r>
            <a:endParaRPr lang="en-US" sz="100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s-ES"/>
              <a:t>Haga clic para modificar el estilo de título del patrón</a:t>
            </a:r>
            <a:endParaRPr lang="en-US"/>
          </a:p>
        </p:txBody>
      </p:sp>
      <p:sp>
        <p:nvSpPr>
          <p:cNvPr id="3" name="Content Placeholder 2"/>
          <p:cNvSpPr>
            <a:spLocks noGrp="1"/>
          </p:cNvSpPr>
          <p:nvPr>
            <p:ph idx="1"/>
          </p:nvPr>
        </p:nvSpPr>
        <p:spPr>
          <a:xfrm>
            <a:off x="5120154" y="805818"/>
            <a:ext cx="5446278" cy="5244126"/>
          </a:xfrm>
        </p:spPr>
        <p:txBody>
          <a:bodyPr anchor="ct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37D525BB-DA17-4BA0-B3C8-3AC3ABC827E6}" type="datetimeFigureOut">
              <a:rPr lang="en-US" dirty="0"/>
              <a:t>3/22/2022</a:t>
            </a:fld>
            <a:endParaRPr lang="en-US"/>
          </a:p>
        </p:txBody>
      </p:sp>
      <p:sp>
        <p:nvSpPr>
          <p:cNvPr id="6" name="Footer Placeholder 5"/>
          <p:cNvSpPr>
            <a:spLocks noGrp="1"/>
          </p:cNvSpPr>
          <p:nvPr>
            <p:ph type="ftr" sz="quarter" idx="11"/>
          </p:nvPr>
        </p:nvSpPr>
        <p:spPr/>
        <p:txBody>
          <a:bodyPr/>
          <a:lstStyle/>
          <a:p>
            <a:r>
              <a:rPr lang="en-US"/>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a:solidFill>
                  <a:schemeClr val="accent6"/>
                </a:solidFill>
                <a:latin typeface="Wingdings 3" panose="05040102010807070707" pitchFamily="18" charset="2"/>
              </a:rPr>
              <a:t>z</a:t>
            </a:r>
            <a:endParaRPr lang="en-US" sz="100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s-ES"/>
              <a:t>Haga clic para modificar el estilo de título del patrón</a:t>
            </a:r>
            <a:endParaRPr lang="en-US"/>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B16C4C9A-3960-41CF-A4E9-2A8FB932454B}" type="datetimeFigureOut">
              <a:rPr lang="en-US" dirty="0"/>
              <a:t>3/22/2022</a:t>
            </a:fld>
            <a:endParaRPr lang="en-US"/>
          </a:p>
        </p:txBody>
      </p:sp>
      <p:sp>
        <p:nvSpPr>
          <p:cNvPr id="6" name="Footer Placeholder 5"/>
          <p:cNvSpPr>
            <a:spLocks noGrp="1"/>
          </p:cNvSpPr>
          <p:nvPr>
            <p:ph type="ftr" sz="quarter" idx="11"/>
          </p:nvPr>
        </p:nvSpPr>
        <p:spPr/>
        <p:txBody>
          <a:bodyPr/>
          <a:lstStyle/>
          <a:p>
            <a:r>
              <a:rPr lang="en-US"/>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s-ES"/>
              <a:t>Haga clic para modificar el estilo de título del patrón</a:t>
            </a:r>
            <a:endParaRPr lang="en-US"/>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3CBC1C18-307B-4F68-A007-B5B542270E8D}" type="datetimeFigureOut">
              <a:rPr lang="en-US" dirty="0"/>
              <a:t>3/22/2022</a:t>
            </a:fld>
            <a:endParaRPr lang="en-US"/>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r>
              <a:rPr lang="en-US"/>
              <a:t>
              </a:t>
            </a:r>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6D22F896-40B5-4ADD-8801-0D06FADFA095}" type="slidenum">
              <a:rPr lang="en-US" dirty="0"/>
              <a:pPr/>
              <a:t>‹#›</a:t>
            </a:fld>
            <a:endParaRPr lang="en-US"/>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4.xml"/><Relationship Id="rId5" Type="http://schemas.openxmlformats.org/officeDocument/2006/relationships/image" Target="../media/image4.png"/><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4.xml"/><Relationship Id="rId5" Type="http://schemas.openxmlformats.org/officeDocument/2006/relationships/image" Target="../media/image6.png"/><Relationship Id="rId4" Type="http://schemas.openxmlformats.org/officeDocument/2006/relationships/image" Target="../media/image3.png"/></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4.xml"/><Relationship Id="rId5" Type="http://schemas.openxmlformats.org/officeDocument/2006/relationships/image" Target="../media/image7.png"/><Relationship Id="rId4" Type="http://schemas.openxmlformats.org/officeDocument/2006/relationships/image" Target="../media/image3.png"/></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4.xml"/><Relationship Id="rId5" Type="http://schemas.openxmlformats.org/officeDocument/2006/relationships/image" Target="../media/image8.png"/><Relationship Id="rId4" Type="http://schemas.openxmlformats.org/officeDocument/2006/relationships/image" Target="../media/image3.png"/></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4.xml"/><Relationship Id="rId5" Type="http://schemas.openxmlformats.org/officeDocument/2006/relationships/image" Target="../media/image9.png"/><Relationship Id="rId4" Type="http://schemas.openxmlformats.org/officeDocument/2006/relationships/image" Target="../media/image3.png"/></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4.xml"/><Relationship Id="rId5" Type="http://schemas.openxmlformats.org/officeDocument/2006/relationships/image" Target="../media/image10.png"/><Relationship Id="rId4" Type="http://schemas.openxmlformats.org/officeDocument/2006/relationships/image" Target="../media/image3.png"/></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4.xml"/><Relationship Id="rId5" Type="http://schemas.openxmlformats.org/officeDocument/2006/relationships/image" Target="../media/image11.png"/><Relationship Id="rId4" Type="http://schemas.openxmlformats.org/officeDocument/2006/relationships/image" Target="../media/image3.png"/></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4.xml"/><Relationship Id="rId5" Type="http://schemas.openxmlformats.org/officeDocument/2006/relationships/image" Target="../media/image12.png"/><Relationship Id="rId4" Type="http://schemas.openxmlformats.org/officeDocument/2006/relationships/image" Target="../media/image3.png"/></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4.xml"/><Relationship Id="rId5" Type="http://schemas.openxmlformats.org/officeDocument/2006/relationships/image" Target="../media/image13.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0B0E6C7-1ECB-4831-8B1B-463D6FD4166D}"/>
              </a:ext>
            </a:extLst>
          </p:cNvPr>
          <p:cNvSpPr>
            <a:spLocks noGrp="1"/>
          </p:cNvSpPr>
          <p:nvPr>
            <p:ph type="ctrTitle"/>
          </p:nvPr>
        </p:nvSpPr>
        <p:spPr/>
        <p:txBody>
          <a:bodyPr/>
          <a:lstStyle/>
          <a:p>
            <a:r>
              <a:rPr lang="es-CL"/>
              <a:t>Modelos de negocios</a:t>
            </a:r>
          </a:p>
        </p:txBody>
      </p:sp>
      <p:sp>
        <p:nvSpPr>
          <p:cNvPr id="3" name="Subtítulo 2">
            <a:extLst>
              <a:ext uri="{FF2B5EF4-FFF2-40B4-BE49-F238E27FC236}">
                <a16:creationId xmlns:a16="http://schemas.microsoft.com/office/drawing/2014/main" id="{7558FCB6-ED06-4CA1-B64E-16F122A6EB32}"/>
              </a:ext>
            </a:extLst>
          </p:cNvPr>
          <p:cNvSpPr>
            <a:spLocks noGrp="1"/>
          </p:cNvSpPr>
          <p:nvPr>
            <p:ph type="subTitle" idx="1"/>
          </p:nvPr>
        </p:nvSpPr>
        <p:spPr/>
        <p:txBody>
          <a:bodyPr/>
          <a:lstStyle/>
          <a:p>
            <a:endParaRPr lang="es-CL"/>
          </a:p>
        </p:txBody>
      </p:sp>
    </p:spTree>
    <p:extLst>
      <p:ext uri="{BB962C8B-B14F-4D97-AF65-F5344CB8AC3E}">
        <p14:creationId xmlns:p14="http://schemas.microsoft.com/office/powerpoint/2010/main" val="16433317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499589-9BC6-45EA-9066-904DCFB13E0F}"/>
              </a:ext>
            </a:extLst>
          </p:cNvPr>
          <p:cNvSpPr>
            <a:spLocks noGrp="1"/>
          </p:cNvSpPr>
          <p:nvPr>
            <p:ph type="title"/>
          </p:nvPr>
        </p:nvSpPr>
        <p:spPr/>
        <p:txBody>
          <a:bodyPr/>
          <a:lstStyle/>
          <a:p>
            <a:r>
              <a:rPr lang="es-CL"/>
              <a:t>Recursos de la organización</a:t>
            </a:r>
          </a:p>
        </p:txBody>
      </p:sp>
      <p:sp>
        <p:nvSpPr>
          <p:cNvPr id="3" name="Marcador de contenido 2">
            <a:extLst>
              <a:ext uri="{FF2B5EF4-FFF2-40B4-BE49-F238E27FC236}">
                <a16:creationId xmlns:a16="http://schemas.microsoft.com/office/drawing/2014/main" id="{2F276334-2963-46F5-8177-F94CE26F87EB}"/>
              </a:ext>
            </a:extLst>
          </p:cNvPr>
          <p:cNvSpPr>
            <a:spLocks noGrp="1"/>
          </p:cNvSpPr>
          <p:nvPr>
            <p:ph idx="1"/>
          </p:nvPr>
        </p:nvSpPr>
        <p:spPr/>
        <p:txBody>
          <a:bodyPr/>
          <a:lstStyle/>
          <a:p>
            <a:r>
              <a:rPr lang="es-CL"/>
              <a:t>Los recursos de la organización tales como los colaboradores, tecnología involucrada, instalaciones o equipamiento en general y flujo de caja necesario para hacer que la propuesta de valor pueda ser accesible por el cliente.</a:t>
            </a:r>
          </a:p>
          <a:p>
            <a:r>
              <a:rPr lang="es-CL"/>
              <a:t>Se debe tener especial atención en la forma en que estos aspectos interactúan entre si y tener presente que estos no necesariamente constituyen un aspecto diferenciador en si mismo</a:t>
            </a:r>
          </a:p>
        </p:txBody>
      </p:sp>
    </p:spTree>
    <p:extLst>
      <p:ext uri="{BB962C8B-B14F-4D97-AF65-F5344CB8AC3E}">
        <p14:creationId xmlns:p14="http://schemas.microsoft.com/office/powerpoint/2010/main" val="10550525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93F8CAF-2F14-44ED-9610-985DC3E7E826}"/>
              </a:ext>
            </a:extLst>
          </p:cNvPr>
          <p:cNvSpPr>
            <a:spLocks noGrp="1"/>
          </p:cNvSpPr>
          <p:nvPr>
            <p:ph type="title"/>
          </p:nvPr>
        </p:nvSpPr>
        <p:spPr/>
        <p:txBody>
          <a:bodyPr/>
          <a:lstStyle/>
          <a:p>
            <a:r>
              <a:rPr lang="es-CL"/>
              <a:t>Procesos clave</a:t>
            </a:r>
          </a:p>
        </p:txBody>
      </p:sp>
      <p:sp>
        <p:nvSpPr>
          <p:cNvPr id="3" name="Marcador de contenido 2">
            <a:extLst>
              <a:ext uri="{FF2B5EF4-FFF2-40B4-BE49-F238E27FC236}">
                <a16:creationId xmlns:a16="http://schemas.microsoft.com/office/drawing/2014/main" id="{DC9CF1FD-921C-4290-B1FC-FF0BACD66993}"/>
              </a:ext>
            </a:extLst>
          </p:cNvPr>
          <p:cNvSpPr>
            <a:spLocks noGrp="1"/>
          </p:cNvSpPr>
          <p:nvPr>
            <p:ph idx="1"/>
          </p:nvPr>
        </p:nvSpPr>
        <p:spPr/>
        <p:txBody>
          <a:bodyPr/>
          <a:lstStyle/>
          <a:p>
            <a:r>
              <a:rPr lang="es-CL"/>
              <a:t>Son un conjunto de procesos que, en el ámbito de la gestión y las operaciones de la organización, permiten entregar una solución que pueda ser repetible y que pueda crecer con el tiempo.</a:t>
            </a:r>
          </a:p>
        </p:txBody>
      </p:sp>
    </p:spTree>
    <p:extLst>
      <p:ext uri="{BB962C8B-B14F-4D97-AF65-F5344CB8AC3E}">
        <p14:creationId xmlns:p14="http://schemas.microsoft.com/office/powerpoint/2010/main" val="29198351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A6EC1EB-53CE-4FFC-9AAF-8618CA8C03B1}"/>
              </a:ext>
            </a:extLst>
          </p:cNvPr>
          <p:cNvSpPr>
            <a:spLocks noGrp="1"/>
          </p:cNvSpPr>
          <p:nvPr>
            <p:ph type="title"/>
          </p:nvPr>
        </p:nvSpPr>
        <p:spPr/>
        <p:txBody>
          <a:bodyPr/>
          <a:lstStyle/>
          <a:p>
            <a:r>
              <a:rPr lang="es-CL"/>
              <a:t>Actividad</a:t>
            </a:r>
          </a:p>
        </p:txBody>
      </p:sp>
      <p:sp>
        <p:nvSpPr>
          <p:cNvPr id="3" name="Marcador de contenido 2">
            <a:extLst>
              <a:ext uri="{FF2B5EF4-FFF2-40B4-BE49-F238E27FC236}">
                <a16:creationId xmlns:a16="http://schemas.microsoft.com/office/drawing/2014/main" id="{583B60D2-02C2-45FF-8CA1-471ED62CFA68}"/>
              </a:ext>
            </a:extLst>
          </p:cNvPr>
          <p:cNvSpPr>
            <a:spLocks noGrp="1"/>
          </p:cNvSpPr>
          <p:nvPr>
            <p:ph idx="1"/>
          </p:nvPr>
        </p:nvSpPr>
        <p:spPr/>
        <p:txBody>
          <a:bodyPr/>
          <a:lstStyle/>
          <a:p>
            <a:pPr marL="344170" indent="-344170"/>
            <a:r>
              <a:rPr lang="es-CL"/>
              <a:t>Dado lo sucedido con Netflix y su nueva función piloto en algunos países de Latinoamérica ¿Cuál sería la propuesta de valor para una posible competencia? </a:t>
            </a:r>
            <a:endParaRPr lang="en-US"/>
          </a:p>
          <a:p>
            <a:pPr marL="344170" indent="-344170"/>
            <a:endParaRPr lang="es-CL">
              <a:cs typeface="Arial"/>
            </a:endParaRPr>
          </a:p>
        </p:txBody>
      </p:sp>
    </p:spTree>
    <p:extLst>
      <p:ext uri="{BB962C8B-B14F-4D97-AF65-F5344CB8AC3E}">
        <p14:creationId xmlns:p14="http://schemas.microsoft.com/office/powerpoint/2010/main" val="8649724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0BE3D13-5BE5-4B05-AFCF-2A2E059D29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1AC85C80-0175-4214-A13D-03C224658C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9124" y="487443"/>
            <a:ext cx="5841548" cy="5841548"/>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40000"/>
                  <a:lumOff val="60000"/>
                </a:schemeClr>
              </a:solidFill>
            </a:endParaRPr>
          </a:p>
        </p:txBody>
      </p:sp>
      <p:pic>
        <p:nvPicPr>
          <p:cNvPr id="12" name="Picture 11">
            <a:extLst>
              <a:ext uri="{FF2B5EF4-FFF2-40B4-BE49-F238E27FC236}">
                <a16:creationId xmlns:a16="http://schemas.microsoft.com/office/drawing/2014/main" id="{15ADB788-8569-409E-862D-665AD53C990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2133" y="0"/>
            <a:ext cx="12189867" cy="6858000"/>
          </a:xfrm>
          <a:prstGeom prst="rect">
            <a:avLst/>
          </a:prstGeom>
        </p:spPr>
      </p:pic>
      <p:sp>
        <p:nvSpPr>
          <p:cNvPr id="2" name="Título 1">
            <a:extLst>
              <a:ext uri="{FF2B5EF4-FFF2-40B4-BE49-F238E27FC236}">
                <a16:creationId xmlns:a16="http://schemas.microsoft.com/office/drawing/2014/main" id="{2252835D-A61D-4E12-95A5-5B1C47CFB81D}"/>
              </a:ext>
            </a:extLst>
          </p:cNvPr>
          <p:cNvSpPr>
            <a:spLocks noGrp="1"/>
          </p:cNvSpPr>
          <p:nvPr>
            <p:ph type="ctrTitle"/>
          </p:nvPr>
        </p:nvSpPr>
        <p:spPr>
          <a:xfrm>
            <a:off x="3039048" y="2568817"/>
            <a:ext cx="7155598" cy="3133968"/>
          </a:xfrm>
        </p:spPr>
        <p:txBody>
          <a:bodyPr>
            <a:normAutofit/>
          </a:bodyPr>
          <a:lstStyle/>
          <a:p>
            <a:pPr algn="l"/>
            <a:r>
              <a:rPr lang="es-CL" sz="6600">
                <a:solidFill>
                  <a:srgbClr val="1F2D29"/>
                </a:solidFill>
              </a:rPr>
              <a:t>Estandarización de procesos</a:t>
            </a:r>
          </a:p>
        </p:txBody>
      </p:sp>
      <p:sp>
        <p:nvSpPr>
          <p:cNvPr id="3" name="Subtítulo 2">
            <a:extLst>
              <a:ext uri="{FF2B5EF4-FFF2-40B4-BE49-F238E27FC236}">
                <a16:creationId xmlns:a16="http://schemas.microsoft.com/office/drawing/2014/main" id="{421AE177-03B4-4A3D-B8C3-B1ADECE68B7D}"/>
              </a:ext>
            </a:extLst>
          </p:cNvPr>
          <p:cNvSpPr>
            <a:spLocks noGrp="1"/>
          </p:cNvSpPr>
          <p:nvPr>
            <p:ph type="subTitle" idx="1"/>
          </p:nvPr>
        </p:nvSpPr>
        <p:spPr>
          <a:xfrm>
            <a:off x="3039048" y="1325691"/>
            <a:ext cx="4355178" cy="1138426"/>
          </a:xfrm>
        </p:spPr>
        <p:txBody>
          <a:bodyPr>
            <a:normAutofit/>
          </a:bodyPr>
          <a:lstStyle/>
          <a:p>
            <a:pPr algn="l"/>
            <a:endParaRPr lang="es-CL" sz="1600">
              <a:solidFill>
                <a:srgbClr val="1F2D29"/>
              </a:solidFill>
            </a:endParaRPr>
          </a:p>
        </p:txBody>
      </p:sp>
      <p:sp>
        <p:nvSpPr>
          <p:cNvPr id="14" name="Rectangle 13">
            <a:extLst>
              <a:ext uri="{FF2B5EF4-FFF2-40B4-BE49-F238E27FC236}">
                <a16:creationId xmlns:a16="http://schemas.microsoft.com/office/drawing/2014/main" id="{76562092-3AA7-4EF0-9007-C44F879A13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ight Triangle 15">
            <a:extLst>
              <a:ext uri="{FF2B5EF4-FFF2-40B4-BE49-F238E27FC236}">
                <a16:creationId xmlns:a16="http://schemas.microsoft.com/office/drawing/2014/main" id="{2663C086-1480-4E81-BD6F-3E43A4C38C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585313" y="2747897"/>
            <a:ext cx="353147" cy="353147"/>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90807663"/>
      </p:ext>
    </p:extLst>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7D20619-BEDD-4AC5-944A-5EA6EE463DE3}"/>
              </a:ext>
            </a:extLst>
          </p:cNvPr>
          <p:cNvSpPr>
            <a:spLocks noGrp="1"/>
          </p:cNvSpPr>
          <p:nvPr>
            <p:ph type="title"/>
          </p:nvPr>
        </p:nvSpPr>
        <p:spPr/>
        <p:txBody>
          <a:bodyPr/>
          <a:lstStyle/>
          <a:p>
            <a:r>
              <a:rPr lang="es-CL"/>
              <a:t>¿Qué es?</a:t>
            </a:r>
          </a:p>
        </p:txBody>
      </p:sp>
      <p:sp>
        <p:nvSpPr>
          <p:cNvPr id="3" name="Marcador de contenido 2">
            <a:extLst>
              <a:ext uri="{FF2B5EF4-FFF2-40B4-BE49-F238E27FC236}">
                <a16:creationId xmlns:a16="http://schemas.microsoft.com/office/drawing/2014/main" id="{E26E1038-D37C-453E-9CD1-CCF0CBBA7D79}"/>
              </a:ext>
            </a:extLst>
          </p:cNvPr>
          <p:cNvSpPr>
            <a:spLocks noGrp="1"/>
          </p:cNvSpPr>
          <p:nvPr>
            <p:ph idx="1"/>
          </p:nvPr>
        </p:nvSpPr>
        <p:spPr/>
        <p:txBody>
          <a:bodyPr/>
          <a:lstStyle/>
          <a:p>
            <a:r>
              <a:rPr lang="es-CL"/>
              <a:t>La estandarización de procesos es una de las metodologías más beneficiosas para mejorar la productividad de una organización. </a:t>
            </a:r>
          </a:p>
          <a:p>
            <a:r>
              <a:rPr lang="es-CL"/>
              <a:t>Minimizar errores, asegurar la correcta realización del trabajo, mejorar exponencialmente la calidad del servicio o producto y facilitar la capacidad de calcular los costes, son algunas de las ventajas competitivas que aporta la implementación de procesos.</a:t>
            </a:r>
          </a:p>
        </p:txBody>
      </p:sp>
    </p:spTree>
    <p:extLst>
      <p:ext uri="{BB962C8B-B14F-4D97-AF65-F5344CB8AC3E}">
        <p14:creationId xmlns:p14="http://schemas.microsoft.com/office/powerpoint/2010/main" val="10441218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1EC21CC-1D2E-482E-AC9B-EAE8B7E3AE9E}"/>
              </a:ext>
            </a:extLst>
          </p:cNvPr>
          <p:cNvSpPr>
            <a:spLocks noGrp="1"/>
          </p:cNvSpPr>
          <p:nvPr>
            <p:ph type="title"/>
          </p:nvPr>
        </p:nvSpPr>
        <p:spPr/>
        <p:txBody>
          <a:bodyPr/>
          <a:lstStyle/>
          <a:p>
            <a:endParaRPr lang="es-CL"/>
          </a:p>
        </p:txBody>
      </p:sp>
      <p:sp>
        <p:nvSpPr>
          <p:cNvPr id="3" name="Marcador de contenido 2">
            <a:extLst>
              <a:ext uri="{FF2B5EF4-FFF2-40B4-BE49-F238E27FC236}">
                <a16:creationId xmlns:a16="http://schemas.microsoft.com/office/drawing/2014/main" id="{82C5F023-EC45-441E-8710-4A8D0E9CD219}"/>
              </a:ext>
            </a:extLst>
          </p:cNvPr>
          <p:cNvSpPr>
            <a:spLocks noGrp="1"/>
          </p:cNvSpPr>
          <p:nvPr>
            <p:ph idx="1"/>
          </p:nvPr>
        </p:nvSpPr>
        <p:spPr/>
        <p:txBody>
          <a:bodyPr/>
          <a:lstStyle/>
          <a:p>
            <a:r>
              <a:rPr lang="es-CL"/>
              <a:t>Si bien es cierto, no todas las organizaciones son iguales o persiguen los mismos fines, sin embargo, todas las organizaciones persiguen un mismo objetivo; tratar de minimizar los desperdicios.</a:t>
            </a:r>
          </a:p>
          <a:p>
            <a:r>
              <a:rPr lang="es-CL"/>
              <a:t>Así pues, definir, organizar, estandarizar y monitorizar los procesos de manera estable y consolidada permite una mayor trazabilidad de las actividades desarrolladas y, por tanto, disminuir cualquier movimiento dentro de una actividad que utilice recursos, sin aportar valor al producto o servicio.</a:t>
            </a:r>
          </a:p>
        </p:txBody>
      </p:sp>
    </p:spTree>
    <p:extLst>
      <p:ext uri="{BB962C8B-B14F-4D97-AF65-F5344CB8AC3E}">
        <p14:creationId xmlns:p14="http://schemas.microsoft.com/office/powerpoint/2010/main" val="23023554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B54EE59-9F9F-43E4-A53F-3882D8DBDABE}"/>
              </a:ext>
            </a:extLst>
          </p:cNvPr>
          <p:cNvSpPr>
            <a:spLocks noGrp="1"/>
          </p:cNvSpPr>
          <p:nvPr>
            <p:ph type="title"/>
          </p:nvPr>
        </p:nvSpPr>
        <p:spPr/>
        <p:txBody>
          <a:bodyPr/>
          <a:lstStyle/>
          <a:p>
            <a:endParaRPr lang="es-CL"/>
          </a:p>
        </p:txBody>
      </p:sp>
      <p:sp>
        <p:nvSpPr>
          <p:cNvPr id="3" name="Marcador de contenido 2">
            <a:extLst>
              <a:ext uri="{FF2B5EF4-FFF2-40B4-BE49-F238E27FC236}">
                <a16:creationId xmlns:a16="http://schemas.microsoft.com/office/drawing/2014/main" id="{86417E5A-74DB-40B6-9AA2-A929DA5BEB32}"/>
              </a:ext>
            </a:extLst>
          </p:cNvPr>
          <p:cNvSpPr>
            <a:spLocks noGrp="1"/>
          </p:cNvSpPr>
          <p:nvPr>
            <p:ph idx="1"/>
          </p:nvPr>
        </p:nvSpPr>
        <p:spPr/>
        <p:txBody>
          <a:bodyPr/>
          <a:lstStyle/>
          <a:p>
            <a:r>
              <a:rPr lang="es-CL"/>
              <a:t>Sin embargo, para generar estos procesos de forma eficiente y útil, en primer lugar, hay que conocer con precisión la estrategia de negocio que lleva la organización: Una estrategia de negocio consiste en la planificación de cara a la obtención de objetivos establecidos premeditadamente, estos se pueden encontrar en el rango de corto, medio o largo plazo.</a:t>
            </a:r>
          </a:p>
        </p:txBody>
      </p:sp>
    </p:spTree>
    <p:extLst>
      <p:ext uri="{BB962C8B-B14F-4D97-AF65-F5344CB8AC3E}">
        <p14:creationId xmlns:p14="http://schemas.microsoft.com/office/powerpoint/2010/main" val="1937373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5579D43-8BFA-4FC2-88CD-A465D2F207BD}"/>
              </a:ext>
            </a:extLst>
          </p:cNvPr>
          <p:cNvSpPr>
            <a:spLocks noGrp="1"/>
          </p:cNvSpPr>
          <p:nvPr>
            <p:ph type="title"/>
          </p:nvPr>
        </p:nvSpPr>
        <p:spPr/>
        <p:txBody>
          <a:bodyPr/>
          <a:lstStyle/>
          <a:p>
            <a:endParaRPr lang="es-CL"/>
          </a:p>
        </p:txBody>
      </p:sp>
      <p:sp>
        <p:nvSpPr>
          <p:cNvPr id="3" name="Marcador de contenido 2">
            <a:extLst>
              <a:ext uri="{FF2B5EF4-FFF2-40B4-BE49-F238E27FC236}">
                <a16:creationId xmlns:a16="http://schemas.microsoft.com/office/drawing/2014/main" id="{235DD867-781D-4C94-870F-1FCA926210C9}"/>
              </a:ext>
            </a:extLst>
          </p:cNvPr>
          <p:cNvSpPr>
            <a:spLocks noGrp="1"/>
          </p:cNvSpPr>
          <p:nvPr>
            <p:ph idx="1"/>
          </p:nvPr>
        </p:nvSpPr>
        <p:spPr/>
        <p:txBody>
          <a:bodyPr>
            <a:normAutofit/>
          </a:bodyPr>
          <a:lstStyle/>
          <a:p>
            <a:r>
              <a:rPr lang="es-CL"/>
              <a:t>En términos más simples, las personas o colaboradores deben ser capaces de pensar en que los diferentes componentes de un modelo de negocio son parte de un sistema en el cual cada una de sus partes se condicionan entre si y por esta razón, deben ser entendidas cada una en particular y al mismo tiempo interpretar la serie de relaciones que existen entre ellas. </a:t>
            </a:r>
          </a:p>
          <a:p>
            <a:r>
              <a:rPr lang="es-CL"/>
              <a:t>En una empresa, esta condición, es fundamental para la innovación, y será determinante cuando quiera desarrollar innovaciones.</a:t>
            </a:r>
          </a:p>
        </p:txBody>
      </p:sp>
    </p:spTree>
    <p:extLst>
      <p:ext uri="{BB962C8B-B14F-4D97-AF65-F5344CB8AC3E}">
        <p14:creationId xmlns:p14="http://schemas.microsoft.com/office/powerpoint/2010/main" val="30414782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E0E0A3B-FCDA-4877-8726-D74DC19ECC91}"/>
              </a:ext>
            </a:extLst>
          </p:cNvPr>
          <p:cNvSpPr>
            <a:spLocks noGrp="1"/>
          </p:cNvSpPr>
          <p:nvPr>
            <p:ph type="title"/>
          </p:nvPr>
        </p:nvSpPr>
        <p:spPr/>
        <p:txBody>
          <a:bodyPr/>
          <a:lstStyle/>
          <a:p>
            <a:endParaRPr lang="es-CL"/>
          </a:p>
        </p:txBody>
      </p:sp>
      <p:sp>
        <p:nvSpPr>
          <p:cNvPr id="3" name="Marcador de contenido 2">
            <a:extLst>
              <a:ext uri="{FF2B5EF4-FFF2-40B4-BE49-F238E27FC236}">
                <a16:creationId xmlns:a16="http://schemas.microsoft.com/office/drawing/2014/main" id="{1AC80A19-6A6F-4A4D-9570-B96F9862043D}"/>
              </a:ext>
            </a:extLst>
          </p:cNvPr>
          <p:cNvSpPr>
            <a:spLocks noGrp="1"/>
          </p:cNvSpPr>
          <p:nvPr>
            <p:ph idx="1"/>
          </p:nvPr>
        </p:nvSpPr>
        <p:spPr/>
        <p:txBody>
          <a:bodyPr>
            <a:normAutofit/>
          </a:bodyPr>
          <a:lstStyle/>
          <a:p>
            <a:r>
              <a:rPr lang="es-CL"/>
              <a:t>Al diseñar un nuevo modelo de negocio, probablemente incorporará a un conjunto de hipótesis que requieren ser validadas y retroalimentadas de forma constante para tener la certeza de que van a generar el valor estimado y por ende el éxito de este nuevo modelo de negocios. Por lo tanto, se necesita trabajar con metodologías que faciliten la comprensión y el diseño en su marco global y particular de las dimensiones descritas.</a:t>
            </a:r>
          </a:p>
          <a:p>
            <a:r>
              <a:rPr lang="es-CL"/>
              <a:t>Una de estas metodologías o herramientas es el modelo Lean </a:t>
            </a:r>
            <a:r>
              <a:rPr lang="es-CL" err="1"/>
              <a:t>Canvas</a:t>
            </a:r>
            <a:endParaRPr lang="es-CL"/>
          </a:p>
        </p:txBody>
      </p:sp>
    </p:spTree>
    <p:extLst>
      <p:ext uri="{BB962C8B-B14F-4D97-AF65-F5344CB8AC3E}">
        <p14:creationId xmlns:p14="http://schemas.microsoft.com/office/powerpoint/2010/main" val="3761924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9">
            <a:extLst>
              <a:ext uri="{FF2B5EF4-FFF2-40B4-BE49-F238E27FC236}">
                <a16:creationId xmlns:a16="http://schemas.microsoft.com/office/drawing/2014/main" id="{D0BE3D13-5BE5-4B05-AFCF-2A2E059D29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11">
            <a:extLst>
              <a:ext uri="{FF2B5EF4-FFF2-40B4-BE49-F238E27FC236}">
                <a16:creationId xmlns:a16="http://schemas.microsoft.com/office/drawing/2014/main" id="{1AC85C80-0175-4214-A13D-03C224658C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9124" y="487443"/>
            <a:ext cx="5841548" cy="5841548"/>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40000"/>
                  <a:lumOff val="60000"/>
                </a:schemeClr>
              </a:solidFill>
            </a:endParaRPr>
          </a:p>
        </p:txBody>
      </p:sp>
      <p:pic>
        <p:nvPicPr>
          <p:cNvPr id="26" name="Picture 13">
            <a:extLst>
              <a:ext uri="{FF2B5EF4-FFF2-40B4-BE49-F238E27FC236}">
                <a16:creationId xmlns:a16="http://schemas.microsoft.com/office/drawing/2014/main" id="{15ADB788-8569-409E-862D-665AD53C990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2133" y="0"/>
            <a:ext cx="12189867" cy="6858000"/>
          </a:xfrm>
          <a:prstGeom prst="rect">
            <a:avLst/>
          </a:prstGeom>
        </p:spPr>
      </p:pic>
      <p:sp>
        <p:nvSpPr>
          <p:cNvPr id="4" name="Título 3">
            <a:extLst>
              <a:ext uri="{FF2B5EF4-FFF2-40B4-BE49-F238E27FC236}">
                <a16:creationId xmlns:a16="http://schemas.microsoft.com/office/drawing/2014/main" id="{72FC5FBD-4EE5-4BD3-8A94-9649A65114E1}"/>
              </a:ext>
            </a:extLst>
          </p:cNvPr>
          <p:cNvSpPr>
            <a:spLocks noGrp="1"/>
          </p:cNvSpPr>
          <p:nvPr>
            <p:ph type="ctrTitle"/>
          </p:nvPr>
        </p:nvSpPr>
        <p:spPr>
          <a:xfrm>
            <a:off x="3039048" y="2568817"/>
            <a:ext cx="7155598" cy="3133968"/>
          </a:xfrm>
        </p:spPr>
        <p:txBody>
          <a:bodyPr>
            <a:normAutofit/>
          </a:bodyPr>
          <a:lstStyle/>
          <a:p>
            <a:pPr algn="l"/>
            <a:r>
              <a:rPr lang="es-CL" sz="6600" err="1">
                <a:solidFill>
                  <a:srgbClr val="1F2D29"/>
                </a:solidFill>
              </a:rPr>
              <a:t>Bussines</a:t>
            </a:r>
            <a:r>
              <a:rPr lang="es-CL" sz="6600">
                <a:solidFill>
                  <a:srgbClr val="1F2D29"/>
                </a:solidFill>
              </a:rPr>
              <a:t> </a:t>
            </a:r>
            <a:r>
              <a:rPr lang="es-CL" sz="6600" err="1">
                <a:solidFill>
                  <a:srgbClr val="1F2D29"/>
                </a:solidFill>
              </a:rPr>
              <a:t>Model</a:t>
            </a:r>
            <a:r>
              <a:rPr lang="es-CL" sz="6600">
                <a:solidFill>
                  <a:srgbClr val="1F2D29"/>
                </a:solidFill>
              </a:rPr>
              <a:t> </a:t>
            </a:r>
            <a:r>
              <a:rPr lang="es-CL" sz="6600" err="1">
                <a:solidFill>
                  <a:srgbClr val="1F2D29"/>
                </a:solidFill>
              </a:rPr>
              <a:t>Canvas</a:t>
            </a:r>
            <a:endParaRPr lang="es-CL" sz="6600">
              <a:solidFill>
                <a:srgbClr val="1F2D29"/>
              </a:solidFill>
            </a:endParaRPr>
          </a:p>
        </p:txBody>
      </p:sp>
      <p:sp>
        <p:nvSpPr>
          <p:cNvPr id="5" name="Subtítulo 4">
            <a:extLst>
              <a:ext uri="{FF2B5EF4-FFF2-40B4-BE49-F238E27FC236}">
                <a16:creationId xmlns:a16="http://schemas.microsoft.com/office/drawing/2014/main" id="{B0327874-35FD-4047-B327-526756C9361F}"/>
              </a:ext>
            </a:extLst>
          </p:cNvPr>
          <p:cNvSpPr>
            <a:spLocks noGrp="1"/>
          </p:cNvSpPr>
          <p:nvPr>
            <p:ph type="subTitle" idx="1"/>
          </p:nvPr>
        </p:nvSpPr>
        <p:spPr>
          <a:xfrm>
            <a:off x="3039048" y="1325691"/>
            <a:ext cx="4355178" cy="1138426"/>
          </a:xfrm>
        </p:spPr>
        <p:txBody>
          <a:bodyPr>
            <a:normAutofit/>
          </a:bodyPr>
          <a:lstStyle/>
          <a:p>
            <a:pPr algn="l"/>
            <a:endParaRPr lang="es-CL" sz="1600">
              <a:solidFill>
                <a:srgbClr val="1F2D29"/>
              </a:solidFill>
            </a:endParaRPr>
          </a:p>
        </p:txBody>
      </p:sp>
      <p:sp>
        <p:nvSpPr>
          <p:cNvPr id="27" name="Rectangle 15">
            <a:extLst>
              <a:ext uri="{FF2B5EF4-FFF2-40B4-BE49-F238E27FC236}">
                <a16:creationId xmlns:a16="http://schemas.microsoft.com/office/drawing/2014/main" id="{76562092-3AA7-4EF0-9007-C44F879A13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8" name="Right Triangle 17">
            <a:extLst>
              <a:ext uri="{FF2B5EF4-FFF2-40B4-BE49-F238E27FC236}">
                <a16:creationId xmlns:a16="http://schemas.microsoft.com/office/drawing/2014/main" id="{2663C086-1480-4E81-BD6F-3E43A4C38C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585313" y="2747897"/>
            <a:ext cx="353147" cy="353147"/>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98251471"/>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64AF6A2-A036-46A2-82F4-9970BDC70F7B}"/>
              </a:ext>
            </a:extLst>
          </p:cNvPr>
          <p:cNvSpPr>
            <a:spLocks noGrp="1"/>
          </p:cNvSpPr>
          <p:nvPr>
            <p:ph type="title"/>
          </p:nvPr>
        </p:nvSpPr>
        <p:spPr/>
        <p:txBody>
          <a:bodyPr/>
          <a:lstStyle/>
          <a:p>
            <a:r>
              <a:rPr lang="es-CL"/>
              <a:t>¿Cuál es el propósito de los modelos de negocio?</a:t>
            </a:r>
          </a:p>
        </p:txBody>
      </p:sp>
      <p:sp>
        <p:nvSpPr>
          <p:cNvPr id="3" name="Marcador de contenido 2">
            <a:extLst>
              <a:ext uri="{FF2B5EF4-FFF2-40B4-BE49-F238E27FC236}">
                <a16:creationId xmlns:a16="http://schemas.microsoft.com/office/drawing/2014/main" id="{A75814C0-4FF8-4813-8691-6F6042787466}"/>
              </a:ext>
            </a:extLst>
          </p:cNvPr>
          <p:cNvSpPr>
            <a:spLocks noGrp="1"/>
          </p:cNvSpPr>
          <p:nvPr>
            <p:ph idx="1"/>
          </p:nvPr>
        </p:nvSpPr>
        <p:spPr/>
        <p:txBody>
          <a:bodyPr/>
          <a:lstStyle/>
          <a:p>
            <a:r>
              <a:rPr lang="es-CL"/>
              <a:t>Un desafío de las organizaciones es generar ofertas de valor que les permitan diferenciarse de la competencia y ser preferido por sus clientes. </a:t>
            </a:r>
          </a:p>
          <a:p>
            <a:r>
              <a:rPr lang="es-CL"/>
              <a:t>Esto se hace cada vez más difícil en un mundo más globalizado, conectado y tecnologizado. En este contexto, los modelos de negocios son una herramienta para crear, capturar y desarrollar ofertas de valor atractivas.</a:t>
            </a:r>
          </a:p>
        </p:txBody>
      </p:sp>
    </p:spTree>
    <p:extLst>
      <p:ext uri="{BB962C8B-B14F-4D97-AF65-F5344CB8AC3E}">
        <p14:creationId xmlns:p14="http://schemas.microsoft.com/office/powerpoint/2010/main" val="4998894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pic>
        <p:nvPicPr>
          <p:cNvPr id="77" name="Picture 48">
            <a:extLst>
              <a:ext uri="{FF2B5EF4-FFF2-40B4-BE49-F238E27FC236}">
                <a16:creationId xmlns:a16="http://schemas.microsoft.com/office/drawing/2014/main" id="{01AF5FBB-9FDC-4D75-9DD6-DAF01ED197A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78" name="Picture 50">
            <a:extLst>
              <a:ext uri="{FF2B5EF4-FFF2-40B4-BE49-F238E27FC236}">
                <a16:creationId xmlns:a16="http://schemas.microsoft.com/office/drawing/2014/main" id="{933BBBE6-F4CF-483E-BA74-B51421B4D93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79" name="Rectangle 52">
            <a:extLst>
              <a:ext uri="{FF2B5EF4-FFF2-40B4-BE49-F238E27FC236}">
                <a16:creationId xmlns:a16="http://schemas.microsoft.com/office/drawing/2014/main" id="{4C790028-99AE-4AE4-8269-9913E2D506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 name="Rectangle 54">
            <a:extLst>
              <a:ext uri="{FF2B5EF4-FFF2-40B4-BE49-F238E27FC236}">
                <a16:creationId xmlns:a16="http://schemas.microsoft.com/office/drawing/2014/main" id="{06936A2A-FE08-4EE0-A409-3EF3FA244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 name="Rectangle 56">
            <a:extLst>
              <a:ext uri="{FF2B5EF4-FFF2-40B4-BE49-F238E27FC236}">
                <a16:creationId xmlns:a16="http://schemas.microsoft.com/office/drawing/2014/main" id="{E1F0989E-BFBB-43E4-927B-2C51C7AE26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 name="Rectangle 58">
            <a:extLst>
              <a:ext uri="{FF2B5EF4-FFF2-40B4-BE49-F238E27FC236}">
                <a16:creationId xmlns:a16="http://schemas.microsoft.com/office/drawing/2014/main" id="{8ACA2469-91AA-459B-A5DD-8FFC0F70E0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 name="TextBox 60">
            <a:extLst>
              <a:ext uri="{FF2B5EF4-FFF2-40B4-BE49-F238E27FC236}">
                <a16:creationId xmlns:a16="http://schemas.microsoft.com/office/drawing/2014/main" id="{97860FD2-CA19-4064-AA6F-68050C3D2011}"/>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94943" y="641225"/>
            <a:ext cx="415636" cy="369332"/>
          </a:xfrm>
          <a:prstGeom prst="rect">
            <a:avLst/>
          </a:prstGeom>
          <a:noFill/>
        </p:spPr>
        <p:txBody>
          <a:bodyPr wrap="square" rtlCol="0">
            <a:spAutoFit/>
          </a:bodyPr>
          <a:lstStyle/>
          <a:p>
            <a:pPr algn="r">
              <a:spcAft>
                <a:spcPts val="600"/>
              </a:spcAft>
            </a:pPr>
            <a:r>
              <a:rPr lang="en-US" sz="1800">
                <a:solidFill>
                  <a:schemeClr val="accent6"/>
                </a:solidFill>
                <a:latin typeface="Wingdings 3" panose="05040102010807070707" pitchFamily="18" charset="2"/>
              </a:rPr>
              <a:t>z</a:t>
            </a:r>
            <a:endParaRPr lang="en-US" sz="1000">
              <a:solidFill>
                <a:schemeClr val="accent6"/>
              </a:solidFill>
              <a:latin typeface="MS Shell Dlg 2" panose="020B0604030504040204" pitchFamily="34" charset="0"/>
            </a:endParaRPr>
          </a:p>
        </p:txBody>
      </p:sp>
      <p:sp useBgFill="1">
        <p:nvSpPr>
          <p:cNvPr id="84" name="Rectangle 62">
            <a:extLst>
              <a:ext uri="{FF2B5EF4-FFF2-40B4-BE49-F238E27FC236}">
                <a16:creationId xmlns:a16="http://schemas.microsoft.com/office/drawing/2014/main" id="{9B0F3308-12C4-4DD7-ABB4-D0DFAA3CF6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5" name="Picture 64">
            <a:extLst>
              <a:ext uri="{FF2B5EF4-FFF2-40B4-BE49-F238E27FC236}">
                <a16:creationId xmlns:a16="http://schemas.microsoft.com/office/drawing/2014/main" id="{6A24046D-AAB6-4470-AC22-6448D576E5B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86" name="Picture 66">
            <a:extLst>
              <a:ext uri="{FF2B5EF4-FFF2-40B4-BE49-F238E27FC236}">
                <a16:creationId xmlns:a16="http://schemas.microsoft.com/office/drawing/2014/main" id="{211A0A85-392D-49DA-B9EC-82262B3B961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7" name="Rectangle 68">
            <a:extLst>
              <a:ext uri="{FF2B5EF4-FFF2-40B4-BE49-F238E27FC236}">
                <a16:creationId xmlns:a16="http://schemas.microsoft.com/office/drawing/2014/main" id="{73AFD74C-283C-45BD-885B-6E6635E4B3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70">
            <a:extLst>
              <a:ext uri="{FF2B5EF4-FFF2-40B4-BE49-F238E27FC236}">
                <a16:creationId xmlns:a16="http://schemas.microsoft.com/office/drawing/2014/main" id="{CE3DE725-FEB0-422F-BDBA-A29C95768A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72">
            <a:extLst>
              <a:ext uri="{FF2B5EF4-FFF2-40B4-BE49-F238E27FC236}">
                <a16:creationId xmlns:a16="http://schemas.microsoft.com/office/drawing/2014/main" id="{05058156-257B-4118-BA50-5869C8AF6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10378001"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Marcador de contenido 9">
            <a:extLst>
              <a:ext uri="{FF2B5EF4-FFF2-40B4-BE49-F238E27FC236}">
                <a16:creationId xmlns:a16="http://schemas.microsoft.com/office/drawing/2014/main" id="{B9B1AFE2-487D-4CC1-AFCA-5C2C035DB5DB}"/>
              </a:ext>
            </a:extLst>
          </p:cNvPr>
          <p:cNvSpPr>
            <a:spLocks noGrp="1"/>
          </p:cNvSpPr>
          <p:nvPr>
            <p:ph sz="half" idx="1"/>
          </p:nvPr>
        </p:nvSpPr>
        <p:spPr>
          <a:xfrm>
            <a:off x="1975805" y="2052116"/>
            <a:ext cx="2658877" cy="3997828"/>
          </a:xfrm>
        </p:spPr>
        <p:txBody>
          <a:bodyPr vert="horz" lIns="91440" tIns="45720" rIns="91440" bIns="45720" rtlCol="0" anchor="ctr">
            <a:normAutofit/>
          </a:bodyPr>
          <a:lstStyle/>
          <a:p>
            <a:r>
              <a:rPr lang="en-US" sz="1600"/>
              <a:t>El lean canvas o canvas, ha permitido que emprendedores puedan explorer de forma complete los elementos claves para un modelo de negocio.</a:t>
            </a:r>
          </a:p>
        </p:txBody>
      </p:sp>
      <p:pic>
        <p:nvPicPr>
          <p:cNvPr id="13" name="Marcador de contenido 12">
            <a:extLst>
              <a:ext uri="{FF2B5EF4-FFF2-40B4-BE49-F238E27FC236}">
                <a16:creationId xmlns:a16="http://schemas.microsoft.com/office/drawing/2014/main" id="{3C52D826-52CD-4F26-AE48-776BF0B1955E}"/>
              </a:ext>
            </a:extLst>
          </p:cNvPr>
          <p:cNvPicPr>
            <a:picLocks noGrp="1" noChangeAspect="1"/>
          </p:cNvPicPr>
          <p:nvPr>
            <p:ph sz="half" idx="2"/>
          </p:nvPr>
        </p:nvPicPr>
        <p:blipFill>
          <a:blip r:embed="rId5"/>
          <a:stretch>
            <a:fillRect/>
          </a:stretch>
        </p:blipFill>
        <p:spPr>
          <a:xfrm>
            <a:off x="5057655" y="2427180"/>
            <a:ext cx="5833860" cy="3622764"/>
          </a:xfrm>
          <a:prstGeom prst="rect">
            <a:avLst/>
          </a:prstGeom>
          <a:ln>
            <a:gradFill flip="none" rotWithShape="1">
              <a:gsLst>
                <a:gs pos="86000">
                  <a:schemeClr val="accent6">
                    <a:lumMod val="67000"/>
                  </a:schemeClr>
                </a:gs>
                <a:gs pos="20000">
                  <a:schemeClr val="accent6">
                    <a:lumMod val="97000"/>
                    <a:lumOff val="3000"/>
                  </a:schemeClr>
                </a:gs>
                <a:gs pos="100000">
                  <a:schemeClr val="accent6">
                    <a:lumMod val="60000"/>
                    <a:lumOff val="40000"/>
                  </a:schemeClr>
                </a:gs>
              </a:gsLst>
              <a:lin ang="16200000" scaled="1"/>
              <a:tileRect/>
            </a:gradFill>
          </a:ln>
          <a:effectLst>
            <a:innerShdw blurRad="127000">
              <a:prstClr val="black">
                <a:alpha val="90000"/>
              </a:prstClr>
            </a:innerShdw>
          </a:effectLst>
        </p:spPr>
      </p:pic>
      <p:sp>
        <p:nvSpPr>
          <p:cNvPr id="90" name="Rectangle 74">
            <a:extLst>
              <a:ext uri="{FF2B5EF4-FFF2-40B4-BE49-F238E27FC236}">
                <a16:creationId xmlns:a16="http://schemas.microsoft.com/office/drawing/2014/main" id="{D23B4D99-FEA8-489A-8436-A2F113BE1B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7666" y="-2718"/>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232855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123CAE3-5201-4EB5-84DA-510C8699D863}"/>
              </a:ext>
            </a:extLst>
          </p:cNvPr>
          <p:cNvSpPr>
            <a:spLocks noGrp="1"/>
          </p:cNvSpPr>
          <p:nvPr>
            <p:ph type="title"/>
          </p:nvPr>
        </p:nvSpPr>
        <p:spPr/>
        <p:txBody>
          <a:bodyPr/>
          <a:lstStyle/>
          <a:p>
            <a:r>
              <a:rPr lang="es-CL"/>
              <a:t>Segmento de clientes</a:t>
            </a:r>
          </a:p>
        </p:txBody>
      </p:sp>
      <p:sp>
        <p:nvSpPr>
          <p:cNvPr id="3" name="Marcador de contenido 2">
            <a:extLst>
              <a:ext uri="{FF2B5EF4-FFF2-40B4-BE49-F238E27FC236}">
                <a16:creationId xmlns:a16="http://schemas.microsoft.com/office/drawing/2014/main" id="{A23A4FA1-9988-4E57-842E-D91489C361A4}"/>
              </a:ext>
            </a:extLst>
          </p:cNvPr>
          <p:cNvSpPr>
            <a:spLocks noGrp="1"/>
          </p:cNvSpPr>
          <p:nvPr>
            <p:ph sz="half" idx="1"/>
          </p:nvPr>
        </p:nvSpPr>
        <p:spPr/>
        <p:txBody>
          <a:bodyPr>
            <a:normAutofit/>
          </a:bodyPr>
          <a:lstStyle/>
          <a:p>
            <a:r>
              <a:rPr lang="es-CL"/>
              <a:t>Este bloque define los perfiles de clientes a quienes se enfoca la oferta de valor. </a:t>
            </a:r>
          </a:p>
        </p:txBody>
      </p:sp>
      <p:pic>
        <p:nvPicPr>
          <p:cNvPr id="6" name="Marcador de contenido 5">
            <a:extLst>
              <a:ext uri="{FF2B5EF4-FFF2-40B4-BE49-F238E27FC236}">
                <a16:creationId xmlns:a16="http://schemas.microsoft.com/office/drawing/2014/main" id="{205355D9-FD17-4F47-9FA9-60C298AC36DE}"/>
              </a:ext>
            </a:extLst>
          </p:cNvPr>
          <p:cNvPicPr>
            <a:picLocks noGrp="1" noChangeAspect="1"/>
          </p:cNvPicPr>
          <p:nvPr>
            <p:ph sz="half" idx="2"/>
          </p:nvPr>
        </p:nvPicPr>
        <p:blipFill>
          <a:blip r:embed="rId2"/>
          <a:stretch>
            <a:fillRect/>
          </a:stretch>
        </p:blipFill>
        <p:spPr>
          <a:xfrm>
            <a:off x="7707788" y="2052638"/>
            <a:ext cx="1811974" cy="3997325"/>
          </a:xfrm>
        </p:spPr>
      </p:pic>
    </p:spTree>
    <p:extLst>
      <p:ext uri="{BB962C8B-B14F-4D97-AF65-F5344CB8AC3E}">
        <p14:creationId xmlns:p14="http://schemas.microsoft.com/office/powerpoint/2010/main" val="10984103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pic>
        <p:nvPicPr>
          <p:cNvPr id="41" name="Picture 12">
            <a:extLst>
              <a:ext uri="{FF2B5EF4-FFF2-40B4-BE49-F238E27FC236}">
                <a16:creationId xmlns:a16="http://schemas.microsoft.com/office/drawing/2014/main" id="{01AF5FBB-9FDC-4D75-9DD6-DAF01ED197A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42" name="Picture 14">
            <a:extLst>
              <a:ext uri="{FF2B5EF4-FFF2-40B4-BE49-F238E27FC236}">
                <a16:creationId xmlns:a16="http://schemas.microsoft.com/office/drawing/2014/main" id="{933BBBE6-F4CF-483E-BA74-B51421B4D93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43" name="Rectangle 16">
            <a:extLst>
              <a:ext uri="{FF2B5EF4-FFF2-40B4-BE49-F238E27FC236}">
                <a16:creationId xmlns:a16="http://schemas.microsoft.com/office/drawing/2014/main" id="{4C790028-99AE-4AE4-8269-9913E2D506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4" name="Rectangle 18">
            <a:extLst>
              <a:ext uri="{FF2B5EF4-FFF2-40B4-BE49-F238E27FC236}">
                <a16:creationId xmlns:a16="http://schemas.microsoft.com/office/drawing/2014/main" id="{06936A2A-FE08-4EE0-A409-3EF3FA244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5" name="Rectangle 20">
            <a:extLst>
              <a:ext uri="{FF2B5EF4-FFF2-40B4-BE49-F238E27FC236}">
                <a16:creationId xmlns:a16="http://schemas.microsoft.com/office/drawing/2014/main" id="{E1F0989E-BFBB-43E4-927B-2C51C7AE26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6" name="Rectangle 22">
            <a:extLst>
              <a:ext uri="{FF2B5EF4-FFF2-40B4-BE49-F238E27FC236}">
                <a16:creationId xmlns:a16="http://schemas.microsoft.com/office/drawing/2014/main" id="{8ACA2469-91AA-459B-A5DD-8FFC0F70E0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7" name="TextBox 24">
            <a:extLst>
              <a:ext uri="{FF2B5EF4-FFF2-40B4-BE49-F238E27FC236}">
                <a16:creationId xmlns:a16="http://schemas.microsoft.com/office/drawing/2014/main" id="{97860FD2-CA19-4064-AA6F-68050C3D2011}"/>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94943" y="641225"/>
            <a:ext cx="415636" cy="369332"/>
          </a:xfrm>
          <a:prstGeom prst="rect">
            <a:avLst/>
          </a:prstGeom>
          <a:noFill/>
        </p:spPr>
        <p:txBody>
          <a:bodyPr wrap="square" rtlCol="0">
            <a:spAutoFit/>
          </a:bodyPr>
          <a:lstStyle/>
          <a:p>
            <a:pPr algn="r">
              <a:spcAft>
                <a:spcPts val="600"/>
              </a:spcAft>
            </a:pPr>
            <a:r>
              <a:rPr lang="en-US" sz="1800">
                <a:solidFill>
                  <a:schemeClr val="accent6"/>
                </a:solidFill>
                <a:latin typeface="Wingdings 3" panose="05040102010807070707" pitchFamily="18" charset="2"/>
              </a:rPr>
              <a:t>z</a:t>
            </a:r>
            <a:endParaRPr lang="en-US" sz="1000">
              <a:solidFill>
                <a:schemeClr val="accent6"/>
              </a:solidFill>
              <a:latin typeface="MS Shell Dlg 2" panose="020B0604030504040204" pitchFamily="34" charset="0"/>
            </a:endParaRPr>
          </a:p>
        </p:txBody>
      </p:sp>
      <p:sp useBgFill="1">
        <p:nvSpPr>
          <p:cNvPr id="48" name="Rectangle 26">
            <a:extLst>
              <a:ext uri="{FF2B5EF4-FFF2-40B4-BE49-F238E27FC236}">
                <a16:creationId xmlns:a16="http://schemas.microsoft.com/office/drawing/2014/main" id="{9B0F3308-12C4-4DD7-ABB4-D0DFAA3CF6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9" name="Picture 28">
            <a:extLst>
              <a:ext uri="{FF2B5EF4-FFF2-40B4-BE49-F238E27FC236}">
                <a16:creationId xmlns:a16="http://schemas.microsoft.com/office/drawing/2014/main" id="{6A24046D-AAB6-4470-AC22-6448D576E5B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50" name="Picture 30">
            <a:extLst>
              <a:ext uri="{FF2B5EF4-FFF2-40B4-BE49-F238E27FC236}">
                <a16:creationId xmlns:a16="http://schemas.microsoft.com/office/drawing/2014/main" id="{211A0A85-392D-49DA-B9EC-82262B3B961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51" name="Rectangle 32">
            <a:extLst>
              <a:ext uri="{FF2B5EF4-FFF2-40B4-BE49-F238E27FC236}">
                <a16:creationId xmlns:a16="http://schemas.microsoft.com/office/drawing/2014/main" id="{73AFD74C-283C-45BD-885B-6E6635E4B3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34">
            <a:extLst>
              <a:ext uri="{FF2B5EF4-FFF2-40B4-BE49-F238E27FC236}">
                <a16:creationId xmlns:a16="http://schemas.microsoft.com/office/drawing/2014/main" id="{CE3DE725-FEB0-422F-BDBA-A29C95768A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36">
            <a:extLst>
              <a:ext uri="{FF2B5EF4-FFF2-40B4-BE49-F238E27FC236}">
                <a16:creationId xmlns:a16="http://schemas.microsoft.com/office/drawing/2014/main" id="{05058156-257B-4118-BA50-5869C8AF6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10378001"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ítulo 3">
            <a:extLst>
              <a:ext uri="{FF2B5EF4-FFF2-40B4-BE49-F238E27FC236}">
                <a16:creationId xmlns:a16="http://schemas.microsoft.com/office/drawing/2014/main" id="{3109FF31-0AFB-4B11-920B-998F84EFEA14}"/>
              </a:ext>
            </a:extLst>
          </p:cNvPr>
          <p:cNvSpPr>
            <a:spLocks noGrp="1"/>
          </p:cNvSpPr>
          <p:nvPr>
            <p:ph type="title"/>
          </p:nvPr>
        </p:nvSpPr>
        <p:spPr>
          <a:xfrm>
            <a:off x="1969803" y="808056"/>
            <a:ext cx="8608037" cy="1077229"/>
          </a:xfrm>
        </p:spPr>
        <p:txBody>
          <a:bodyPr vert="horz" lIns="91440" tIns="45720" rIns="91440" bIns="45720" rtlCol="0" anchor="t">
            <a:normAutofit/>
          </a:bodyPr>
          <a:lstStyle/>
          <a:p>
            <a:pPr algn="l"/>
            <a:r>
              <a:rPr lang="en-US"/>
              <a:t>Propuesta de valor</a:t>
            </a:r>
          </a:p>
        </p:txBody>
      </p:sp>
      <p:sp>
        <p:nvSpPr>
          <p:cNvPr id="5" name="Marcador de contenido 4">
            <a:extLst>
              <a:ext uri="{FF2B5EF4-FFF2-40B4-BE49-F238E27FC236}">
                <a16:creationId xmlns:a16="http://schemas.microsoft.com/office/drawing/2014/main" id="{4F11674A-D269-4C0A-96A3-53209E377835}"/>
              </a:ext>
            </a:extLst>
          </p:cNvPr>
          <p:cNvSpPr>
            <a:spLocks noGrp="1"/>
          </p:cNvSpPr>
          <p:nvPr>
            <p:ph sz="half" idx="1"/>
          </p:nvPr>
        </p:nvSpPr>
        <p:spPr>
          <a:xfrm>
            <a:off x="1975805" y="2052116"/>
            <a:ext cx="2658877" cy="3997828"/>
          </a:xfrm>
        </p:spPr>
        <p:txBody>
          <a:bodyPr vert="horz" lIns="91440" tIns="45720" rIns="91440" bIns="45720" rtlCol="0" anchor="ctr">
            <a:normAutofit/>
          </a:bodyPr>
          <a:lstStyle/>
          <a:p>
            <a:r>
              <a:rPr lang="en-US" sz="1600"/>
              <a:t>Corresponde a la descripción de lo que el cliente necesita resolver y por lo cual estaría dispuesto a pagar (un problema a resolver)</a:t>
            </a:r>
          </a:p>
        </p:txBody>
      </p:sp>
      <p:pic>
        <p:nvPicPr>
          <p:cNvPr id="8" name="Marcador de contenido 7">
            <a:extLst>
              <a:ext uri="{FF2B5EF4-FFF2-40B4-BE49-F238E27FC236}">
                <a16:creationId xmlns:a16="http://schemas.microsoft.com/office/drawing/2014/main" id="{362E8190-47E3-4C05-B43D-FBBF28ABEFFA}"/>
              </a:ext>
            </a:extLst>
          </p:cNvPr>
          <p:cNvPicPr>
            <a:picLocks noGrp="1" noChangeAspect="1"/>
          </p:cNvPicPr>
          <p:nvPr>
            <p:ph sz="half" idx="2"/>
          </p:nvPr>
        </p:nvPicPr>
        <p:blipFill>
          <a:blip r:embed="rId5"/>
          <a:stretch>
            <a:fillRect/>
          </a:stretch>
        </p:blipFill>
        <p:spPr>
          <a:xfrm>
            <a:off x="7059352" y="2348779"/>
            <a:ext cx="1566253" cy="3373468"/>
          </a:xfrm>
          <a:prstGeom prst="rect">
            <a:avLst/>
          </a:prstGeom>
          <a:ln>
            <a:gradFill flip="none" rotWithShape="1">
              <a:gsLst>
                <a:gs pos="86000">
                  <a:schemeClr val="accent6">
                    <a:lumMod val="67000"/>
                  </a:schemeClr>
                </a:gs>
                <a:gs pos="20000">
                  <a:schemeClr val="accent6">
                    <a:lumMod val="97000"/>
                    <a:lumOff val="3000"/>
                  </a:schemeClr>
                </a:gs>
                <a:gs pos="100000">
                  <a:schemeClr val="accent6">
                    <a:lumMod val="60000"/>
                    <a:lumOff val="40000"/>
                  </a:schemeClr>
                </a:gs>
              </a:gsLst>
              <a:lin ang="16200000" scaled="1"/>
              <a:tileRect/>
            </a:gradFill>
          </a:ln>
          <a:effectLst>
            <a:innerShdw blurRad="127000">
              <a:prstClr val="black">
                <a:alpha val="90000"/>
              </a:prstClr>
            </a:innerShdw>
          </a:effectLst>
        </p:spPr>
      </p:pic>
      <p:sp>
        <p:nvSpPr>
          <p:cNvPr id="54" name="Rectangle 38">
            <a:extLst>
              <a:ext uri="{FF2B5EF4-FFF2-40B4-BE49-F238E27FC236}">
                <a16:creationId xmlns:a16="http://schemas.microsoft.com/office/drawing/2014/main" id="{D23B4D99-FEA8-489A-8436-A2F113BE1B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7666" y="-2718"/>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016999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pic>
        <p:nvPicPr>
          <p:cNvPr id="55" name="Picture 54">
            <a:extLst>
              <a:ext uri="{FF2B5EF4-FFF2-40B4-BE49-F238E27FC236}">
                <a16:creationId xmlns:a16="http://schemas.microsoft.com/office/drawing/2014/main" id="{2FA3880A-8D8F-466C-A4A1-F07BCDD3719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57" name="Picture 56">
            <a:extLst>
              <a:ext uri="{FF2B5EF4-FFF2-40B4-BE49-F238E27FC236}">
                <a16:creationId xmlns:a16="http://schemas.microsoft.com/office/drawing/2014/main" id="{3C0A64CB-20A1-4508-B568-284EB04F78E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59" name="Rectangle 58">
            <a:extLst>
              <a:ext uri="{FF2B5EF4-FFF2-40B4-BE49-F238E27FC236}">
                <a16:creationId xmlns:a16="http://schemas.microsoft.com/office/drawing/2014/main" id="{8DA14841-53A4-4935-BE65-C8373B8A6D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Rectangle 60">
            <a:extLst>
              <a:ext uri="{FF2B5EF4-FFF2-40B4-BE49-F238E27FC236}">
                <a16:creationId xmlns:a16="http://schemas.microsoft.com/office/drawing/2014/main" id="{9877C2CF-B2DD-41C8-8B5E-152673376B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Rectangle 62">
            <a:extLst>
              <a:ext uri="{FF2B5EF4-FFF2-40B4-BE49-F238E27FC236}">
                <a16:creationId xmlns:a16="http://schemas.microsoft.com/office/drawing/2014/main" id="{24923D72-7E69-464B-94C5-B2530008D0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 name="Rectangle 64">
            <a:extLst>
              <a:ext uri="{FF2B5EF4-FFF2-40B4-BE49-F238E27FC236}">
                <a16:creationId xmlns:a16="http://schemas.microsoft.com/office/drawing/2014/main" id="{A00CCC86-7A88-4DFF-A0D0-6604606A2A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 name="TextBox 66">
            <a:extLst>
              <a:ext uri="{FF2B5EF4-FFF2-40B4-BE49-F238E27FC236}">
                <a16:creationId xmlns:a16="http://schemas.microsoft.com/office/drawing/2014/main" id="{E1F8ABFD-155B-4386-AE33-6E13057CFCF3}"/>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94943" y="641225"/>
            <a:ext cx="415636" cy="369332"/>
          </a:xfrm>
          <a:prstGeom prst="rect">
            <a:avLst/>
          </a:prstGeom>
          <a:noFill/>
        </p:spPr>
        <p:txBody>
          <a:bodyPr wrap="square" rtlCol="0">
            <a:spAutoFit/>
          </a:bodyPr>
          <a:lstStyle/>
          <a:p>
            <a:pPr algn="r">
              <a:spcAft>
                <a:spcPts val="600"/>
              </a:spcAft>
            </a:pPr>
            <a:r>
              <a:rPr lang="en-US" sz="1800">
                <a:solidFill>
                  <a:schemeClr val="accent6"/>
                </a:solidFill>
                <a:latin typeface="Wingdings 3" panose="05040102010807070707" pitchFamily="18" charset="2"/>
              </a:rPr>
              <a:t>z</a:t>
            </a:r>
            <a:endParaRPr lang="en-US" sz="1000">
              <a:solidFill>
                <a:schemeClr val="accent6"/>
              </a:solidFill>
              <a:latin typeface="MS Shell Dlg 2" panose="020B0604030504040204" pitchFamily="34" charset="0"/>
            </a:endParaRPr>
          </a:p>
        </p:txBody>
      </p:sp>
      <p:sp useBgFill="1">
        <p:nvSpPr>
          <p:cNvPr id="69" name="Rectangle 68">
            <a:extLst>
              <a:ext uri="{FF2B5EF4-FFF2-40B4-BE49-F238E27FC236}">
                <a16:creationId xmlns:a16="http://schemas.microsoft.com/office/drawing/2014/main" id="{40C8693A-B687-4F5E-B86B-B4F11D5234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1" name="Picture 70">
            <a:extLst>
              <a:ext uri="{FF2B5EF4-FFF2-40B4-BE49-F238E27FC236}">
                <a16:creationId xmlns:a16="http://schemas.microsoft.com/office/drawing/2014/main" id="{D51084F9-D042-49BE-9E1A-43E583B98FC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73" name="Picture 72">
            <a:extLst>
              <a:ext uri="{FF2B5EF4-FFF2-40B4-BE49-F238E27FC236}">
                <a16:creationId xmlns:a16="http://schemas.microsoft.com/office/drawing/2014/main" id="{EE65CA45-264D-4FD3-9249-3CB04EC97E8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75" name="Rectangle 74">
            <a:extLst>
              <a:ext uri="{FF2B5EF4-FFF2-40B4-BE49-F238E27FC236}">
                <a16:creationId xmlns:a16="http://schemas.microsoft.com/office/drawing/2014/main" id="{E7B58214-716F-43B8-8272-85CE2B9AB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a:extLst>
              <a:ext uri="{FF2B5EF4-FFF2-40B4-BE49-F238E27FC236}">
                <a16:creationId xmlns:a16="http://schemas.microsoft.com/office/drawing/2014/main" id="{2A5C070E-7DB1-4147-B6A8-D14B9C40E1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a:extLst>
              <a:ext uri="{FF2B5EF4-FFF2-40B4-BE49-F238E27FC236}">
                <a16:creationId xmlns:a16="http://schemas.microsoft.com/office/drawing/2014/main" id="{A31070C9-36CD-4B65-8159-324995821F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10378001"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ítulo 6">
            <a:extLst>
              <a:ext uri="{FF2B5EF4-FFF2-40B4-BE49-F238E27FC236}">
                <a16:creationId xmlns:a16="http://schemas.microsoft.com/office/drawing/2014/main" id="{9ABBCDCD-D2A4-40A3-B054-BCFA75FBEAEF}"/>
              </a:ext>
            </a:extLst>
          </p:cNvPr>
          <p:cNvSpPr>
            <a:spLocks noGrp="1"/>
          </p:cNvSpPr>
          <p:nvPr>
            <p:ph type="title"/>
          </p:nvPr>
        </p:nvSpPr>
        <p:spPr>
          <a:xfrm>
            <a:off x="1969803" y="808056"/>
            <a:ext cx="8608037" cy="1077229"/>
          </a:xfrm>
        </p:spPr>
        <p:txBody>
          <a:bodyPr vert="horz" lIns="91440" tIns="45720" rIns="91440" bIns="45720" rtlCol="0" anchor="t">
            <a:normAutofit/>
          </a:bodyPr>
          <a:lstStyle/>
          <a:p>
            <a:pPr algn="l"/>
            <a:r>
              <a:rPr lang="en-US" err="1"/>
              <a:t>Relación</a:t>
            </a:r>
            <a:r>
              <a:rPr lang="en-US"/>
              <a:t> con </a:t>
            </a:r>
            <a:r>
              <a:rPr lang="en-US" err="1"/>
              <a:t>el</a:t>
            </a:r>
            <a:r>
              <a:rPr lang="en-US"/>
              <a:t> </a:t>
            </a:r>
            <a:r>
              <a:rPr lang="en-US" err="1"/>
              <a:t>cliente</a:t>
            </a:r>
            <a:endParaRPr lang="en-US"/>
          </a:p>
        </p:txBody>
      </p:sp>
      <p:sp>
        <p:nvSpPr>
          <p:cNvPr id="8" name="Marcador de contenido 7">
            <a:extLst>
              <a:ext uri="{FF2B5EF4-FFF2-40B4-BE49-F238E27FC236}">
                <a16:creationId xmlns:a16="http://schemas.microsoft.com/office/drawing/2014/main" id="{2D2CD057-E9DD-4C7F-B27E-5CCCE050CFE9}"/>
              </a:ext>
            </a:extLst>
          </p:cNvPr>
          <p:cNvSpPr>
            <a:spLocks noGrp="1"/>
          </p:cNvSpPr>
          <p:nvPr>
            <p:ph sz="half" idx="1"/>
          </p:nvPr>
        </p:nvSpPr>
        <p:spPr>
          <a:xfrm>
            <a:off x="1975805" y="2052116"/>
            <a:ext cx="2908167" cy="3997828"/>
          </a:xfrm>
        </p:spPr>
        <p:txBody>
          <a:bodyPr vert="horz" lIns="91440" tIns="45720" rIns="91440" bIns="45720" rtlCol="0" anchor="ctr">
            <a:normAutofit/>
          </a:bodyPr>
          <a:lstStyle/>
          <a:p>
            <a:r>
              <a:rPr lang="en-US" sz="1600"/>
              <a:t>El tipo de relación con el cliente estará determinado por como se establece un vínculo efectivo entre la necesidad a resolver y el tipo de cliente a abordar.</a:t>
            </a:r>
          </a:p>
        </p:txBody>
      </p:sp>
      <p:pic>
        <p:nvPicPr>
          <p:cNvPr id="19" name="Marcador de contenido 18">
            <a:extLst>
              <a:ext uri="{FF2B5EF4-FFF2-40B4-BE49-F238E27FC236}">
                <a16:creationId xmlns:a16="http://schemas.microsoft.com/office/drawing/2014/main" id="{414E220C-6005-4133-A791-ABA41EC8D290}"/>
              </a:ext>
            </a:extLst>
          </p:cNvPr>
          <p:cNvPicPr>
            <a:picLocks noGrp="1" noChangeAspect="1"/>
          </p:cNvPicPr>
          <p:nvPr>
            <p:ph sz="half" idx="2"/>
          </p:nvPr>
        </p:nvPicPr>
        <p:blipFill rotWithShape="1">
          <a:blip r:embed="rId5"/>
          <a:srcRect b="36927"/>
          <a:stretch/>
        </p:blipFill>
        <p:spPr>
          <a:xfrm>
            <a:off x="6784155" y="2960052"/>
            <a:ext cx="2943936" cy="2060869"/>
          </a:xfrm>
          <a:prstGeom prst="rect">
            <a:avLst/>
          </a:prstGeom>
          <a:ln>
            <a:gradFill flip="none" rotWithShape="1">
              <a:gsLst>
                <a:gs pos="86000">
                  <a:schemeClr val="accent6">
                    <a:lumMod val="67000"/>
                  </a:schemeClr>
                </a:gs>
                <a:gs pos="20000">
                  <a:schemeClr val="accent6">
                    <a:lumMod val="97000"/>
                    <a:lumOff val="3000"/>
                  </a:schemeClr>
                </a:gs>
                <a:gs pos="100000">
                  <a:schemeClr val="accent6">
                    <a:lumMod val="60000"/>
                    <a:lumOff val="40000"/>
                  </a:schemeClr>
                </a:gs>
              </a:gsLst>
              <a:lin ang="16200000" scaled="1"/>
              <a:tileRect/>
            </a:gradFill>
          </a:ln>
          <a:effectLst>
            <a:innerShdw blurRad="127000">
              <a:prstClr val="black">
                <a:alpha val="90000"/>
              </a:prstClr>
            </a:innerShdw>
          </a:effectLst>
        </p:spPr>
      </p:pic>
      <p:sp>
        <p:nvSpPr>
          <p:cNvPr id="81" name="Rectangle 80">
            <a:extLst>
              <a:ext uri="{FF2B5EF4-FFF2-40B4-BE49-F238E27FC236}">
                <a16:creationId xmlns:a16="http://schemas.microsoft.com/office/drawing/2014/main" id="{89C35FB2-5194-4BE0-92D0-464E2B7116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7666" y="-2718"/>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366810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01AF5FBB-9FDC-4D75-9DD6-DAF01ED197A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3" name="Picture 12">
            <a:extLst>
              <a:ext uri="{FF2B5EF4-FFF2-40B4-BE49-F238E27FC236}">
                <a16:creationId xmlns:a16="http://schemas.microsoft.com/office/drawing/2014/main" id="{933BBBE6-F4CF-483E-BA74-B51421B4D93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15" name="Rectangle 14">
            <a:extLst>
              <a:ext uri="{FF2B5EF4-FFF2-40B4-BE49-F238E27FC236}">
                <a16:creationId xmlns:a16="http://schemas.microsoft.com/office/drawing/2014/main" id="{4C790028-99AE-4AE4-8269-9913E2D506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a:extLst>
              <a:ext uri="{FF2B5EF4-FFF2-40B4-BE49-F238E27FC236}">
                <a16:creationId xmlns:a16="http://schemas.microsoft.com/office/drawing/2014/main" id="{06936A2A-FE08-4EE0-A409-3EF3FA244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 name="Rectangle 18">
            <a:extLst>
              <a:ext uri="{FF2B5EF4-FFF2-40B4-BE49-F238E27FC236}">
                <a16:creationId xmlns:a16="http://schemas.microsoft.com/office/drawing/2014/main" id="{E1F0989E-BFBB-43E4-927B-2C51C7AE26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a:extLst>
              <a:ext uri="{FF2B5EF4-FFF2-40B4-BE49-F238E27FC236}">
                <a16:creationId xmlns:a16="http://schemas.microsoft.com/office/drawing/2014/main" id="{8ACA2469-91AA-459B-A5DD-8FFC0F70E0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TextBox 22">
            <a:extLst>
              <a:ext uri="{FF2B5EF4-FFF2-40B4-BE49-F238E27FC236}">
                <a16:creationId xmlns:a16="http://schemas.microsoft.com/office/drawing/2014/main" id="{97860FD2-CA19-4064-AA6F-68050C3D2011}"/>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94943" y="641225"/>
            <a:ext cx="415636" cy="369332"/>
          </a:xfrm>
          <a:prstGeom prst="rect">
            <a:avLst/>
          </a:prstGeom>
          <a:noFill/>
        </p:spPr>
        <p:txBody>
          <a:bodyPr wrap="square" rtlCol="0">
            <a:spAutoFit/>
          </a:bodyPr>
          <a:lstStyle/>
          <a:p>
            <a:pPr algn="r">
              <a:spcAft>
                <a:spcPts val="600"/>
              </a:spcAft>
            </a:pPr>
            <a:r>
              <a:rPr lang="en-US" sz="1800">
                <a:solidFill>
                  <a:schemeClr val="accent6"/>
                </a:solidFill>
                <a:latin typeface="Wingdings 3" panose="05040102010807070707" pitchFamily="18" charset="2"/>
              </a:rPr>
              <a:t>z</a:t>
            </a:r>
            <a:endParaRPr lang="en-US" sz="1000">
              <a:solidFill>
                <a:schemeClr val="accent6"/>
              </a:solidFill>
              <a:latin typeface="MS Shell Dlg 2" panose="020B0604030504040204" pitchFamily="34" charset="0"/>
            </a:endParaRPr>
          </a:p>
        </p:txBody>
      </p:sp>
      <p:sp useBgFill="1">
        <p:nvSpPr>
          <p:cNvPr id="25" name="Rectangle 24">
            <a:extLst>
              <a:ext uri="{FF2B5EF4-FFF2-40B4-BE49-F238E27FC236}">
                <a16:creationId xmlns:a16="http://schemas.microsoft.com/office/drawing/2014/main" id="{9B0F3308-12C4-4DD7-ABB4-D0DFAA3CF6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7" name="Picture 26">
            <a:extLst>
              <a:ext uri="{FF2B5EF4-FFF2-40B4-BE49-F238E27FC236}">
                <a16:creationId xmlns:a16="http://schemas.microsoft.com/office/drawing/2014/main" id="{6A24046D-AAB6-4470-AC22-6448D576E5B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29" name="Picture 28">
            <a:extLst>
              <a:ext uri="{FF2B5EF4-FFF2-40B4-BE49-F238E27FC236}">
                <a16:creationId xmlns:a16="http://schemas.microsoft.com/office/drawing/2014/main" id="{211A0A85-392D-49DA-B9EC-82262B3B961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31" name="Rectangle 30">
            <a:extLst>
              <a:ext uri="{FF2B5EF4-FFF2-40B4-BE49-F238E27FC236}">
                <a16:creationId xmlns:a16="http://schemas.microsoft.com/office/drawing/2014/main" id="{73AFD74C-283C-45BD-885B-6E6635E4B3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CE3DE725-FEB0-422F-BDBA-A29C95768A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05058156-257B-4118-BA50-5869C8AF6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10378001"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3610B9BB-624D-496D-9615-401A6CA09583}"/>
              </a:ext>
            </a:extLst>
          </p:cNvPr>
          <p:cNvSpPr>
            <a:spLocks noGrp="1"/>
          </p:cNvSpPr>
          <p:nvPr>
            <p:ph type="title"/>
          </p:nvPr>
        </p:nvSpPr>
        <p:spPr>
          <a:xfrm>
            <a:off x="1969803" y="808056"/>
            <a:ext cx="8608037" cy="1077229"/>
          </a:xfrm>
        </p:spPr>
        <p:txBody>
          <a:bodyPr vert="horz" lIns="91440" tIns="45720" rIns="91440" bIns="45720" rtlCol="0" anchor="t">
            <a:normAutofit/>
          </a:bodyPr>
          <a:lstStyle/>
          <a:p>
            <a:pPr algn="l"/>
            <a:r>
              <a:rPr lang="en-US"/>
              <a:t>Fuentes de ingreso</a:t>
            </a:r>
          </a:p>
        </p:txBody>
      </p:sp>
      <p:sp>
        <p:nvSpPr>
          <p:cNvPr id="3" name="Marcador de contenido 2">
            <a:extLst>
              <a:ext uri="{FF2B5EF4-FFF2-40B4-BE49-F238E27FC236}">
                <a16:creationId xmlns:a16="http://schemas.microsoft.com/office/drawing/2014/main" id="{46C39139-8857-48AF-969C-0DEE07ACEF93}"/>
              </a:ext>
            </a:extLst>
          </p:cNvPr>
          <p:cNvSpPr>
            <a:spLocks noGrp="1"/>
          </p:cNvSpPr>
          <p:nvPr>
            <p:ph sz="half" idx="1"/>
          </p:nvPr>
        </p:nvSpPr>
        <p:spPr>
          <a:xfrm>
            <a:off x="1975805" y="2052116"/>
            <a:ext cx="2658877" cy="3997828"/>
          </a:xfrm>
        </p:spPr>
        <p:txBody>
          <a:bodyPr vert="horz" lIns="91440" tIns="45720" rIns="91440" bIns="45720" rtlCol="0" anchor="ctr">
            <a:normAutofit/>
          </a:bodyPr>
          <a:lstStyle/>
          <a:p>
            <a:pPr>
              <a:lnSpc>
                <a:spcPct val="110000"/>
              </a:lnSpc>
            </a:pPr>
            <a:r>
              <a:rPr lang="en-US" sz="1500"/>
              <a:t>Es la forma en la cual se reciben ingresos por la combinación entre los tres bloques anteriores. En un contexto donde lo digital está transformando la manera como se hace negocios, es fundamental entender con una mirada amplia las diversas posibilidades que hoy y mañana existirán para articular este bloque.</a:t>
            </a:r>
          </a:p>
        </p:txBody>
      </p:sp>
      <p:pic>
        <p:nvPicPr>
          <p:cNvPr id="6" name="Marcador de contenido 5">
            <a:extLst>
              <a:ext uri="{FF2B5EF4-FFF2-40B4-BE49-F238E27FC236}">
                <a16:creationId xmlns:a16="http://schemas.microsoft.com/office/drawing/2014/main" id="{38268894-ADA8-4DD6-B2A0-05219C26D81B}"/>
              </a:ext>
            </a:extLst>
          </p:cNvPr>
          <p:cNvPicPr>
            <a:picLocks noGrp="1" noChangeAspect="1"/>
          </p:cNvPicPr>
          <p:nvPr>
            <p:ph sz="half" idx="2"/>
          </p:nvPr>
        </p:nvPicPr>
        <p:blipFill>
          <a:blip r:embed="rId5"/>
          <a:stretch>
            <a:fillRect/>
          </a:stretch>
        </p:blipFill>
        <p:spPr>
          <a:xfrm>
            <a:off x="5432992" y="3288572"/>
            <a:ext cx="4818974" cy="1493882"/>
          </a:xfrm>
          <a:prstGeom prst="rect">
            <a:avLst/>
          </a:prstGeom>
          <a:ln>
            <a:gradFill flip="none" rotWithShape="1">
              <a:gsLst>
                <a:gs pos="86000">
                  <a:schemeClr val="accent6">
                    <a:lumMod val="67000"/>
                  </a:schemeClr>
                </a:gs>
                <a:gs pos="20000">
                  <a:schemeClr val="accent6">
                    <a:lumMod val="97000"/>
                    <a:lumOff val="3000"/>
                  </a:schemeClr>
                </a:gs>
                <a:gs pos="100000">
                  <a:schemeClr val="accent6">
                    <a:lumMod val="60000"/>
                    <a:lumOff val="40000"/>
                  </a:schemeClr>
                </a:gs>
              </a:gsLst>
              <a:lin ang="16200000" scaled="1"/>
              <a:tileRect/>
            </a:gradFill>
          </a:ln>
          <a:effectLst>
            <a:innerShdw blurRad="127000">
              <a:prstClr val="black">
                <a:alpha val="90000"/>
              </a:prstClr>
            </a:innerShdw>
          </a:effectLst>
        </p:spPr>
      </p:pic>
      <p:sp>
        <p:nvSpPr>
          <p:cNvPr id="37" name="Rectangle 36">
            <a:extLst>
              <a:ext uri="{FF2B5EF4-FFF2-40B4-BE49-F238E27FC236}">
                <a16:creationId xmlns:a16="http://schemas.microsoft.com/office/drawing/2014/main" id="{D23B4D99-FEA8-489A-8436-A2F113BE1B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7666" y="-2718"/>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664150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01AF5FBB-9FDC-4D75-9DD6-DAF01ED197A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3" name="Picture 12">
            <a:extLst>
              <a:ext uri="{FF2B5EF4-FFF2-40B4-BE49-F238E27FC236}">
                <a16:creationId xmlns:a16="http://schemas.microsoft.com/office/drawing/2014/main" id="{933BBBE6-F4CF-483E-BA74-B51421B4D93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15" name="Rectangle 14">
            <a:extLst>
              <a:ext uri="{FF2B5EF4-FFF2-40B4-BE49-F238E27FC236}">
                <a16:creationId xmlns:a16="http://schemas.microsoft.com/office/drawing/2014/main" id="{4C790028-99AE-4AE4-8269-9913E2D506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a:extLst>
              <a:ext uri="{FF2B5EF4-FFF2-40B4-BE49-F238E27FC236}">
                <a16:creationId xmlns:a16="http://schemas.microsoft.com/office/drawing/2014/main" id="{06936A2A-FE08-4EE0-A409-3EF3FA244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 name="Rectangle 18">
            <a:extLst>
              <a:ext uri="{FF2B5EF4-FFF2-40B4-BE49-F238E27FC236}">
                <a16:creationId xmlns:a16="http://schemas.microsoft.com/office/drawing/2014/main" id="{E1F0989E-BFBB-43E4-927B-2C51C7AE26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a:extLst>
              <a:ext uri="{FF2B5EF4-FFF2-40B4-BE49-F238E27FC236}">
                <a16:creationId xmlns:a16="http://schemas.microsoft.com/office/drawing/2014/main" id="{8ACA2469-91AA-459B-A5DD-8FFC0F70E0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TextBox 22">
            <a:extLst>
              <a:ext uri="{FF2B5EF4-FFF2-40B4-BE49-F238E27FC236}">
                <a16:creationId xmlns:a16="http://schemas.microsoft.com/office/drawing/2014/main" id="{97860FD2-CA19-4064-AA6F-68050C3D2011}"/>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94943" y="641225"/>
            <a:ext cx="415636" cy="369332"/>
          </a:xfrm>
          <a:prstGeom prst="rect">
            <a:avLst/>
          </a:prstGeom>
          <a:noFill/>
        </p:spPr>
        <p:txBody>
          <a:bodyPr wrap="square" rtlCol="0">
            <a:spAutoFit/>
          </a:bodyPr>
          <a:lstStyle/>
          <a:p>
            <a:pPr algn="r">
              <a:spcAft>
                <a:spcPts val="600"/>
              </a:spcAft>
            </a:pPr>
            <a:r>
              <a:rPr lang="en-US" sz="1800">
                <a:solidFill>
                  <a:schemeClr val="accent6"/>
                </a:solidFill>
                <a:latin typeface="Wingdings 3" panose="05040102010807070707" pitchFamily="18" charset="2"/>
              </a:rPr>
              <a:t>z</a:t>
            </a:r>
            <a:endParaRPr lang="en-US" sz="1000">
              <a:solidFill>
                <a:schemeClr val="accent6"/>
              </a:solidFill>
              <a:latin typeface="MS Shell Dlg 2" panose="020B0604030504040204" pitchFamily="34" charset="0"/>
            </a:endParaRPr>
          </a:p>
        </p:txBody>
      </p:sp>
      <p:sp useBgFill="1">
        <p:nvSpPr>
          <p:cNvPr id="25" name="Rectangle 24">
            <a:extLst>
              <a:ext uri="{FF2B5EF4-FFF2-40B4-BE49-F238E27FC236}">
                <a16:creationId xmlns:a16="http://schemas.microsoft.com/office/drawing/2014/main" id="{9B0F3308-12C4-4DD7-ABB4-D0DFAA3CF6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7" name="Picture 26">
            <a:extLst>
              <a:ext uri="{FF2B5EF4-FFF2-40B4-BE49-F238E27FC236}">
                <a16:creationId xmlns:a16="http://schemas.microsoft.com/office/drawing/2014/main" id="{6A24046D-AAB6-4470-AC22-6448D576E5B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29" name="Picture 28">
            <a:extLst>
              <a:ext uri="{FF2B5EF4-FFF2-40B4-BE49-F238E27FC236}">
                <a16:creationId xmlns:a16="http://schemas.microsoft.com/office/drawing/2014/main" id="{211A0A85-392D-49DA-B9EC-82262B3B961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31" name="Rectangle 30">
            <a:extLst>
              <a:ext uri="{FF2B5EF4-FFF2-40B4-BE49-F238E27FC236}">
                <a16:creationId xmlns:a16="http://schemas.microsoft.com/office/drawing/2014/main" id="{73AFD74C-283C-45BD-885B-6E6635E4B3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CE3DE725-FEB0-422F-BDBA-A29C95768A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05058156-257B-4118-BA50-5869C8AF6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10378001"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BDCE7DAC-7072-4615-8B05-37CCC10CC301}"/>
              </a:ext>
            </a:extLst>
          </p:cNvPr>
          <p:cNvSpPr>
            <a:spLocks noGrp="1"/>
          </p:cNvSpPr>
          <p:nvPr>
            <p:ph type="title"/>
          </p:nvPr>
        </p:nvSpPr>
        <p:spPr>
          <a:xfrm>
            <a:off x="1969803" y="808056"/>
            <a:ext cx="8608037" cy="1077229"/>
          </a:xfrm>
        </p:spPr>
        <p:txBody>
          <a:bodyPr vert="horz" lIns="91440" tIns="45720" rIns="91440" bIns="45720" rtlCol="0" anchor="t">
            <a:normAutofit/>
          </a:bodyPr>
          <a:lstStyle/>
          <a:p>
            <a:pPr algn="l"/>
            <a:r>
              <a:rPr lang="en-US"/>
              <a:t>Canales de distribución</a:t>
            </a:r>
          </a:p>
        </p:txBody>
      </p:sp>
      <p:sp>
        <p:nvSpPr>
          <p:cNvPr id="3" name="Marcador de contenido 2">
            <a:extLst>
              <a:ext uri="{FF2B5EF4-FFF2-40B4-BE49-F238E27FC236}">
                <a16:creationId xmlns:a16="http://schemas.microsoft.com/office/drawing/2014/main" id="{28CC7AB0-3632-4BC9-860A-7DF5655CD006}"/>
              </a:ext>
            </a:extLst>
          </p:cNvPr>
          <p:cNvSpPr>
            <a:spLocks noGrp="1"/>
          </p:cNvSpPr>
          <p:nvPr>
            <p:ph sz="half" idx="1"/>
          </p:nvPr>
        </p:nvSpPr>
        <p:spPr>
          <a:xfrm>
            <a:off x="1975805" y="2052116"/>
            <a:ext cx="2658877" cy="3997828"/>
          </a:xfrm>
        </p:spPr>
        <p:txBody>
          <a:bodyPr vert="horz" lIns="91440" tIns="45720" rIns="91440" bIns="45720" rtlCol="0" anchor="ctr">
            <a:normAutofit/>
          </a:bodyPr>
          <a:lstStyle/>
          <a:p>
            <a:pPr>
              <a:lnSpc>
                <a:spcPct val="110000"/>
              </a:lnSpc>
            </a:pPr>
            <a:r>
              <a:rPr lang="en-US" sz="1500"/>
              <a:t>En los canales de distribución, se identifica la forma mediante la cual el cliente podrá acceder a la oferta de valor. </a:t>
            </a:r>
          </a:p>
          <a:p>
            <a:pPr>
              <a:lnSpc>
                <a:spcPct val="110000"/>
              </a:lnSpc>
            </a:pPr>
            <a:r>
              <a:rPr lang="en-US" sz="1500"/>
              <a:t>Se debe tener una mirada de futuro de modo de conocer y comprender el impacto que tiene y tendrá lo digital en la configuración de un modelo de negocio.</a:t>
            </a:r>
          </a:p>
        </p:txBody>
      </p:sp>
      <p:pic>
        <p:nvPicPr>
          <p:cNvPr id="6" name="Marcador de contenido 5">
            <a:extLst>
              <a:ext uri="{FF2B5EF4-FFF2-40B4-BE49-F238E27FC236}">
                <a16:creationId xmlns:a16="http://schemas.microsoft.com/office/drawing/2014/main" id="{A5820462-A839-4A88-BB44-1819EC840B12}"/>
              </a:ext>
            </a:extLst>
          </p:cNvPr>
          <p:cNvPicPr>
            <a:picLocks noGrp="1" noChangeAspect="1"/>
          </p:cNvPicPr>
          <p:nvPr>
            <p:ph sz="half" idx="2"/>
          </p:nvPr>
        </p:nvPicPr>
        <p:blipFill>
          <a:blip r:embed="rId5"/>
          <a:stretch>
            <a:fillRect/>
          </a:stretch>
        </p:blipFill>
        <p:spPr>
          <a:xfrm>
            <a:off x="6307551" y="2348779"/>
            <a:ext cx="3069855" cy="3373468"/>
          </a:xfrm>
          <a:prstGeom prst="rect">
            <a:avLst/>
          </a:prstGeom>
          <a:ln>
            <a:gradFill flip="none" rotWithShape="1">
              <a:gsLst>
                <a:gs pos="86000">
                  <a:schemeClr val="accent6">
                    <a:lumMod val="67000"/>
                  </a:schemeClr>
                </a:gs>
                <a:gs pos="20000">
                  <a:schemeClr val="accent6">
                    <a:lumMod val="97000"/>
                    <a:lumOff val="3000"/>
                  </a:schemeClr>
                </a:gs>
                <a:gs pos="100000">
                  <a:schemeClr val="accent6">
                    <a:lumMod val="60000"/>
                    <a:lumOff val="40000"/>
                  </a:schemeClr>
                </a:gs>
              </a:gsLst>
              <a:lin ang="16200000" scaled="1"/>
              <a:tileRect/>
            </a:gradFill>
          </a:ln>
          <a:effectLst>
            <a:innerShdw blurRad="127000">
              <a:prstClr val="black">
                <a:alpha val="90000"/>
              </a:prstClr>
            </a:innerShdw>
          </a:effectLst>
        </p:spPr>
      </p:pic>
      <p:sp>
        <p:nvSpPr>
          <p:cNvPr id="37" name="Rectangle 36">
            <a:extLst>
              <a:ext uri="{FF2B5EF4-FFF2-40B4-BE49-F238E27FC236}">
                <a16:creationId xmlns:a16="http://schemas.microsoft.com/office/drawing/2014/main" id="{D23B4D99-FEA8-489A-8436-A2F113BE1B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7666" y="-2718"/>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9905757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01AF5FBB-9FDC-4D75-9DD6-DAF01ED197A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3" name="Picture 12">
            <a:extLst>
              <a:ext uri="{FF2B5EF4-FFF2-40B4-BE49-F238E27FC236}">
                <a16:creationId xmlns:a16="http://schemas.microsoft.com/office/drawing/2014/main" id="{933BBBE6-F4CF-483E-BA74-B51421B4D93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15" name="Rectangle 14">
            <a:extLst>
              <a:ext uri="{FF2B5EF4-FFF2-40B4-BE49-F238E27FC236}">
                <a16:creationId xmlns:a16="http://schemas.microsoft.com/office/drawing/2014/main" id="{4C790028-99AE-4AE4-8269-9913E2D506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a:extLst>
              <a:ext uri="{FF2B5EF4-FFF2-40B4-BE49-F238E27FC236}">
                <a16:creationId xmlns:a16="http://schemas.microsoft.com/office/drawing/2014/main" id="{06936A2A-FE08-4EE0-A409-3EF3FA244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 name="Rectangle 18">
            <a:extLst>
              <a:ext uri="{FF2B5EF4-FFF2-40B4-BE49-F238E27FC236}">
                <a16:creationId xmlns:a16="http://schemas.microsoft.com/office/drawing/2014/main" id="{E1F0989E-BFBB-43E4-927B-2C51C7AE26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a:extLst>
              <a:ext uri="{FF2B5EF4-FFF2-40B4-BE49-F238E27FC236}">
                <a16:creationId xmlns:a16="http://schemas.microsoft.com/office/drawing/2014/main" id="{8ACA2469-91AA-459B-A5DD-8FFC0F70E0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TextBox 22">
            <a:extLst>
              <a:ext uri="{FF2B5EF4-FFF2-40B4-BE49-F238E27FC236}">
                <a16:creationId xmlns:a16="http://schemas.microsoft.com/office/drawing/2014/main" id="{97860FD2-CA19-4064-AA6F-68050C3D2011}"/>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94943" y="641225"/>
            <a:ext cx="415636" cy="369332"/>
          </a:xfrm>
          <a:prstGeom prst="rect">
            <a:avLst/>
          </a:prstGeom>
          <a:noFill/>
        </p:spPr>
        <p:txBody>
          <a:bodyPr wrap="square" rtlCol="0">
            <a:spAutoFit/>
          </a:bodyPr>
          <a:lstStyle/>
          <a:p>
            <a:pPr algn="r">
              <a:spcAft>
                <a:spcPts val="600"/>
              </a:spcAft>
            </a:pPr>
            <a:r>
              <a:rPr lang="en-US" sz="1800">
                <a:solidFill>
                  <a:schemeClr val="accent6"/>
                </a:solidFill>
                <a:latin typeface="Wingdings 3" panose="05040102010807070707" pitchFamily="18" charset="2"/>
              </a:rPr>
              <a:t>z</a:t>
            </a:r>
            <a:endParaRPr lang="en-US" sz="1000">
              <a:solidFill>
                <a:schemeClr val="accent6"/>
              </a:solidFill>
              <a:latin typeface="MS Shell Dlg 2" panose="020B0604030504040204" pitchFamily="34" charset="0"/>
            </a:endParaRPr>
          </a:p>
        </p:txBody>
      </p:sp>
      <p:sp useBgFill="1">
        <p:nvSpPr>
          <p:cNvPr id="25" name="Rectangle 24">
            <a:extLst>
              <a:ext uri="{FF2B5EF4-FFF2-40B4-BE49-F238E27FC236}">
                <a16:creationId xmlns:a16="http://schemas.microsoft.com/office/drawing/2014/main" id="{9B0F3308-12C4-4DD7-ABB4-D0DFAA3CF6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7" name="Picture 26">
            <a:extLst>
              <a:ext uri="{FF2B5EF4-FFF2-40B4-BE49-F238E27FC236}">
                <a16:creationId xmlns:a16="http://schemas.microsoft.com/office/drawing/2014/main" id="{6A24046D-AAB6-4470-AC22-6448D576E5B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29" name="Picture 28">
            <a:extLst>
              <a:ext uri="{FF2B5EF4-FFF2-40B4-BE49-F238E27FC236}">
                <a16:creationId xmlns:a16="http://schemas.microsoft.com/office/drawing/2014/main" id="{211A0A85-392D-49DA-B9EC-82262B3B961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31" name="Rectangle 30">
            <a:extLst>
              <a:ext uri="{FF2B5EF4-FFF2-40B4-BE49-F238E27FC236}">
                <a16:creationId xmlns:a16="http://schemas.microsoft.com/office/drawing/2014/main" id="{73AFD74C-283C-45BD-885B-6E6635E4B3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CE3DE725-FEB0-422F-BDBA-A29C95768A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05058156-257B-4118-BA50-5869C8AF6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10378001"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AEDE873E-E965-4120-802A-A2C17DE8B0C2}"/>
              </a:ext>
            </a:extLst>
          </p:cNvPr>
          <p:cNvSpPr>
            <a:spLocks noGrp="1"/>
          </p:cNvSpPr>
          <p:nvPr>
            <p:ph type="title"/>
          </p:nvPr>
        </p:nvSpPr>
        <p:spPr>
          <a:xfrm>
            <a:off x="1969803" y="808056"/>
            <a:ext cx="8608037" cy="1077229"/>
          </a:xfrm>
        </p:spPr>
        <p:txBody>
          <a:bodyPr vert="horz" lIns="91440" tIns="45720" rIns="91440" bIns="45720" rtlCol="0" anchor="t">
            <a:normAutofit/>
          </a:bodyPr>
          <a:lstStyle/>
          <a:p>
            <a:pPr algn="l"/>
            <a:r>
              <a:rPr lang="en-US"/>
              <a:t>Actividades clave</a:t>
            </a:r>
          </a:p>
        </p:txBody>
      </p:sp>
      <p:sp>
        <p:nvSpPr>
          <p:cNvPr id="3" name="Marcador de contenido 2">
            <a:extLst>
              <a:ext uri="{FF2B5EF4-FFF2-40B4-BE49-F238E27FC236}">
                <a16:creationId xmlns:a16="http://schemas.microsoft.com/office/drawing/2014/main" id="{232D0543-1CA0-4877-9D9F-EBE04062C6F0}"/>
              </a:ext>
            </a:extLst>
          </p:cNvPr>
          <p:cNvSpPr>
            <a:spLocks noGrp="1"/>
          </p:cNvSpPr>
          <p:nvPr>
            <p:ph sz="half" idx="1"/>
          </p:nvPr>
        </p:nvSpPr>
        <p:spPr>
          <a:xfrm>
            <a:off x="1975805" y="2052116"/>
            <a:ext cx="2658877" cy="3997828"/>
          </a:xfrm>
        </p:spPr>
        <p:txBody>
          <a:bodyPr vert="horz" lIns="91440" tIns="45720" rIns="91440" bIns="45720" rtlCol="0" anchor="ctr">
            <a:normAutofit/>
          </a:bodyPr>
          <a:lstStyle/>
          <a:p>
            <a:r>
              <a:rPr lang="en-US" sz="1600"/>
              <a:t>La empresa articula una oferta de valor desde lo que es capaz de hacer sobre la base de sus capacidades únicas o diferenciadas</a:t>
            </a:r>
          </a:p>
        </p:txBody>
      </p:sp>
      <p:pic>
        <p:nvPicPr>
          <p:cNvPr id="6" name="Marcador de contenido 5">
            <a:extLst>
              <a:ext uri="{FF2B5EF4-FFF2-40B4-BE49-F238E27FC236}">
                <a16:creationId xmlns:a16="http://schemas.microsoft.com/office/drawing/2014/main" id="{778A8511-720C-4CF5-AA48-3B7B90A0FCE9}"/>
              </a:ext>
            </a:extLst>
          </p:cNvPr>
          <p:cNvPicPr>
            <a:picLocks noGrp="1" noChangeAspect="1"/>
          </p:cNvPicPr>
          <p:nvPr>
            <p:ph sz="half" idx="2"/>
          </p:nvPr>
        </p:nvPicPr>
        <p:blipFill>
          <a:blip r:embed="rId5"/>
          <a:stretch>
            <a:fillRect/>
          </a:stretch>
        </p:blipFill>
        <p:spPr>
          <a:xfrm>
            <a:off x="6324418" y="2348779"/>
            <a:ext cx="3036121" cy="3373468"/>
          </a:xfrm>
          <a:prstGeom prst="rect">
            <a:avLst/>
          </a:prstGeom>
          <a:ln>
            <a:gradFill flip="none" rotWithShape="1">
              <a:gsLst>
                <a:gs pos="86000">
                  <a:schemeClr val="accent6">
                    <a:lumMod val="67000"/>
                  </a:schemeClr>
                </a:gs>
                <a:gs pos="20000">
                  <a:schemeClr val="accent6">
                    <a:lumMod val="97000"/>
                    <a:lumOff val="3000"/>
                  </a:schemeClr>
                </a:gs>
                <a:gs pos="100000">
                  <a:schemeClr val="accent6">
                    <a:lumMod val="60000"/>
                    <a:lumOff val="40000"/>
                  </a:schemeClr>
                </a:gs>
              </a:gsLst>
              <a:lin ang="16200000" scaled="1"/>
              <a:tileRect/>
            </a:gradFill>
          </a:ln>
          <a:effectLst>
            <a:innerShdw blurRad="127000">
              <a:prstClr val="black">
                <a:alpha val="90000"/>
              </a:prstClr>
            </a:innerShdw>
          </a:effectLst>
        </p:spPr>
      </p:pic>
      <p:sp>
        <p:nvSpPr>
          <p:cNvPr id="37" name="Rectangle 36">
            <a:extLst>
              <a:ext uri="{FF2B5EF4-FFF2-40B4-BE49-F238E27FC236}">
                <a16:creationId xmlns:a16="http://schemas.microsoft.com/office/drawing/2014/main" id="{D23B4D99-FEA8-489A-8436-A2F113BE1B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7666" y="-2718"/>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313897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01AF5FBB-9FDC-4D75-9DD6-DAF01ED197A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3" name="Picture 12">
            <a:extLst>
              <a:ext uri="{FF2B5EF4-FFF2-40B4-BE49-F238E27FC236}">
                <a16:creationId xmlns:a16="http://schemas.microsoft.com/office/drawing/2014/main" id="{933BBBE6-F4CF-483E-BA74-B51421B4D93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15" name="Rectangle 14">
            <a:extLst>
              <a:ext uri="{FF2B5EF4-FFF2-40B4-BE49-F238E27FC236}">
                <a16:creationId xmlns:a16="http://schemas.microsoft.com/office/drawing/2014/main" id="{4C790028-99AE-4AE4-8269-9913E2D506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a:extLst>
              <a:ext uri="{FF2B5EF4-FFF2-40B4-BE49-F238E27FC236}">
                <a16:creationId xmlns:a16="http://schemas.microsoft.com/office/drawing/2014/main" id="{06936A2A-FE08-4EE0-A409-3EF3FA244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 name="Rectangle 18">
            <a:extLst>
              <a:ext uri="{FF2B5EF4-FFF2-40B4-BE49-F238E27FC236}">
                <a16:creationId xmlns:a16="http://schemas.microsoft.com/office/drawing/2014/main" id="{E1F0989E-BFBB-43E4-927B-2C51C7AE26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a:extLst>
              <a:ext uri="{FF2B5EF4-FFF2-40B4-BE49-F238E27FC236}">
                <a16:creationId xmlns:a16="http://schemas.microsoft.com/office/drawing/2014/main" id="{8ACA2469-91AA-459B-A5DD-8FFC0F70E0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TextBox 22">
            <a:extLst>
              <a:ext uri="{FF2B5EF4-FFF2-40B4-BE49-F238E27FC236}">
                <a16:creationId xmlns:a16="http://schemas.microsoft.com/office/drawing/2014/main" id="{97860FD2-CA19-4064-AA6F-68050C3D2011}"/>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94943" y="641225"/>
            <a:ext cx="415636" cy="369332"/>
          </a:xfrm>
          <a:prstGeom prst="rect">
            <a:avLst/>
          </a:prstGeom>
          <a:noFill/>
        </p:spPr>
        <p:txBody>
          <a:bodyPr wrap="square" rtlCol="0">
            <a:spAutoFit/>
          </a:bodyPr>
          <a:lstStyle/>
          <a:p>
            <a:pPr algn="r">
              <a:spcAft>
                <a:spcPts val="600"/>
              </a:spcAft>
            </a:pPr>
            <a:r>
              <a:rPr lang="en-US" sz="1800">
                <a:solidFill>
                  <a:schemeClr val="accent6"/>
                </a:solidFill>
                <a:latin typeface="Wingdings 3" panose="05040102010807070707" pitchFamily="18" charset="2"/>
              </a:rPr>
              <a:t>z</a:t>
            </a:r>
            <a:endParaRPr lang="en-US" sz="1000">
              <a:solidFill>
                <a:schemeClr val="accent6"/>
              </a:solidFill>
              <a:latin typeface="MS Shell Dlg 2" panose="020B0604030504040204" pitchFamily="34" charset="0"/>
            </a:endParaRPr>
          </a:p>
        </p:txBody>
      </p:sp>
      <p:sp useBgFill="1">
        <p:nvSpPr>
          <p:cNvPr id="25" name="Rectangle 24">
            <a:extLst>
              <a:ext uri="{FF2B5EF4-FFF2-40B4-BE49-F238E27FC236}">
                <a16:creationId xmlns:a16="http://schemas.microsoft.com/office/drawing/2014/main" id="{9B0F3308-12C4-4DD7-ABB4-D0DFAA3CF6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7" name="Picture 26">
            <a:extLst>
              <a:ext uri="{FF2B5EF4-FFF2-40B4-BE49-F238E27FC236}">
                <a16:creationId xmlns:a16="http://schemas.microsoft.com/office/drawing/2014/main" id="{6A24046D-AAB6-4470-AC22-6448D576E5B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29" name="Picture 28">
            <a:extLst>
              <a:ext uri="{FF2B5EF4-FFF2-40B4-BE49-F238E27FC236}">
                <a16:creationId xmlns:a16="http://schemas.microsoft.com/office/drawing/2014/main" id="{211A0A85-392D-49DA-B9EC-82262B3B961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31" name="Rectangle 30">
            <a:extLst>
              <a:ext uri="{FF2B5EF4-FFF2-40B4-BE49-F238E27FC236}">
                <a16:creationId xmlns:a16="http://schemas.microsoft.com/office/drawing/2014/main" id="{73AFD74C-283C-45BD-885B-6E6635E4B3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CE3DE725-FEB0-422F-BDBA-A29C95768A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05058156-257B-4118-BA50-5869C8AF6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10378001"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F9D979F5-6C43-435C-A6A3-20FB7A28881F}"/>
              </a:ext>
            </a:extLst>
          </p:cNvPr>
          <p:cNvSpPr>
            <a:spLocks noGrp="1"/>
          </p:cNvSpPr>
          <p:nvPr>
            <p:ph type="title"/>
          </p:nvPr>
        </p:nvSpPr>
        <p:spPr>
          <a:xfrm>
            <a:off x="1969803" y="808056"/>
            <a:ext cx="8608037" cy="1077229"/>
          </a:xfrm>
        </p:spPr>
        <p:txBody>
          <a:bodyPr vert="horz" lIns="91440" tIns="45720" rIns="91440" bIns="45720" rtlCol="0" anchor="t">
            <a:normAutofit/>
          </a:bodyPr>
          <a:lstStyle/>
          <a:p>
            <a:pPr algn="l"/>
            <a:r>
              <a:rPr lang="en-US"/>
              <a:t>Recursos clave</a:t>
            </a:r>
          </a:p>
        </p:txBody>
      </p:sp>
      <p:sp>
        <p:nvSpPr>
          <p:cNvPr id="3" name="Marcador de contenido 2">
            <a:extLst>
              <a:ext uri="{FF2B5EF4-FFF2-40B4-BE49-F238E27FC236}">
                <a16:creationId xmlns:a16="http://schemas.microsoft.com/office/drawing/2014/main" id="{0F0A4D56-BD67-49B6-BA79-F1592F50E7A6}"/>
              </a:ext>
            </a:extLst>
          </p:cNvPr>
          <p:cNvSpPr>
            <a:spLocks noGrp="1"/>
          </p:cNvSpPr>
          <p:nvPr>
            <p:ph sz="half" idx="1"/>
          </p:nvPr>
        </p:nvSpPr>
        <p:spPr>
          <a:xfrm>
            <a:off x="1975805" y="2052116"/>
            <a:ext cx="2658877" cy="3997828"/>
          </a:xfrm>
        </p:spPr>
        <p:txBody>
          <a:bodyPr vert="horz" lIns="91440" tIns="45720" rIns="91440" bIns="45720" rtlCol="0" anchor="ctr">
            <a:normAutofit/>
          </a:bodyPr>
          <a:lstStyle/>
          <a:p>
            <a:r>
              <a:rPr lang="en-US" sz="1600"/>
              <a:t>Los recursos clave, identifican los diferentes aspectos que la empresa necesita para materializar la oferta de valor. Estos recursos financieros, de personas, físicos o digitales, debiesen considerar también un aspecto diferenciador.</a:t>
            </a:r>
          </a:p>
        </p:txBody>
      </p:sp>
      <p:pic>
        <p:nvPicPr>
          <p:cNvPr id="6" name="Marcador de contenido 5">
            <a:extLst>
              <a:ext uri="{FF2B5EF4-FFF2-40B4-BE49-F238E27FC236}">
                <a16:creationId xmlns:a16="http://schemas.microsoft.com/office/drawing/2014/main" id="{5ADCA399-4E04-49A4-8737-148C5BDE12B5}"/>
              </a:ext>
            </a:extLst>
          </p:cNvPr>
          <p:cNvPicPr>
            <a:picLocks noGrp="1" noChangeAspect="1"/>
          </p:cNvPicPr>
          <p:nvPr>
            <p:ph sz="half" idx="2"/>
          </p:nvPr>
        </p:nvPicPr>
        <p:blipFill>
          <a:blip r:embed="rId5"/>
          <a:stretch>
            <a:fillRect/>
          </a:stretch>
        </p:blipFill>
        <p:spPr>
          <a:xfrm>
            <a:off x="6301301" y="2348779"/>
            <a:ext cx="3082356" cy="3373468"/>
          </a:xfrm>
          <a:prstGeom prst="rect">
            <a:avLst/>
          </a:prstGeom>
          <a:ln>
            <a:gradFill flip="none" rotWithShape="1">
              <a:gsLst>
                <a:gs pos="86000">
                  <a:schemeClr val="accent6">
                    <a:lumMod val="67000"/>
                  </a:schemeClr>
                </a:gs>
                <a:gs pos="20000">
                  <a:schemeClr val="accent6">
                    <a:lumMod val="97000"/>
                    <a:lumOff val="3000"/>
                  </a:schemeClr>
                </a:gs>
                <a:gs pos="100000">
                  <a:schemeClr val="accent6">
                    <a:lumMod val="60000"/>
                    <a:lumOff val="40000"/>
                  </a:schemeClr>
                </a:gs>
              </a:gsLst>
              <a:lin ang="16200000" scaled="1"/>
              <a:tileRect/>
            </a:gradFill>
          </a:ln>
          <a:effectLst>
            <a:innerShdw blurRad="127000">
              <a:prstClr val="black">
                <a:alpha val="90000"/>
              </a:prstClr>
            </a:innerShdw>
          </a:effectLst>
        </p:spPr>
      </p:pic>
      <p:sp>
        <p:nvSpPr>
          <p:cNvPr id="37" name="Rectangle 36">
            <a:extLst>
              <a:ext uri="{FF2B5EF4-FFF2-40B4-BE49-F238E27FC236}">
                <a16:creationId xmlns:a16="http://schemas.microsoft.com/office/drawing/2014/main" id="{D23B4D99-FEA8-489A-8436-A2F113BE1B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7666" y="-2718"/>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704891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01AF5FBB-9FDC-4D75-9DD6-DAF01ED197A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3" name="Picture 12">
            <a:extLst>
              <a:ext uri="{FF2B5EF4-FFF2-40B4-BE49-F238E27FC236}">
                <a16:creationId xmlns:a16="http://schemas.microsoft.com/office/drawing/2014/main" id="{933BBBE6-F4CF-483E-BA74-B51421B4D93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15" name="Rectangle 14">
            <a:extLst>
              <a:ext uri="{FF2B5EF4-FFF2-40B4-BE49-F238E27FC236}">
                <a16:creationId xmlns:a16="http://schemas.microsoft.com/office/drawing/2014/main" id="{4C790028-99AE-4AE4-8269-9913E2D506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a:extLst>
              <a:ext uri="{FF2B5EF4-FFF2-40B4-BE49-F238E27FC236}">
                <a16:creationId xmlns:a16="http://schemas.microsoft.com/office/drawing/2014/main" id="{06936A2A-FE08-4EE0-A409-3EF3FA244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 name="Rectangle 18">
            <a:extLst>
              <a:ext uri="{FF2B5EF4-FFF2-40B4-BE49-F238E27FC236}">
                <a16:creationId xmlns:a16="http://schemas.microsoft.com/office/drawing/2014/main" id="{E1F0989E-BFBB-43E4-927B-2C51C7AE26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a:extLst>
              <a:ext uri="{FF2B5EF4-FFF2-40B4-BE49-F238E27FC236}">
                <a16:creationId xmlns:a16="http://schemas.microsoft.com/office/drawing/2014/main" id="{8ACA2469-91AA-459B-A5DD-8FFC0F70E0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TextBox 22">
            <a:extLst>
              <a:ext uri="{FF2B5EF4-FFF2-40B4-BE49-F238E27FC236}">
                <a16:creationId xmlns:a16="http://schemas.microsoft.com/office/drawing/2014/main" id="{97860FD2-CA19-4064-AA6F-68050C3D2011}"/>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94943" y="641225"/>
            <a:ext cx="415636" cy="369332"/>
          </a:xfrm>
          <a:prstGeom prst="rect">
            <a:avLst/>
          </a:prstGeom>
          <a:noFill/>
        </p:spPr>
        <p:txBody>
          <a:bodyPr wrap="square" rtlCol="0">
            <a:spAutoFit/>
          </a:bodyPr>
          <a:lstStyle/>
          <a:p>
            <a:pPr algn="r">
              <a:spcAft>
                <a:spcPts val="600"/>
              </a:spcAft>
            </a:pPr>
            <a:r>
              <a:rPr lang="en-US" sz="1800">
                <a:solidFill>
                  <a:schemeClr val="accent6"/>
                </a:solidFill>
                <a:latin typeface="Wingdings 3" panose="05040102010807070707" pitchFamily="18" charset="2"/>
              </a:rPr>
              <a:t>z</a:t>
            </a:r>
            <a:endParaRPr lang="en-US" sz="1000">
              <a:solidFill>
                <a:schemeClr val="accent6"/>
              </a:solidFill>
              <a:latin typeface="MS Shell Dlg 2" panose="020B0604030504040204" pitchFamily="34" charset="0"/>
            </a:endParaRPr>
          </a:p>
        </p:txBody>
      </p:sp>
      <p:sp useBgFill="1">
        <p:nvSpPr>
          <p:cNvPr id="25" name="Rectangle 24">
            <a:extLst>
              <a:ext uri="{FF2B5EF4-FFF2-40B4-BE49-F238E27FC236}">
                <a16:creationId xmlns:a16="http://schemas.microsoft.com/office/drawing/2014/main" id="{9B0F3308-12C4-4DD7-ABB4-D0DFAA3CF6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7" name="Picture 26">
            <a:extLst>
              <a:ext uri="{FF2B5EF4-FFF2-40B4-BE49-F238E27FC236}">
                <a16:creationId xmlns:a16="http://schemas.microsoft.com/office/drawing/2014/main" id="{6A24046D-AAB6-4470-AC22-6448D576E5B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29" name="Picture 28">
            <a:extLst>
              <a:ext uri="{FF2B5EF4-FFF2-40B4-BE49-F238E27FC236}">
                <a16:creationId xmlns:a16="http://schemas.microsoft.com/office/drawing/2014/main" id="{211A0A85-392D-49DA-B9EC-82262B3B961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31" name="Rectangle 30">
            <a:extLst>
              <a:ext uri="{FF2B5EF4-FFF2-40B4-BE49-F238E27FC236}">
                <a16:creationId xmlns:a16="http://schemas.microsoft.com/office/drawing/2014/main" id="{73AFD74C-283C-45BD-885B-6E6635E4B3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CE3DE725-FEB0-422F-BDBA-A29C95768A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05058156-257B-4118-BA50-5869C8AF6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10378001"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8C38A298-617D-4D0D-8A3D-7B6B83EC3847}"/>
              </a:ext>
            </a:extLst>
          </p:cNvPr>
          <p:cNvSpPr>
            <a:spLocks noGrp="1"/>
          </p:cNvSpPr>
          <p:nvPr>
            <p:ph type="title"/>
          </p:nvPr>
        </p:nvSpPr>
        <p:spPr>
          <a:xfrm>
            <a:off x="1969803" y="808056"/>
            <a:ext cx="8608037" cy="1077229"/>
          </a:xfrm>
        </p:spPr>
        <p:txBody>
          <a:bodyPr vert="horz" lIns="91440" tIns="45720" rIns="91440" bIns="45720" rtlCol="0" anchor="t">
            <a:normAutofit/>
          </a:bodyPr>
          <a:lstStyle/>
          <a:p>
            <a:pPr algn="l"/>
            <a:r>
              <a:rPr lang="en-US"/>
              <a:t>Relación con proveedores</a:t>
            </a:r>
          </a:p>
        </p:txBody>
      </p:sp>
      <p:sp>
        <p:nvSpPr>
          <p:cNvPr id="3" name="Marcador de contenido 2">
            <a:extLst>
              <a:ext uri="{FF2B5EF4-FFF2-40B4-BE49-F238E27FC236}">
                <a16:creationId xmlns:a16="http://schemas.microsoft.com/office/drawing/2014/main" id="{1CD25E05-8E84-4222-86F4-1F49E525FD24}"/>
              </a:ext>
            </a:extLst>
          </p:cNvPr>
          <p:cNvSpPr>
            <a:spLocks noGrp="1"/>
          </p:cNvSpPr>
          <p:nvPr>
            <p:ph sz="half" idx="1"/>
          </p:nvPr>
        </p:nvSpPr>
        <p:spPr>
          <a:xfrm>
            <a:off x="1975805" y="2052116"/>
            <a:ext cx="2658877" cy="3997828"/>
          </a:xfrm>
        </p:spPr>
        <p:txBody>
          <a:bodyPr vert="horz" lIns="91440" tIns="45720" rIns="91440" bIns="45720" rtlCol="0" anchor="ctr">
            <a:normAutofit/>
          </a:bodyPr>
          <a:lstStyle/>
          <a:p>
            <a:r>
              <a:rPr lang="en-US" sz="1600"/>
              <a:t>Se identifican la serie de alianzas que la empresa debe realizar para accionar su oferta de valor para ganar en velocidad, costo y/o calidad</a:t>
            </a:r>
          </a:p>
        </p:txBody>
      </p:sp>
      <p:pic>
        <p:nvPicPr>
          <p:cNvPr id="6" name="Marcador de contenido 5">
            <a:extLst>
              <a:ext uri="{FF2B5EF4-FFF2-40B4-BE49-F238E27FC236}">
                <a16:creationId xmlns:a16="http://schemas.microsoft.com/office/drawing/2014/main" id="{2E2A925D-544A-4CEB-B826-5F8E0F03E3CA}"/>
              </a:ext>
            </a:extLst>
          </p:cNvPr>
          <p:cNvPicPr>
            <a:picLocks noGrp="1" noChangeAspect="1"/>
          </p:cNvPicPr>
          <p:nvPr>
            <p:ph sz="half" idx="2"/>
          </p:nvPr>
        </p:nvPicPr>
        <p:blipFill>
          <a:blip r:embed="rId5"/>
          <a:stretch>
            <a:fillRect/>
          </a:stretch>
        </p:blipFill>
        <p:spPr>
          <a:xfrm>
            <a:off x="7090063" y="2348779"/>
            <a:ext cx="1504831" cy="3373468"/>
          </a:xfrm>
          <a:prstGeom prst="rect">
            <a:avLst/>
          </a:prstGeom>
          <a:ln>
            <a:gradFill flip="none" rotWithShape="1">
              <a:gsLst>
                <a:gs pos="86000">
                  <a:schemeClr val="accent6">
                    <a:lumMod val="67000"/>
                  </a:schemeClr>
                </a:gs>
                <a:gs pos="20000">
                  <a:schemeClr val="accent6">
                    <a:lumMod val="97000"/>
                    <a:lumOff val="3000"/>
                  </a:schemeClr>
                </a:gs>
                <a:gs pos="100000">
                  <a:schemeClr val="accent6">
                    <a:lumMod val="60000"/>
                    <a:lumOff val="40000"/>
                  </a:schemeClr>
                </a:gs>
              </a:gsLst>
              <a:lin ang="16200000" scaled="1"/>
              <a:tileRect/>
            </a:gradFill>
          </a:ln>
          <a:effectLst>
            <a:innerShdw blurRad="127000">
              <a:prstClr val="black">
                <a:alpha val="90000"/>
              </a:prstClr>
            </a:innerShdw>
          </a:effectLst>
        </p:spPr>
      </p:pic>
      <p:sp>
        <p:nvSpPr>
          <p:cNvPr id="37" name="Rectangle 36">
            <a:extLst>
              <a:ext uri="{FF2B5EF4-FFF2-40B4-BE49-F238E27FC236}">
                <a16:creationId xmlns:a16="http://schemas.microsoft.com/office/drawing/2014/main" id="{D23B4D99-FEA8-489A-8436-A2F113BE1B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7666" y="-2718"/>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0047456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01AF5FBB-9FDC-4D75-9DD6-DAF01ED197A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a:extLst>
              <a:ext uri="{FF2B5EF4-FFF2-40B4-BE49-F238E27FC236}">
                <a16:creationId xmlns:a16="http://schemas.microsoft.com/office/drawing/2014/main" id="{933BBBE6-F4CF-483E-BA74-B51421B4D93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17" name="Rectangle 16">
            <a:extLst>
              <a:ext uri="{FF2B5EF4-FFF2-40B4-BE49-F238E27FC236}">
                <a16:creationId xmlns:a16="http://schemas.microsoft.com/office/drawing/2014/main" id="{4C790028-99AE-4AE4-8269-9913E2D506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 name="Rectangle 18">
            <a:extLst>
              <a:ext uri="{FF2B5EF4-FFF2-40B4-BE49-F238E27FC236}">
                <a16:creationId xmlns:a16="http://schemas.microsoft.com/office/drawing/2014/main" id="{06936A2A-FE08-4EE0-A409-3EF3FA244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a:extLst>
              <a:ext uri="{FF2B5EF4-FFF2-40B4-BE49-F238E27FC236}">
                <a16:creationId xmlns:a16="http://schemas.microsoft.com/office/drawing/2014/main" id="{E1F0989E-BFBB-43E4-927B-2C51C7AE26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a:extLst>
              <a:ext uri="{FF2B5EF4-FFF2-40B4-BE49-F238E27FC236}">
                <a16:creationId xmlns:a16="http://schemas.microsoft.com/office/drawing/2014/main" id="{8ACA2469-91AA-459B-A5DD-8FFC0F70E0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TextBox 24">
            <a:extLst>
              <a:ext uri="{FF2B5EF4-FFF2-40B4-BE49-F238E27FC236}">
                <a16:creationId xmlns:a16="http://schemas.microsoft.com/office/drawing/2014/main" id="{97860FD2-CA19-4064-AA6F-68050C3D2011}"/>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94943" y="641225"/>
            <a:ext cx="415636" cy="369332"/>
          </a:xfrm>
          <a:prstGeom prst="rect">
            <a:avLst/>
          </a:prstGeom>
          <a:noFill/>
        </p:spPr>
        <p:txBody>
          <a:bodyPr wrap="square" rtlCol="0">
            <a:spAutoFit/>
          </a:bodyPr>
          <a:lstStyle/>
          <a:p>
            <a:pPr algn="r">
              <a:spcAft>
                <a:spcPts val="600"/>
              </a:spcAft>
            </a:pPr>
            <a:r>
              <a:rPr lang="en-US" sz="1800">
                <a:solidFill>
                  <a:schemeClr val="accent6"/>
                </a:solidFill>
                <a:latin typeface="Wingdings 3" panose="05040102010807070707" pitchFamily="18" charset="2"/>
              </a:rPr>
              <a:t>z</a:t>
            </a:r>
            <a:endParaRPr lang="en-US" sz="1000">
              <a:solidFill>
                <a:schemeClr val="accent6"/>
              </a:solidFill>
              <a:latin typeface="MS Shell Dlg 2" panose="020B0604030504040204" pitchFamily="34" charset="0"/>
            </a:endParaRPr>
          </a:p>
        </p:txBody>
      </p:sp>
      <p:sp useBgFill="1">
        <p:nvSpPr>
          <p:cNvPr id="27" name="Rectangle 26">
            <a:extLst>
              <a:ext uri="{FF2B5EF4-FFF2-40B4-BE49-F238E27FC236}">
                <a16:creationId xmlns:a16="http://schemas.microsoft.com/office/drawing/2014/main" id="{9B0F3308-12C4-4DD7-ABB4-D0DFAA3CF6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9" name="Picture 28">
            <a:extLst>
              <a:ext uri="{FF2B5EF4-FFF2-40B4-BE49-F238E27FC236}">
                <a16:creationId xmlns:a16="http://schemas.microsoft.com/office/drawing/2014/main" id="{6A24046D-AAB6-4470-AC22-6448D576E5B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31" name="Picture 30">
            <a:extLst>
              <a:ext uri="{FF2B5EF4-FFF2-40B4-BE49-F238E27FC236}">
                <a16:creationId xmlns:a16="http://schemas.microsoft.com/office/drawing/2014/main" id="{211A0A85-392D-49DA-B9EC-82262B3B961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33" name="Rectangle 32">
            <a:extLst>
              <a:ext uri="{FF2B5EF4-FFF2-40B4-BE49-F238E27FC236}">
                <a16:creationId xmlns:a16="http://schemas.microsoft.com/office/drawing/2014/main" id="{73AFD74C-283C-45BD-885B-6E6635E4B3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CE3DE725-FEB0-422F-BDBA-A29C95768A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05058156-257B-4118-BA50-5869C8AF6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10378001"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ítulo 3">
            <a:extLst>
              <a:ext uri="{FF2B5EF4-FFF2-40B4-BE49-F238E27FC236}">
                <a16:creationId xmlns:a16="http://schemas.microsoft.com/office/drawing/2014/main" id="{41C48F0A-B5EC-4629-B2DF-18221408FACA}"/>
              </a:ext>
            </a:extLst>
          </p:cNvPr>
          <p:cNvSpPr>
            <a:spLocks noGrp="1"/>
          </p:cNvSpPr>
          <p:nvPr>
            <p:ph type="title"/>
          </p:nvPr>
        </p:nvSpPr>
        <p:spPr>
          <a:xfrm>
            <a:off x="1969803" y="808056"/>
            <a:ext cx="8608037" cy="1077229"/>
          </a:xfrm>
        </p:spPr>
        <p:txBody>
          <a:bodyPr vert="horz" lIns="91440" tIns="45720" rIns="91440" bIns="45720" rtlCol="0" anchor="t">
            <a:normAutofit/>
          </a:bodyPr>
          <a:lstStyle/>
          <a:p>
            <a:pPr algn="l"/>
            <a:r>
              <a:rPr lang="en-US"/>
              <a:t>Estructura de costos</a:t>
            </a:r>
          </a:p>
        </p:txBody>
      </p:sp>
      <p:sp>
        <p:nvSpPr>
          <p:cNvPr id="5" name="Marcador de contenido 4">
            <a:extLst>
              <a:ext uri="{FF2B5EF4-FFF2-40B4-BE49-F238E27FC236}">
                <a16:creationId xmlns:a16="http://schemas.microsoft.com/office/drawing/2014/main" id="{491F8723-9CC1-41AE-B384-424CDB1A625B}"/>
              </a:ext>
            </a:extLst>
          </p:cNvPr>
          <p:cNvSpPr>
            <a:spLocks noGrp="1"/>
          </p:cNvSpPr>
          <p:nvPr>
            <p:ph sz="half" idx="1"/>
          </p:nvPr>
        </p:nvSpPr>
        <p:spPr>
          <a:xfrm>
            <a:off x="1975805" y="2052116"/>
            <a:ext cx="2658877" cy="3997828"/>
          </a:xfrm>
        </p:spPr>
        <p:txBody>
          <a:bodyPr vert="horz" lIns="91440" tIns="45720" rIns="91440" bIns="45720" rtlCol="0" anchor="ctr">
            <a:normAutofit/>
          </a:bodyPr>
          <a:lstStyle/>
          <a:p>
            <a:r>
              <a:rPr lang="en-US" sz="1600"/>
              <a:t>Se define a partir de la forma como los costos u otros aspectos que los definen articulan de forma efectiva e innovadora la materialización de la propuesta de valor hacia el cliente. </a:t>
            </a:r>
          </a:p>
        </p:txBody>
      </p:sp>
      <p:pic>
        <p:nvPicPr>
          <p:cNvPr id="8" name="Marcador de contenido 7">
            <a:extLst>
              <a:ext uri="{FF2B5EF4-FFF2-40B4-BE49-F238E27FC236}">
                <a16:creationId xmlns:a16="http://schemas.microsoft.com/office/drawing/2014/main" id="{1E6A32D4-4A69-49A8-8172-CB542FF0AC1A}"/>
              </a:ext>
            </a:extLst>
          </p:cNvPr>
          <p:cNvPicPr>
            <a:picLocks noGrp="1" noChangeAspect="1"/>
          </p:cNvPicPr>
          <p:nvPr>
            <p:ph sz="half" idx="2"/>
          </p:nvPr>
        </p:nvPicPr>
        <p:blipFill>
          <a:blip r:embed="rId5"/>
          <a:stretch>
            <a:fillRect/>
          </a:stretch>
        </p:blipFill>
        <p:spPr>
          <a:xfrm>
            <a:off x="5432992" y="3276524"/>
            <a:ext cx="4818974" cy="1517977"/>
          </a:xfrm>
          <a:prstGeom prst="rect">
            <a:avLst/>
          </a:prstGeom>
          <a:ln>
            <a:gradFill flip="none" rotWithShape="1">
              <a:gsLst>
                <a:gs pos="86000">
                  <a:schemeClr val="accent6">
                    <a:lumMod val="67000"/>
                  </a:schemeClr>
                </a:gs>
                <a:gs pos="20000">
                  <a:schemeClr val="accent6">
                    <a:lumMod val="97000"/>
                    <a:lumOff val="3000"/>
                  </a:schemeClr>
                </a:gs>
                <a:gs pos="100000">
                  <a:schemeClr val="accent6">
                    <a:lumMod val="60000"/>
                    <a:lumOff val="40000"/>
                  </a:schemeClr>
                </a:gs>
              </a:gsLst>
              <a:lin ang="16200000" scaled="1"/>
              <a:tileRect/>
            </a:gradFill>
          </a:ln>
          <a:effectLst>
            <a:innerShdw blurRad="127000">
              <a:prstClr val="black">
                <a:alpha val="90000"/>
              </a:prstClr>
            </a:innerShdw>
          </a:effectLst>
        </p:spPr>
      </p:pic>
      <p:sp>
        <p:nvSpPr>
          <p:cNvPr id="39" name="Rectangle 38">
            <a:extLst>
              <a:ext uri="{FF2B5EF4-FFF2-40B4-BE49-F238E27FC236}">
                <a16:creationId xmlns:a16="http://schemas.microsoft.com/office/drawing/2014/main" id="{D23B4D99-FEA8-489A-8436-A2F113BE1B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7666" y="-2718"/>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479417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0BE3D13-5BE5-4B05-AFCF-2A2E059D29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1AC85C80-0175-4214-A13D-03C224658C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9124" y="487443"/>
            <a:ext cx="5841548" cy="5841548"/>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40000"/>
                  <a:lumOff val="60000"/>
                </a:schemeClr>
              </a:solidFill>
            </a:endParaRPr>
          </a:p>
        </p:txBody>
      </p:sp>
      <p:pic>
        <p:nvPicPr>
          <p:cNvPr id="14" name="Picture 13">
            <a:extLst>
              <a:ext uri="{FF2B5EF4-FFF2-40B4-BE49-F238E27FC236}">
                <a16:creationId xmlns:a16="http://schemas.microsoft.com/office/drawing/2014/main" id="{15ADB788-8569-409E-862D-665AD53C990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2133" y="0"/>
            <a:ext cx="12189867" cy="6858000"/>
          </a:xfrm>
          <a:prstGeom prst="rect">
            <a:avLst/>
          </a:prstGeom>
        </p:spPr>
      </p:pic>
      <p:sp>
        <p:nvSpPr>
          <p:cNvPr id="4" name="Título 3">
            <a:extLst>
              <a:ext uri="{FF2B5EF4-FFF2-40B4-BE49-F238E27FC236}">
                <a16:creationId xmlns:a16="http://schemas.microsoft.com/office/drawing/2014/main" id="{6566AF9E-3F5A-4F34-869C-89B80AEFDA35}"/>
              </a:ext>
            </a:extLst>
          </p:cNvPr>
          <p:cNvSpPr>
            <a:spLocks noGrp="1"/>
          </p:cNvSpPr>
          <p:nvPr>
            <p:ph type="ctrTitle"/>
          </p:nvPr>
        </p:nvSpPr>
        <p:spPr>
          <a:xfrm>
            <a:off x="3039048" y="2568817"/>
            <a:ext cx="7155598" cy="3133968"/>
          </a:xfrm>
        </p:spPr>
        <p:txBody>
          <a:bodyPr>
            <a:normAutofit/>
          </a:bodyPr>
          <a:lstStyle/>
          <a:p>
            <a:pPr algn="l"/>
            <a:r>
              <a:rPr lang="es-CL" sz="6600">
                <a:solidFill>
                  <a:srgbClr val="1F2D29"/>
                </a:solidFill>
              </a:rPr>
              <a:t>¿Qué es un modelo de negocio?</a:t>
            </a:r>
          </a:p>
        </p:txBody>
      </p:sp>
      <p:sp>
        <p:nvSpPr>
          <p:cNvPr id="5" name="Subtítulo 4">
            <a:extLst>
              <a:ext uri="{FF2B5EF4-FFF2-40B4-BE49-F238E27FC236}">
                <a16:creationId xmlns:a16="http://schemas.microsoft.com/office/drawing/2014/main" id="{F614D51B-608B-482B-B505-9F96E4410EA4}"/>
              </a:ext>
            </a:extLst>
          </p:cNvPr>
          <p:cNvSpPr>
            <a:spLocks noGrp="1"/>
          </p:cNvSpPr>
          <p:nvPr>
            <p:ph type="subTitle" idx="1"/>
          </p:nvPr>
        </p:nvSpPr>
        <p:spPr>
          <a:xfrm>
            <a:off x="3039048" y="1325691"/>
            <a:ext cx="4355178" cy="1138426"/>
          </a:xfrm>
        </p:spPr>
        <p:txBody>
          <a:bodyPr>
            <a:normAutofit/>
          </a:bodyPr>
          <a:lstStyle/>
          <a:p>
            <a:pPr algn="l"/>
            <a:endParaRPr lang="es-CL" sz="1600">
              <a:solidFill>
                <a:srgbClr val="1F2D29"/>
              </a:solidFill>
            </a:endParaRPr>
          </a:p>
        </p:txBody>
      </p:sp>
      <p:sp>
        <p:nvSpPr>
          <p:cNvPr id="16" name="Rectangle 15">
            <a:extLst>
              <a:ext uri="{FF2B5EF4-FFF2-40B4-BE49-F238E27FC236}">
                <a16:creationId xmlns:a16="http://schemas.microsoft.com/office/drawing/2014/main" id="{76562092-3AA7-4EF0-9007-C44F879A13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ight Triangle 17">
            <a:extLst>
              <a:ext uri="{FF2B5EF4-FFF2-40B4-BE49-F238E27FC236}">
                <a16:creationId xmlns:a16="http://schemas.microsoft.com/office/drawing/2014/main" id="{2663C086-1480-4E81-BD6F-3E43A4C38C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585313" y="2747897"/>
            <a:ext cx="353147" cy="353147"/>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21355858"/>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4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090B13E-6F30-482C-925A-276885987D92}"/>
              </a:ext>
            </a:extLst>
          </p:cNvPr>
          <p:cNvSpPr>
            <a:spLocks noGrp="1"/>
          </p:cNvSpPr>
          <p:nvPr>
            <p:ph type="title"/>
          </p:nvPr>
        </p:nvSpPr>
        <p:spPr/>
        <p:txBody>
          <a:bodyPr/>
          <a:lstStyle/>
          <a:p>
            <a:endParaRPr lang="es-CL"/>
          </a:p>
        </p:txBody>
      </p:sp>
      <p:sp>
        <p:nvSpPr>
          <p:cNvPr id="3" name="Marcador de contenido 2">
            <a:extLst>
              <a:ext uri="{FF2B5EF4-FFF2-40B4-BE49-F238E27FC236}">
                <a16:creationId xmlns:a16="http://schemas.microsoft.com/office/drawing/2014/main" id="{192E5E79-EDD2-40F4-B1C7-9BC6A9229D38}"/>
              </a:ext>
            </a:extLst>
          </p:cNvPr>
          <p:cNvSpPr>
            <a:spLocks noGrp="1"/>
          </p:cNvSpPr>
          <p:nvPr>
            <p:ph idx="1"/>
          </p:nvPr>
        </p:nvSpPr>
        <p:spPr/>
        <p:txBody>
          <a:bodyPr/>
          <a:lstStyle/>
          <a:p>
            <a:r>
              <a:rPr lang="es-CL"/>
              <a:t>Para que una propuesta de valor sea atractiva, no debe estar limitada sólo al producto o servicio que una organización pueda producir, también se debe diseñar como se piensa generar y entregar la solución, y la lógica económica que sustente esta nueva propuesta en el tiempo.</a:t>
            </a:r>
          </a:p>
        </p:txBody>
      </p:sp>
    </p:spTree>
    <p:extLst>
      <p:ext uri="{BB962C8B-B14F-4D97-AF65-F5344CB8AC3E}">
        <p14:creationId xmlns:p14="http://schemas.microsoft.com/office/powerpoint/2010/main" val="40286273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078C6849-0576-4D75-97E4-D11F3ABEC0BE}"/>
              </a:ext>
            </a:extLst>
          </p:cNvPr>
          <p:cNvSpPr>
            <a:spLocks noGrp="1"/>
          </p:cNvSpPr>
          <p:nvPr>
            <p:ph idx="1"/>
          </p:nvPr>
        </p:nvSpPr>
        <p:spPr/>
        <p:txBody>
          <a:bodyPr/>
          <a:lstStyle/>
          <a:p>
            <a:r>
              <a:rPr lang="es-CL"/>
              <a:t>El modelo de negocio se refiere a la forma en como una organización crea, gestiona y captura valor. Desde esta perspectiva</a:t>
            </a:r>
            <a:r>
              <a:rPr lang="es-CL" b="1"/>
              <a:t>, el éxito o fracaso </a:t>
            </a:r>
            <a:r>
              <a:rPr lang="es-CL"/>
              <a:t>de una determinada solución en el mercado </a:t>
            </a:r>
            <a:r>
              <a:rPr lang="es-CL" b="1"/>
              <a:t>está determinada en gran medida por el modelo de negocio</a:t>
            </a:r>
            <a:r>
              <a:rPr lang="es-CL"/>
              <a:t>, es decir, la forma en la cual las capacidades existentes o a desarrollar por una empresa, convergen en una respuesta efectiva o de alto valor acorde a las necesidades de un determinado cliente facilitando su disposición a pagar por ella.</a:t>
            </a:r>
          </a:p>
        </p:txBody>
      </p:sp>
    </p:spTree>
    <p:extLst>
      <p:ext uri="{BB962C8B-B14F-4D97-AF65-F5344CB8AC3E}">
        <p14:creationId xmlns:p14="http://schemas.microsoft.com/office/powerpoint/2010/main" val="7503796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1F10D6F-263E-4585-82AE-A6D858E8AC07}"/>
              </a:ext>
            </a:extLst>
          </p:cNvPr>
          <p:cNvSpPr>
            <a:spLocks noGrp="1"/>
          </p:cNvSpPr>
          <p:nvPr>
            <p:ph type="title"/>
          </p:nvPr>
        </p:nvSpPr>
        <p:spPr/>
        <p:txBody>
          <a:bodyPr/>
          <a:lstStyle/>
          <a:p>
            <a:endParaRPr lang="es-CL"/>
          </a:p>
        </p:txBody>
      </p:sp>
      <p:sp>
        <p:nvSpPr>
          <p:cNvPr id="3" name="Marcador de contenido 2">
            <a:extLst>
              <a:ext uri="{FF2B5EF4-FFF2-40B4-BE49-F238E27FC236}">
                <a16:creationId xmlns:a16="http://schemas.microsoft.com/office/drawing/2014/main" id="{688D17E4-C656-42DF-9DEB-93295E9038D0}"/>
              </a:ext>
            </a:extLst>
          </p:cNvPr>
          <p:cNvSpPr>
            <a:spLocks noGrp="1"/>
          </p:cNvSpPr>
          <p:nvPr>
            <p:ph idx="1"/>
          </p:nvPr>
        </p:nvSpPr>
        <p:spPr/>
        <p:txBody>
          <a:bodyPr/>
          <a:lstStyle/>
          <a:p>
            <a:r>
              <a:rPr lang="es-CL"/>
              <a:t>Para desarrollar un modelo de negocio tenemos tres pasos claves:</a:t>
            </a:r>
          </a:p>
          <a:p>
            <a:pPr lvl="1"/>
            <a:r>
              <a:rPr lang="es-CL"/>
              <a:t>No pensar en el modelo de negocio que tenemos que hacer, sino que en trabajo por hacer que el cliente necesita resolver.</a:t>
            </a:r>
          </a:p>
          <a:p>
            <a:pPr lvl="1"/>
            <a:r>
              <a:rPr lang="es-CL"/>
              <a:t>Explorar el propósito y capacidades que tiene la organización de poder abordar esa necesidad en base a cuatro etapas claves</a:t>
            </a:r>
          </a:p>
          <a:p>
            <a:pPr lvl="1"/>
            <a:r>
              <a:rPr lang="es-CL"/>
              <a:t>Evaluar las posibilidades de cambio del modelo de negocio actual para acercarse al nuevo modelo que surge a partir de la comprensión en profundidad de la oportunidad a abordar.</a:t>
            </a:r>
          </a:p>
        </p:txBody>
      </p:sp>
    </p:spTree>
    <p:extLst>
      <p:ext uri="{BB962C8B-B14F-4D97-AF65-F5344CB8AC3E}">
        <p14:creationId xmlns:p14="http://schemas.microsoft.com/office/powerpoint/2010/main" val="468520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0BE3D13-5BE5-4B05-AFCF-2A2E059D29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1AC85C80-0175-4214-A13D-03C224658C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9124" y="487443"/>
            <a:ext cx="5841548" cy="5841548"/>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40000"/>
                  <a:lumOff val="60000"/>
                </a:schemeClr>
              </a:solidFill>
            </a:endParaRPr>
          </a:p>
        </p:txBody>
      </p:sp>
      <p:pic>
        <p:nvPicPr>
          <p:cNvPr id="12" name="Picture 11">
            <a:extLst>
              <a:ext uri="{FF2B5EF4-FFF2-40B4-BE49-F238E27FC236}">
                <a16:creationId xmlns:a16="http://schemas.microsoft.com/office/drawing/2014/main" id="{15ADB788-8569-409E-862D-665AD53C990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2133" y="0"/>
            <a:ext cx="12189867" cy="6858000"/>
          </a:xfrm>
          <a:prstGeom prst="rect">
            <a:avLst/>
          </a:prstGeom>
        </p:spPr>
      </p:pic>
      <p:sp>
        <p:nvSpPr>
          <p:cNvPr id="2" name="Título 1">
            <a:extLst>
              <a:ext uri="{FF2B5EF4-FFF2-40B4-BE49-F238E27FC236}">
                <a16:creationId xmlns:a16="http://schemas.microsoft.com/office/drawing/2014/main" id="{C04E5934-E3EA-469C-B370-C79438C5B518}"/>
              </a:ext>
            </a:extLst>
          </p:cNvPr>
          <p:cNvSpPr>
            <a:spLocks noGrp="1"/>
          </p:cNvSpPr>
          <p:nvPr>
            <p:ph type="ctrTitle"/>
          </p:nvPr>
        </p:nvSpPr>
        <p:spPr>
          <a:xfrm>
            <a:off x="3039048" y="2568817"/>
            <a:ext cx="7155598" cy="3133968"/>
          </a:xfrm>
        </p:spPr>
        <p:txBody>
          <a:bodyPr>
            <a:normAutofit/>
          </a:bodyPr>
          <a:lstStyle/>
          <a:p>
            <a:pPr algn="l"/>
            <a:r>
              <a:rPr lang="es-CL" sz="6100">
                <a:solidFill>
                  <a:srgbClr val="1F2D29"/>
                </a:solidFill>
              </a:rPr>
              <a:t>Aspectos clave de un modelo de negocio</a:t>
            </a:r>
          </a:p>
        </p:txBody>
      </p:sp>
      <p:sp>
        <p:nvSpPr>
          <p:cNvPr id="3" name="Subtítulo 2">
            <a:extLst>
              <a:ext uri="{FF2B5EF4-FFF2-40B4-BE49-F238E27FC236}">
                <a16:creationId xmlns:a16="http://schemas.microsoft.com/office/drawing/2014/main" id="{D5E3CE14-C005-4AE2-864C-5C728925E2DF}"/>
              </a:ext>
            </a:extLst>
          </p:cNvPr>
          <p:cNvSpPr>
            <a:spLocks noGrp="1"/>
          </p:cNvSpPr>
          <p:nvPr>
            <p:ph type="subTitle" idx="1"/>
          </p:nvPr>
        </p:nvSpPr>
        <p:spPr>
          <a:xfrm>
            <a:off x="3039048" y="1325691"/>
            <a:ext cx="4355178" cy="1138426"/>
          </a:xfrm>
        </p:spPr>
        <p:txBody>
          <a:bodyPr>
            <a:normAutofit/>
          </a:bodyPr>
          <a:lstStyle/>
          <a:p>
            <a:pPr algn="l"/>
            <a:endParaRPr lang="es-CL" sz="1600">
              <a:solidFill>
                <a:srgbClr val="1F2D29"/>
              </a:solidFill>
            </a:endParaRPr>
          </a:p>
        </p:txBody>
      </p:sp>
      <p:sp>
        <p:nvSpPr>
          <p:cNvPr id="14" name="Rectangle 13">
            <a:extLst>
              <a:ext uri="{FF2B5EF4-FFF2-40B4-BE49-F238E27FC236}">
                <a16:creationId xmlns:a16="http://schemas.microsoft.com/office/drawing/2014/main" id="{76562092-3AA7-4EF0-9007-C44F879A13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ight Triangle 15">
            <a:extLst>
              <a:ext uri="{FF2B5EF4-FFF2-40B4-BE49-F238E27FC236}">
                <a16:creationId xmlns:a16="http://schemas.microsoft.com/office/drawing/2014/main" id="{2663C086-1480-4E81-BD6F-3E43A4C38C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585313" y="2747897"/>
            <a:ext cx="353147" cy="353147"/>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28451947"/>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C5393BB-357F-4024-ABB5-6798DF40EA6C}"/>
              </a:ext>
            </a:extLst>
          </p:cNvPr>
          <p:cNvSpPr>
            <a:spLocks noGrp="1"/>
          </p:cNvSpPr>
          <p:nvPr>
            <p:ph type="title"/>
          </p:nvPr>
        </p:nvSpPr>
        <p:spPr/>
        <p:txBody>
          <a:bodyPr/>
          <a:lstStyle/>
          <a:p>
            <a:r>
              <a:rPr lang="es-CL"/>
              <a:t>Propuesta de valor	</a:t>
            </a:r>
          </a:p>
        </p:txBody>
      </p:sp>
      <p:sp>
        <p:nvSpPr>
          <p:cNvPr id="3" name="Marcador de contenido 2">
            <a:extLst>
              <a:ext uri="{FF2B5EF4-FFF2-40B4-BE49-F238E27FC236}">
                <a16:creationId xmlns:a16="http://schemas.microsoft.com/office/drawing/2014/main" id="{4DC04B1C-D72C-49F1-A4BC-4DA1A9DBCFFE}"/>
              </a:ext>
            </a:extLst>
          </p:cNvPr>
          <p:cNvSpPr>
            <a:spLocks noGrp="1"/>
          </p:cNvSpPr>
          <p:nvPr>
            <p:ph idx="1"/>
          </p:nvPr>
        </p:nvSpPr>
        <p:spPr/>
        <p:txBody>
          <a:bodyPr/>
          <a:lstStyle/>
          <a:p>
            <a:r>
              <a:rPr lang="es-CL"/>
              <a:t>El primer aspecto, la propuesta de valor, consiste en la forma como se articulan una serie de atributos de valor esperados por el cliente sobre la base de un “problema/oportunidad” identificado ( validado). </a:t>
            </a:r>
          </a:p>
          <a:p>
            <a:r>
              <a:rPr lang="es-CL"/>
              <a:t>Esto se logra a partir de escuchar activamente a nuestro cliente actual o al cliente que quisiéramos tener para identificar alguna dimensión que, como hemos visto, no ha podido satisfacer en lo funcional, emocional y/o social.</a:t>
            </a:r>
          </a:p>
        </p:txBody>
      </p:sp>
    </p:spTree>
    <p:extLst>
      <p:ext uri="{BB962C8B-B14F-4D97-AF65-F5344CB8AC3E}">
        <p14:creationId xmlns:p14="http://schemas.microsoft.com/office/powerpoint/2010/main" val="27496795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B5A7BBB-CFF6-404E-919B-FCA6D4CE35D5}"/>
              </a:ext>
            </a:extLst>
          </p:cNvPr>
          <p:cNvSpPr>
            <a:spLocks noGrp="1"/>
          </p:cNvSpPr>
          <p:nvPr>
            <p:ph type="title"/>
          </p:nvPr>
        </p:nvSpPr>
        <p:spPr/>
        <p:txBody>
          <a:bodyPr/>
          <a:lstStyle/>
          <a:p>
            <a:r>
              <a:rPr lang="es-CL"/>
              <a:t>Captura de valor</a:t>
            </a:r>
          </a:p>
        </p:txBody>
      </p:sp>
      <p:sp>
        <p:nvSpPr>
          <p:cNvPr id="3" name="Marcador de contenido 2">
            <a:extLst>
              <a:ext uri="{FF2B5EF4-FFF2-40B4-BE49-F238E27FC236}">
                <a16:creationId xmlns:a16="http://schemas.microsoft.com/office/drawing/2014/main" id="{0BE971E7-FAD2-4792-B3F2-C2181031529F}"/>
              </a:ext>
            </a:extLst>
          </p:cNvPr>
          <p:cNvSpPr>
            <a:spLocks noGrp="1"/>
          </p:cNvSpPr>
          <p:nvPr>
            <p:ph idx="1"/>
          </p:nvPr>
        </p:nvSpPr>
        <p:spPr/>
        <p:txBody>
          <a:bodyPr/>
          <a:lstStyle/>
          <a:p>
            <a:r>
              <a:rPr lang="es-CL"/>
              <a:t>El segundo aspecto, tiene que ver con como la organización define la forma en que realiza la captura de valor o fórmula de beneficios a obtener a partir de definiciones relativas a los márgenes.</a:t>
            </a:r>
          </a:p>
        </p:txBody>
      </p:sp>
    </p:spTree>
    <p:extLst>
      <p:ext uri="{BB962C8B-B14F-4D97-AF65-F5344CB8AC3E}">
        <p14:creationId xmlns:p14="http://schemas.microsoft.com/office/powerpoint/2010/main" val="75117728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1F2D29"/>
      </a:dk2>
      <a:lt2>
        <a:srgbClr val="C5FAEB"/>
      </a:lt2>
      <a:accent1>
        <a:srgbClr val="A1D68B"/>
      </a:accent1>
      <a:accent2>
        <a:srgbClr val="5EC795"/>
      </a:accent2>
      <a:accent3>
        <a:srgbClr val="4DADCF"/>
      </a:accent3>
      <a:accent4>
        <a:srgbClr val="CDB756"/>
      </a:accent4>
      <a:accent5>
        <a:srgbClr val="E29C36"/>
      </a:accent5>
      <a:accent6>
        <a:srgbClr val="8EC0C1"/>
      </a:accent6>
      <a:hlink>
        <a:srgbClr val="6D9D9B"/>
      </a:hlink>
      <a:folHlink>
        <a:srgbClr val="6D8583"/>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6AC10936-2DFC-4054-9ADF-B5E2C5F86190}"/>
    </a:ext>
  </a:extLst>
</a:theme>
</file>

<file path=docProps/app.xml><?xml version="1.0" encoding="utf-8"?>
<Properties xmlns="http://schemas.openxmlformats.org/officeDocument/2006/extended-properties" xmlns:vt="http://schemas.openxmlformats.org/officeDocument/2006/docPropsVTypes">
  <Template>{C7634D16-CBA3-4A1E-8B93-EFC4E1EF26F3}tf16401375</Template>
  <Application>Microsoft Office PowerPoint</Application>
  <PresentationFormat>Widescreen</PresentationFormat>
  <Slides>29</Slides>
  <Notes>0</Notes>
  <HiddenSlides>0</HiddenSlide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Madison</vt:lpstr>
      <vt:lpstr>Modelos de negocios</vt:lpstr>
      <vt:lpstr>¿Cuál es el propósito de los modelos de negocio?</vt:lpstr>
      <vt:lpstr>¿Qué es un modelo de negocio?</vt:lpstr>
      <vt:lpstr>PowerPoint Presentation</vt:lpstr>
      <vt:lpstr>PowerPoint Presentation</vt:lpstr>
      <vt:lpstr>PowerPoint Presentation</vt:lpstr>
      <vt:lpstr>Aspectos clave de un modelo de negocio</vt:lpstr>
      <vt:lpstr>Propuesta de valor </vt:lpstr>
      <vt:lpstr>Captura de valor</vt:lpstr>
      <vt:lpstr>Recursos de la organización</vt:lpstr>
      <vt:lpstr>Procesos clave</vt:lpstr>
      <vt:lpstr>Actividad</vt:lpstr>
      <vt:lpstr>Estandarización de procesos</vt:lpstr>
      <vt:lpstr>¿Qué es?</vt:lpstr>
      <vt:lpstr>PowerPoint Presentation</vt:lpstr>
      <vt:lpstr>PowerPoint Presentation</vt:lpstr>
      <vt:lpstr>PowerPoint Presentation</vt:lpstr>
      <vt:lpstr>PowerPoint Presentation</vt:lpstr>
      <vt:lpstr>Bussines Model Canvas</vt:lpstr>
      <vt:lpstr>PowerPoint Presentation</vt:lpstr>
      <vt:lpstr>Segmento de clientes</vt:lpstr>
      <vt:lpstr>Propuesta de valor</vt:lpstr>
      <vt:lpstr>Relación con el cliente</vt:lpstr>
      <vt:lpstr>Fuentes de ingreso</vt:lpstr>
      <vt:lpstr>Canales de distribución</vt:lpstr>
      <vt:lpstr>Actividades clave</vt:lpstr>
      <vt:lpstr>Recursos clave</vt:lpstr>
      <vt:lpstr>Relación con proveedores</vt:lpstr>
      <vt:lpstr>Estructura de costos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FELIPE ANTONIO OLIVARES ACUNA</dc:creator>
  <cp:revision>1</cp:revision>
  <dcterms:created xsi:type="dcterms:W3CDTF">2022-03-14T23:29:48Z</dcterms:created>
  <dcterms:modified xsi:type="dcterms:W3CDTF">2022-03-22T14:43:25Z</dcterms:modified>
</cp:coreProperties>
</file>