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59" r:id="rId5"/>
    <p:sldId id="264" r:id="rId6"/>
    <p:sldId id="265" r:id="rId7"/>
    <p:sldId id="262" r:id="rId8"/>
    <p:sldId id="266" r:id="rId9"/>
    <p:sldId id="267" r:id="rId10"/>
    <p:sldId id="285" r:id="rId11"/>
    <p:sldId id="268" r:id="rId12"/>
    <p:sldId id="269" r:id="rId13"/>
    <p:sldId id="270" r:id="rId14"/>
    <p:sldId id="271" r:id="rId15"/>
    <p:sldId id="272" r:id="rId16"/>
    <p:sldId id="273" r:id="rId17"/>
    <p:sldId id="274" r:id="rId18"/>
    <p:sldId id="276" r:id="rId19"/>
    <p:sldId id="277" r:id="rId20"/>
    <p:sldId id="278" r:id="rId21"/>
    <p:sldId id="281" r:id="rId22"/>
    <p:sldId id="280" r:id="rId23"/>
    <p:sldId id="282" r:id="rId24"/>
    <p:sldId id="279" r:id="rId25"/>
    <p:sldId id="283" r:id="rId26"/>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C429EC-B174-892C-34FB-F06823D9388C}" v="5" dt="2022-03-28T14:54:42.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dab879e94aa8250f0adb95bf356e11a3072bd643315bee91810a843ce2346846::" providerId="AD" clId="Web-{8FC429EC-B174-892C-34FB-F06823D9388C}"/>
    <pc:docChg chg="modSld">
      <pc:chgData name="Guest User" userId="S::urn:spo:anon#dab879e94aa8250f0adb95bf356e11a3072bd643315bee91810a843ce2346846::" providerId="AD" clId="Web-{8FC429EC-B174-892C-34FB-F06823D9388C}" dt="2022-03-28T14:54:42.960" v="4" actId="1076"/>
      <pc:docMkLst>
        <pc:docMk/>
      </pc:docMkLst>
      <pc:sldChg chg="modSp">
        <pc:chgData name="Guest User" userId="S::urn:spo:anon#dab879e94aa8250f0adb95bf356e11a3072bd643315bee91810a843ce2346846::" providerId="AD" clId="Web-{8FC429EC-B174-892C-34FB-F06823D9388C}" dt="2022-03-28T14:37:43.189" v="0" actId="1076"/>
        <pc:sldMkLst>
          <pc:docMk/>
          <pc:sldMk cId="1130417097" sldId="270"/>
        </pc:sldMkLst>
        <pc:picChg chg="mod">
          <ac:chgData name="Guest User" userId="S::urn:spo:anon#dab879e94aa8250f0adb95bf356e11a3072bd643315bee91810a843ce2346846::" providerId="AD" clId="Web-{8FC429EC-B174-892C-34FB-F06823D9388C}" dt="2022-03-28T14:37:43.189" v="0" actId="1076"/>
          <ac:picMkLst>
            <pc:docMk/>
            <pc:sldMk cId="1130417097" sldId="270"/>
            <ac:picMk id="10" creationId="{1869D9B1-FF4C-49AF-9141-4B0E1A74FB0B}"/>
          </ac:picMkLst>
        </pc:picChg>
      </pc:sldChg>
      <pc:sldChg chg="addSp modSp">
        <pc:chgData name="Guest User" userId="S::urn:spo:anon#dab879e94aa8250f0adb95bf356e11a3072bd643315bee91810a843ce2346846::" providerId="AD" clId="Web-{8FC429EC-B174-892C-34FB-F06823D9388C}" dt="2022-03-28T14:54:42.960" v="4" actId="1076"/>
        <pc:sldMkLst>
          <pc:docMk/>
          <pc:sldMk cId="3700528190" sldId="276"/>
        </pc:sldMkLst>
        <pc:spChg chg="add mod">
          <ac:chgData name="Guest User" userId="S::urn:spo:anon#dab879e94aa8250f0adb95bf356e11a3072bd643315bee91810a843ce2346846::" providerId="AD" clId="Web-{8FC429EC-B174-892C-34FB-F06823D9388C}" dt="2022-03-28T14:54:42.960" v="4" actId="1076"/>
          <ac:spMkLst>
            <pc:docMk/>
            <pc:sldMk cId="3700528190" sldId="276"/>
            <ac:spMk id="4" creationId="{E9BA5D75-F506-8704-8921-C956FE6F9FA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DD1F80-2098-4359-9429-9D0172E78CD2}"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s-CL"/>
        </a:p>
      </dgm:t>
    </dgm:pt>
    <dgm:pt modelId="{869C02AA-1009-4855-B3AD-44A12F92D286}">
      <dgm:prSet phldrT="[Texto]"/>
      <dgm:spPr/>
      <dgm:t>
        <a:bodyPr/>
        <a:lstStyle/>
        <a:p>
          <a:r>
            <a:rPr lang="es-CL" dirty="0"/>
            <a:t>Movilización</a:t>
          </a:r>
        </a:p>
      </dgm:t>
    </dgm:pt>
    <dgm:pt modelId="{02971EFF-98E4-47D0-BC05-C9FC8E479420}" type="parTrans" cxnId="{ECB87FDD-071D-43FB-A787-105DB17D8D72}">
      <dgm:prSet/>
      <dgm:spPr/>
      <dgm:t>
        <a:bodyPr/>
        <a:lstStyle/>
        <a:p>
          <a:endParaRPr lang="es-CL"/>
        </a:p>
      </dgm:t>
    </dgm:pt>
    <dgm:pt modelId="{4A0FBA11-F7D9-4B2E-8BD1-D300892A90F4}" type="sibTrans" cxnId="{ECB87FDD-071D-43FB-A787-105DB17D8D72}">
      <dgm:prSet/>
      <dgm:spPr/>
      <dgm:t>
        <a:bodyPr/>
        <a:lstStyle/>
        <a:p>
          <a:endParaRPr lang="es-CL"/>
        </a:p>
      </dgm:t>
    </dgm:pt>
    <dgm:pt modelId="{5326094C-7F44-4E8D-B76F-B6E5B0223B71}">
      <dgm:prSet phldrT="[Texto]"/>
      <dgm:spPr/>
      <dgm:t>
        <a:bodyPr/>
        <a:lstStyle/>
        <a:p>
          <a:r>
            <a:rPr lang="es-CL" dirty="0"/>
            <a:t>Comprensión</a:t>
          </a:r>
        </a:p>
      </dgm:t>
    </dgm:pt>
    <dgm:pt modelId="{39DEB3D6-D1FE-47BC-9F95-070B0DCE5F9E}" type="parTrans" cxnId="{B9B86A49-2838-4115-BC63-403A659A94FF}">
      <dgm:prSet/>
      <dgm:spPr/>
      <dgm:t>
        <a:bodyPr/>
        <a:lstStyle/>
        <a:p>
          <a:endParaRPr lang="es-CL"/>
        </a:p>
      </dgm:t>
    </dgm:pt>
    <dgm:pt modelId="{D5A66484-3F33-448E-92A7-F0475F7F5EAA}" type="sibTrans" cxnId="{B9B86A49-2838-4115-BC63-403A659A94FF}">
      <dgm:prSet/>
      <dgm:spPr/>
      <dgm:t>
        <a:bodyPr/>
        <a:lstStyle/>
        <a:p>
          <a:endParaRPr lang="es-CL"/>
        </a:p>
      </dgm:t>
    </dgm:pt>
    <dgm:pt modelId="{873D1017-9D93-4D5C-882B-B0DEDD739CD2}">
      <dgm:prSet phldrT="[Texto]"/>
      <dgm:spPr/>
      <dgm:t>
        <a:bodyPr/>
        <a:lstStyle/>
        <a:p>
          <a:r>
            <a:rPr lang="es-CL" dirty="0"/>
            <a:t>Diseño</a:t>
          </a:r>
        </a:p>
      </dgm:t>
    </dgm:pt>
    <dgm:pt modelId="{722DB6D5-300C-46B9-B16E-C8B753D26784}" type="parTrans" cxnId="{66FFDD45-67D1-46E2-A4CA-390281B7F06E}">
      <dgm:prSet/>
      <dgm:spPr/>
      <dgm:t>
        <a:bodyPr/>
        <a:lstStyle/>
        <a:p>
          <a:endParaRPr lang="es-CL"/>
        </a:p>
      </dgm:t>
    </dgm:pt>
    <dgm:pt modelId="{75556425-5DAF-49C5-B30C-624519A46A39}" type="sibTrans" cxnId="{66FFDD45-67D1-46E2-A4CA-390281B7F06E}">
      <dgm:prSet/>
      <dgm:spPr/>
      <dgm:t>
        <a:bodyPr/>
        <a:lstStyle/>
        <a:p>
          <a:endParaRPr lang="es-CL"/>
        </a:p>
      </dgm:t>
    </dgm:pt>
    <dgm:pt modelId="{E0FF500F-DE83-4B68-AB8C-71C3E125AF8F}">
      <dgm:prSet phldrT="[Texto]"/>
      <dgm:spPr/>
      <dgm:t>
        <a:bodyPr/>
        <a:lstStyle/>
        <a:p>
          <a:r>
            <a:rPr lang="es-CL" dirty="0"/>
            <a:t>Aplicación</a:t>
          </a:r>
        </a:p>
      </dgm:t>
    </dgm:pt>
    <dgm:pt modelId="{431840F5-9AF0-430D-8855-746424EF3DB2}" type="parTrans" cxnId="{C3B87160-D2A6-460A-ADEA-D2BB0FB250F5}">
      <dgm:prSet/>
      <dgm:spPr/>
      <dgm:t>
        <a:bodyPr/>
        <a:lstStyle/>
        <a:p>
          <a:endParaRPr lang="es-CL"/>
        </a:p>
      </dgm:t>
    </dgm:pt>
    <dgm:pt modelId="{E607946C-9168-403F-A5B0-F55430E9DD8E}" type="sibTrans" cxnId="{C3B87160-D2A6-460A-ADEA-D2BB0FB250F5}">
      <dgm:prSet/>
      <dgm:spPr/>
      <dgm:t>
        <a:bodyPr/>
        <a:lstStyle/>
        <a:p>
          <a:endParaRPr lang="es-CL"/>
        </a:p>
      </dgm:t>
    </dgm:pt>
    <dgm:pt modelId="{62D738DE-0597-4799-BB70-E3B8597DE964}">
      <dgm:prSet phldrT="[Texto]"/>
      <dgm:spPr/>
      <dgm:t>
        <a:bodyPr/>
        <a:lstStyle/>
        <a:p>
          <a:r>
            <a:rPr lang="es-CL" dirty="0"/>
            <a:t>Gestión</a:t>
          </a:r>
        </a:p>
      </dgm:t>
    </dgm:pt>
    <dgm:pt modelId="{16074710-D5ED-49EA-873B-1CB6CC80A8B9}" type="parTrans" cxnId="{9CD140E8-0061-40FD-96B2-BA9CF187C69B}">
      <dgm:prSet/>
      <dgm:spPr/>
      <dgm:t>
        <a:bodyPr/>
        <a:lstStyle/>
        <a:p>
          <a:endParaRPr lang="es-CL"/>
        </a:p>
      </dgm:t>
    </dgm:pt>
    <dgm:pt modelId="{4DF5FA4E-1C6A-47A7-8ACD-7420B8DB2825}" type="sibTrans" cxnId="{9CD140E8-0061-40FD-96B2-BA9CF187C69B}">
      <dgm:prSet/>
      <dgm:spPr/>
      <dgm:t>
        <a:bodyPr/>
        <a:lstStyle/>
        <a:p>
          <a:endParaRPr lang="es-CL"/>
        </a:p>
      </dgm:t>
    </dgm:pt>
    <dgm:pt modelId="{91708FAF-4828-4945-B2E3-01433913038A}" type="pres">
      <dgm:prSet presAssocID="{FEDD1F80-2098-4359-9429-9D0172E78CD2}" presName="outerComposite" presStyleCnt="0">
        <dgm:presLayoutVars>
          <dgm:chMax val="5"/>
          <dgm:dir/>
          <dgm:resizeHandles val="exact"/>
        </dgm:presLayoutVars>
      </dgm:prSet>
      <dgm:spPr/>
    </dgm:pt>
    <dgm:pt modelId="{2726BD8F-B977-48D1-B986-CDCD8F3822A1}" type="pres">
      <dgm:prSet presAssocID="{FEDD1F80-2098-4359-9429-9D0172E78CD2}" presName="dummyMaxCanvas" presStyleCnt="0">
        <dgm:presLayoutVars/>
      </dgm:prSet>
      <dgm:spPr/>
    </dgm:pt>
    <dgm:pt modelId="{807900A8-143A-4AC8-9D60-3EC210509EF1}" type="pres">
      <dgm:prSet presAssocID="{FEDD1F80-2098-4359-9429-9D0172E78CD2}" presName="FiveNodes_1" presStyleLbl="node1" presStyleIdx="0" presStyleCnt="5">
        <dgm:presLayoutVars>
          <dgm:bulletEnabled val="1"/>
        </dgm:presLayoutVars>
      </dgm:prSet>
      <dgm:spPr/>
    </dgm:pt>
    <dgm:pt modelId="{DA6FD471-E5E1-4332-A388-F19C8A9E6E4C}" type="pres">
      <dgm:prSet presAssocID="{FEDD1F80-2098-4359-9429-9D0172E78CD2}" presName="FiveNodes_2" presStyleLbl="node1" presStyleIdx="1" presStyleCnt="5">
        <dgm:presLayoutVars>
          <dgm:bulletEnabled val="1"/>
        </dgm:presLayoutVars>
      </dgm:prSet>
      <dgm:spPr/>
    </dgm:pt>
    <dgm:pt modelId="{17E59024-EC1D-4D28-A328-3279AF3BABD1}" type="pres">
      <dgm:prSet presAssocID="{FEDD1F80-2098-4359-9429-9D0172E78CD2}" presName="FiveNodes_3" presStyleLbl="node1" presStyleIdx="2" presStyleCnt="5">
        <dgm:presLayoutVars>
          <dgm:bulletEnabled val="1"/>
        </dgm:presLayoutVars>
      </dgm:prSet>
      <dgm:spPr/>
    </dgm:pt>
    <dgm:pt modelId="{959EF821-1DCD-4AE2-90B0-675607C52AF3}" type="pres">
      <dgm:prSet presAssocID="{FEDD1F80-2098-4359-9429-9D0172E78CD2}" presName="FiveNodes_4" presStyleLbl="node1" presStyleIdx="3" presStyleCnt="5">
        <dgm:presLayoutVars>
          <dgm:bulletEnabled val="1"/>
        </dgm:presLayoutVars>
      </dgm:prSet>
      <dgm:spPr/>
    </dgm:pt>
    <dgm:pt modelId="{9BAB6B98-B28F-41F8-8F0C-EFAFAC450DEE}" type="pres">
      <dgm:prSet presAssocID="{FEDD1F80-2098-4359-9429-9D0172E78CD2}" presName="FiveNodes_5" presStyleLbl="node1" presStyleIdx="4" presStyleCnt="5">
        <dgm:presLayoutVars>
          <dgm:bulletEnabled val="1"/>
        </dgm:presLayoutVars>
      </dgm:prSet>
      <dgm:spPr/>
    </dgm:pt>
    <dgm:pt modelId="{2F4B9DDA-3428-41F7-B1A3-AD2D1DAF4EC3}" type="pres">
      <dgm:prSet presAssocID="{FEDD1F80-2098-4359-9429-9D0172E78CD2}" presName="FiveConn_1-2" presStyleLbl="fgAccFollowNode1" presStyleIdx="0" presStyleCnt="4">
        <dgm:presLayoutVars>
          <dgm:bulletEnabled val="1"/>
        </dgm:presLayoutVars>
      </dgm:prSet>
      <dgm:spPr/>
    </dgm:pt>
    <dgm:pt modelId="{4F29BA68-E396-4B2F-B31E-B1E7D879DA0F}" type="pres">
      <dgm:prSet presAssocID="{FEDD1F80-2098-4359-9429-9D0172E78CD2}" presName="FiveConn_2-3" presStyleLbl="fgAccFollowNode1" presStyleIdx="1" presStyleCnt="4">
        <dgm:presLayoutVars>
          <dgm:bulletEnabled val="1"/>
        </dgm:presLayoutVars>
      </dgm:prSet>
      <dgm:spPr/>
    </dgm:pt>
    <dgm:pt modelId="{8FEC1C29-73D8-46CD-8ECE-2D27F6BE3093}" type="pres">
      <dgm:prSet presAssocID="{FEDD1F80-2098-4359-9429-9D0172E78CD2}" presName="FiveConn_3-4" presStyleLbl="fgAccFollowNode1" presStyleIdx="2" presStyleCnt="4">
        <dgm:presLayoutVars>
          <dgm:bulletEnabled val="1"/>
        </dgm:presLayoutVars>
      </dgm:prSet>
      <dgm:spPr/>
    </dgm:pt>
    <dgm:pt modelId="{2BA48F8A-2DFC-45F2-A03A-D649B0D2509A}" type="pres">
      <dgm:prSet presAssocID="{FEDD1F80-2098-4359-9429-9D0172E78CD2}" presName="FiveConn_4-5" presStyleLbl="fgAccFollowNode1" presStyleIdx="3" presStyleCnt="4">
        <dgm:presLayoutVars>
          <dgm:bulletEnabled val="1"/>
        </dgm:presLayoutVars>
      </dgm:prSet>
      <dgm:spPr/>
    </dgm:pt>
    <dgm:pt modelId="{CC0F3389-F446-4E96-9AF3-0555B49834A9}" type="pres">
      <dgm:prSet presAssocID="{FEDD1F80-2098-4359-9429-9D0172E78CD2}" presName="FiveNodes_1_text" presStyleLbl="node1" presStyleIdx="4" presStyleCnt="5">
        <dgm:presLayoutVars>
          <dgm:bulletEnabled val="1"/>
        </dgm:presLayoutVars>
      </dgm:prSet>
      <dgm:spPr/>
    </dgm:pt>
    <dgm:pt modelId="{6FC7E2B9-8240-43B6-9DB8-4791F9982B47}" type="pres">
      <dgm:prSet presAssocID="{FEDD1F80-2098-4359-9429-9D0172E78CD2}" presName="FiveNodes_2_text" presStyleLbl="node1" presStyleIdx="4" presStyleCnt="5">
        <dgm:presLayoutVars>
          <dgm:bulletEnabled val="1"/>
        </dgm:presLayoutVars>
      </dgm:prSet>
      <dgm:spPr/>
    </dgm:pt>
    <dgm:pt modelId="{CF936001-EE4D-4259-BE4B-60F5AE6D7749}" type="pres">
      <dgm:prSet presAssocID="{FEDD1F80-2098-4359-9429-9D0172E78CD2}" presName="FiveNodes_3_text" presStyleLbl="node1" presStyleIdx="4" presStyleCnt="5">
        <dgm:presLayoutVars>
          <dgm:bulletEnabled val="1"/>
        </dgm:presLayoutVars>
      </dgm:prSet>
      <dgm:spPr/>
    </dgm:pt>
    <dgm:pt modelId="{F594DEEF-0091-4040-A228-191166051F9C}" type="pres">
      <dgm:prSet presAssocID="{FEDD1F80-2098-4359-9429-9D0172E78CD2}" presName="FiveNodes_4_text" presStyleLbl="node1" presStyleIdx="4" presStyleCnt="5">
        <dgm:presLayoutVars>
          <dgm:bulletEnabled val="1"/>
        </dgm:presLayoutVars>
      </dgm:prSet>
      <dgm:spPr/>
    </dgm:pt>
    <dgm:pt modelId="{57797530-482B-49A6-9137-68503FB8BF48}" type="pres">
      <dgm:prSet presAssocID="{FEDD1F80-2098-4359-9429-9D0172E78CD2}" presName="FiveNodes_5_text" presStyleLbl="node1" presStyleIdx="4" presStyleCnt="5">
        <dgm:presLayoutVars>
          <dgm:bulletEnabled val="1"/>
        </dgm:presLayoutVars>
      </dgm:prSet>
      <dgm:spPr/>
    </dgm:pt>
  </dgm:ptLst>
  <dgm:cxnLst>
    <dgm:cxn modelId="{3480CC1C-5771-4CF9-828A-023152AFD7E7}" type="presOf" srcId="{873D1017-9D93-4D5C-882B-B0DEDD739CD2}" destId="{17E59024-EC1D-4D28-A328-3279AF3BABD1}" srcOrd="0" destOrd="0" presId="urn:microsoft.com/office/officeart/2005/8/layout/vProcess5"/>
    <dgm:cxn modelId="{7159B71E-381A-48A7-8838-3B14B9D0CC90}" type="presOf" srcId="{5326094C-7F44-4E8D-B76F-B6E5B0223B71}" destId="{6FC7E2B9-8240-43B6-9DB8-4791F9982B47}" srcOrd="1" destOrd="0" presId="urn:microsoft.com/office/officeart/2005/8/layout/vProcess5"/>
    <dgm:cxn modelId="{C3B87160-D2A6-460A-ADEA-D2BB0FB250F5}" srcId="{FEDD1F80-2098-4359-9429-9D0172E78CD2}" destId="{E0FF500F-DE83-4B68-AB8C-71C3E125AF8F}" srcOrd="3" destOrd="0" parTransId="{431840F5-9AF0-430D-8855-746424EF3DB2}" sibTransId="{E607946C-9168-403F-A5B0-F55430E9DD8E}"/>
    <dgm:cxn modelId="{B1028B60-1CF1-46E1-80D2-C1E7DD67AEEC}" type="presOf" srcId="{E0FF500F-DE83-4B68-AB8C-71C3E125AF8F}" destId="{F594DEEF-0091-4040-A228-191166051F9C}" srcOrd="1" destOrd="0" presId="urn:microsoft.com/office/officeart/2005/8/layout/vProcess5"/>
    <dgm:cxn modelId="{66FFDD45-67D1-46E2-A4CA-390281B7F06E}" srcId="{FEDD1F80-2098-4359-9429-9D0172E78CD2}" destId="{873D1017-9D93-4D5C-882B-B0DEDD739CD2}" srcOrd="2" destOrd="0" parTransId="{722DB6D5-300C-46B9-B16E-C8B753D26784}" sibTransId="{75556425-5DAF-49C5-B30C-624519A46A39}"/>
    <dgm:cxn modelId="{40E5F646-CB20-408C-B896-48D146046C16}" type="presOf" srcId="{FEDD1F80-2098-4359-9429-9D0172E78CD2}" destId="{91708FAF-4828-4945-B2E3-01433913038A}" srcOrd="0" destOrd="0" presId="urn:microsoft.com/office/officeart/2005/8/layout/vProcess5"/>
    <dgm:cxn modelId="{F573BA68-4C6E-4E23-8E69-BC3FBF7CB27A}" type="presOf" srcId="{869C02AA-1009-4855-B3AD-44A12F92D286}" destId="{CC0F3389-F446-4E96-9AF3-0555B49834A9}" srcOrd="1" destOrd="0" presId="urn:microsoft.com/office/officeart/2005/8/layout/vProcess5"/>
    <dgm:cxn modelId="{8D513969-44C3-45C5-9A14-54EDC5BC36A8}" type="presOf" srcId="{75556425-5DAF-49C5-B30C-624519A46A39}" destId="{8FEC1C29-73D8-46CD-8ECE-2D27F6BE3093}" srcOrd="0" destOrd="0" presId="urn:microsoft.com/office/officeart/2005/8/layout/vProcess5"/>
    <dgm:cxn modelId="{B9B86A49-2838-4115-BC63-403A659A94FF}" srcId="{FEDD1F80-2098-4359-9429-9D0172E78CD2}" destId="{5326094C-7F44-4E8D-B76F-B6E5B0223B71}" srcOrd="1" destOrd="0" parTransId="{39DEB3D6-D1FE-47BC-9F95-070B0DCE5F9E}" sibTransId="{D5A66484-3F33-448E-92A7-F0475F7F5EAA}"/>
    <dgm:cxn modelId="{10B44B89-A68B-4C02-B049-2086349DC41F}" type="presOf" srcId="{62D738DE-0597-4799-BB70-E3B8597DE964}" destId="{9BAB6B98-B28F-41F8-8F0C-EFAFAC450DEE}" srcOrd="0" destOrd="0" presId="urn:microsoft.com/office/officeart/2005/8/layout/vProcess5"/>
    <dgm:cxn modelId="{E4D60F8B-F094-4473-A3A2-0B776B6324F7}" type="presOf" srcId="{5326094C-7F44-4E8D-B76F-B6E5B0223B71}" destId="{DA6FD471-E5E1-4332-A388-F19C8A9E6E4C}" srcOrd="0" destOrd="0" presId="urn:microsoft.com/office/officeart/2005/8/layout/vProcess5"/>
    <dgm:cxn modelId="{6FFFFBA6-20F1-47A1-BF4F-3A4143A5F6E9}" type="presOf" srcId="{E607946C-9168-403F-A5B0-F55430E9DD8E}" destId="{2BA48F8A-2DFC-45F2-A03A-D649B0D2509A}" srcOrd="0" destOrd="0" presId="urn:microsoft.com/office/officeart/2005/8/layout/vProcess5"/>
    <dgm:cxn modelId="{1B786AAA-597C-4BB6-B934-087E6956DD6C}" type="presOf" srcId="{D5A66484-3F33-448E-92A7-F0475F7F5EAA}" destId="{4F29BA68-E396-4B2F-B31E-B1E7D879DA0F}" srcOrd="0" destOrd="0" presId="urn:microsoft.com/office/officeart/2005/8/layout/vProcess5"/>
    <dgm:cxn modelId="{02F982B1-E3CE-41EA-A0D6-B1FBB24B9DB5}" type="presOf" srcId="{62D738DE-0597-4799-BB70-E3B8597DE964}" destId="{57797530-482B-49A6-9137-68503FB8BF48}" srcOrd="1" destOrd="0" presId="urn:microsoft.com/office/officeart/2005/8/layout/vProcess5"/>
    <dgm:cxn modelId="{EC99A7C5-A8DA-42D6-B5EE-A67590E18EFE}" type="presOf" srcId="{E0FF500F-DE83-4B68-AB8C-71C3E125AF8F}" destId="{959EF821-1DCD-4AE2-90B0-675607C52AF3}" srcOrd="0" destOrd="0" presId="urn:microsoft.com/office/officeart/2005/8/layout/vProcess5"/>
    <dgm:cxn modelId="{E1E265C7-A548-4060-8124-416DD81A5704}" type="presOf" srcId="{869C02AA-1009-4855-B3AD-44A12F92D286}" destId="{807900A8-143A-4AC8-9D60-3EC210509EF1}" srcOrd="0" destOrd="0" presId="urn:microsoft.com/office/officeart/2005/8/layout/vProcess5"/>
    <dgm:cxn modelId="{ECB87FDD-071D-43FB-A787-105DB17D8D72}" srcId="{FEDD1F80-2098-4359-9429-9D0172E78CD2}" destId="{869C02AA-1009-4855-B3AD-44A12F92D286}" srcOrd="0" destOrd="0" parTransId="{02971EFF-98E4-47D0-BC05-C9FC8E479420}" sibTransId="{4A0FBA11-F7D9-4B2E-8BD1-D300892A90F4}"/>
    <dgm:cxn modelId="{7A3E22DE-B71B-41EA-8CFA-D3C818437773}" type="presOf" srcId="{873D1017-9D93-4D5C-882B-B0DEDD739CD2}" destId="{CF936001-EE4D-4259-BE4B-60F5AE6D7749}" srcOrd="1" destOrd="0" presId="urn:microsoft.com/office/officeart/2005/8/layout/vProcess5"/>
    <dgm:cxn modelId="{9CD140E8-0061-40FD-96B2-BA9CF187C69B}" srcId="{FEDD1F80-2098-4359-9429-9D0172E78CD2}" destId="{62D738DE-0597-4799-BB70-E3B8597DE964}" srcOrd="4" destOrd="0" parTransId="{16074710-D5ED-49EA-873B-1CB6CC80A8B9}" sibTransId="{4DF5FA4E-1C6A-47A7-8ACD-7420B8DB2825}"/>
    <dgm:cxn modelId="{6777FCEA-0E97-461E-BDCB-93902C4DE370}" type="presOf" srcId="{4A0FBA11-F7D9-4B2E-8BD1-D300892A90F4}" destId="{2F4B9DDA-3428-41F7-B1A3-AD2D1DAF4EC3}" srcOrd="0" destOrd="0" presId="urn:microsoft.com/office/officeart/2005/8/layout/vProcess5"/>
    <dgm:cxn modelId="{50B61737-6BF2-45A7-B8D3-8AA025016DE7}" type="presParOf" srcId="{91708FAF-4828-4945-B2E3-01433913038A}" destId="{2726BD8F-B977-48D1-B986-CDCD8F3822A1}" srcOrd="0" destOrd="0" presId="urn:microsoft.com/office/officeart/2005/8/layout/vProcess5"/>
    <dgm:cxn modelId="{0F5B9CDA-FE53-46FB-ADCD-1003D33ED646}" type="presParOf" srcId="{91708FAF-4828-4945-B2E3-01433913038A}" destId="{807900A8-143A-4AC8-9D60-3EC210509EF1}" srcOrd="1" destOrd="0" presId="urn:microsoft.com/office/officeart/2005/8/layout/vProcess5"/>
    <dgm:cxn modelId="{CFD0EF27-B810-42A6-A57F-2A3CC6B8DE68}" type="presParOf" srcId="{91708FAF-4828-4945-B2E3-01433913038A}" destId="{DA6FD471-E5E1-4332-A388-F19C8A9E6E4C}" srcOrd="2" destOrd="0" presId="urn:microsoft.com/office/officeart/2005/8/layout/vProcess5"/>
    <dgm:cxn modelId="{5DC8F2E9-7A31-4201-8AF3-CE9BB37CA1B0}" type="presParOf" srcId="{91708FAF-4828-4945-B2E3-01433913038A}" destId="{17E59024-EC1D-4D28-A328-3279AF3BABD1}" srcOrd="3" destOrd="0" presId="urn:microsoft.com/office/officeart/2005/8/layout/vProcess5"/>
    <dgm:cxn modelId="{62264BE5-9E57-431E-BBD0-68768A0F0EC9}" type="presParOf" srcId="{91708FAF-4828-4945-B2E3-01433913038A}" destId="{959EF821-1DCD-4AE2-90B0-675607C52AF3}" srcOrd="4" destOrd="0" presId="urn:microsoft.com/office/officeart/2005/8/layout/vProcess5"/>
    <dgm:cxn modelId="{F103DF12-08D7-4A3E-B87B-CFE8D8275D73}" type="presParOf" srcId="{91708FAF-4828-4945-B2E3-01433913038A}" destId="{9BAB6B98-B28F-41F8-8F0C-EFAFAC450DEE}" srcOrd="5" destOrd="0" presId="urn:microsoft.com/office/officeart/2005/8/layout/vProcess5"/>
    <dgm:cxn modelId="{EB8C278D-E35D-4C07-9E45-FD7E3ADAC480}" type="presParOf" srcId="{91708FAF-4828-4945-B2E3-01433913038A}" destId="{2F4B9DDA-3428-41F7-B1A3-AD2D1DAF4EC3}" srcOrd="6" destOrd="0" presId="urn:microsoft.com/office/officeart/2005/8/layout/vProcess5"/>
    <dgm:cxn modelId="{E2FBD391-188F-480E-AB56-46DB1F7292DD}" type="presParOf" srcId="{91708FAF-4828-4945-B2E3-01433913038A}" destId="{4F29BA68-E396-4B2F-B31E-B1E7D879DA0F}" srcOrd="7" destOrd="0" presId="urn:microsoft.com/office/officeart/2005/8/layout/vProcess5"/>
    <dgm:cxn modelId="{CBB002C0-A278-49D7-A5D3-A1E6B5001506}" type="presParOf" srcId="{91708FAF-4828-4945-B2E3-01433913038A}" destId="{8FEC1C29-73D8-46CD-8ECE-2D27F6BE3093}" srcOrd="8" destOrd="0" presId="urn:microsoft.com/office/officeart/2005/8/layout/vProcess5"/>
    <dgm:cxn modelId="{B247E0DF-3C23-49DB-85E4-194DCF1037E3}" type="presParOf" srcId="{91708FAF-4828-4945-B2E3-01433913038A}" destId="{2BA48F8A-2DFC-45F2-A03A-D649B0D2509A}" srcOrd="9" destOrd="0" presId="urn:microsoft.com/office/officeart/2005/8/layout/vProcess5"/>
    <dgm:cxn modelId="{85639021-FDE9-450A-B074-E060A9BD63C1}" type="presParOf" srcId="{91708FAF-4828-4945-B2E3-01433913038A}" destId="{CC0F3389-F446-4E96-9AF3-0555B49834A9}" srcOrd="10" destOrd="0" presId="urn:microsoft.com/office/officeart/2005/8/layout/vProcess5"/>
    <dgm:cxn modelId="{178B9685-F6EF-44F2-9C93-0FD1ADFDA8FA}" type="presParOf" srcId="{91708FAF-4828-4945-B2E3-01433913038A}" destId="{6FC7E2B9-8240-43B6-9DB8-4791F9982B47}" srcOrd="11" destOrd="0" presId="urn:microsoft.com/office/officeart/2005/8/layout/vProcess5"/>
    <dgm:cxn modelId="{2BFD2F3A-E652-4CEF-9D71-E7E7C74E044B}" type="presParOf" srcId="{91708FAF-4828-4945-B2E3-01433913038A}" destId="{CF936001-EE4D-4259-BE4B-60F5AE6D7749}" srcOrd="12" destOrd="0" presId="urn:microsoft.com/office/officeart/2005/8/layout/vProcess5"/>
    <dgm:cxn modelId="{7D1DE9B7-B165-431C-AAFD-77D546293FF6}" type="presParOf" srcId="{91708FAF-4828-4945-B2E3-01433913038A}" destId="{F594DEEF-0091-4040-A228-191166051F9C}" srcOrd="13" destOrd="0" presId="urn:microsoft.com/office/officeart/2005/8/layout/vProcess5"/>
    <dgm:cxn modelId="{B4AD3D7F-43C1-4855-BD17-BFBE78C8F988}" type="presParOf" srcId="{91708FAF-4828-4945-B2E3-01433913038A}" destId="{57797530-482B-49A6-9137-68503FB8BF4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7900A8-143A-4AC8-9D60-3EC210509EF1}">
      <dsp:nvSpPr>
        <dsp:cNvPr id="0" name=""/>
        <dsp:cNvSpPr/>
      </dsp:nvSpPr>
      <dsp:spPr>
        <a:xfrm>
          <a:off x="0" y="0"/>
          <a:ext cx="2999708" cy="7195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CL" sz="2700" kern="1200" dirty="0"/>
            <a:t>Movilización</a:t>
          </a:r>
        </a:p>
      </dsp:txBody>
      <dsp:txXfrm>
        <a:off x="21074" y="21074"/>
        <a:ext cx="2139107" cy="677370"/>
      </dsp:txXfrm>
    </dsp:sp>
    <dsp:sp modelId="{DA6FD471-E5E1-4332-A388-F19C8A9E6E4C}">
      <dsp:nvSpPr>
        <dsp:cNvPr id="0" name=""/>
        <dsp:cNvSpPr/>
      </dsp:nvSpPr>
      <dsp:spPr>
        <a:xfrm>
          <a:off x="224004" y="819451"/>
          <a:ext cx="2999708" cy="7195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CL" sz="2700" kern="1200" dirty="0"/>
            <a:t>Comprensión</a:t>
          </a:r>
        </a:p>
      </dsp:txBody>
      <dsp:txXfrm>
        <a:off x="245078" y="840525"/>
        <a:ext cx="2265869" cy="677370"/>
      </dsp:txXfrm>
    </dsp:sp>
    <dsp:sp modelId="{17E59024-EC1D-4D28-A328-3279AF3BABD1}">
      <dsp:nvSpPr>
        <dsp:cNvPr id="0" name=""/>
        <dsp:cNvSpPr/>
      </dsp:nvSpPr>
      <dsp:spPr>
        <a:xfrm>
          <a:off x="448008" y="1638903"/>
          <a:ext cx="2999708" cy="7195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CL" sz="2700" kern="1200" dirty="0"/>
            <a:t>Diseño</a:t>
          </a:r>
        </a:p>
      </dsp:txBody>
      <dsp:txXfrm>
        <a:off x="469082" y="1659977"/>
        <a:ext cx="2265869" cy="677370"/>
      </dsp:txXfrm>
    </dsp:sp>
    <dsp:sp modelId="{959EF821-1DCD-4AE2-90B0-675607C52AF3}">
      <dsp:nvSpPr>
        <dsp:cNvPr id="0" name=""/>
        <dsp:cNvSpPr/>
      </dsp:nvSpPr>
      <dsp:spPr>
        <a:xfrm>
          <a:off x="672012" y="2458354"/>
          <a:ext cx="2999708" cy="7195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CL" sz="2700" kern="1200" dirty="0"/>
            <a:t>Aplicación</a:t>
          </a:r>
        </a:p>
      </dsp:txBody>
      <dsp:txXfrm>
        <a:off x="693086" y="2479428"/>
        <a:ext cx="2265869" cy="677370"/>
      </dsp:txXfrm>
    </dsp:sp>
    <dsp:sp modelId="{9BAB6B98-B28F-41F8-8F0C-EFAFAC450DEE}">
      <dsp:nvSpPr>
        <dsp:cNvPr id="0" name=""/>
        <dsp:cNvSpPr/>
      </dsp:nvSpPr>
      <dsp:spPr>
        <a:xfrm>
          <a:off x="896016" y="3277806"/>
          <a:ext cx="2999708" cy="71951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CL" sz="2700" kern="1200" dirty="0"/>
            <a:t>Gestión</a:t>
          </a:r>
        </a:p>
      </dsp:txBody>
      <dsp:txXfrm>
        <a:off x="917090" y="3298880"/>
        <a:ext cx="2265869" cy="677370"/>
      </dsp:txXfrm>
    </dsp:sp>
    <dsp:sp modelId="{2F4B9DDA-3428-41F7-B1A3-AD2D1DAF4EC3}">
      <dsp:nvSpPr>
        <dsp:cNvPr id="0" name=""/>
        <dsp:cNvSpPr/>
      </dsp:nvSpPr>
      <dsp:spPr>
        <a:xfrm>
          <a:off x="2532021" y="525648"/>
          <a:ext cx="467687" cy="46768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s-CL" sz="2200" kern="1200"/>
        </a:p>
      </dsp:txBody>
      <dsp:txXfrm>
        <a:off x="2637251" y="525648"/>
        <a:ext cx="257227" cy="351934"/>
      </dsp:txXfrm>
    </dsp:sp>
    <dsp:sp modelId="{4F29BA68-E396-4B2F-B31E-B1E7D879DA0F}">
      <dsp:nvSpPr>
        <dsp:cNvPr id="0" name=""/>
        <dsp:cNvSpPr/>
      </dsp:nvSpPr>
      <dsp:spPr>
        <a:xfrm>
          <a:off x="2756025" y="1345099"/>
          <a:ext cx="467687" cy="46768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s-CL" sz="2200" kern="1200"/>
        </a:p>
      </dsp:txBody>
      <dsp:txXfrm>
        <a:off x="2861255" y="1345099"/>
        <a:ext cx="257227" cy="351934"/>
      </dsp:txXfrm>
    </dsp:sp>
    <dsp:sp modelId="{8FEC1C29-73D8-46CD-8ECE-2D27F6BE3093}">
      <dsp:nvSpPr>
        <dsp:cNvPr id="0" name=""/>
        <dsp:cNvSpPr/>
      </dsp:nvSpPr>
      <dsp:spPr>
        <a:xfrm>
          <a:off x="2980029" y="2152559"/>
          <a:ext cx="467687" cy="46768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s-CL" sz="2200" kern="1200"/>
        </a:p>
      </dsp:txBody>
      <dsp:txXfrm>
        <a:off x="3085259" y="2152559"/>
        <a:ext cx="257227" cy="351934"/>
      </dsp:txXfrm>
    </dsp:sp>
    <dsp:sp modelId="{2BA48F8A-2DFC-45F2-A03A-D649B0D2509A}">
      <dsp:nvSpPr>
        <dsp:cNvPr id="0" name=""/>
        <dsp:cNvSpPr/>
      </dsp:nvSpPr>
      <dsp:spPr>
        <a:xfrm>
          <a:off x="3204033" y="2980005"/>
          <a:ext cx="467687" cy="467687"/>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s-CL" sz="2200" kern="1200"/>
        </a:p>
      </dsp:txBody>
      <dsp:txXfrm>
        <a:off x="3309263" y="2980005"/>
        <a:ext cx="257227" cy="35193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3/28/2022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3/28/2022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3/28/2022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3/28/2022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52" r:id="rId1"/>
    <p:sldLayoutId id="2147483650" r:id="rId2"/>
    <p:sldLayoutId id="2147483649" r:id="rId3"/>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B0E6C7-1ECB-4831-8B1B-463D6FD4166D}"/>
              </a:ext>
            </a:extLst>
          </p:cNvPr>
          <p:cNvSpPr>
            <a:spLocks noGrp="1"/>
          </p:cNvSpPr>
          <p:nvPr>
            <p:ph type="ctrTitle"/>
          </p:nvPr>
        </p:nvSpPr>
        <p:spPr/>
        <p:txBody>
          <a:bodyPr>
            <a:normAutofit fontScale="90000"/>
          </a:bodyPr>
          <a:lstStyle/>
          <a:p>
            <a:r>
              <a:rPr lang="es-CL" dirty="0"/>
              <a:t>Fases del modelo de negocio</a:t>
            </a:r>
          </a:p>
        </p:txBody>
      </p:sp>
    </p:spTree>
    <p:extLst>
      <p:ext uri="{BB962C8B-B14F-4D97-AF65-F5344CB8AC3E}">
        <p14:creationId xmlns:p14="http://schemas.microsoft.com/office/powerpoint/2010/main" val="1643331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EFCA4-74A4-4D96-B2EA-EFB03237DE09}"/>
              </a:ext>
            </a:extLst>
          </p:cNvPr>
          <p:cNvSpPr>
            <a:spLocks noGrp="1"/>
          </p:cNvSpPr>
          <p:nvPr>
            <p:ph type="title"/>
          </p:nvPr>
        </p:nvSpPr>
        <p:spPr/>
        <p:txBody>
          <a:bodyPr/>
          <a:lstStyle/>
          <a:p>
            <a:r>
              <a:rPr lang="es-CL" dirty="0"/>
              <a:t>Visto desde la perspectiva de una empresa establecida</a:t>
            </a:r>
          </a:p>
        </p:txBody>
      </p:sp>
      <p:sp>
        <p:nvSpPr>
          <p:cNvPr id="3" name="Marcador de contenido 2">
            <a:extLst>
              <a:ext uri="{FF2B5EF4-FFF2-40B4-BE49-F238E27FC236}">
                <a16:creationId xmlns:a16="http://schemas.microsoft.com/office/drawing/2014/main" id="{32EA6FC1-EC2E-4A90-AC84-3834F15A0E15}"/>
              </a:ext>
            </a:extLst>
          </p:cNvPr>
          <p:cNvSpPr>
            <a:spLocks noGrp="1"/>
          </p:cNvSpPr>
          <p:nvPr>
            <p:ph idx="1"/>
          </p:nvPr>
        </p:nvSpPr>
        <p:spPr/>
        <p:txBody>
          <a:bodyPr>
            <a:normAutofit fontScale="77500" lnSpcReduction="20000"/>
          </a:bodyPr>
          <a:lstStyle/>
          <a:p>
            <a:r>
              <a:rPr lang="es-CL" dirty="0"/>
              <a:t>Tomar la precaución de identificar y gestionar los intereses creados en la empresa. No todos los miembros de la empresa quieren reinventar el modelo de negocio actual. De hecho, puede que este esfuerzo de diseño represente una amenaza para algunos.</a:t>
            </a:r>
          </a:p>
          <a:p>
            <a:r>
              <a:rPr lang="es-CL" dirty="0"/>
              <a:t>Hay que formar un equipo interdisciplinar formado por personas procedentes de diferentes unidades de la empresa y con diferentes funciones (por ejemplo, marketing, finanzas o TI), grados de experiencia y trayectorias profesionales, etc. La diversidad de perspectivas ayuda a obtener ideas mejores y aumenta las posibilidades de éxito de la empresa.</a:t>
            </a:r>
          </a:p>
          <a:p>
            <a:r>
              <a:rPr lang="es-CL" dirty="0"/>
              <a:t>Se debe prever una inversión de tiempo considerable en la orientación y formación de los responsables de la toma de decisiones sobre modelos de negocio, su importancia y el proceso de innovación y diseño. Este punto es clave para conseguir su apoyo y vencer la resistencia a lo desconocido o incomprendido.</a:t>
            </a:r>
          </a:p>
        </p:txBody>
      </p:sp>
    </p:spTree>
    <p:extLst>
      <p:ext uri="{BB962C8B-B14F-4D97-AF65-F5344CB8AC3E}">
        <p14:creationId xmlns:p14="http://schemas.microsoft.com/office/powerpoint/2010/main" val="3909470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456E0-88CE-43B5-A5D0-88320FB6E470}"/>
              </a:ext>
            </a:extLst>
          </p:cNvPr>
          <p:cNvSpPr>
            <a:spLocks noGrp="1"/>
          </p:cNvSpPr>
          <p:nvPr>
            <p:ph type="title"/>
          </p:nvPr>
        </p:nvSpPr>
        <p:spPr/>
        <p:txBody>
          <a:bodyPr/>
          <a:lstStyle/>
          <a:p>
            <a:r>
              <a:rPr lang="es-CL" dirty="0"/>
              <a:t>Comprensión</a:t>
            </a:r>
          </a:p>
        </p:txBody>
      </p:sp>
      <p:sp>
        <p:nvSpPr>
          <p:cNvPr id="3" name="Marcador de contenido 2">
            <a:extLst>
              <a:ext uri="{FF2B5EF4-FFF2-40B4-BE49-F238E27FC236}">
                <a16:creationId xmlns:a16="http://schemas.microsoft.com/office/drawing/2014/main" id="{EFDA6B1B-9B16-44C5-9D3E-FB614A82C0F3}"/>
              </a:ext>
            </a:extLst>
          </p:cNvPr>
          <p:cNvSpPr>
            <a:spLocks noGrp="1"/>
          </p:cNvSpPr>
          <p:nvPr>
            <p:ph idx="1"/>
          </p:nvPr>
        </p:nvSpPr>
        <p:spPr/>
        <p:txBody>
          <a:bodyPr/>
          <a:lstStyle/>
          <a:p>
            <a:r>
              <a:rPr lang="es-CL" dirty="0"/>
              <a:t>En esta segunda fase se profundiza en la comprensión del contexto en que se aplicará el modelo de negocio. </a:t>
            </a:r>
          </a:p>
          <a:p>
            <a:r>
              <a:rPr lang="es-CL" dirty="0"/>
              <a:t>El análisis del entorno de modelo de negocio es una combinación de actividades que van desde estudios de mercado hasta el estudio y la participación de clientes, entrevistas con expertos en el campo o el esbozo de modelos de negocio rivales.</a:t>
            </a:r>
          </a:p>
        </p:txBody>
      </p:sp>
    </p:spTree>
    <p:extLst>
      <p:ext uri="{BB962C8B-B14F-4D97-AF65-F5344CB8AC3E}">
        <p14:creationId xmlns:p14="http://schemas.microsoft.com/office/powerpoint/2010/main" val="766638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B7D506-0C5A-4B3F-B9C6-094998C93A5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520A9077-740F-4B99-9603-7EBB3E2129B7}"/>
              </a:ext>
            </a:extLst>
          </p:cNvPr>
          <p:cNvSpPr>
            <a:spLocks noGrp="1"/>
          </p:cNvSpPr>
          <p:nvPr>
            <p:ph idx="1"/>
          </p:nvPr>
        </p:nvSpPr>
        <p:spPr/>
        <p:txBody>
          <a:bodyPr>
            <a:normAutofit fontScale="92500" lnSpcReduction="20000"/>
          </a:bodyPr>
          <a:lstStyle/>
          <a:p>
            <a:r>
              <a:rPr lang="es-CL" dirty="0"/>
              <a:t>Sin embargo, el análisis conlleva inevitablemente el riesgo de una investigación excesiva. El equipo debe estar advertido sobre este riesgo y asegúrate de que todos intentan evitar el exceso. La parálisis del análisis también se puede evitar con la creación de prototipos de modelo de negocio al principio del proceso. Este método tiene la ventaja de que te permite obtener retroalimentación de forma inmediata. </a:t>
            </a:r>
          </a:p>
          <a:p>
            <a:r>
              <a:rPr lang="es-CL" dirty="0"/>
              <a:t>Una de las áreas que requiere especial atención durante el proceso de investigación es la profundización en el conocimiento del cliente. Puede parecer obvio, pero es frecuente que no se tenga al cliente en cuenta, sobre todo en los proyectos que están basados en la tecnología.</a:t>
            </a:r>
          </a:p>
        </p:txBody>
      </p:sp>
    </p:spTree>
    <p:extLst>
      <p:ext uri="{BB962C8B-B14F-4D97-AF65-F5344CB8AC3E}">
        <p14:creationId xmlns:p14="http://schemas.microsoft.com/office/powerpoint/2010/main" val="341322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38" name="Picture 137">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0" name="Picture 139">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2" name="Rectangle 141">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Rectangle 143">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Rectangle 145">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8" name="Rectangle 147">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TextBox 149">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152" name="Rectangle 151">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4" name="Picture 153">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6" name="Picture 155">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8" name="Rectangle 157">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ítulo 5">
            <a:extLst>
              <a:ext uri="{FF2B5EF4-FFF2-40B4-BE49-F238E27FC236}">
                <a16:creationId xmlns:a16="http://schemas.microsoft.com/office/drawing/2014/main" id="{C42348A6-271F-44EE-8E83-404942647284}"/>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endParaRPr lang="en-US"/>
          </a:p>
        </p:txBody>
      </p:sp>
      <p:sp>
        <p:nvSpPr>
          <p:cNvPr id="7" name="Marcador de contenido 6">
            <a:extLst>
              <a:ext uri="{FF2B5EF4-FFF2-40B4-BE49-F238E27FC236}">
                <a16:creationId xmlns:a16="http://schemas.microsoft.com/office/drawing/2014/main" id="{E6372A49-338E-4F45-9FD4-AA14E524CD0B}"/>
              </a:ext>
            </a:extLst>
          </p:cNvPr>
          <p:cNvSpPr>
            <a:spLocks noGrp="1"/>
          </p:cNvSpPr>
          <p:nvPr>
            <p:ph sz="half" idx="1"/>
          </p:nvPr>
        </p:nvSpPr>
        <p:spPr>
          <a:xfrm>
            <a:off x="1975805" y="2052116"/>
            <a:ext cx="2658877" cy="3997828"/>
          </a:xfrm>
        </p:spPr>
        <p:txBody>
          <a:bodyPr vert="horz" lIns="91440" tIns="45720" rIns="91440" bIns="45720" rtlCol="0" anchor="ctr">
            <a:normAutofit/>
          </a:bodyPr>
          <a:lstStyle/>
          <a:p>
            <a:r>
              <a:rPr lang="en-US" sz="1600"/>
              <a:t>El mapa de empatía con el cliente puede ser una herramienta útil para organizar el estudio del cliente.</a:t>
            </a:r>
          </a:p>
        </p:txBody>
      </p:sp>
      <p:pic>
        <p:nvPicPr>
          <p:cNvPr id="10" name="Marcador de contenido 9" descr="Diagrama&#10;&#10;Descripción generada automáticamente">
            <a:extLst>
              <a:ext uri="{FF2B5EF4-FFF2-40B4-BE49-F238E27FC236}">
                <a16:creationId xmlns:a16="http://schemas.microsoft.com/office/drawing/2014/main" id="{1869D9B1-FF4C-49AF-9141-4B0E1A74FB0B}"/>
              </a:ext>
            </a:extLst>
          </p:cNvPr>
          <p:cNvPicPr>
            <a:picLocks noGrp="1" noChangeAspect="1"/>
          </p:cNvPicPr>
          <p:nvPr>
            <p:ph sz="half" idx="2"/>
          </p:nvPr>
        </p:nvPicPr>
        <p:blipFill rotWithShape="1">
          <a:blip r:embed="rId5"/>
          <a:srcRect t="2340" r="-4" b="7329"/>
          <a:stretch/>
        </p:blipFill>
        <p:spPr>
          <a:xfrm>
            <a:off x="4815753" y="2052986"/>
            <a:ext cx="5710880" cy="399782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164" name="Rectangle 163">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417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D0BF0-2093-4CF4-A8C6-A4FADA5CB93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B7A984F1-6142-4389-AF73-9EEA63349B83}"/>
              </a:ext>
            </a:extLst>
          </p:cNvPr>
          <p:cNvSpPr>
            <a:spLocks noGrp="1"/>
          </p:cNvSpPr>
          <p:nvPr>
            <p:ph idx="1"/>
          </p:nvPr>
        </p:nvSpPr>
        <p:spPr/>
        <p:txBody>
          <a:bodyPr/>
          <a:lstStyle/>
          <a:p>
            <a:r>
              <a:rPr lang="es-CL" dirty="0"/>
              <a:t>En esta fase, cuestionarse las premisas del sector y los patrones de modelos de negocio establecidos es una de las claves del éxito. Un ejemplo de esto es la industria de los videojuegos, en especifico, Nintendo.</a:t>
            </a:r>
          </a:p>
        </p:txBody>
      </p:sp>
    </p:spTree>
    <p:extLst>
      <p:ext uri="{BB962C8B-B14F-4D97-AF65-F5344CB8AC3E}">
        <p14:creationId xmlns:p14="http://schemas.microsoft.com/office/powerpoint/2010/main" val="2928738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EFCA4-74A4-4D96-B2EA-EFB03237DE09}"/>
              </a:ext>
            </a:extLst>
          </p:cNvPr>
          <p:cNvSpPr>
            <a:spLocks noGrp="1"/>
          </p:cNvSpPr>
          <p:nvPr>
            <p:ph type="title"/>
          </p:nvPr>
        </p:nvSpPr>
        <p:spPr/>
        <p:txBody>
          <a:bodyPr/>
          <a:lstStyle/>
          <a:p>
            <a:r>
              <a:rPr lang="es-CL" dirty="0"/>
              <a:t>Visto desde la perspectiva de una empresa establecida</a:t>
            </a:r>
          </a:p>
        </p:txBody>
      </p:sp>
      <p:sp>
        <p:nvSpPr>
          <p:cNvPr id="3" name="Marcador de contenido 2">
            <a:extLst>
              <a:ext uri="{FF2B5EF4-FFF2-40B4-BE49-F238E27FC236}">
                <a16:creationId xmlns:a16="http://schemas.microsoft.com/office/drawing/2014/main" id="{32EA6FC1-EC2E-4A90-AC84-3834F15A0E15}"/>
              </a:ext>
            </a:extLst>
          </p:cNvPr>
          <p:cNvSpPr>
            <a:spLocks noGrp="1"/>
          </p:cNvSpPr>
          <p:nvPr>
            <p:ph idx="1"/>
          </p:nvPr>
        </p:nvSpPr>
        <p:spPr/>
        <p:txBody>
          <a:bodyPr>
            <a:normAutofit fontScale="70000" lnSpcReduction="20000"/>
          </a:bodyPr>
          <a:lstStyle/>
          <a:p>
            <a:r>
              <a:rPr lang="es-CL" dirty="0"/>
              <a:t>Las empresas establecidas parten de modelos de negocio existentes. Es preferible trazar y evaluar el modelo de negocio actual en talleres independientes donde participen empleados de toda la empresa, al tiempo que se recopilan ideas y opiniones sobre nuevos modelos de negocio. De esta manera, obtendrán varias perspectivas sobre los puntos débiles y fuertes del modelo de negocio y se generarán las primeras ideas para modelos nuevos. }</a:t>
            </a:r>
          </a:p>
          <a:p>
            <a:r>
              <a:rPr lang="es-CL" dirty="0"/>
              <a:t>Desafiar el status quo a veces es lo más complicado, ya que esto suele ser el resultado del éxito en el pasado y, como tal, está muy arraigado en la cultura empresarial</a:t>
            </a:r>
          </a:p>
          <a:p>
            <a:r>
              <a:rPr lang="es-CL" dirty="0"/>
              <a:t>Para encontrar nuevos modelos de negocio lucrativos, es importante que no limitarse a la cartera de clientes actual. </a:t>
            </a:r>
          </a:p>
          <a:p>
            <a:r>
              <a:rPr lang="es-CL" dirty="0"/>
              <a:t>Un análisis excesivo podría interpretarse como una falta de productividad y, por lo tanto, hacer que pierdas el apoyo de la alta dirección. Comenta las aportaciones de los clientes o muestra algunos esbozos de modelos de negocio basados en los resultados de la investigación para demostrar tu progreso.</a:t>
            </a:r>
          </a:p>
        </p:txBody>
      </p:sp>
    </p:spTree>
    <p:extLst>
      <p:ext uri="{BB962C8B-B14F-4D97-AF65-F5344CB8AC3E}">
        <p14:creationId xmlns:p14="http://schemas.microsoft.com/office/powerpoint/2010/main" val="1070240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874FE-6A33-43CD-B0FB-B0421E3DDB3F}"/>
              </a:ext>
            </a:extLst>
          </p:cNvPr>
          <p:cNvSpPr>
            <a:spLocks noGrp="1"/>
          </p:cNvSpPr>
          <p:nvPr>
            <p:ph type="title"/>
          </p:nvPr>
        </p:nvSpPr>
        <p:spPr/>
        <p:txBody>
          <a:bodyPr/>
          <a:lstStyle/>
          <a:p>
            <a:r>
              <a:rPr lang="es-CL" dirty="0"/>
              <a:t>Diseño</a:t>
            </a:r>
          </a:p>
        </p:txBody>
      </p:sp>
      <p:sp>
        <p:nvSpPr>
          <p:cNvPr id="3" name="Marcador de contenido 2">
            <a:extLst>
              <a:ext uri="{FF2B5EF4-FFF2-40B4-BE49-F238E27FC236}">
                <a16:creationId xmlns:a16="http://schemas.microsoft.com/office/drawing/2014/main" id="{569E03C8-032F-4FAC-9575-5608EFB975EF}"/>
              </a:ext>
            </a:extLst>
          </p:cNvPr>
          <p:cNvSpPr>
            <a:spLocks noGrp="1"/>
          </p:cNvSpPr>
          <p:nvPr>
            <p:ph idx="1"/>
          </p:nvPr>
        </p:nvSpPr>
        <p:spPr/>
        <p:txBody>
          <a:bodyPr/>
          <a:lstStyle/>
          <a:p>
            <a:r>
              <a:rPr lang="es-CL" dirty="0"/>
              <a:t>Esta etapa consiste en la adaptación y modificación del modelo de negocio según la respuesta del mercado.</a:t>
            </a:r>
          </a:p>
          <a:p>
            <a:r>
              <a:rPr lang="es-CL" dirty="0"/>
              <a:t>Los principales desafíos de la fase de diseño son la generación y adopción de modelos nuevos y atrevidos. Aquí, la clave del éxito es un pensamiento expansionista. Durante la fase de ideación, los miembros del equipo deben desarrollar la capacidad de ignorar el status quo para así poder generar ideas rompedoras.</a:t>
            </a:r>
          </a:p>
        </p:txBody>
      </p:sp>
    </p:spTree>
    <p:extLst>
      <p:ext uri="{BB962C8B-B14F-4D97-AF65-F5344CB8AC3E}">
        <p14:creationId xmlns:p14="http://schemas.microsoft.com/office/powerpoint/2010/main" val="1652286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BF09C-AE6B-482C-A2A8-2B3A4250BB64}"/>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52A5665E-F060-492C-BEDB-03BAEE5F5A89}"/>
              </a:ext>
            </a:extLst>
          </p:cNvPr>
          <p:cNvSpPr>
            <a:spLocks noGrp="1"/>
          </p:cNvSpPr>
          <p:nvPr>
            <p:ph idx="1"/>
          </p:nvPr>
        </p:nvSpPr>
        <p:spPr/>
        <p:txBody>
          <a:bodyPr/>
          <a:lstStyle/>
          <a:p>
            <a:r>
              <a:rPr lang="es-CL" dirty="0"/>
              <a:t>Los equipos deben tomarse el tiempo necesario para explorar varias ideas, ya que así aumentarán las posibilidades de encontrar alternativas mejores. Intenta no enamorarte de las ideas demasiado rápido.</a:t>
            </a:r>
          </a:p>
          <a:p>
            <a:r>
              <a:rPr lang="es-CL" dirty="0"/>
              <a:t>Las empresas deben reflexionar sobre las diferentes opciones de modelo de negocio antes de elegir el modelo que quieres aplicar. Es decir, analizar fuentes de ingreso alternativas o buscar diversos canales de distribución. </a:t>
            </a:r>
          </a:p>
        </p:txBody>
      </p:sp>
    </p:spTree>
    <p:extLst>
      <p:ext uri="{BB962C8B-B14F-4D97-AF65-F5344CB8AC3E}">
        <p14:creationId xmlns:p14="http://schemas.microsoft.com/office/powerpoint/2010/main" val="918203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EFCA4-74A4-4D96-B2EA-EFB03237DE09}"/>
              </a:ext>
            </a:extLst>
          </p:cNvPr>
          <p:cNvSpPr>
            <a:spLocks noGrp="1"/>
          </p:cNvSpPr>
          <p:nvPr>
            <p:ph type="title"/>
          </p:nvPr>
        </p:nvSpPr>
        <p:spPr/>
        <p:txBody>
          <a:bodyPr/>
          <a:lstStyle/>
          <a:p>
            <a:r>
              <a:rPr lang="es-CL" dirty="0"/>
              <a:t>Visto desde una empresa establecida</a:t>
            </a:r>
          </a:p>
        </p:txBody>
      </p:sp>
      <p:sp>
        <p:nvSpPr>
          <p:cNvPr id="3" name="Marcador de contenido 2">
            <a:extLst>
              <a:ext uri="{FF2B5EF4-FFF2-40B4-BE49-F238E27FC236}">
                <a16:creationId xmlns:a16="http://schemas.microsoft.com/office/drawing/2014/main" id="{32EA6FC1-EC2E-4A90-AC84-3834F15A0E15}"/>
              </a:ext>
            </a:extLst>
          </p:cNvPr>
          <p:cNvSpPr>
            <a:spLocks noGrp="1"/>
          </p:cNvSpPr>
          <p:nvPr>
            <p:ph idx="1"/>
          </p:nvPr>
        </p:nvSpPr>
        <p:spPr/>
        <p:txBody>
          <a:bodyPr>
            <a:normAutofit/>
          </a:bodyPr>
          <a:lstStyle/>
          <a:p>
            <a:r>
              <a:rPr lang="es-CL" dirty="0"/>
              <a:t>Las empresas establecidas tienden a aplacar las ideas de modelo de negocio atrevidas. En este caso, el reto es defender su osadía y, al mismo tiempo, asegurarse de que no se encontrarán con grandes obstáculos. Quizá un esquema de los riesgos y las recompensas de cada modelo les podría ayudar a conseguir este equilibrio.</a:t>
            </a:r>
          </a:p>
          <a:p>
            <a:r>
              <a:rPr lang="es-CL" dirty="0"/>
              <a:t>Convivencia de lo antiguo con lo nuevo es una de las grandes cuestiones que plantea la fase de diseño. Las posibilidades de éxito están muy supeditadas a una elección correcta.</a:t>
            </a:r>
          </a:p>
        </p:txBody>
      </p:sp>
      <p:sp>
        <p:nvSpPr>
          <p:cNvPr id="4" name="TextBox 3">
            <a:extLst>
              <a:ext uri="{FF2B5EF4-FFF2-40B4-BE49-F238E27FC236}">
                <a16:creationId xmlns:a16="http://schemas.microsoft.com/office/drawing/2014/main" id="{E9BA5D75-F506-8704-8921-C956FE6F9FA6}"/>
              </a:ext>
            </a:extLst>
          </p:cNvPr>
          <p:cNvSpPr txBox="1"/>
          <p:nvPr/>
        </p:nvSpPr>
        <p:spPr>
          <a:xfrm>
            <a:off x="-365185" y="7993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700528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1BB35-27B8-41AB-AD01-37900C99F91E}"/>
              </a:ext>
            </a:extLst>
          </p:cNvPr>
          <p:cNvSpPr>
            <a:spLocks noGrp="1"/>
          </p:cNvSpPr>
          <p:nvPr>
            <p:ph type="title"/>
          </p:nvPr>
        </p:nvSpPr>
        <p:spPr/>
        <p:txBody>
          <a:bodyPr/>
          <a:lstStyle/>
          <a:p>
            <a:r>
              <a:rPr lang="es-CL" dirty="0"/>
              <a:t>Aplicación</a:t>
            </a:r>
          </a:p>
        </p:txBody>
      </p:sp>
      <p:sp>
        <p:nvSpPr>
          <p:cNvPr id="3" name="Marcador de contenido 2">
            <a:extLst>
              <a:ext uri="{FF2B5EF4-FFF2-40B4-BE49-F238E27FC236}">
                <a16:creationId xmlns:a16="http://schemas.microsoft.com/office/drawing/2014/main" id="{BE000367-5A77-4D1C-AA3F-B952BD3CE717}"/>
              </a:ext>
            </a:extLst>
          </p:cNvPr>
          <p:cNvSpPr>
            <a:spLocks noGrp="1"/>
          </p:cNvSpPr>
          <p:nvPr>
            <p:ph idx="1"/>
          </p:nvPr>
        </p:nvSpPr>
        <p:spPr/>
        <p:txBody>
          <a:bodyPr>
            <a:normAutofit fontScale="92500" lnSpcReduction="10000"/>
          </a:bodyPr>
          <a:lstStyle/>
          <a:p>
            <a:r>
              <a:rPr lang="es-CL" dirty="0"/>
              <a:t>Generar modelos de negocio se centra en la comprensión y el desarrollo de modelos de negocio innovadores. No obstante, también nos gustaría ofrecer una serie de sugerencias para la aplicación de nuevos modelos de negocio, especialmente en empresas consolidadas. </a:t>
            </a:r>
          </a:p>
          <a:p>
            <a:r>
              <a:rPr lang="es-CL" dirty="0"/>
              <a:t>Ya teniendo el diseño final del modelo de negocio, es el momento de ponerlo en marcha. Para ello, se tendrá que definir todos los proyectos relacionados, especificar los objetivos, organizar la estructura legal, preparar un presupuesto y una planificación detallados, etc. En esta fase se suele formar parte del plan de negocio y redactarse en un documento de gestión de proyectos. </a:t>
            </a:r>
          </a:p>
        </p:txBody>
      </p:sp>
    </p:spTree>
    <p:extLst>
      <p:ext uri="{BB962C8B-B14F-4D97-AF65-F5344CB8AC3E}">
        <p14:creationId xmlns:p14="http://schemas.microsoft.com/office/powerpoint/2010/main" val="406858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9" name="Picture 38">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1" name="Rectangle 40">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TextBox 48">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p:nvSpPr>
          <p:cNvPr id="51" name="Rectangle 50">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124" y="487443"/>
            <a:ext cx="5841548" cy="58415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40000"/>
                  <a:lumOff val="60000"/>
                </a:schemeClr>
              </a:solidFill>
            </a:endParaRPr>
          </a:p>
        </p:txBody>
      </p:sp>
      <p:pic>
        <p:nvPicPr>
          <p:cNvPr id="55" name="Picture 54">
            <a:extLst>
              <a:ext uri="{FF2B5EF4-FFF2-40B4-BE49-F238E27FC236}">
                <a16:creationId xmlns:a16="http://schemas.microsoft.com/office/drawing/2014/main" id="{15ADB788-8569-409E-862D-665AD53C99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4" name="Título 3">
            <a:extLst>
              <a:ext uri="{FF2B5EF4-FFF2-40B4-BE49-F238E27FC236}">
                <a16:creationId xmlns:a16="http://schemas.microsoft.com/office/drawing/2014/main" id="{5FBDA48A-307E-473B-8CB0-696B1803B0A4}"/>
              </a:ext>
            </a:extLst>
          </p:cNvPr>
          <p:cNvSpPr>
            <a:spLocks noGrp="1"/>
          </p:cNvSpPr>
          <p:nvPr>
            <p:ph type="title"/>
          </p:nvPr>
        </p:nvSpPr>
        <p:spPr>
          <a:xfrm>
            <a:off x="3039048" y="2568817"/>
            <a:ext cx="7155598" cy="3133968"/>
          </a:xfrm>
        </p:spPr>
        <p:txBody>
          <a:bodyPr vert="horz" lIns="91440" tIns="45720" rIns="91440" bIns="45720" rtlCol="0" anchor="t">
            <a:normAutofit/>
          </a:bodyPr>
          <a:lstStyle/>
          <a:p>
            <a:pPr algn="l"/>
            <a:r>
              <a:rPr lang="en-US" sz="6100" dirty="0">
                <a:solidFill>
                  <a:srgbClr val="1F2D29"/>
                </a:solidFill>
              </a:rPr>
              <a:t>¿Como </a:t>
            </a:r>
            <a:r>
              <a:rPr lang="en-US" sz="6100" dirty="0" err="1">
                <a:solidFill>
                  <a:srgbClr val="1F2D29"/>
                </a:solidFill>
              </a:rPr>
              <a:t>hacemos</a:t>
            </a:r>
            <a:r>
              <a:rPr lang="en-US" sz="6100" dirty="0">
                <a:solidFill>
                  <a:srgbClr val="1F2D29"/>
                </a:solidFill>
              </a:rPr>
              <a:t> un </a:t>
            </a:r>
            <a:r>
              <a:rPr lang="en-US" sz="6100" dirty="0" err="1">
                <a:solidFill>
                  <a:srgbClr val="1F2D29"/>
                </a:solidFill>
              </a:rPr>
              <a:t>modelo</a:t>
            </a:r>
            <a:r>
              <a:rPr lang="en-US" sz="6100" dirty="0">
                <a:solidFill>
                  <a:srgbClr val="1F2D29"/>
                </a:solidFill>
              </a:rPr>
              <a:t> de </a:t>
            </a:r>
            <a:r>
              <a:rPr lang="en-US" sz="6100" dirty="0" err="1">
                <a:solidFill>
                  <a:srgbClr val="1F2D29"/>
                </a:solidFill>
              </a:rPr>
              <a:t>negocio</a:t>
            </a:r>
            <a:r>
              <a:rPr lang="en-US" sz="6100" dirty="0">
                <a:solidFill>
                  <a:srgbClr val="1F2D29"/>
                </a:solidFill>
              </a:rPr>
              <a:t>?</a:t>
            </a:r>
          </a:p>
        </p:txBody>
      </p:sp>
      <p:sp>
        <p:nvSpPr>
          <p:cNvPr id="57" name="Rectangle 56">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ight Triangle 58">
            <a:extLst>
              <a:ext uri="{FF2B5EF4-FFF2-40B4-BE49-F238E27FC236}">
                <a16:creationId xmlns:a16="http://schemas.microsoft.com/office/drawing/2014/main" id="{2663C086-1480-4E81-BD6F-3E43A4C38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5313" y="2747897"/>
            <a:ext cx="353147" cy="353147"/>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77378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97D3B-4995-41C2-BF3E-4FE45BFAFAFE}"/>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B23DFF64-CA7D-4569-94D5-00722E6AD85B}"/>
              </a:ext>
            </a:extLst>
          </p:cNvPr>
          <p:cNvSpPr>
            <a:spLocks noGrp="1"/>
          </p:cNvSpPr>
          <p:nvPr>
            <p:ph idx="1"/>
          </p:nvPr>
        </p:nvSpPr>
        <p:spPr/>
        <p:txBody>
          <a:bodyPr/>
          <a:lstStyle/>
          <a:p>
            <a:r>
              <a:rPr lang="es-CL" dirty="0"/>
              <a:t>Por ejemplo, cuando Skype empezó a tener éxito y a registrar miles de usuarios nuevos cada día, se vio obligada a desarrollar inmediatamente mecanismos para gestionar con eficiencia los comentarios y las quejas de los usuarios. De lo contrario, los gastos y la insatisfacción de los usuarios habrían llevado a la empresa a la quiebra.</a:t>
            </a:r>
          </a:p>
        </p:txBody>
      </p:sp>
    </p:spTree>
    <p:extLst>
      <p:ext uri="{BB962C8B-B14F-4D97-AF65-F5344CB8AC3E}">
        <p14:creationId xmlns:p14="http://schemas.microsoft.com/office/powerpoint/2010/main" val="1891509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EFCA4-74A4-4D96-B2EA-EFB03237DE09}"/>
              </a:ext>
            </a:extLst>
          </p:cNvPr>
          <p:cNvSpPr>
            <a:spLocks noGrp="1"/>
          </p:cNvSpPr>
          <p:nvPr>
            <p:ph type="title"/>
          </p:nvPr>
        </p:nvSpPr>
        <p:spPr/>
        <p:txBody>
          <a:bodyPr/>
          <a:lstStyle/>
          <a:p>
            <a:r>
              <a:rPr lang="es-CL" dirty="0"/>
              <a:t>Visto desde la perspectiva de una empresa establecida</a:t>
            </a:r>
          </a:p>
        </p:txBody>
      </p:sp>
      <p:sp>
        <p:nvSpPr>
          <p:cNvPr id="3" name="Marcador de contenido 2">
            <a:extLst>
              <a:ext uri="{FF2B5EF4-FFF2-40B4-BE49-F238E27FC236}">
                <a16:creationId xmlns:a16="http://schemas.microsoft.com/office/drawing/2014/main" id="{32EA6FC1-EC2E-4A90-AC84-3834F15A0E15}"/>
              </a:ext>
            </a:extLst>
          </p:cNvPr>
          <p:cNvSpPr>
            <a:spLocks noGrp="1"/>
          </p:cNvSpPr>
          <p:nvPr>
            <p:ph idx="1"/>
          </p:nvPr>
        </p:nvSpPr>
        <p:spPr/>
        <p:txBody>
          <a:bodyPr>
            <a:normAutofit fontScale="85000" lnSpcReduction="10000"/>
          </a:bodyPr>
          <a:lstStyle/>
          <a:p>
            <a:r>
              <a:rPr lang="es-CL" dirty="0"/>
              <a:t>El elemento que más contribuye al aumento de las probabilidades de éxito de un modelo de negocio nuevo existe mucho antes de la aplicación del modelo. Esto hace referencia a la participación de personas procedentes de todas las unidades de la empresa en las fases de movilización, comprensión y diseño.</a:t>
            </a:r>
          </a:p>
          <a:p>
            <a:r>
              <a:rPr lang="es-CL" dirty="0"/>
              <a:t>Otro de los elementos fundamentales para el éxito es el apoyo incondicional y visible de su patrocinador, lo cual resalta la importancia y legitimidad del esfuerzo de diseño del modelo de negocio.</a:t>
            </a:r>
          </a:p>
          <a:p>
            <a:r>
              <a:rPr lang="es-CL" dirty="0"/>
              <a:t>Por último, para anunciar el nuevo modelo de negocio, debes realizar una campaña de comunicación interna que tenga mucha visibilidad y utilice varios canales. La campaña te ayudará a contrarrestar el miedo a lo nuevo que pueda existir en la empresa.</a:t>
            </a:r>
          </a:p>
        </p:txBody>
      </p:sp>
    </p:spTree>
    <p:extLst>
      <p:ext uri="{BB962C8B-B14F-4D97-AF65-F5344CB8AC3E}">
        <p14:creationId xmlns:p14="http://schemas.microsoft.com/office/powerpoint/2010/main" val="4147372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352E-DA1D-4C5D-9039-53F9C8FE8AEF}"/>
              </a:ext>
            </a:extLst>
          </p:cNvPr>
          <p:cNvSpPr>
            <a:spLocks noGrp="1"/>
          </p:cNvSpPr>
          <p:nvPr>
            <p:ph type="title"/>
          </p:nvPr>
        </p:nvSpPr>
        <p:spPr/>
        <p:txBody>
          <a:bodyPr/>
          <a:lstStyle/>
          <a:p>
            <a:r>
              <a:rPr lang="es-CL" dirty="0"/>
              <a:t>Gestión</a:t>
            </a:r>
          </a:p>
        </p:txBody>
      </p:sp>
      <p:sp>
        <p:nvSpPr>
          <p:cNvPr id="3" name="Marcador de contenido 2">
            <a:extLst>
              <a:ext uri="{FF2B5EF4-FFF2-40B4-BE49-F238E27FC236}">
                <a16:creationId xmlns:a16="http://schemas.microsoft.com/office/drawing/2014/main" id="{5AC1508E-06CF-4966-BE35-77ACA295850F}"/>
              </a:ext>
            </a:extLst>
          </p:cNvPr>
          <p:cNvSpPr>
            <a:spLocks noGrp="1"/>
          </p:cNvSpPr>
          <p:nvPr>
            <p:ph idx="1"/>
          </p:nvPr>
        </p:nvSpPr>
        <p:spPr/>
        <p:txBody>
          <a:bodyPr>
            <a:normAutofit fontScale="92500" lnSpcReduction="10000"/>
          </a:bodyPr>
          <a:lstStyle/>
          <a:p>
            <a:r>
              <a:rPr lang="es-CL" dirty="0"/>
              <a:t>Para muchas empresas de éxito, la creación de un modelo de negocio nuevo o el replanteamiento del actual no son tareas puntuales, sino una actividad que debe persistir tras la aplicación del modelo. </a:t>
            </a:r>
          </a:p>
          <a:p>
            <a:r>
              <a:rPr lang="es-CL" dirty="0"/>
              <a:t>La fase de gestión incluye la evaluación continua del modelo y el entorno con el fin de discernir el impacto que podrían tener los factores externos a largo plazo. </a:t>
            </a:r>
          </a:p>
          <a:p>
            <a:r>
              <a:rPr lang="es-CL" dirty="0"/>
              <a:t>Se pueden organizar talleres periódicos con equipos interdisciplinares para evaluar el modelo de negocio; ayudarán a determinar si el modelo necesita pequeños ajustes o una puesta a punto completa.</a:t>
            </a:r>
          </a:p>
        </p:txBody>
      </p:sp>
    </p:spTree>
    <p:extLst>
      <p:ext uri="{BB962C8B-B14F-4D97-AF65-F5344CB8AC3E}">
        <p14:creationId xmlns:p14="http://schemas.microsoft.com/office/powerpoint/2010/main" val="942479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DC487-3D23-4E60-9103-CCB0CDAA60D8}"/>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1D9C66B-6E9E-46FE-9329-140D88FAC1AA}"/>
              </a:ext>
            </a:extLst>
          </p:cNvPr>
          <p:cNvSpPr>
            <a:spLocks noGrp="1"/>
          </p:cNvSpPr>
          <p:nvPr>
            <p:ph idx="1"/>
          </p:nvPr>
        </p:nvSpPr>
        <p:spPr/>
        <p:txBody>
          <a:bodyPr>
            <a:normAutofit/>
          </a:bodyPr>
          <a:lstStyle/>
          <a:p>
            <a:r>
              <a:rPr lang="es-CL" dirty="0"/>
              <a:t>Lo ideal es que todos los empleados se involucren en la mejora y el replanteamiento del modelo de negocio de la empresa, y no que sea un asunto exclusivo de la alta dirección. A menudo, las ideas para modelos de negocio nuevos nacen en el lugar más inesperado de la empresa. </a:t>
            </a:r>
          </a:p>
          <a:p>
            <a:r>
              <a:rPr lang="es-CL" dirty="0"/>
              <a:t>Por último, cada vez es más importante responder de forma proactiva a la evolución del mercado. Contemplar la posibilidad de gestionar una cartera de modelos de negocio ya que vivimos en la era, en la cual, la duración de los modelos de negocio de éxito se está acortando a pasos agigantados. </a:t>
            </a:r>
          </a:p>
        </p:txBody>
      </p:sp>
    </p:spTree>
    <p:extLst>
      <p:ext uri="{BB962C8B-B14F-4D97-AF65-F5344CB8AC3E}">
        <p14:creationId xmlns:p14="http://schemas.microsoft.com/office/powerpoint/2010/main" val="2064587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EFCA4-74A4-4D96-B2EA-EFB03237DE09}"/>
              </a:ext>
            </a:extLst>
          </p:cNvPr>
          <p:cNvSpPr>
            <a:spLocks noGrp="1"/>
          </p:cNvSpPr>
          <p:nvPr>
            <p:ph type="title"/>
          </p:nvPr>
        </p:nvSpPr>
        <p:spPr/>
        <p:txBody>
          <a:bodyPr/>
          <a:lstStyle/>
          <a:p>
            <a:r>
              <a:rPr lang="es-CL" dirty="0"/>
              <a:t>Visto desde la perspectiva de una empresa establecida</a:t>
            </a:r>
          </a:p>
        </p:txBody>
      </p:sp>
      <p:sp>
        <p:nvSpPr>
          <p:cNvPr id="3" name="Marcador de contenido 2">
            <a:extLst>
              <a:ext uri="{FF2B5EF4-FFF2-40B4-BE49-F238E27FC236}">
                <a16:creationId xmlns:a16="http://schemas.microsoft.com/office/drawing/2014/main" id="{32EA6FC1-EC2E-4A90-AC84-3834F15A0E15}"/>
              </a:ext>
            </a:extLst>
          </p:cNvPr>
          <p:cNvSpPr>
            <a:spLocks noGrp="1"/>
          </p:cNvSpPr>
          <p:nvPr>
            <p:ph idx="1"/>
          </p:nvPr>
        </p:nvSpPr>
        <p:spPr/>
        <p:txBody>
          <a:bodyPr>
            <a:normAutofit fontScale="77500" lnSpcReduction="20000"/>
          </a:bodyPr>
          <a:lstStyle/>
          <a:p>
            <a:r>
              <a:rPr lang="es-CL" dirty="0"/>
              <a:t>Gestión de sinergias y conflictos es una de las principales tareas de la autoridad para el control de modelos de negocio y así coordinar los modelos de forma que se pudiesen aprovechar las sinergias y evitar o gestionar los conflictos. </a:t>
            </a:r>
          </a:p>
          <a:p>
            <a:r>
              <a:rPr lang="es-CL" dirty="0"/>
              <a:t>Las empresas establecidas y exitosas deberían gestionar proactivamente una cartera de modelos de negocio. Muchas empresas del sector de la música o la prensa o la TV no fructificaron porque no estudiaron sus modelos de negocio de forma proactiva y, como consecuencia, se sumergieron poco a poco en una crisis. Este destino se puede evitar con una cartera de modelos de negocio en la que las actividades que generan ingresos actualmente financien los modelos de negocio experimentales del futuro. </a:t>
            </a:r>
          </a:p>
          <a:p>
            <a:r>
              <a:rPr lang="es-CL" dirty="0"/>
              <a:t>Mantener la mentalidad de un principiante contribuye a que no nos convirtamos en víctimas de nuestros éxitos. Todos debemos analizar el panorama y evaluar los modelos de negocio constantemente. Hay que analizar el modelo con una mirada nueva periódicamente. </a:t>
            </a:r>
          </a:p>
        </p:txBody>
      </p:sp>
    </p:spTree>
    <p:extLst>
      <p:ext uri="{BB962C8B-B14F-4D97-AF65-F5344CB8AC3E}">
        <p14:creationId xmlns:p14="http://schemas.microsoft.com/office/powerpoint/2010/main" val="1668998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9F011-734F-4DC4-A56A-AAB6E0A62A7E}"/>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13B208EC-387A-4796-867B-5353100B096D}"/>
              </a:ext>
            </a:extLst>
          </p:cNvPr>
          <p:cNvSpPr>
            <a:spLocks noGrp="1"/>
          </p:cNvSpPr>
          <p:nvPr>
            <p:ph idx="1"/>
          </p:nvPr>
        </p:nvSpPr>
        <p:spPr/>
        <p:txBody>
          <a:bodyPr/>
          <a:lstStyle/>
          <a:p>
            <a:r>
              <a:rPr lang="es-CL" dirty="0"/>
              <a:t>De acuerdo a las 5 fases de diseño de modelo de negocio mencionadas anteriormente, explique como Facebook ha llegado a ser el gigante que es hoy en día.</a:t>
            </a:r>
          </a:p>
        </p:txBody>
      </p:sp>
    </p:spTree>
    <p:extLst>
      <p:ext uri="{BB962C8B-B14F-4D97-AF65-F5344CB8AC3E}">
        <p14:creationId xmlns:p14="http://schemas.microsoft.com/office/powerpoint/2010/main" val="3657823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AFFC44-41AC-4127-AC94-90D75B0F72C8}"/>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0AE56188-46DD-4D6B-8E47-B861FBDCDB5E}"/>
              </a:ext>
            </a:extLst>
          </p:cNvPr>
          <p:cNvSpPr>
            <a:spLocks noGrp="1"/>
          </p:cNvSpPr>
          <p:nvPr>
            <p:ph idx="1"/>
          </p:nvPr>
        </p:nvSpPr>
        <p:spPr/>
        <p:txBody>
          <a:bodyPr/>
          <a:lstStyle/>
          <a:p>
            <a:r>
              <a:rPr lang="es-CL" dirty="0"/>
              <a:t>Cada empresa empieza en un punto distinto y tiene un contexto y unos objetivos específicos a la hora de abordar un tema tan fundamental como su modelo de negocio.</a:t>
            </a:r>
          </a:p>
          <a:p>
            <a:r>
              <a:rPr lang="es-CL" dirty="0"/>
              <a:t>Algunas empresas pueden hacerlo como respuesta a una situación de crisis; otras, porque buscan nuevas vías de crecimiento; otras, porque están en modo startup, y otras, porque quieren comercializar un nuevo producto o una tecnología nueva. </a:t>
            </a:r>
          </a:p>
        </p:txBody>
      </p:sp>
    </p:spTree>
    <p:extLst>
      <p:ext uri="{BB962C8B-B14F-4D97-AF65-F5344CB8AC3E}">
        <p14:creationId xmlns:p14="http://schemas.microsoft.com/office/powerpoint/2010/main" val="224139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678CB-0FD5-4BBD-B6D6-0F473A7411C7}"/>
              </a:ext>
            </a:extLst>
          </p:cNvPr>
          <p:cNvSpPr>
            <a:spLocks noGrp="1"/>
          </p:cNvSpPr>
          <p:nvPr>
            <p:ph type="title"/>
          </p:nvPr>
        </p:nvSpPr>
        <p:spPr/>
        <p:txBody>
          <a:bodyPr/>
          <a:lstStyle/>
          <a:p>
            <a:r>
              <a:rPr lang="es-CL" dirty="0"/>
              <a:t>Diseño de modelo de negocio</a:t>
            </a:r>
          </a:p>
        </p:txBody>
      </p:sp>
      <p:sp>
        <p:nvSpPr>
          <p:cNvPr id="3" name="Marcador de contenido 2">
            <a:extLst>
              <a:ext uri="{FF2B5EF4-FFF2-40B4-BE49-F238E27FC236}">
                <a16:creationId xmlns:a16="http://schemas.microsoft.com/office/drawing/2014/main" id="{E02B6B05-2A8F-4FC5-B40C-8847F97DA329}"/>
              </a:ext>
            </a:extLst>
          </p:cNvPr>
          <p:cNvSpPr>
            <a:spLocks noGrp="1"/>
          </p:cNvSpPr>
          <p:nvPr>
            <p:ph sz="half" idx="1"/>
          </p:nvPr>
        </p:nvSpPr>
        <p:spPr>
          <a:xfrm>
            <a:off x="1634128" y="3183991"/>
            <a:ext cx="3891960" cy="1734618"/>
          </a:xfrm>
        </p:spPr>
        <p:txBody>
          <a:bodyPr/>
          <a:lstStyle/>
          <a:p>
            <a:r>
              <a:rPr lang="es-CL" dirty="0"/>
              <a:t>Para desarrollar un modelo de negocio se proponen cinco fases:</a:t>
            </a:r>
          </a:p>
        </p:txBody>
      </p:sp>
      <p:graphicFrame>
        <p:nvGraphicFramePr>
          <p:cNvPr id="8" name="Marcador de contenido 7">
            <a:extLst>
              <a:ext uri="{FF2B5EF4-FFF2-40B4-BE49-F238E27FC236}">
                <a16:creationId xmlns:a16="http://schemas.microsoft.com/office/drawing/2014/main" id="{50D123F1-6B12-4797-91FE-1F28E9BF2FD5}"/>
              </a:ext>
            </a:extLst>
          </p:cNvPr>
          <p:cNvGraphicFramePr>
            <a:graphicFrameLocks noGrp="1"/>
          </p:cNvGraphicFramePr>
          <p:nvPr>
            <p:ph sz="half" idx="2"/>
            <p:extLst>
              <p:ext uri="{D42A27DB-BD31-4B8C-83A1-F6EECF244321}">
                <p14:modId xmlns:p14="http://schemas.microsoft.com/office/powerpoint/2010/main" val="3378515795"/>
              </p:ext>
            </p:extLst>
          </p:nvPr>
        </p:nvGraphicFramePr>
        <p:xfrm>
          <a:off x="6216734" y="2054858"/>
          <a:ext cx="3895725" cy="3997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230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EC1EAE-4ECC-45F6-A12E-9C93AC24D0B8}"/>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DD1963D-E8E3-44C8-88B9-CCE4B73D1630}"/>
              </a:ext>
            </a:extLst>
          </p:cNvPr>
          <p:cNvSpPr>
            <a:spLocks noGrp="1"/>
          </p:cNvSpPr>
          <p:nvPr>
            <p:ph idx="1"/>
          </p:nvPr>
        </p:nvSpPr>
        <p:spPr/>
        <p:txBody>
          <a:bodyPr/>
          <a:lstStyle/>
          <a:p>
            <a:r>
              <a:rPr lang="es-CL" dirty="0"/>
              <a:t>Primero, se ofrece una descripción general de cada una de las fases, que después se estudian desde la perspectiva de la empresa consolidada, ya que la innovación en modelos de negocio en empresas que ya tienen uno o varios modelos de negocio en marcha está sujeta a más factores.</a:t>
            </a:r>
          </a:p>
          <a:p>
            <a:r>
              <a:rPr lang="es-CL" dirty="0"/>
              <a:t>La innovación en modelos de negocio puede tener cuatro objetivos: satisfacer necesidades desatendidas del mercado; comercializar nuevas tecnologías, productos o servicios; mejorar, transformar un mercado existente con un modelo de negocio mejor, y crear un mercado totalmente nuevo.</a:t>
            </a:r>
          </a:p>
        </p:txBody>
      </p:sp>
    </p:spTree>
    <p:extLst>
      <p:ext uri="{BB962C8B-B14F-4D97-AF65-F5344CB8AC3E}">
        <p14:creationId xmlns:p14="http://schemas.microsoft.com/office/powerpoint/2010/main" val="124697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E78E0-1B00-424E-8D79-6DA9408AAF5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9AC04E19-0F5E-4192-8635-E6E01077167F}"/>
              </a:ext>
            </a:extLst>
          </p:cNvPr>
          <p:cNvSpPr>
            <a:spLocks noGrp="1"/>
          </p:cNvSpPr>
          <p:nvPr>
            <p:ph idx="1"/>
          </p:nvPr>
        </p:nvSpPr>
        <p:spPr>
          <a:xfrm>
            <a:off x="2773599" y="2036074"/>
            <a:ext cx="7796540" cy="3997828"/>
          </a:xfrm>
        </p:spPr>
        <p:txBody>
          <a:bodyPr>
            <a:normAutofit/>
          </a:bodyPr>
          <a:lstStyle/>
          <a:p>
            <a:r>
              <a:rPr lang="es-CL" dirty="0"/>
              <a:t>Por lo general, una empresa asentada crearía un nuevo modelo de negocio por una de las siguientes cuatro razones: </a:t>
            </a:r>
          </a:p>
          <a:p>
            <a:pPr lvl="1"/>
            <a:r>
              <a:rPr lang="es-CL" dirty="0"/>
              <a:t>La crisis del modelo de negocio existente</a:t>
            </a:r>
          </a:p>
          <a:p>
            <a:pPr lvl="1"/>
            <a:r>
              <a:rPr lang="es-CL" dirty="0"/>
              <a:t>El ajuste, la mejora o la defensa del modelo existente con el fin de adaptarlo a un entorno cambiante</a:t>
            </a:r>
          </a:p>
          <a:p>
            <a:pPr lvl="1"/>
            <a:r>
              <a:rPr lang="es-CL" dirty="0"/>
              <a:t>La comercialización de nuevas tecnologías, productos o servicios</a:t>
            </a:r>
          </a:p>
          <a:p>
            <a:pPr lvl="1"/>
            <a:r>
              <a:rPr lang="es-CL" dirty="0"/>
              <a:t>La preparación para el futuro mediante la búsqueda y la comprobación de modelos de negocio completamente nuevos que podrían reemplazar a los existentes.</a:t>
            </a:r>
          </a:p>
        </p:txBody>
      </p:sp>
    </p:spTree>
    <p:extLst>
      <p:ext uri="{BB962C8B-B14F-4D97-AF65-F5344CB8AC3E}">
        <p14:creationId xmlns:p14="http://schemas.microsoft.com/office/powerpoint/2010/main" val="69585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BF0ACB-A850-4736-AE58-1D0DE5D5EC28}"/>
              </a:ext>
            </a:extLst>
          </p:cNvPr>
          <p:cNvSpPr>
            <a:spLocks noGrp="1"/>
          </p:cNvSpPr>
          <p:nvPr>
            <p:ph type="title"/>
          </p:nvPr>
        </p:nvSpPr>
        <p:spPr/>
        <p:txBody>
          <a:bodyPr/>
          <a:lstStyle/>
          <a:p>
            <a:r>
              <a:rPr lang="es-CL" dirty="0"/>
              <a:t>Movilización</a:t>
            </a:r>
          </a:p>
        </p:txBody>
      </p:sp>
      <p:sp>
        <p:nvSpPr>
          <p:cNvPr id="3" name="Marcador de contenido 2">
            <a:extLst>
              <a:ext uri="{FF2B5EF4-FFF2-40B4-BE49-F238E27FC236}">
                <a16:creationId xmlns:a16="http://schemas.microsoft.com/office/drawing/2014/main" id="{D7AE9262-C717-4A59-B489-83029D442312}"/>
              </a:ext>
            </a:extLst>
          </p:cNvPr>
          <p:cNvSpPr>
            <a:spLocks noGrp="1"/>
          </p:cNvSpPr>
          <p:nvPr>
            <p:ph idx="1"/>
          </p:nvPr>
        </p:nvSpPr>
        <p:spPr/>
        <p:txBody>
          <a:bodyPr>
            <a:normAutofit/>
          </a:bodyPr>
          <a:lstStyle/>
          <a:p>
            <a:r>
              <a:rPr lang="es-CL" dirty="0"/>
              <a:t>Las principales actividades de esta primera fase son: </a:t>
            </a:r>
          </a:p>
          <a:p>
            <a:pPr lvl="1"/>
            <a:r>
              <a:rPr lang="es-CL" dirty="0"/>
              <a:t>La definición de los objetivos del proyecto</a:t>
            </a:r>
          </a:p>
          <a:p>
            <a:pPr lvl="1"/>
            <a:r>
              <a:rPr lang="es-CL" dirty="0"/>
              <a:t>La comprobación de las ideas preliminares,</a:t>
            </a:r>
          </a:p>
          <a:p>
            <a:pPr lvl="1"/>
            <a:r>
              <a:rPr lang="es-CL" dirty="0"/>
              <a:t>La planificación del proyecto y la formación de un equipo. </a:t>
            </a:r>
          </a:p>
          <a:p>
            <a:r>
              <a:rPr lang="es-CL" dirty="0"/>
              <a:t>En esta primera fase, la formación del equipo del proyecto y el acceso a las personas y la información adecuadas son tareas vitales. </a:t>
            </a:r>
          </a:p>
        </p:txBody>
      </p:sp>
    </p:spTree>
    <p:extLst>
      <p:ext uri="{BB962C8B-B14F-4D97-AF65-F5344CB8AC3E}">
        <p14:creationId xmlns:p14="http://schemas.microsoft.com/office/powerpoint/2010/main" val="3612065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2D072-EA84-4284-A607-2AE6F29259A7}"/>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3D30568-1A1E-4FBE-A9D1-0B90FCAFF1F4}"/>
              </a:ext>
            </a:extLst>
          </p:cNvPr>
          <p:cNvSpPr>
            <a:spLocks noGrp="1"/>
          </p:cNvSpPr>
          <p:nvPr>
            <p:ph idx="1"/>
          </p:nvPr>
        </p:nvSpPr>
        <p:spPr/>
        <p:txBody>
          <a:bodyPr/>
          <a:lstStyle/>
          <a:p>
            <a:r>
              <a:rPr lang="es-CL" dirty="0"/>
              <a:t>Si bien no existen reglas para la formación del equipo ideal, es conveniente reunir a personas con amplia experiencia en gestión y en el sector, ideas nuevas, redes personales pertinentes y un profundo compromiso con la innovación en modelos de negocio.</a:t>
            </a:r>
          </a:p>
          <a:p>
            <a:r>
              <a:rPr lang="es-CL" dirty="0"/>
              <a:t>En esta fase tenemos que hacer la implementación del lienzo de modelo de negocio o </a:t>
            </a:r>
            <a:r>
              <a:rPr lang="es-CL" dirty="0" err="1"/>
              <a:t>canvas</a:t>
            </a:r>
            <a:r>
              <a:rPr lang="es-CL" dirty="0"/>
              <a:t>. Esto ayudará a estructurar y presentar las ideas preliminares.</a:t>
            </a:r>
          </a:p>
        </p:txBody>
      </p:sp>
    </p:spTree>
    <p:extLst>
      <p:ext uri="{BB962C8B-B14F-4D97-AF65-F5344CB8AC3E}">
        <p14:creationId xmlns:p14="http://schemas.microsoft.com/office/powerpoint/2010/main" val="173948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892340-5FB4-4336-9D34-DEF0E84BB28D}"/>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2726EF29-2724-4AB8-9661-5765643987FF}"/>
              </a:ext>
            </a:extLst>
          </p:cNvPr>
          <p:cNvSpPr>
            <a:spLocks noGrp="1"/>
          </p:cNvSpPr>
          <p:nvPr>
            <p:ph idx="1"/>
          </p:nvPr>
        </p:nvSpPr>
        <p:spPr/>
        <p:txBody>
          <a:bodyPr>
            <a:normAutofit lnSpcReduction="10000"/>
          </a:bodyPr>
          <a:lstStyle/>
          <a:p>
            <a:r>
              <a:rPr lang="es-CL" dirty="0"/>
              <a:t>Uno de los peligros de la fase de movilización es que tendemos a sobrevalorar el potencial de las ideas iniciales del modelo de negocio, lo cual puede derivar en una mentalidad cerrada y limitar la exploración de otras posibilidades. </a:t>
            </a:r>
          </a:p>
          <a:p>
            <a:r>
              <a:rPr lang="es-CL" dirty="0"/>
              <a:t>Para evitar este riesgo hay que intentar contrastar siempre las ideas nuevas con personas que tengan una formación diferente.</a:t>
            </a:r>
          </a:p>
          <a:p>
            <a:r>
              <a:rPr lang="es-CL" dirty="0"/>
              <a:t>También se puede realizar una sesión en la cual todos los participantes mencionen un porque la idea va a funcionar, y otra sesión dando motivos por el cual no va a funcionar. Cada sesión debe durar veinte minutos.</a:t>
            </a:r>
          </a:p>
        </p:txBody>
      </p:sp>
    </p:spTree>
    <p:extLst>
      <p:ext uri="{BB962C8B-B14F-4D97-AF65-F5344CB8AC3E}">
        <p14:creationId xmlns:p14="http://schemas.microsoft.com/office/powerpoint/2010/main" val="3369193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253</TotalTime>
  <Words>2086</Words>
  <Application>Microsoft Office PowerPoint</Application>
  <PresentationFormat>Widescreen</PresentationFormat>
  <Paragraphs>75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Madison</vt:lpstr>
      <vt:lpstr>Fases del modelo de negocio</vt:lpstr>
      <vt:lpstr>¿Como hacemos un modelo de negocio?</vt:lpstr>
      <vt:lpstr>PowerPoint Presentation</vt:lpstr>
      <vt:lpstr>Diseño de modelo de negocio</vt:lpstr>
      <vt:lpstr>PowerPoint Presentation</vt:lpstr>
      <vt:lpstr>PowerPoint Presentation</vt:lpstr>
      <vt:lpstr>Movilización</vt:lpstr>
      <vt:lpstr>PowerPoint Presentation</vt:lpstr>
      <vt:lpstr>PowerPoint Presentation</vt:lpstr>
      <vt:lpstr>Visto desde la perspectiva de una empresa establecida</vt:lpstr>
      <vt:lpstr>Comprensión</vt:lpstr>
      <vt:lpstr>PowerPoint Presentation</vt:lpstr>
      <vt:lpstr>PowerPoint Presentation</vt:lpstr>
      <vt:lpstr>PowerPoint Presentation</vt:lpstr>
      <vt:lpstr>Visto desde la perspectiva de una empresa establecida</vt:lpstr>
      <vt:lpstr>Diseño</vt:lpstr>
      <vt:lpstr>PowerPoint Presentation</vt:lpstr>
      <vt:lpstr>Visto desde una empresa establecida</vt:lpstr>
      <vt:lpstr>Aplicación</vt:lpstr>
      <vt:lpstr>PowerPoint Presentation</vt:lpstr>
      <vt:lpstr>Visto desde la perspectiva de una empresa establecida</vt:lpstr>
      <vt:lpstr>Gestión</vt:lpstr>
      <vt:lpstr>PowerPoint Presentation</vt:lpstr>
      <vt:lpstr>Visto desde la perspectiva de una empresa establecida</vt:lpstr>
      <vt:lpstr>Actividad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Fases del modelo de negocio</dc:title>
  <dc:creator>FELIPE ANTONIO OLIVARES ACUNA</dc:creator>
  <cp:lastModifiedBy>FELIPE ANTONIO OLIVARES ACUNA</cp:lastModifiedBy>
  <cp:revision>7</cp:revision>
  <dcterms:created xsi:type="dcterms:W3CDTF">2022-03-28T02:33:39Z</dcterms:created>
  <dcterms:modified xsi:type="dcterms:W3CDTF">2022-03-28T14:54:49Z</dcterms:modified>
</cp:coreProperties>
</file>