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7" r:id="rId13"/>
    <p:sldId id="269" r:id="rId14"/>
    <p:sldId id="270" r:id="rId15"/>
    <p:sldId id="271" r:id="rId16"/>
    <p:sldId id="276" r:id="rId17"/>
    <p:sldId id="272" r:id="rId18"/>
    <p:sldId id="273" r:id="rId19"/>
    <p:sldId id="277" r:id="rId20"/>
    <p:sldId id="274" r:id="rId21"/>
    <p:sldId id="275" r:id="rId22"/>
    <p:sldId id="278" r:id="rId23"/>
    <p:sldId id="279" r:id="rId24"/>
    <p:sldId id="280" r:id="rId25"/>
    <p:sldId id="281" r:id="rId26"/>
    <p:sldId id="282" r:id="rId27"/>
    <p:sldId id="283" r:id="rId28"/>
    <p:sldId id="284" r:id="rId29"/>
    <p:sldId id="286" r:id="rId30"/>
    <p:sldId id="287"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5/17/2022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5/17/2022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5/17/2022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5/17/2022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5/17/2022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5/17/2022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5/17/2022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5/17/2022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B34E6-267A-4D7A-8177-15EC2AA12007}"/>
              </a:ext>
            </a:extLst>
          </p:cNvPr>
          <p:cNvSpPr>
            <a:spLocks noGrp="1"/>
          </p:cNvSpPr>
          <p:nvPr>
            <p:ph type="ctrTitle"/>
          </p:nvPr>
        </p:nvSpPr>
        <p:spPr/>
        <p:txBody>
          <a:bodyPr>
            <a:normAutofit fontScale="90000"/>
          </a:bodyPr>
          <a:lstStyle/>
          <a:p>
            <a:r>
              <a:rPr lang="es-CL" dirty="0"/>
              <a:t>Introducción al Análisis de Sistemas</a:t>
            </a:r>
          </a:p>
        </p:txBody>
      </p:sp>
      <p:sp>
        <p:nvSpPr>
          <p:cNvPr id="3" name="Subtítulo 2">
            <a:extLst>
              <a:ext uri="{FF2B5EF4-FFF2-40B4-BE49-F238E27FC236}">
                <a16:creationId xmlns:a16="http://schemas.microsoft.com/office/drawing/2014/main" id="{32846E7E-CFF8-44C9-A300-6AB6A4275A8C}"/>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09412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64576-039D-44E3-9AD6-1127F08FC1D0}"/>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78465861-56D3-4B42-841F-685EACBCA762}"/>
              </a:ext>
            </a:extLst>
          </p:cNvPr>
          <p:cNvSpPr>
            <a:spLocks noGrp="1"/>
          </p:cNvSpPr>
          <p:nvPr>
            <p:ph sz="half" idx="1"/>
          </p:nvPr>
        </p:nvSpPr>
        <p:spPr/>
        <p:txBody>
          <a:bodyPr/>
          <a:lstStyle/>
          <a:p>
            <a:r>
              <a:rPr lang="es-CL" dirty="0"/>
              <a:t>A su vez, la información también puede tener diferentes orígenes y formatos, en el caso de desarrollo de sistemas de información, la información proviene de</a:t>
            </a:r>
          </a:p>
        </p:txBody>
      </p:sp>
      <p:graphicFrame>
        <p:nvGraphicFramePr>
          <p:cNvPr id="5" name="Tabla 5">
            <a:extLst>
              <a:ext uri="{FF2B5EF4-FFF2-40B4-BE49-F238E27FC236}">
                <a16:creationId xmlns:a16="http://schemas.microsoft.com/office/drawing/2014/main" id="{F0DE71B0-9E26-4C75-AB99-7A16DB88FE03}"/>
              </a:ext>
            </a:extLst>
          </p:cNvPr>
          <p:cNvGraphicFramePr>
            <a:graphicFrameLocks noGrp="1"/>
          </p:cNvGraphicFramePr>
          <p:nvPr>
            <p:ph sz="half" idx="2"/>
            <p:extLst>
              <p:ext uri="{D42A27DB-BD31-4B8C-83A1-F6EECF244321}">
                <p14:modId xmlns:p14="http://schemas.microsoft.com/office/powerpoint/2010/main" val="350056998"/>
              </p:ext>
            </p:extLst>
          </p:nvPr>
        </p:nvGraphicFramePr>
        <p:xfrm>
          <a:off x="7620000" y="2052638"/>
          <a:ext cx="2941638" cy="3997308"/>
        </p:xfrm>
        <a:graphic>
          <a:graphicData uri="http://schemas.openxmlformats.org/drawingml/2006/table">
            <a:tbl>
              <a:tblPr firstRow="1" bandRow="1">
                <a:tableStyleId>{0505E3EF-67EA-436B-97B2-0124C06EBD24}</a:tableStyleId>
              </a:tblPr>
              <a:tblGrid>
                <a:gridCol w="2941638">
                  <a:extLst>
                    <a:ext uri="{9D8B030D-6E8A-4147-A177-3AD203B41FA5}">
                      <a16:colId xmlns:a16="http://schemas.microsoft.com/office/drawing/2014/main" val="1551852516"/>
                    </a:ext>
                  </a:extLst>
                </a:gridCol>
              </a:tblGrid>
              <a:tr h="999327">
                <a:tc>
                  <a:txBody>
                    <a:bodyPr/>
                    <a:lstStyle/>
                    <a:p>
                      <a:pPr algn="ctr"/>
                      <a:endParaRPr lang="es-CL" b="1" dirty="0"/>
                    </a:p>
                    <a:p>
                      <a:pPr algn="ctr"/>
                      <a:r>
                        <a:rPr lang="es-CL" b="1" dirty="0"/>
                        <a:t>Personas</a:t>
                      </a:r>
                    </a:p>
                  </a:txBody>
                  <a:tcPr/>
                </a:tc>
                <a:extLst>
                  <a:ext uri="{0D108BD9-81ED-4DB2-BD59-A6C34878D82A}">
                    <a16:rowId xmlns:a16="http://schemas.microsoft.com/office/drawing/2014/main" val="1905218568"/>
                  </a:ext>
                </a:extLst>
              </a:tr>
              <a:tr h="999327">
                <a:tc>
                  <a:txBody>
                    <a:bodyPr/>
                    <a:lstStyle/>
                    <a:p>
                      <a:pPr algn="ctr"/>
                      <a:endParaRPr lang="es-CL" b="1" dirty="0"/>
                    </a:p>
                    <a:p>
                      <a:pPr algn="ctr"/>
                      <a:r>
                        <a:rPr lang="es-CL" b="1" dirty="0"/>
                        <a:t>Documentos</a:t>
                      </a:r>
                    </a:p>
                  </a:txBody>
                  <a:tcPr/>
                </a:tc>
                <a:extLst>
                  <a:ext uri="{0D108BD9-81ED-4DB2-BD59-A6C34878D82A}">
                    <a16:rowId xmlns:a16="http://schemas.microsoft.com/office/drawing/2014/main" val="4234315736"/>
                  </a:ext>
                </a:extLst>
              </a:tr>
              <a:tr h="999327">
                <a:tc>
                  <a:txBody>
                    <a:bodyPr/>
                    <a:lstStyle/>
                    <a:p>
                      <a:pPr algn="ctr"/>
                      <a:endParaRPr lang="es-CL" b="1" dirty="0"/>
                    </a:p>
                    <a:p>
                      <a:pPr algn="ctr"/>
                      <a:r>
                        <a:rPr lang="es-CL" b="1" dirty="0"/>
                        <a:t>Reglamentos</a:t>
                      </a:r>
                    </a:p>
                  </a:txBody>
                  <a:tcPr/>
                </a:tc>
                <a:extLst>
                  <a:ext uri="{0D108BD9-81ED-4DB2-BD59-A6C34878D82A}">
                    <a16:rowId xmlns:a16="http://schemas.microsoft.com/office/drawing/2014/main" val="3134911172"/>
                  </a:ext>
                </a:extLst>
              </a:tr>
              <a:tr h="999327">
                <a:tc>
                  <a:txBody>
                    <a:bodyPr/>
                    <a:lstStyle/>
                    <a:p>
                      <a:pPr algn="ctr"/>
                      <a:endParaRPr lang="es-CL" b="1" dirty="0"/>
                    </a:p>
                    <a:p>
                      <a:pPr algn="ctr"/>
                      <a:r>
                        <a:rPr lang="es-CL" b="1" dirty="0"/>
                        <a:t>Sistemas</a:t>
                      </a:r>
                    </a:p>
                  </a:txBody>
                  <a:tcPr/>
                </a:tc>
                <a:extLst>
                  <a:ext uri="{0D108BD9-81ED-4DB2-BD59-A6C34878D82A}">
                    <a16:rowId xmlns:a16="http://schemas.microsoft.com/office/drawing/2014/main" val="3221556564"/>
                  </a:ext>
                </a:extLst>
              </a:tr>
            </a:tbl>
          </a:graphicData>
        </a:graphic>
      </p:graphicFrame>
    </p:spTree>
    <p:extLst>
      <p:ext uri="{BB962C8B-B14F-4D97-AF65-F5344CB8AC3E}">
        <p14:creationId xmlns:p14="http://schemas.microsoft.com/office/powerpoint/2010/main" val="244776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91845-A692-495F-9295-E4CCE07C98FA}"/>
              </a:ext>
            </a:extLst>
          </p:cNvPr>
          <p:cNvSpPr>
            <a:spLocks noGrp="1"/>
          </p:cNvSpPr>
          <p:nvPr>
            <p:ph type="ctrTitle"/>
          </p:nvPr>
        </p:nvSpPr>
        <p:spPr/>
        <p:txBody>
          <a:bodyPr/>
          <a:lstStyle/>
          <a:p>
            <a:r>
              <a:rPr lang="es-CL" dirty="0"/>
              <a:t>Sistemas de Información</a:t>
            </a:r>
          </a:p>
        </p:txBody>
      </p:sp>
    </p:spTree>
    <p:extLst>
      <p:ext uri="{BB962C8B-B14F-4D97-AF65-F5344CB8AC3E}">
        <p14:creationId xmlns:p14="http://schemas.microsoft.com/office/powerpoint/2010/main" val="337401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858F79DF-E647-4A13-AF09-D469B48E97EA}"/>
              </a:ext>
            </a:extLst>
          </p:cNvPr>
          <p:cNvSpPr>
            <a:spLocks noGrp="1"/>
          </p:cNvSpPr>
          <p:nvPr>
            <p:ph idx="1"/>
          </p:nvPr>
        </p:nvSpPr>
        <p:spPr/>
        <p:txBody>
          <a:bodyPr>
            <a:normAutofit fontScale="92500" lnSpcReduction="20000"/>
          </a:bodyPr>
          <a:lstStyle/>
          <a:p>
            <a:r>
              <a:rPr lang="es-CL" dirty="0"/>
              <a:t>El hecho de que las computadoras se puedan conectar de manera rápida y sencilla a una red, junto con la capacidad de acceder a internet, ha creado una explosión de información en la sociedad en general, y en los negocios en particular. </a:t>
            </a:r>
          </a:p>
          <a:p>
            <a:r>
              <a:rPr lang="es-CL" dirty="0"/>
              <a:t>El proceso de administrar la información generada por computadora difiere de manera considerable del proceso de manejar los datos producidos en forma manual; por lo general debemos administrar una mayor cantidad de información computacional. Los costos de administración y mantenimiento pueden aumentar a ritmos alarmantes, y a menudo los usuarios consideran este tipo de información con menos escepticismo que la que se obtiene de otras fuentes.</a:t>
            </a:r>
          </a:p>
        </p:txBody>
      </p:sp>
    </p:spTree>
    <p:extLst>
      <p:ext uri="{BB962C8B-B14F-4D97-AF65-F5344CB8AC3E}">
        <p14:creationId xmlns:p14="http://schemas.microsoft.com/office/powerpoint/2010/main" val="2693491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0162D-4C08-4717-B426-53CFD9606C93}"/>
              </a:ext>
            </a:extLst>
          </p:cNvPr>
          <p:cNvSpPr>
            <a:spLocks noGrp="1"/>
          </p:cNvSpPr>
          <p:nvPr>
            <p:ph type="title"/>
          </p:nvPr>
        </p:nvSpPr>
        <p:spPr/>
        <p:txBody>
          <a:bodyPr/>
          <a:lstStyle/>
          <a:p>
            <a:r>
              <a:rPr lang="es-CL" dirty="0"/>
              <a:t>Tipos de sistemas</a:t>
            </a:r>
          </a:p>
        </p:txBody>
      </p:sp>
      <p:sp>
        <p:nvSpPr>
          <p:cNvPr id="3" name="Marcador de contenido 2">
            <a:extLst>
              <a:ext uri="{FF2B5EF4-FFF2-40B4-BE49-F238E27FC236}">
                <a16:creationId xmlns:a16="http://schemas.microsoft.com/office/drawing/2014/main" id="{BF7A73F9-FE5C-4288-9925-F75AC2E92699}"/>
              </a:ext>
            </a:extLst>
          </p:cNvPr>
          <p:cNvSpPr>
            <a:spLocks noGrp="1"/>
          </p:cNvSpPr>
          <p:nvPr>
            <p:ph idx="1"/>
          </p:nvPr>
        </p:nvSpPr>
        <p:spPr/>
        <p:txBody>
          <a:bodyPr>
            <a:normAutofit fontScale="77500" lnSpcReduction="20000"/>
          </a:bodyPr>
          <a:lstStyle/>
          <a:p>
            <a:r>
              <a:rPr lang="es-CL" dirty="0"/>
              <a:t>Los sistemas de información se desarrollan para distintos fines, dependiendo de las necesidades de los usuarios humanos y la empresa. </a:t>
            </a:r>
          </a:p>
          <a:p>
            <a:r>
              <a:rPr lang="es-CL" dirty="0"/>
              <a:t>Los sistemas de procesamiento de transacciones funcionan en el nivel operacional de la organización; los sistemas de automatización de oficinas y los sistemas de trabajo de conocimiento brindan soporte para el trabajo a nivel del conocimiento. Entre los sistemas de nivel superior se encuentran los sistemas de información administrativa y los sistemas de soporte de decisiones. </a:t>
            </a:r>
          </a:p>
          <a:p>
            <a:r>
              <a:rPr lang="es-CL" dirty="0"/>
              <a:t>Los sistemas expertos aplican la experiencia de los encargados de tomar decisiones para resolver problemas específicos y estructurados. En el nivel estratégico de la administración se encuentran los sistemas de soporte para ejecutivos. Los sistemas de soporte de decisiones en grupo y los sistemas de trabajo colaborativo asistido por computadora, que se describen en forma más general, ayudan en el proceso de toma de decisiones. </a:t>
            </a:r>
          </a:p>
        </p:txBody>
      </p:sp>
    </p:spTree>
    <p:extLst>
      <p:ext uri="{BB962C8B-B14F-4D97-AF65-F5344CB8AC3E}">
        <p14:creationId xmlns:p14="http://schemas.microsoft.com/office/powerpoint/2010/main" val="342323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E4E830C7-6AF3-4C57-B2AF-1EFC2306417D}"/>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02A6BA26-ED72-443A-93C3-ECEA0CE86CAA}"/>
              </a:ext>
            </a:extLst>
          </p:cNvPr>
          <p:cNvSpPr>
            <a:spLocks noGrp="1"/>
          </p:cNvSpPr>
          <p:nvPr>
            <p:ph sz="half" idx="1"/>
          </p:nvPr>
        </p:nvSpPr>
        <p:spPr>
          <a:xfrm>
            <a:off x="1975805" y="2052116"/>
            <a:ext cx="2908167" cy="3997828"/>
          </a:xfrm>
        </p:spPr>
        <p:txBody>
          <a:bodyPr vert="horz" lIns="91440" tIns="45720" rIns="91440" bIns="45720" rtlCol="0" anchor="ctr">
            <a:normAutofit fontScale="92500" lnSpcReduction="20000"/>
          </a:bodyPr>
          <a:lstStyle/>
          <a:p>
            <a:r>
              <a:rPr lang="es-CL" sz="1600" dirty="0"/>
              <a:t>Se muestra la variedad de sistemas de información que pueden desarrollar los analistas. Observe que la figura presenta estos sistemas de arriba hacia abajo, indicando que el nivel operacional de la organización cuenta con apoyo de los sistemas TPS, mientras que el nivel estratégico de decisiones semiestructuradas y no estructuradas cuenta con soporte de los sistemas ESS, GDSS y CSCWS en la parte superior.</a:t>
            </a:r>
          </a:p>
        </p:txBody>
      </p:sp>
      <p:pic>
        <p:nvPicPr>
          <p:cNvPr id="8" name="Marcador de contenido 7" descr="Diagrama&#10;&#10;Descripción generada automáticamente">
            <a:extLst>
              <a:ext uri="{FF2B5EF4-FFF2-40B4-BE49-F238E27FC236}">
                <a16:creationId xmlns:a16="http://schemas.microsoft.com/office/drawing/2014/main" id="{D61853CB-0FBE-4CBD-9534-287310CCE6C1}"/>
              </a:ext>
            </a:extLst>
          </p:cNvPr>
          <p:cNvPicPr>
            <a:picLocks noGrp="1" noChangeAspect="1"/>
          </p:cNvPicPr>
          <p:nvPr>
            <p:ph sz="half" idx="2"/>
          </p:nvPr>
        </p:nvPicPr>
        <p:blipFill rotWithShape="1">
          <a:blip r:embed="rId5"/>
          <a:srcRect r="722" b="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22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622B0-C115-4EDA-88FA-9D81DB1A22E7}"/>
              </a:ext>
            </a:extLst>
          </p:cNvPr>
          <p:cNvSpPr>
            <a:spLocks noGrp="1"/>
          </p:cNvSpPr>
          <p:nvPr>
            <p:ph type="title"/>
          </p:nvPr>
        </p:nvSpPr>
        <p:spPr/>
        <p:txBody>
          <a:bodyPr/>
          <a:lstStyle/>
          <a:p>
            <a:r>
              <a:rPr lang="es-CL" dirty="0"/>
              <a:t>Sistema de procesamiento de transacciones</a:t>
            </a:r>
          </a:p>
        </p:txBody>
      </p:sp>
      <p:sp>
        <p:nvSpPr>
          <p:cNvPr id="3" name="Marcador de contenido 2">
            <a:extLst>
              <a:ext uri="{FF2B5EF4-FFF2-40B4-BE49-F238E27FC236}">
                <a16:creationId xmlns:a16="http://schemas.microsoft.com/office/drawing/2014/main" id="{65C31D40-9005-4AFE-B2CA-817E822FF1E5}"/>
              </a:ext>
            </a:extLst>
          </p:cNvPr>
          <p:cNvSpPr>
            <a:spLocks noGrp="1"/>
          </p:cNvSpPr>
          <p:nvPr>
            <p:ph sz="half" idx="1"/>
          </p:nvPr>
        </p:nvSpPr>
        <p:spPr/>
        <p:txBody>
          <a:bodyPr>
            <a:normAutofit fontScale="85000" lnSpcReduction="10000"/>
          </a:bodyPr>
          <a:lstStyle/>
          <a:p>
            <a:r>
              <a:rPr lang="es-CL" dirty="0"/>
              <a:t>Este tipo de sistemas, son sistemas de información computarizados que se desarrollaron para procesar grandes cantidades de información para transacciones de negocios rutinarias, como nominas o inventario. Un TPS elimina el tedio de las transacciones operacionales necesarias y reduce el tiempo que se requería para realizarlas en forma manual.</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5913" y="3418540"/>
            <a:ext cx="3895725" cy="1265520"/>
          </a:xfrm>
        </p:spPr>
      </p:pic>
    </p:spTree>
    <p:extLst>
      <p:ext uri="{BB962C8B-B14F-4D97-AF65-F5344CB8AC3E}">
        <p14:creationId xmlns:p14="http://schemas.microsoft.com/office/powerpoint/2010/main" val="355364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3546DA7-746E-4DD5-B700-19547967AC38}"/>
              </a:ext>
            </a:extLst>
          </p:cNvPr>
          <p:cNvSpPr>
            <a:spLocks noGrp="1"/>
          </p:cNvSpPr>
          <p:nvPr>
            <p:ph type="title"/>
          </p:nvPr>
        </p:nvSpPr>
        <p:spPr/>
        <p:txBody>
          <a:bodyPr/>
          <a:lstStyle/>
          <a:p>
            <a:endParaRPr lang="es-CL" dirty="0"/>
          </a:p>
        </p:txBody>
      </p:sp>
      <p:sp>
        <p:nvSpPr>
          <p:cNvPr id="6" name="Marcador de contenido 5">
            <a:extLst>
              <a:ext uri="{FF2B5EF4-FFF2-40B4-BE49-F238E27FC236}">
                <a16:creationId xmlns:a16="http://schemas.microsoft.com/office/drawing/2014/main" id="{A753ED0A-62FB-47AA-B812-EFA7CE58F3FF}"/>
              </a:ext>
            </a:extLst>
          </p:cNvPr>
          <p:cNvSpPr>
            <a:spLocks noGrp="1"/>
          </p:cNvSpPr>
          <p:nvPr>
            <p:ph idx="1"/>
          </p:nvPr>
        </p:nvSpPr>
        <p:spPr/>
        <p:txBody>
          <a:bodyPr/>
          <a:lstStyle/>
          <a:p>
            <a:r>
              <a:rPr lang="es-CL" dirty="0"/>
              <a:t>Los sistemas de procesamiento de transacciones son sistemas que atraviesan límites y permiten que la organización interactúe con los entornos externos. Como los administradores analizan los datos generados por el TPS para obtener información actualizada sobre lo que ocurre en sus empresas, es imprescindible que estos sistemas funcionen sin problemas ni interrupciones para sustentar las operaciones diarias de estas compañías.</a:t>
            </a:r>
          </a:p>
        </p:txBody>
      </p:sp>
    </p:spTree>
    <p:extLst>
      <p:ext uri="{BB962C8B-B14F-4D97-AF65-F5344CB8AC3E}">
        <p14:creationId xmlns:p14="http://schemas.microsoft.com/office/powerpoint/2010/main" val="120829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35EC66-5794-4061-A3EC-9A797D8B3392}"/>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dirty="0" err="1"/>
              <a:t>Sistemas</a:t>
            </a:r>
            <a:r>
              <a:rPr lang="en-US" dirty="0"/>
              <a:t> de </a:t>
            </a:r>
            <a:r>
              <a:rPr lang="en-US" dirty="0" err="1"/>
              <a:t>automatización</a:t>
            </a:r>
            <a:r>
              <a:rPr lang="en-US" dirty="0"/>
              <a:t> de </a:t>
            </a:r>
            <a:r>
              <a:rPr lang="en-US" dirty="0" err="1"/>
              <a:t>oficinas</a:t>
            </a:r>
            <a:endParaRPr lang="en-US" dirty="0"/>
          </a:p>
        </p:txBody>
      </p:sp>
      <p:sp>
        <p:nvSpPr>
          <p:cNvPr id="3" name="Marcador de contenido 2">
            <a:extLst>
              <a:ext uri="{FF2B5EF4-FFF2-40B4-BE49-F238E27FC236}">
                <a16:creationId xmlns:a16="http://schemas.microsoft.com/office/drawing/2014/main" id="{61DE256F-A11E-4EA9-B9FD-941E26325D48}"/>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s-CL" sz="1100" dirty="0"/>
              <a:t>En el nivel de conocimiento de la organización hay dos clases de sistemas. Los sistemas de automatización de oficinas (OAS) brindan apoyo a personas que trabajan con datos. Esto no es para crear conocimiento sobre estos datos sino para analizarlos y transformarlos antes de compartirlos a través de la organización, y, en algunas ocasiones, más allá. Los aspectos mas conocidos de este tipo de sistema son el procesamiento de palabras, hojas de cálculo, diseño grafico por computadora, planificación electrónica, y la comunicación a través de correo de electrónico.</a:t>
            </a:r>
          </a:p>
        </p:txBody>
      </p:sp>
      <p:pic>
        <p:nvPicPr>
          <p:cNvPr id="6" name="Marcador de contenido 5" descr="Imagen que contiene dibujo, señal&#10;&#10;Descripción generada automáticamente">
            <a:extLst>
              <a:ext uri="{FF2B5EF4-FFF2-40B4-BE49-F238E27FC236}">
                <a16:creationId xmlns:a16="http://schemas.microsoft.com/office/drawing/2014/main" id="{8FD66B04-E891-4856-A1EC-AF1038AE8886}"/>
              </a:ext>
            </a:extLst>
          </p:cNvPr>
          <p:cNvPicPr>
            <a:picLocks noGrp="1" noChangeAspect="1"/>
          </p:cNvPicPr>
          <p:nvPr>
            <p:ph sz="half" idx="2"/>
          </p:nvPr>
        </p:nvPicPr>
        <p:blipFill>
          <a:blip r:embed="rId5"/>
          <a:stretch>
            <a:fillRect/>
          </a:stretch>
        </p:blipFill>
        <p:spPr>
          <a:xfrm>
            <a:off x="5432992" y="2662105"/>
            <a:ext cx="4818974" cy="274681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69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B57BD-22BC-4286-ACC3-FB7362FA27C3}"/>
              </a:ext>
            </a:extLst>
          </p:cNvPr>
          <p:cNvSpPr>
            <a:spLocks noGrp="1"/>
          </p:cNvSpPr>
          <p:nvPr>
            <p:ph type="title"/>
          </p:nvPr>
        </p:nvSpPr>
        <p:spPr/>
        <p:txBody>
          <a:bodyPr/>
          <a:lstStyle/>
          <a:p>
            <a:r>
              <a:rPr lang="es-CL" dirty="0"/>
              <a:t>Sistema de información administrativa</a:t>
            </a:r>
          </a:p>
        </p:txBody>
      </p:sp>
      <p:sp>
        <p:nvSpPr>
          <p:cNvPr id="3" name="Marcador de contenido 2">
            <a:extLst>
              <a:ext uri="{FF2B5EF4-FFF2-40B4-BE49-F238E27FC236}">
                <a16:creationId xmlns:a16="http://schemas.microsoft.com/office/drawing/2014/main" id="{4FC2892D-F630-4C46-B64C-D99E3678CC6E}"/>
              </a:ext>
            </a:extLst>
          </p:cNvPr>
          <p:cNvSpPr>
            <a:spLocks noGrp="1"/>
          </p:cNvSpPr>
          <p:nvPr>
            <p:ph idx="1"/>
          </p:nvPr>
        </p:nvSpPr>
        <p:spPr/>
        <p:txBody>
          <a:bodyPr/>
          <a:lstStyle/>
          <a:p>
            <a:r>
              <a:rPr lang="es-CL" dirty="0"/>
              <a:t>Los MIS son sistemas de información computarizados que funcionan debido a la interacción entre las personas y las computadoras. Al requerir que las personas, el software y el hardware funcionen en conjunto, los sistemas de información administrativa brindan soporte a los usuarios para realizar un espectro más amplio de tareas organizacionales que los sistemas de procesamiento de transacciones, incluyendo los procesos de análisis y toma de decisiones.</a:t>
            </a:r>
          </a:p>
        </p:txBody>
      </p:sp>
    </p:spTree>
    <p:extLst>
      <p:ext uri="{BB962C8B-B14F-4D97-AF65-F5344CB8AC3E}">
        <p14:creationId xmlns:p14="http://schemas.microsoft.com/office/powerpoint/2010/main" val="378347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F0573-E3AE-434C-B634-AD26DEA34E3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D475AAE-FC99-4834-A8B9-E72CF6597897}"/>
              </a:ext>
            </a:extLst>
          </p:cNvPr>
          <p:cNvSpPr>
            <a:spLocks noGrp="1"/>
          </p:cNvSpPr>
          <p:nvPr>
            <p:ph idx="1"/>
          </p:nvPr>
        </p:nvSpPr>
        <p:spPr/>
        <p:txBody>
          <a:bodyPr/>
          <a:lstStyle/>
          <a:p>
            <a:r>
              <a:rPr lang="es-CL" dirty="0"/>
              <a:t>Para acceder a la información, los usuarios del sistema de información administrativa comparten una base de datos común; ésta almacena tanto los datos como los modelos que permiten al usuario interactuar con ellos, interpretarlos y aplicarlos. Los sistemas de información administrativa producen información que se utiliza en el proceso de toma de decisiones. También pueden ayudar a integrar algunas de las funciones de información computarizadas de una empresa</a:t>
            </a:r>
          </a:p>
        </p:txBody>
      </p:sp>
    </p:spTree>
    <p:extLst>
      <p:ext uri="{BB962C8B-B14F-4D97-AF65-F5344CB8AC3E}">
        <p14:creationId xmlns:p14="http://schemas.microsoft.com/office/powerpoint/2010/main" val="86566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835CE-22C2-4966-9AA0-1E1312A33A21}"/>
              </a:ext>
            </a:extLst>
          </p:cNvPr>
          <p:cNvSpPr>
            <a:spLocks noGrp="1"/>
          </p:cNvSpPr>
          <p:nvPr>
            <p:ph type="title"/>
          </p:nvPr>
        </p:nvSpPr>
        <p:spPr/>
        <p:txBody>
          <a:bodyPr/>
          <a:lstStyle/>
          <a:p>
            <a:r>
              <a:rPr lang="es-CL" dirty="0"/>
              <a:t>¿Qué es un sistema?</a:t>
            </a:r>
          </a:p>
        </p:txBody>
      </p:sp>
      <p:sp>
        <p:nvSpPr>
          <p:cNvPr id="3" name="Marcador de contenido 2">
            <a:extLst>
              <a:ext uri="{FF2B5EF4-FFF2-40B4-BE49-F238E27FC236}">
                <a16:creationId xmlns:a16="http://schemas.microsoft.com/office/drawing/2014/main" id="{5391EDE1-9D26-4E73-A246-44E27B0B6FD4}"/>
              </a:ext>
            </a:extLst>
          </p:cNvPr>
          <p:cNvSpPr>
            <a:spLocks noGrp="1"/>
          </p:cNvSpPr>
          <p:nvPr>
            <p:ph idx="1"/>
          </p:nvPr>
        </p:nvSpPr>
        <p:spPr/>
        <p:txBody>
          <a:bodyPr/>
          <a:lstStyle/>
          <a:p>
            <a:r>
              <a:rPr lang="es-CL" dirty="0"/>
              <a:t>Un sistema se define como un conjunto de elementos organizados y relacionados entre si, los cuales permiten capturar, procesar, almacenar, distribuir o administrar la información. De esta manera facilitar las tomas de decisiones de cualquier institución.</a:t>
            </a:r>
          </a:p>
        </p:txBody>
      </p:sp>
    </p:spTree>
    <p:extLst>
      <p:ext uri="{BB962C8B-B14F-4D97-AF65-F5344CB8AC3E}">
        <p14:creationId xmlns:p14="http://schemas.microsoft.com/office/powerpoint/2010/main" val="100320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42C7B-A812-4DB6-9D72-F3F5B0B63161}"/>
              </a:ext>
            </a:extLst>
          </p:cNvPr>
          <p:cNvSpPr>
            <a:spLocks noGrp="1"/>
          </p:cNvSpPr>
          <p:nvPr>
            <p:ph type="title"/>
          </p:nvPr>
        </p:nvSpPr>
        <p:spPr/>
        <p:txBody>
          <a:bodyPr/>
          <a:lstStyle/>
          <a:p>
            <a:r>
              <a:rPr lang="es-CL" dirty="0"/>
              <a:t>Sistema de soporte de decisiones</a:t>
            </a:r>
          </a:p>
        </p:txBody>
      </p:sp>
      <p:sp>
        <p:nvSpPr>
          <p:cNvPr id="3" name="Marcador de contenido 2">
            <a:extLst>
              <a:ext uri="{FF2B5EF4-FFF2-40B4-BE49-F238E27FC236}">
                <a16:creationId xmlns:a16="http://schemas.microsoft.com/office/drawing/2014/main" id="{44D2BDFA-F88A-440B-B581-932F9BB66142}"/>
              </a:ext>
            </a:extLst>
          </p:cNvPr>
          <p:cNvSpPr>
            <a:spLocks noGrp="1"/>
          </p:cNvSpPr>
          <p:nvPr>
            <p:ph idx="1"/>
          </p:nvPr>
        </p:nvSpPr>
        <p:spPr/>
        <p:txBody>
          <a:bodyPr>
            <a:normAutofit fontScale="85000" lnSpcReduction="10000"/>
          </a:bodyPr>
          <a:lstStyle/>
          <a:p>
            <a:r>
              <a:rPr lang="es-CL" dirty="0"/>
              <a:t>Los sistemas de soporte de decisiones (DSS, o sistemas de apoyo a la toma de decisiones) pertenecen a una clase superior de sistemas de información computarizados. Los sistemas DSS son similares al sistema de información administrativa tradicional debido a que ambos dependen de una base de datos como fuente de datos. </a:t>
            </a:r>
          </a:p>
          <a:p>
            <a:r>
              <a:rPr lang="es-CL" dirty="0"/>
              <a:t>La diferencia está en que el sistema de soporte de decisiones está más enfocado a brindar respaldo a la toma de decisiones en todas sus fases, aunque la decisión misma aún corresponde de manera exclusiva al usuario. Los sistemas de soporte de decisiones se ajustan más a la persona o el grupo usuario que un sistema de información administrativa tradicional. También se describen a veces como sistemas enfocados en la inteligencia de negocios.</a:t>
            </a:r>
          </a:p>
        </p:txBody>
      </p:sp>
    </p:spTree>
    <p:extLst>
      <p:ext uri="{BB962C8B-B14F-4D97-AF65-F5344CB8AC3E}">
        <p14:creationId xmlns:p14="http://schemas.microsoft.com/office/powerpoint/2010/main" val="209921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2" name="Picture 13">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3" name="Picture 15">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4" name="Rectangle 17">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19">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21">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23">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TextBox 25">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9" name="Rectangle 27">
            <a:extLst>
              <a:ext uri="{FF2B5EF4-FFF2-40B4-BE49-F238E27FC236}">
                <a16:creationId xmlns:a16="http://schemas.microsoft.com/office/drawing/2014/main" id="{B3408E4B-2DDD-4FB3-9181-7D8A09775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9">
            <a:extLst>
              <a:ext uri="{FF2B5EF4-FFF2-40B4-BE49-F238E27FC236}">
                <a16:creationId xmlns:a16="http://schemas.microsoft.com/office/drawing/2014/main" id="{3FCA32F3-0B4B-449A-8A9D-309A1B6782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1" name="Picture 31">
            <a:extLst>
              <a:ext uri="{FF2B5EF4-FFF2-40B4-BE49-F238E27FC236}">
                <a16:creationId xmlns:a16="http://schemas.microsoft.com/office/drawing/2014/main" id="{D1C78E1D-D549-4B5E-B65A-7353ED14D8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2" name="Rectangle 33">
            <a:extLst>
              <a:ext uri="{FF2B5EF4-FFF2-40B4-BE49-F238E27FC236}">
                <a16:creationId xmlns:a16="http://schemas.microsoft.com/office/drawing/2014/main" id="{BC93C630-65D6-40FA-A096-8251FB983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5">
            <a:extLst>
              <a:ext uri="{FF2B5EF4-FFF2-40B4-BE49-F238E27FC236}">
                <a16:creationId xmlns:a16="http://schemas.microsoft.com/office/drawing/2014/main" id="{C2C51E34-9874-483C-A2C5-C9D271AD1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7">
            <a:extLst>
              <a:ext uri="{FF2B5EF4-FFF2-40B4-BE49-F238E27FC236}">
                <a16:creationId xmlns:a16="http://schemas.microsoft.com/office/drawing/2014/main" id="{6109E7E7-5EA4-4526-A350-196FF2782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0152C6D-5182-4ECB-AC33-2F566A26F981}"/>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Inteligencia artificial y sistemas expertos</a:t>
            </a:r>
          </a:p>
        </p:txBody>
      </p:sp>
      <p:sp>
        <p:nvSpPr>
          <p:cNvPr id="3" name="Marcador de contenido 2">
            <a:extLst>
              <a:ext uri="{FF2B5EF4-FFF2-40B4-BE49-F238E27FC236}">
                <a16:creationId xmlns:a16="http://schemas.microsoft.com/office/drawing/2014/main" id="{674491CB-EFCB-4354-BC92-F4E2989B2DF4}"/>
              </a:ext>
            </a:extLst>
          </p:cNvPr>
          <p:cNvSpPr>
            <a:spLocks noGrp="1"/>
          </p:cNvSpPr>
          <p:nvPr>
            <p:ph sz="half" idx="1"/>
          </p:nvPr>
        </p:nvSpPr>
        <p:spPr>
          <a:xfrm>
            <a:off x="1969803" y="2052116"/>
            <a:ext cx="3800523" cy="3997828"/>
          </a:xfrm>
        </p:spPr>
        <p:txBody>
          <a:bodyPr vert="horz" lIns="91440" tIns="45720" rIns="91440" bIns="45720" rtlCol="0" anchor="ctr">
            <a:normAutofit/>
          </a:bodyPr>
          <a:lstStyle/>
          <a:p>
            <a:pPr>
              <a:lnSpc>
                <a:spcPct val="110000"/>
              </a:lnSpc>
            </a:pPr>
            <a:r>
              <a:rPr lang="en-US" sz="1500"/>
              <a:t>La inteligencia artificial investiga dos principales temas</a:t>
            </a:r>
          </a:p>
          <a:p>
            <a:pPr lvl="1">
              <a:lnSpc>
                <a:spcPct val="110000"/>
              </a:lnSpc>
            </a:pPr>
            <a:r>
              <a:rPr lang="en-US" sz="1500"/>
              <a:t>La comprensión del lenguaje natural</a:t>
            </a:r>
          </a:p>
          <a:p>
            <a:pPr lvl="1">
              <a:lnSpc>
                <a:spcPct val="110000"/>
              </a:lnSpc>
            </a:pPr>
            <a:r>
              <a:rPr lang="en-US" sz="1500"/>
              <a:t>El análisis y la habilidad para razonar un problema y llegar a una conclusión lógica.</a:t>
            </a:r>
          </a:p>
          <a:p>
            <a:pPr>
              <a:lnSpc>
                <a:spcPct val="110000"/>
              </a:lnSpc>
            </a:pPr>
            <a:r>
              <a:rPr lang="en-US" sz="1500"/>
              <a:t>Los sistemas expertos utilizan las metodologías de razonamiento de la IA para resolver los problemas que los usuarios de negocios generalmente presentan</a:t>
            </a:r>
          </a:p>
        </p:txBody>
      </p:sp>
      <p:pic>
        <p:nvPicPr>
          <p:cNvPr id="9" name="Marcador de contenido 8" descr="Diagrama&#10;&#10;Descripción generada automáticamente">
            <a:extLst>
              <a:ext uri="{FF2B5EF4-FFF2-40B4-BE49-F238E27FC236}">
                <a16:creationId xmlns:a16="http://schemas.microsoft.com/office/drawing/2014/main" id="{CAB5EF13-7D33-2C96-0D58-144DC183AFEC}"/>
              </a:ext>
            </a:extLst>
          </p:cNvPr>
          <p:cNvPicPr>
            <a:picLocks noGrp="1" noChangeAspect="1"/>
          </p:cNvPicPr>
          <p:nvPr>
            <p:ph sz="half" idx="2"/>
          </p:nvPr>
        </p:nvPicPr>
        <p:blipFill rotWithShape="1">
          <a:blip r:embed="rId5"/>
          <a:srcRect l="10141" r="-2" b="-2"/>
          <a:stretch/>
        </p:blipFill>
        <p:spPr>
          <a:xfrm>
            <a:off x="6577568" y="2348779"/>
            <a:ext cx="3674398"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5" name="Rectangle 39">
            <a:extLst>
              <a:ext uri="{FF2B5EF4-FFF2-40B4-BE49-F238E27FC236}">
                <a16:creationId xmlns:a16="http://schemas.microsoft.com/office/drawing/2014/main" id="{22373A23-D87D-48AD-A357-96100C722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04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0C515-DFCA-4FA6-9F34-141F8671080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4571204-02E1-499E-AA9B-3F7308AE6A0B}"/>
              </a:ext>
            </a:extLst>
          </p:cNvPr>
          <p:cNvSpPr>
            <a:spLocks noGrp="1"/>
          </p:cNvSpPr>
          <p:nvPr>
            <p:ph idx="1"/>
          </p:nvPr>
        </p:nvSpPr>
        <p:spPr/>
        <p:txBody>
          <a:bodyPr>
            <a:normAutofit fontScale="92500" lnSpcReduction="20000"/>
          </a:bodyPr>
          <a:lstStyle/>
          <a:p>
            <a:r>
              <a:rPr lang="es-CL" dirty="0"/>
              <a:t>Un sistema experto (también conocido como sistema basado en el conocimiento) captura y utiliza en forma efectiva el conocimiento de uno o varios expertos humanos para resolver un problema específico al que una organización se enfrenta. </a:t>
            </a:r>
          </a:p>
          <a:p>
            <a:r>
              <a:rPr lang="es-CL" dirty="0"/>
              <a:t>A diferencia de los sistemas DSS, que en última instancia dejan la decisión a la persona encargada de la toma de decisiones, un sistema experto selecciona la mejor solución para un problema o una clase específica de problemas. </a:t>
            </a:r>
          </a:p>
          <a:p>
            <a:r>
              <a:rPr lang="es-CL" dirty="0"/>
              <a:t>Los componentes básicos de un sistema experto son la base de conocimiento, un motor de inferencia que conecta al usuario con el sistema mediante el proceso de consultas en lenguajes (como SQL) , y la interfaz de usuario. </a:t>
            </a:r>
          </a:p>
        </p:txBody>
      </p:sp>
    </p:spTree>
    <p:extLst>
      <p:ext uri="{BB962C8B-B14F-4D97-AF65-F5344CB8AC3E}">
        <p14:creationId xmlns:p14="http://schemas.microsoft.com/office/powerpoint/2010/main" val="1680166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AFD88-B5B5-41BB-86D3-F9AA8D07C59A}"/>
              </a:ext>
            </a:extLst>
          </p:cNvPr>
          <p:cNvSpPr>
            <a:spLocks noGrp="1"/>
          </p:cNvSpPr>
          <p:nvPr>
            <p:ph type="title"/>
          </p:nvPr>
        </p:nvSpPr>
        <p:spPr/>
        <p:txBody>
          <a:bodyPr>
            <a:normAutofit/>
          </a:bodyPr>
          <a:lstStyle/>
          <a:p>
            <a:r>
              <a:rPr lang="es-CL" dirty="0"/>
              <a:t>Sistemas de soporte de decisiones en grupo</a:t>
            </a:r>
          </a:p>
        </p:txBody>
      </p:sp>
      <p:sp>
        <p:nvSpPr>
          <p:cNvPr id="3" name="Marcador de contenido 2">
            <a:extLst>
              <a:ext uri="{FF2B5EF4-FFF2-40B4-BE49-F238E27FC236}">
                <a16:creationId xmlns:a16="http://schemas.microsoft.com/office/drawing/2014/main" id="{32613E71-EE0F-41CF-94B1-132CB3B99164}"/>
              </a:ext>
            </a:extLst>
          </p:cNvPr>
          <p:cNvSpPr>
            <a:spLocks noGrp="1"/>
          </p:cNvSpPr>
          <p:nvPr>
            <p:ph idx="1"/>
          </p:nvPr>
        </p:nvSpPr>
        <p:spPr/>
        <p:txBody>
          <a:bodyPr>
            <a:normAutofit lnSpcReduction="10000"/>
          </a:bodyPr>
          <a:lstStyle/>
          <a:p>
            <a:r>
              <a:rPr lang="es-CL" dirty="0"/>
              <a:t>Cuando los grupos toman decisiones semiestructuradas o no estructuradas, un sistema de soporte de decisiones en grupo puede ofrecer una solución. Estos sistemas, que se utilizan en cuartos especiales equipados con varias configuraciones, permiten a los miembros de los grupos interactuar con el soporte electrónico (a menudo en la forma de software especializado) y un facilitador de grupo especial. </a:t>
            </a:r>
          </a:p>
          <a:p>
            <a:r>
              <a:rPr lang="es-CL" dirty="0"/>
              <a:t>El objetivo de los sistemas de soporte de decisiones en grupo es lograr que un grupo resuelva un problema con la ayuda de varios apoyos como encuestas, cuestionarios, lluvia de ideas y creación de escenarios. </a:t>
            </a:r>
          </a:p>
        </p:txBody>
      </p:sp>
    </p:spTree>
    <p:extLst>
      <p:ext uri="{BB962C8B-B14F-4D97-AF65-F5344CB8AC3E}">
        <p14:creationId xmlns:p14="http://schemas.microsoft.com/office/powerpoint/2010/main" val="1096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1"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2"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3"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8" name="Rectangle 26">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8">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0" name="Picture 30">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1" name="Rectangle 32">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4">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9740028-7A9C-4518-AF76-CA3A782A4389}"/>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64BBA181-D17B-4C17-BB65-7CA98CD4D38A}"/>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s-CL" sz="1400" dirty="0"/>
              <a:t>Algunas veces estos sistemas se consideran bajo el término más general de sistemas de trabajo colaborativo asistido por computadora, que podría incluir el soporte de software conocido como groupware para colaborar en equipo mediante computadoras conectadas en red. </a:t>
            </a:r>
            <a:endParaRPr lang="en-US" sz="1600" dirty="0"/>
          </a:p>
        </p:txBody>
      </p:sp>
      <p:pic>
        <p:nvPicPr>
          <p:cNvPr id="8" name="Marcador de contenido 7" descr="Imagen que contiene Icono&#10;&#10;Descripción generada automáticamente">
            <a:extLst>
              <a:ext uri="{FF2B5EF4-FFF2-40B4-BE49-F238E27FC236}">
                <a16:creationId xmlns:a16="http://schemas.microsoft.com/office/drawing/2014/main" id="{0161E06E-8D7B-4875-B0C5-3044DF573327}"/>
              </a:ext>
            </a:extLst>
          </p:cNvPr>
          <p:cNvPicPr>
            <a:picLocks noGrp="1" noChangeAspect="1"/>
          </p:cNvPicPr>
          <p:nvPr>
            <p:ph sz="half" idx="2"/>
          </p:nvPr>
        </p:nvPicPr>
        <p:blipFill>
          <a:blip r:embed="rId5"/>
          <a:stretch>
            <a:fillRect/>
          </a:stretch>
        </p:blipFill>
        <p:spPr>
          <a:xfrm>
            <a:off x="5432992" y="2770532"/>
            <a:ext cx="4818974" cy="252996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4" name="Rectangle 38">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304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0" name="Picture 4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1" name="Picture 4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4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4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49">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51">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xtBox 53">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77" name="Rectangle 55">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57">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9" name="Picture 59">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0" name="Rectangle 61">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3">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5">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D07CDE-FE25-FE2D-EBBE-2FC2E0D700B6}"/>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r>
              <a:rPr lang="en-US" sz="2600"/>
              <a:t>Sistemas de soporte para ejecutivos </a:t>
            </a:r>
          </a:p>
        </p:txBody>
      </p:sp>
      <p:sp>
        <p:nvSpPr>
          <p:cNvPr id="3" name="Marcador de contenido 2">
            <a:extLst>
              <a:ext uri="{FF2B5EF4-FFF2-40B4-BE49-F238E27FC236}">
                <a16:creationId xmlns:a16="http://schemas.microsoft.com/office/drawing/2014/main" id="{9E0B8658-E4B0-6B5E-B23D-FBDA01BC85DA}"/>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r>
              <a:rPr lang="en-US" sz="1800" dirty="0"/>
              <a:t>Los </a:t>
            </a:r>
            <a:r>
              <a:rPr lang="en-US" sz="1800" dirty="0" err="1"/>
              <a:t>sistemas</a:t>
            </a:r>
            <a:r>
              <a:rPr lang="en-US" sz="1800" dirty="0"/>
              <a:t> de </a:t>
            </a:r>
            <a:r>
              <a:rPr lang="en-US" sz="1800" dirty="0" err="1"/>
              <a:t>soporte</a:t>
            </a:r>
            <a:r>
              <a:rPr lang="en-US" sz="1800" dirty="0"/>
              <a:t> para </a:t>
            </a:r>
            <a:r>
              <a:rPr lang="en-US" sz="1800" dirty="0" err="1"/>
              <a:t>ejecutivos</a:t>
            </a:r>
            <a:r>
              <a:rPr lang="en-US" sz="1800" dirty="0"/>
              <a:t> (ESS, Executive Support System) </a:t>
            </a:r>
            <a:r>
              <a:rPr lang="en-US" sz="1800" dirty="0" err="1"/>
              <a:t>ayudan</a:t>
            </a:r>
            <a:r>
              <a:rPr lang="en-US" sz="1800" dirty="0"/>
              <a:t> a </a:t>
            </a:r>
            <a:r>
              <a:rPr lang="en-US" sz="1800" dirty="0" err="1"/>
              <a:t>los</a:t>
            </a:r>
            <a:r>
              <a:rPr lang="en-US" sz="1800" dirty="0"/>
              <a:t> </a:t>
            </a:r>
            <a:r>
              <a:rPr lang="en-US" sz="1800" dirty="0" err="1"/>
              <a:t>ejecutivos</a:t>
            </a:r>
            <a:r>
              <a:rPr lang="en-US" sz="1800" dirty="0"/>
              <a:t> a </a:t>
            </a:r>
            <a:r>
              <a:rPr lang="en-US" sz="1800" dirty="0" err="1"/>
              <a:t>organizar</a:t>
            </a:r>
            <a:r>
              <a:rPr lang="en-US" sz="1800" dirty="0"/>
              <a:t> sus </a:t>
            </a:r>
            <a:r>
              <a:rPr lang="en-US" sz="1800" dirty="0" err="1"/>
              <a:t>interacciones</a:t>
            </a:r>
            <a:r>
              <a:rPr lang="en-US" sz="1800" dirty="0"/>
              <a:t> con </a:t>
            </a:r>
            <a:r>
              <a:rPr lang="en-US" sz="1800" dirty="0" err="1"/>
              <a:t>el</a:t>
            </a:r>
            <a:r>
              <a:rPr lang="en-US" sz="1800" dirty="0"/>
              <a:t> </a:t>
            </a:r>
            <a:r>
              <a:rPr lang="en-US" sz="1800" dirty="0" err="1"/>
              <a:t>entorno</a:t>
            </a:r>
            <a:r>
              <a:rPr lang="en-US" sz="1800" dirty="0"/>
              <a:t> </a:t>
            </a:r>
            <a:r>
              <a:rPr lang="en-US" sz="1800" dirty="0" err="1"/>
              <a:t>externo</a:t>
            </a:r>
            <a:r>
              <a:rPr lang="en-US" sz="1800" dirty="0"/>
              <a:t> </a:t>
            </a:r>
            <a:r>
              <a:rPr lang="en-US" sz="1800" dirty="0" err="1"/>
              <a:t>ofreciendo</a:t>
            </a:r>
            <a:r>
              <a:rPr lang="en-US" sz="1800" dirty="0"/>
              <a:t> </a:t>
            </a:r>
            <a:r>
              <a:rPr lang="en-US" sz="1800" dirty="0" err="1"/>
              <a:t>tecnologías</a:t>
            </a:r>
            <a:r>
              <a:rPr lang="en-US" sz="1800" dirty="0"/>
              <a:t> de </a:t>
            </a:r>
            <a:r>
              <a:rPr lang="en-US" sz="1800" dirty="0" err="1"/>
              <a:t>gráficos</a:t>
            </a:r>
            <a:r>
              <a:rPr lang="en-US" sz="1800" dirty="0"/>
              <a:t> y </a:t>
            </a:r>
            <a:r>
              <a:rPr lang="en-US" sz="1800" dirty="0" err="1"/>
              <a:t>comunicaciones</a:t>
            </a:r>
            <a:r>
              <a:rPr lang="en-US" sz="1800" dirty="0"/>
              <a:t> </a:t>
            </a:r>
            <a:r>
              <a:rPr lang="en-US" sz="1800" dirty="0" err="1"/>
              <a:t>en</a:t>
            </a:r>
            <a:r>
              <a:rPr lang="en-US" sz="1800" dirty="0"/>
              <a:t> sitios </a:t>
            </a:r>
            <a:r>
              <a:rPr lang="en-US" sz="1800" dirty="0" err="1"/>
              <a:t>accesibles</a:t>
            </a:r>
            <a:r>
              <a:rPr lang="en-US" sz="1800" dirty="0"/>
              <a:t> </a:t>
            </a:r>
            <a:r>
              <a:rPr lang="en-US" sz="1800" dirty="0" err="1"/>
              <a:t>como</a:t>
            </a:r>
            <a:r>
              <a:rPr lang="en-US" sz="1800" dirty="0"/>
              <a:t> </a:t>
            </a:r>
            <a:r>
              <a:rPr lang="en-US" sz="1800" dirty="0" err="1"/>
              <a:t>salas</a:t>
            </a:r>
            <a:r>
              <a:rPr lang="en-US" sz="1800" dirty="0"/>
              <a:t> de juntas u </a:t>
            </a:r>
            <a:r>
              <a:rPr lang="en-US" sz="1800" dirty="0" err="1"/>
              <a:t>oficinas</a:t>
            </a:r>
            <a:r>
              <a:rPr lang="en-US" sz="1800" dirty="0"/>
              <a:t> </a:t>
            </a:r>
            <a:r>
              <a:rPr lang="en-US" sz="1800" dirty="0" err="1"/>
              <a:t>corporativas</a:t>
            </a:r>
            <a:r>
              <a:rPr lang="en-US" sz="1800" dirty="0"/>
              <a:t> </a:t>
            </a:r>
            <a:r>
              <a:rPr lang="en-US" sz="1800" dirty="0" err="1"/>
              <a:t>personales</a:t>
            </a:r>
            <a:endParaRPr lang="en-US" sz="1800" dirty="0"/>
          </a:p>
        </p:txBody>
      </p:sp>
      <p:pic>
        <p:nvPicPr>
          <p:cNvPr id="6" name="Marcador de contenido 5" descr="Un dibujo de un perro&#10;&#10;Descripción generada automáticamente con confianza media">
            <a:extLst>
              <a:ext uri="{FF2B5EF4-FFF2-40B4-BE49-F238E27FC236}">
                <a16:creationId xmlns:a16="http://schemas.microsoft.com/office/drawing/2014/main" id="{5E83E798-9916-84C4-BE3A-7F93EB7C8E81}"/>
              </a:ext>
            </a:extLst>
          </p:cNvPr>
          <p:cNvPicPr>
            <a:picLocks noGrp="1" noChangeAspect="1"/>
          </p:cNvPicPr>
          <p:nvPr>
            <p:ph sz="half" idx="2"/>
          </p:nvPr>
        </p:nvPicPr>
        <p:blipFill>
          <a:blip r:embed="rId5"/>
          <a:stretch>
            <a:fillRect/>
          </a:stretch>
        </p:blipFill>
        <p:spPr>
          <a:xfrm>
            <a:off x="6094766" y="2318757"/>
            <a:ext cx="4651619" cy="222114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3" name="Rectangle 67">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991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CD1E5B1-96AF-7BCD-9F8A-BDAFC13F09DA}"/>
              </a:ext>
            </a:extLst>
          </p:cNvPr>
          <p:cNvSpPr>
            <a:spLocks noGrp="1"/>
          </p:cNvSpPr>
          <p:nvPr>
            <p:ph type="title"/>
          </p:nvPr>
        </p:nvSpPr>
        <p:spPr/>
        <p:txBody>
          <a:bodyPr/>
          <a:lstStyle/>
          <a:p>
            <a:endParaRPr lang="es-CL"/>
          </a:p>
        </p:txBody>
      </p:sp>
      <p:sp>
        <p:nvSpPr>
          <p:cNvPr id="6" name="Marcador de contenido 5">
            <a:extLst>
              <a:ext uri="{FF2B5EF4-FFF2-40B4-BE49-F238E27FC236}">
                <a16:creationId xmlns:a16="http://schemas.microsoft.com/office/drawing/2014/main" id="{AB33EF0B-0B9D-F5E7-E271-325F39190D66}"/>
              </a:ext>
            </a:extLst>
          </p:cNvPr>
          <p:cNvSpPr>
            <a:spLocks noGrp="1"/>
          </p:cNvSpPr>
          <p:nvPr>
            <p:ph idx="1"/>
          </p:nvPr>
        </p:nvSpPr>
        <p:spPr/>
        <p:txBody>
          <a:bodyPr/>
          <a:lstStyle/>
          <a:p>
            <a:r>
              <a:rPr lang="es-CL" dirty="0"/>
              <a:t>Aunque los sistemas ESS se basan en la información que generan los sistemas procesamiento de transacciones y los sistemas de información administrativa, ayudan a sus usuarios a enfrentar los problemas relacionados con decisiones no estructuradas inespecíficas de una aplicación, para lo cual crean un entorno que les ayude a pensar sobre los problemas estratégicos de una manera informada. Los sistemas ESS extienden las capacidades de los ejecutivos y les ofrecen soporte para que puedan entender mejor sus entornos.</a:t>
            </a:r>
          </a:p>
        </p:txBody>
      </p:sp>
    </p:spTree>
    <p:extLst>
      <p:ext uri="{BB962C8B-B14F-4D97-AF65-F5344CB8AC3E}">
        <p14:creationId xmlns:p14="http://schemas.microsoft.com/office/powerpoint/2010/main" val="1325284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AB0FEF9-EF3E-9184-5994-C4600E514305}"/>
              </a:ext>
            </a:extLst>
          </p:cNvPr>
          <p:cNvSpPr>
            <a:spLocks noGrp="1"/>
          </p:cNvSpPr>
          <p:nvPr>
            <p:ph type="title"/>
          </p:nvPr>
        </p:nvSpPr>
        <p:spPr/>
        <p:txBody>
          <a:bodyPr/>
          <a:lstStyle/>
          <a:p>
            <a:endParaRPr lang="es-CL" dirty="0"/>
          </a:p>
        </p:txBody>
      </p:sp>
      <p:sp>
        <p:nvSpPr>
          <p:cNvPr id="5" name="Marcador de contenido 4">
            <a:extLst>
              <a:ext uri="{FF2B5EF4-FFF2-40B4-BE49-F238E27FC236}">
                <a16:creationId xmlns:a16="http://schemas.microsoft.com/office/drawing/2014/main" id="{1765DECD-7DE8-82FB-A8B0-5DD0297F1637}"/>
              </a:ext>
            </a:extLst>
          </p:cNvPr>
          <p:cNvSpPr>
            <a:spLocks noGrp="1"/>
          </p:cNvSpPr>
          <p:nvPr>
            <p:ph sz="half" idx="1"/>
          </p:nvPr>
        </p:nvSpPr>
        <p:spPr/>
        <p:txBody>
          <a:bodyPr>
            <a:normAutofit/>
          </a:bodyPr>
          <a:lstStyle/>
          <a:p>
            <a:r>
              <a:rPr lang="es-CL" dirty="0"/>
              <a:t>A medida que los usuarios adoptan nuevas tecnologías, parte del trabajo del analista de sistemas consiste en integrar los sistemas tradicionales con los nuevos para asegurar un contexto útil.</a:t>
            </a:r>
          </a:p>
        </p:txBody>
      </p:sp>
      <p:pic>
        <p:nvPicPr>
          <p:cNvPr id="8" name="Marcador de contenido 7">
            <a:extLst>
              <a:ext uri="{FF2B5EF4-FFF2-40B4-BE49-F238E27FC236}">
                <a16:creationId xmlns:a16="http://schemas.microsoft.com/office/drawing/2014/main" id="{308683AD-F3B8-8EB6-CF6D-717B46B9E478}"/>
              </a:ext>
            </a:extLst>
          </p:cNvPr>
          <p:cNvPicPr>
            <a:picLocks noGrp="1" noChangeAspect="1"/>
          </p:cNvPicPr>
          <p:nvPr>
            <p:ph sz="half" idx="2"/>
          </p:nvPr>
        </p:nvPicPr>
        <p:blipFill>
          <a:blip r:embed="rId2"/>
          <a:stretch>
            <a:fillRect/>
          </a:stretch>
        </p:blipFill>
        <p:spPr>
          <a:xfrm>
            <a:off x="6665913" y="2471412"/>
            <a:ext cx="3895725" cy="3159776"/>
          </a:xfrm>
        </p:spPr>
      </p:pic>
    </p:spTree>
    <p:extLst>
      <p:ext uri="{BB962C8B-B14F-4D97-AF65-F5344CB8AC3E}">
        <p14:creationId xmlns:p14="http://schemas.microsoft.com/office/powerpoint/2010/main" val="1330534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1A6B6A-D4AC-990C-0B5D-2CFCB0C56FA2}"/>
              </a:ext>
            </a:extLst>
          </p:cNvPr>
          <p:cNvSpPr>
            <a:spLocks noGrp="1"/>
          </p:cNvSpPr>
          <p:nvPr>
            <p:ph type="title"/>
          </p:nvPr>
        </p:nvSpPr>
        <p:spPr/>
        <p:txBody>
          <a:bodyPr/>
          <a:lstStyle/>
          <a:p>
            <a:r>
              <a:rPr lang="es-CL" dirty="0"/>
              <a:t>Sistema web y aplicaciones de </a:t>
            </a:r>
            <a:br>
              <a:rPr lang="es-CL" dirty="0"/>
            </a:br>
            <a:r>
              <a:rPr lang="es-CL" dirty="0"/>
              <a:t>e-</a:t>
            </a:r>
            <a:r>
              <a:rPr lang="es-CL" dirty="0" err="1"/>
              <a:t>commerce</a:t>
            </a:r>
            <a:endParaRPr lang="es-CL" dirty="0"/>
          </a:p>
        </p:txBody>
      </p:sp>
      <p:sp>
        <p:nvSpPr>
          <p:cNvPr id="3" name="Marcador de contenido 2">
            <a:extLst>
              <a:ext uri="{FF2B5EF4-FFF2-40B4-BE49-F238E27FC236}">
                <a16:creationId xmlns:a16="http://schemas.microsoft.com/office/drawing/2014/main" id="{666BFD4D-E016-7F78-F857-8FCABF44E998}"/>
              </a:ext>
            </a:extLst>
          </p:cNvPr>
          <p:cNvSpPr>
            <a:spLocks noGrp="1"/>
          </p:cNvSpPr>
          <p:nvPr>
            <p:ph idx="1"/>
          </p:nvPr>
        </p:nvSpPr>
        <p:spPr/>
        <p:txBody>
          <a:bodyPr>
            <a:normAutofit fontScale="85000" lnSpcReduction="20000"/>
          </a:bodyPr>
          <a:lstStyle/>
          <a:p>
            <a:r>
              <a:rPr lang="es-CL" dirty="0"/>
              <a:t>A muchos de los sistemas se les puede agregar una mayor funcionalidad si se hacen migrar a la </a:t>
            </a:r>
            <a:r>
              <a:rPr lang="es-CL" dirty="0" err="1"/>
              <a:t>World</a:t>
            </a:r>
            <a:r>
              <a:rPr lang="es-CL" dirty="0"/>
              <a:t> Wide Web o si se conciben e implementan originalmente como tecnologías basadas en Web. </a:t>
            </a:r>
          </a:p>
          <a:p>
            <a:r>
              <a:rPr lang="es-CL" dirty="0"/>
              <a:t>Hay muchos beneficios relacionados con el proceso de montar o mejorar una aplicación en Web: </a:t>
            </a:r>
          </a:p>
          <a:p>
            <a:pPr lvl="1"/>
            <a:r>
              <a:rPr lang="es-CL" dirty="0"/>
              <a:t>Aumenta el número de usuarios que se enteran de la disponibilidad de un servicio, producto, industria, persona o grupo. </a:t>
            </a:r>
          </a:p>
          <a:p>
            <a:pPr lvl="1"/>
            <a:r>
              <a:rPr lang="es-CL" dirty="0"/>
              <a:t>Los usuarios tiene la posibilidad de acceder las 24 horas del día.</a:t>
            </a:r>
          </a:p>
          <a:p>
            <a:pPr lvl="1"/>
            <a:r>
              <a:rPr lang="es-CL" dirty="0"/>
              <a:t>Se puede mejorar la utilidad y capacidad de uso del diseño de la interfaz. </a:t>
            </a:r>
          </a:p>
          <a:p>
            <a:pPr lvl="1"/>
            <a:r>
              <a:rPr lang="es-CL" dirty="0"/>
              <a:t>Se puede expandir un sistema globalmente en vez de permanecer en el entorno local, con lo cual se puede establecer contacto con personas en ubicaciones remotas sin preocuparse por la zona horaria en la que se encuentren</a:t>
            </a:r>
          </a:p>
        </p:txBody>
      </p:sp>
    </p:spTree>
    <p:extLst>
      <p:ext uri="{BB962C8B-B14F-4D97-AF65-F5344CB8AC3E}">
        <p14:creationId xmlns:p14="http://schemas.microsoft.com/office/powerpoint/2010/main" val="37485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33EC1-C6B5-38C8-446A-5CA33ADECAE2}"/>
              </a:ext>
            </a:extLst>
          </p:cNvPr>
          <p:cNvSpPr>
            <a:spLocks noGrp="1"/>
          </p:cNvSpPr>
          <p:nvPr>
            <p:ph type="title"/>
          </p:nvPr>
        </p:nvSpPr>
        <p:spPr/>
        <p:txBody>
          <a:bodyPr/>
          <a:lstStyle/>
          <a:p>
            <a:r>
              <a:rPr lang="es-CL" dirty="0"/>
              <a:t>Sistemas empresariales</a:t>
            </a:r>
          </a:p>
        </p:txBody>
      </p:sp>
      <p:sp>
        <p:nvSpPr>
          <p:cNvPr id="3" name="Marcador de contenido 2">
            <a:extLst>
              <a:ext uri="{FF2B5EF4-FFF2-40B4-BE49-F238E27FC236}">
                <a16:creationId xmlns:a16="http://schemas.microsoft.com/office/drawing/2014/main" id="{CB042FE5-87B5-1A30-87BA-C1E1E8F17B2B}"/>
              </a:ext>
            </a:extLst>
          </p:cNvPr>
          <p:cNvSpPr>
            <a:spLocks noGrp="1"/>
          </p:cNvSpPr>
          <p:nvPr>
            <p:ph idx="1"/>
          </p:nvPr>
        </p:nvSpPr>
        <p:spPr/>
        <p:txBody>
          <a:bodyPr/>
          <a:lstStyle/>
          <a:p>
            <a:r>
              <a:rPr lang="es-CL" dirty="0"/>
              <a:t>Estos sistemas, también conocidos como sistemas de planificación de recursos empresariales (ERP), están diseñados para llevar a cabo esta integración. Para establecer un ERP se requiere de un enorme compromiso y cambios en la organización. A menudo, los analistas de sistemas actúan como consultores para los proyectos de ERP que utilizan software propietario. Dentro del software ERP popular están los sistemas de SAP y Oracle. </a:t>
            </a:r>
          </a:p>
        </p:txBody>
      </p:sp>
    </p:spTree>
    <p:extLst>
      <p:ext uri="{BB962C8B-B14F-4D97-AF65-F5344CB8AC3E}">
        <p14:creationId xmlns:p14="http://schemas.microsoft.com/office/powerpoint/2010/main" val="89974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2" name="Picture 7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4" name="Rectangle 7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TextBox 81">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84" name="Rectangle 83">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8" name="Picture 87">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0" name="Rectangle 89">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30581AA5-4DB3-4BE5-BB4F-C8792F7C9929}"/>
              </a:ext>
            </a:extLst>
          </p:cNvPr>
          <p:cNvSpPr>
            <a:spLocks noGrp="1"/>
          </p:cNvSpPr>
          <p:nvPr>
            <p:ph type="title"/>
          </p:nvPr>
        </p:nvSpPr>
        <p:spPr>
          <a:xfrm>
            <a:off x="1964445" y="808056"/>
            <a:ext cx="2668106" cy="1077229"/>
          </a:xfrm>
        </p:spPr>
        <p:txBody>
          <a:bodyPr vert="horz" lIns="91440" tIns="45720" rIns="91440" bIns="45720" rtlCol="0" anchor="t">
            <a:normAutofit/>
          </a:bodyPr>
          <a:lstStyle/>
          <a:p>
            <a:pPr algn="l"/>
            <a:r>
              <a:rPr lang="en-US" sz="2800" dirty="0" err="1"/>
              <a:t>Caja</a:t>
            </a:r>
            <a:r>
              <a:rPr lang="en-US" sz="2800" dirty="0"/>
              <a:t> </a:t>
            </a:r>
            <a:r>
              <a:rPr lang="en-US" sz="2800" dirty="0" err="1"/>
              <a:t>negra</a:t>
            </a:r>
            <a:endParaRPr lang="en-US" sz="2800" dirty="0"/>
          </a:p>
        </p:txBody>
      </p:sp>
      <p:sp>
        <p:nvSpPr>
          <p:cNvPr id="6" name="Marcador de contenido 5">
            <a:extLst>
              <a:ext uri="{FF2B5EF4-FFF2-40B4-BE49-F238E27FC236}">
                <a16:creationId xmlns:a16="http://schemas.microsoft.com/office/drawing/2014/main" id="{160A59F6-028F-423C-AF0B-B4F10AE68D38}"/>
              </a:ext>
            </a:extLst>
          </p:cNvPr>
          <p:cNvSpPr>
            <a:spLocks noGrp="1"/>
          </p:cNvSpPr>
          <p:nvPr>
            <p:ph sz="half" idx="2"/>
          </p:nvPr>
        </p:nvSpPr>
        <p:spPr>
          <a:xfrm>
            <a:off x="1964444" y="2052116"/>
            <a:ext cx="2664217" cy="3997828"/>
          </a:xfrm>
        </p:spPr>
        <p:txBody>
          <a:bodyPr vert="horz" lIns="91440" tIns="45720" rIns="91440" bIns="45720" rtlCol="0" anchor="ctr">
            <a:normAutofit/>
          </a:bodyPr>
          <a:lstStyle/>
          <a:p>
            <a:r>
              <a:rPr lang="en-US" sz="1600" dirty="0" err="1"/>
              <a:t>Desde</a:t>
            </a:r>
            <a:r>
              <a:rPr lang="en-US" sz="1600" dirty="0"/>
              <a:t> un punto de vista simple, un </a:t>
            </a:r>
            <a:r>
              <a:rPr lang="en-US" sz="1600" dirty="0" err="1"/>
              <a:t>sistema</a:t>
            </a:r>
            <a:r>
              <a:rPr lang="en-US" sz="1600" dirty="0"/>
              <a:t> se </a:t>
            </a:r>
            <a:r>
              <a:rPr lang="en-US" sz="1600" dirty="0" err="1"/>
              <a:t>puede</a:t>
            </a:r>
            <a:r>
              <a:rPr lang="en-US" sz="1600" dirty="0"/>
              <a:t> </a:t>
            </a:r>
            <a:r>
              <a:rPr lang="en-US" sz="1600" dirty="0" err="1"/>
              <a:t>definir</a:t>
            </a:r>
            <a:r>
              <a:rPr lang="en-US" sz="1600" dirty="0"/>
              <a:t> </a:t>
            </a:r>
            <a:r>
              <a:rPr lang="en-US" sz="1600" dirty="0" err="1"/>
              <a:t>como</a:t>
            </a:r>
            <a:r>
              <a:rPr lang="en-US" sz="1600" dirty="0"/>
              <a:t> una </a:t>
            </a:r>
            <a:r>
              <a:rPr lang="en-US" sz="1600" dirty="0" err="1"/>
              <a:t>caja</a:t>
            </a:r>
            <a:r>
              <a:rPr lang="en-US" sz="1600" dirty="0"/>
              <a:t> </a:t>
            </a:r>
            <a:r>
              <a:rPr lang="en-US" sz="1600" dirty="0" err="1"/>
              <a:t>negra</a:t>
            </a:r>
            <a:r>
              <a:rPr lang="en-US" sz="1600" dirty="0"/>
              <a:t> que se </a:t>
            </a:r>
            <a:r>
              <a:rPr lang="en-US" sz="1600" dirty="0" err="1"/>
              <a:t>compone</a:t>
            </a:r>
            <a:r>
              <a:rPr lang="en-US" sz="1600" dirty="0"/>
              <a:t> de una entrada, la </a:t>
            </a:r>
            <a:r>
              <a:rPr lang="en-US" sz="1600" dirty="0" err="1"/>
              <a:t>cual</a:t>
            </a:r>
            <a:r>
              <a:rPr lang="en-US" sz="1600" dirty="0"/>
              <a:t> es </a:t>
            </a:r>
            <a:r>
              <a:rPr lang="en-US" sz="1600" dirty="0" err="1"/>
              <a:t>procesada</a:t>
            </a:r>
            <a:r>
              <a:rPr lang="en-US" sz="1600" dirty="0"/>
              <a:t> para </a:t>
            </a:r>
            <a:r>
              <a:rPr lang="en-US" sz="1600" dirty="0" err="1"/>
              <a:t>generar</a:t>
            </a:r>
            <a:r>
              <a:rPr lang="en-US" sz="1600" dirty="0"/>
              <a:t> una </a:t>
            </a:r>
            <a:r>
              <a:rPr lang="en-US" sz="1600" dirty="0" err="1"/>
              <a:t>salida</a:t>
            </a:r>
            <a:r>
              <a:rPr lang="en-US" sz="1600" dirty="0"/>
              <a:t>.</a:t>
            </a:r>
          </a:p>
        </p:txBody>
      </p:sp>
      <p:sp>
        <p:nvSpPr>
          <p:cNvPr id="96" name="Rectangle 95">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Marcador de contenido 33">
            <a:extLst>
              <a:ext uri="{FF2B5EF4-FFF2-40B4-BE49-F238E27FC236}">
                <a16:creationId xmlns:a16="http://schemas.microsoft.com/office/drawing/2014/main" id="{4AF45B6B-8063-405F-8B00-ADC18EC8B000}"/>
              </a:ext>
            </a:extLst>
          </p:cNvPr>
          <p:cNvPicPr>
            <a:picLocks noGrp="1" noChangeAspect="1"/>
          </p:cNvPicPr>
          <p:nvPr>
            <p:ph sz="half" idx="1"/>
          </p:nvPr>
        </p:nvPicPr>
        <p:blipFill>
          <a:blip r:embed="rId5"/>
          <a:stretch>
            <a:fillRect/>
          </a:stretch>
        </p:blipFill>
        <p:spPr>
          <a:xfrm>
            <a:off x="5756053" y="2546944"/>
            <a:ext cx="5303975" cy="1763571"/>
          </a:xfrm>
          <a:prstGeom prst="rect">
            <a:avLst/>
          </a:prstGeom>
          <a:ln w="12700">
            <a:noFill/>
          </a:ln>
        </p:spPr>
      </p:pic>
      <p:sp>
        <p:nvSpPr>
          <p:cNvPr id="98" name="Rectangle 97">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88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19440-9CA3-01BE-CB15-75C18610859D}"/>
              </a:ext>
            </a:extLst>
          </p:cNvPr>
          <p:cNvSpPr>
            <a:spLocks noGrp="1"/>
          </p:cNvSpPr>
          <p:nvPr>
            <p:ph type="title"/>
          </p:nvPr>
        </p:nvSpPr>
        <p:spPr/>
        <p:txBody>
          <a:bodyPr/>
          <a:lstStyle/>
          <a:p>
            <a:r>
              <a:rPr lang="es-CL" dirty="0"/>
              <a:t>Sistemas para dispositivos inalámbricos y móviles</a:t>
            </a:r>
          </a:p>
        </p:txBody>
      </p:sp>
      <p:sp>
        <p:nvSpPr>
          <p:cNvPr id="3" name="Marcador de contenido 2">
            <a:extLst>
              <a:ext uri="{FF2B5EF4-FFF2-40B4-BE49-F238E27FC236}">
                <a16:creationId xmlns:a16="http://schemas.microsoft.com/office/drawing/2014/main" id="{FA7467B2-92E9-D2EA-87EA-EA84C277030F}"/>
              </a:ext>
            </a:extLst>
          </p:cNvPr>
          <p:cNvSpPr>
            <a:spLocks noGrp="1"/>
          </p:cNvSpPr>
          <p:nvPr>
            <p:ph idx="1"/>
          </p:nvPr>
        </p:nvSpPr>
        <p:spPr/>
        <p:txBody>
          <a:bodyPr/>
          <a:lstStyle/>
          <a:p>
            <a:r>
              <a:rPr lang="es-CL" dirty="0"/>
              <a:t>Muchas veces se les pide a los analistas diseñar una amplia variedad de sistemas y aplicaciones para usuarios aventureros, como las orientadas a dispositivos inalámbricos y móviles como el iPhone y el iPod de Apple o la BlackBerry. </a:t>
            </a:r>
          </a:p>
          <a:p>
            <a:r>
              <a:rPr lang="es-CL" dirty="0"/>
              <a:t>Adicionalmente, algunos de ellos tal vez se enfrenten al reto de diseñar redes de comunicaciones estándar o inalámbricas que integren voz, video, mensajería de texto y correo electrónico a las intranets de una organización. </a:t>
            </a:r>
          </a:p>
        </p:txBody>
      </p:sp>
    </p:spTree>
    <p:extLst>
      <p:ext uri="{BB962C8B-B14F-4D97-AF65-F5344CB8AC3E}">
        <p14:creationId xmlns:p14="http://schemas.microsoft.com/office/powerpoint/2010/main" val="2195940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5477B-1440-E535-869A-1D9E007FAAA1}"/>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CC64EEBB-9E8B-5F4D-9882-F1E794FBB101}"/>
              </a:ext>
            </a:extLst>
          </p:cNvPr>
          <p:cNvSpPr>
            <a:spLocks noGrp="1"/>
          </p:cNvSpPr>
          <p:nvPr>
            <p:ph idx="1"/>
          </p:nvPr>
        </p:nvSpPr>
        <p:spPr/>
        <p:txBody>
          <a:bodyPr/>
          <a:lstStyle/>
          <a:p>
            <a:r>
              <a:rPr lang="es-CL" dirty="0"/>
              <a:t>¿De que manera creen que se puede aplicar un sistema experto en una empresa minera?</a:t>
            </a:r>
          </a:p>
          <a:p>
            <a:r>
              <a:rPr lang="es-CL" dirty="0"/>
              <a:t>Describa la caja negra y caja blanca de un cajero automático.</a:t>
            </a:r>
          </a:p>
          <a:p>
            <a:endParaRPr lang="es-CL" dirty="0"/>
          </a:p>
        </p:txBody>
      </p:sp>
    </p:spTree>
    <p:extLst>
      <p:ext uri="{BB962C8B-B14F-4D97-AF65-F5344CB8AC3E}">
        <p14:creationId xmlns:p14="http://schemas.microsoft.com/office/powerpoint/2010/main" val="399654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411EC34-C98A-4AC5-B91B-22BAB5BB44C7}"/>
              </a:ext>
            </a:extLst>
          </p:cNvPr>
          <p:cNvSpPr>
            <a:spLocks noGrp="1"/>
          </p:cNvSpPr>
          <p:nvPr>
            <p:ph type="title"/>
          </p:nvPr>
        </p:nvSpPr>
        <p:spPr>
          <a:xfrm>
            <a:off x="1964445" y="808056"/>
            <a:ext cx="2668106" cy="1077229"/>
          </a:xfrm>
        </p:spPr>
        <p:txBody>
          <a:bodyPr vert="horz" lIns="91440" tIns="45720" rIns="91440" bIns="45720" rtlCol="0" anchor="t">
            <a:normAutofit/>
          </a:bodyPr>
          <a:lstStyle/>
          <a:p>
            <a:pPr algn="l"/>
            <a:r>
              <a:rPr lang="en-US" sz="2800" dirty="0" err="1"/>
              <a:t>Caja</a:t>
            </a:r>
            <a:r>
              <a:rPr lang="en-US" sz="2800" dirty="0"/>
              <a:t> </a:t>
            </a:r>
            <a:r>
              <a:rPr lang="en-US" sz="2800" dirty="0" err="1"/>
              <a:t>blanca</a:t>
            </a:r>
            <a:endParaRPr lang="en-US" sz="2800" dirty="0"/>
          </a:p>
        </p:txBody>
      </p:sp>
      <p:sp>
        <p:nvSpPr>
          <p:cNvPr id="4" name="Marcador de contenido 3">
            <a:extLst>
              <a:ext uri="{FF2B5EF4-FFF2-40B4-BE49-F238E27FC236}">
                <a16:creationId xmlns:a16="http://schemas.microsoft.com/office/drawing/2014/main" id="{0C0C7C57-1EDF-4D0B-93AB-28547AF5DCCF}"/>
              </a:ext>
            </a:extLst>
          </p:cNvPr>
          <p:cNvSpPr>
            <a:spLocks noGrp="1"/>
          </p:cNvSpPr>
          <p:nvPr>
            <p:ph sz="half" idx="2"/>
          </p:nvPr>
        </p:nvSpPr>
        <p:spPr>
          <a:xfrm>
            <a:off x="1964444" y="2052116"/>
            <a:ext cx="2664217" cy="3997828"/>
          </a:xfrm>
        </p:spPr>
        <p:txBody>
          <a:bodyPr vert="horz" lIns="91440" tIns="45720" rIns="91440" bIns="45720" rtlCol="0" anchor="ctr">
            <a:normAutofit/>
          </a:bodyPr>
          <a:lstStyle/>
          <a:p>
            <a:r>
              <a:rPr lang="en-US" sz="1600" dirty="0"/>
              <a:t>De </a:t>
            </a:r>
            <a:r>
              <a:rPr lang="en-US" sz="1600" dirty="0" err="1"/>
              <a:t>acuerdo</a:t>
            </a:r>
            <a:r>
              <a:rPr lang="en-US" sz="1600" dirty="0"/>
              <a:t> a una vision mas profunda, un </a:t>
            </a:r>
            <a:r>
              <a:rPr lang="en-US" sz="1600" dirty="0" err="1"/>
              <a:t>sistema</a:t>
            </a:r>
            <a:r>
              <a:rPr lang="en-US" sz="1600" dirty="0"/>
              <a:t> se define </a:t>
            </a:r>
            <a:r>
              <a:rPr lang="en-US" sz="1600" dirty="0" err="1"/>
              <a:t>como</a:t>
            </a:r>
            <a:r>
              <a:rPr lang="en-US" sz="1600" dirty="0"/>
              <a:t> un conjunto de </a:t>
            </a:r>
            <a:r>
              <a:rPr lang="en-US" sz="1600" dirty="0" err="1"/>
              <a:t>elementos</a:t>
            </a:r>
            <a:r>
              <a:rPr lang="en-US" sz="1600" dirty="0"/>
              <a:t> </a:t>
            </a:r>
            <a:r>
              <a:rPr lang="en-US" sz="1600" dirty="0" err="1"/>
              <a:t>interrelacionados</a:t>
            </a:r>
            <a:r>
              <a:rPr lang="en-US" sz="1600" dirty="0"/>
              <a:t> e </a:t>
            </a:r>
            <a:r>
              <a:rPr lang="en-US" sz="1600" dirty="0" err="1"/>
              <a:t>interdependientes</a:t>
            </a:r>
            <a:r>
              <a:rPr lang="en-US" sz="1600" dirty="0"/>
              <a:t> los </a:t>
            </a:r>
            <a:r>
              <a:rPr lang="en-US" sz="1600" dirty="0" err="1"/>
              <a:t>cuales</a:t>
            </a:r>
            <a:r>
              <a:rPr lang="en-US" sz="1600" dirty="0"/>
              <a:t> </a:t>
            </a:r>
            <a:r>
              <a:rPr lang="en-US" sz="1600" dirty="0" err="1"/>
              <a:t>buscan</a:t>
            </a:r>
            <a:r>
              <a:rPr lang="en-US" sz="1600" dirty="0"/>
              <a:t> un </a:t>
            </a:r>
            <a:r>
              <a:rPr lang="en-US" sz="1600" dirty="0" err="1"/>
              <a:t>objetivo</a:t>
            </a:r>
            <a:r>
              <a:rPr lang="en-US" sz="1600" dirty="0"/>
              <a:t> </a:t>
            </a:r>
            <a:r>
              <a:rPr lang="en-US" sz="1600" dirty="0" err="1"/>
              <a:t>en</a:t>
            </a:r>
            <a:r>
              <a:rPr lang="en-US" sz="1600" dirty="0"/>
              <a:t> </a:t>
            </a:r>
            <a:r>
              <a:rPr lang="en-US" sz="1600" dirty="0" err="1"/>
              <a:t>común</a:t>
            </a:r>
            <a:r>
              <a:rPr lang="en-US" sz="1600" dirty="0"/>
              <a:t> </a:t>
            </a:r>
          </a:p>
        </p:txBody>
      </p:sp>
      <p:sp>
        <p:nvSpPr>
          <p:cNvPr id="37" name="Rectangle 36">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nterfaz de usuario gráfica, Diagrama&#10;&#10;Descripción generada automáticamente">
            <a:extLst>
              <a:ext uri="{FF2B5EF4-FFF2-40B4-BE49-F238E27FC236}">
                <a16:creationId xmlns:a16="http://schemas.microsoft.com/office/drawing/2014/main" id="{58F7EFF4-28EC-4E55-B2D0-6BF5A0FC35EB}"/>
              </a:ext>
            </a:extLst>
          </p:cNvPr>
          <p:cNvPicPr>
            <a:picLocks noGrp="1" noChangeAspect="1"/>
          </p:cNvPicPr>
          <p:nvPr>
            <p:ph sz="half" idx="1"/>
          </p:nvPr>
        </p:nvPicPr>
        <p:blipFill>
          <a:blip r:embed="rId5"/>
          <a:stretch>
            <a:fillRect/>
          </a:stretch>
        </p:blipFill>
        <p:spPr>
          <a:xfrm>
            <a:off x="5756053" y="2208816"/>
            <a:ext cx="5303975" cy="2439828"/>
          </a:xfrm>
          <a:prstGeom prst="rect">
            <a:avLst/>
          </a:prstGeom>
          <a:ln w="12700">
            <a:noFill/>
          </a:ln>
        </p:spPr>
      </p:pic>
      <p:sp>
        <p:nvSpPr>
          <p:cNvPr id="39" name="Rectangle 38">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94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56163-B08F-47A4-9153-E5D328F582F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6EEB817-E4B2-45D0-A0F3-5A84955569B4}"/>
              </a:ext>
            </a:extLst>
          </p:cNvPr>
          <p:cNvSpPr>
            <a:spLocks noGrp="1"/>
          </p:cNvSpPr>
          <p:nvPr>
            <p:ph idx="1"/>
          </p:nvPr>
        </p:nvSpPr>
        <p:spPr/>
        <p:txBody>
          <a:bodyPr/>
          <a:lstStyle/>
          <a:p>
            <a:r>
              <a:rPr lang="es-CL" dirty="0"/>
              <a:t>La definición anterior visualiza al sistema como una caja blanca o transparente donde se puede analizar el comportamiento de cada elemento en la cual podremos observar dos características: acoplamiento y cohesión.</a:t>
            </a:r>
          </a:p>
          <a:p>
            <a:r>
              <a:rPr lang="es-CL" dirty="0"/>
              <a:t>El acoplamiento se define como ‘una medida de interconexión entre módulos dentro de una estructura de software’. En otras palabras, el acoplamiento es el nivel de dependencia que existe entre los elementos</a:t>
            </a:r>
          </a:p>
        </p:txBody>
      </p:sp>
    </p:spTree>
    <p:extLst>
      <p:ext uri="{BB962C8B-B14F-4D97-AF65-F5344CB8AC3E}">
        <p14:creationId xmlns:p14="http://schemas.microsoft.com/office/powerpoint/2010/main" val="218383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6B2EE-7463-4762-8946-AD95C250E99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E89231C-8EA3-4E47-9335-7E43EF66DC4B}"/>
              </a:ext>
            </a:extLst>
          </p:cNvPr>
          <p:cNvSpPr>
            <a:spLocks noGrp="1"/>
          </p:cNvSpPr>
          <p:nvPr>
            <p:ph idx="1"/>
          </p:nvPr>
        </p:nvSpPr>
        <p:spPr/>
        <p:txBody>
          <a:bodyPr/>
          <a:lstStyle/>
          <a:p>
            <a:r>
              <a:rPr lang="es-CL" dirty="0"/>
              <a:t>Por su parte, la cohesión se define como una extensión del concepto de ocultación de información. Es decir, una clase tendrá cohesión siempre y cuando tenga un contenido claro y temática común</a:t>
            </a:r>
          </a:p>
        </p:txBody>
      </p:sp>
    </p:spTree>
    <p:extLst>
      <p:ext uri="{BB962C8B-B14F-4D97-AF65-F5344CB8AC3E}">
        <p14:creationId xmlns:p14="http://schemas.microsoft.com/office/powerpoint/2010/main" val="257013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176DC-06FB-4212-8364-228E2102DF3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518CF75-9F32-4E6C-B024-D3789AD77DCC}"/>
              </a:ext>
            </a:extLst>
          </p:cNvPr>
          <p:cNvSpPr>
            <a:spLocks noGrp="1"/>
          </p:cNvSpPr>
          <p:nvPr>
            <p:ph idx="1"/>
          </p:nvPr>
        </p:nvSpPr>
        <p:spPr/>
        <p:txBody>
          <a:bodyPr/>
          <a:lstStyle/>
          <a:p>
            <a:r>
              <a:rPr lang="es-CL" dirty="0"/>
              <a:t>Aparte de acoplamiento y cohesión, también existen otros dos conceptos: Ambiente y retroalimentación.</a:t>
            </a:r>
          </a:p>
          <a:p>
            <a:r>
              <a:rPr lang="es-CL" dirty="0"/>
              <a:t>El ambiente es el entorno que rodea al sistema. Cada sistema posee una frontera o limite que lo distingue del ambiente en el que se desenvuelve.</a:t>
            </a:r>
          </a:p>
          <a:p>
            <a:r>
              <a:rPr lang="es-CL" dirty="0"/>
              <a:t>Con respecto al concepto de retroalimentación, es una actividad de autorregulación. Esta actividad supervisa que las salidas que genere el sistema cumplan con ciertos requisitos, de acuerdo a las entradas y su proceso de transformación</a:t>
            </a:r>
          </a:p>
        </p:txBody>
      </p:sp>
    </p:spTree>
    <p:extLst>
      <p:ext uri="{BB962C8B-B14F-4D97-AF65-F5344CB8AC3E}">
        <p14:creationId xmlns:p14="http://schemas.microsoft.com/office/powerpoint/2010/main" val="426255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A490F-AD54-4E07-9D65-82B6EAFAD7CC}"/>
              </a:ext>
            </a:extLst>
          </p:cNvPr>
          <p:cNvSpPr>
            <a:spLocks noGrp="1"/>
          </p:cNvSpPr>
          <p:nvPr>
            <p:ph type="title"/>
          </p:nvPr>
        </p:nvSpPr>
        <p:spPr/>
        <p:txBody>
          <a:bodyPr/>
          <a:lstStyle/>
          <a:p>
            <a:r>
              <a:rPr lang="es-CL" dirty="0"/>
              <a:t>La información</a:t>
            </a:r>
          </a:p>
        </p:txBody>
      </p:sp>
      <p:sp>
        <p:nvSpPr>
          <p:cNvPr id="3" name="Marcador de contenido 2">
            <a:extLst>
              <a:ext uri="{FF2B5EF4-FFF2-40B4-BE49-F238E27FC236}">
                <a16:creationId xmlns:a16="http://schemas.microsoft.com/office/drawing/2014/main" id="{2645459D-4BA0-4392-BA2E-68FFCA6BC7D3}"/>
              </a:ext>
            </a:extLst>
          </p:cNvPr>
          <p:cNvSpPr>
            <a:spLocks noGrp="1"/>
          </p:cNvSpPr>
          <p:nvPr>
            <p:ph idx="1"/>
          </p:nvPr>
        </p:nvSpPr>
        <p:spPr/>
        <p:txBody>
          <a:bodyPr/>
          <a:lstStyle/>
          <a:p>
            <a:r>
              <a:rPr lang="es-CL" dirty="0"/>
              <a:t>¿Qué es la información?</a:t>
            </a:r>
          </a:p>
          <a:p>
            <a:pPr lvl="1"/>
            <a:r>
              <a:rPr lang="es-CL" dirty="0"/>
              <a:t>La información es un conjunto de datos cuya relación da un significado a una persona o a una organización para tomar una decisión.</a:t>
            </a:r>
          </a:p>
          <a:p>
            <a:pPr lvl="1"/>
            <a:r>
              <a:rPr lang="es-CL" dirty="0"/>
              <a:t>El valor de esta es algo subjetivo, ya que depende de la persona u organización a quien va dirigida y de acuerdo con las características que tiene la información.</a:t>
            </a:r>
          </a:p>
        </p:txBody>
      </p:sp>
    </p:spTree>
    <p:extLst>
      <p:ext uri="{BB962C8B-B14F-4D97-AF65-F5344CB8AC3E}">
        <p14:creationId xmlns:p14="http://schemas.microsoft.com/office/powerpoint/2010/main" val="307526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B2D7C8F-A82C-4AB1-A3BB-B40A3F2520B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CE5CFF0-7826-4CCA-A2C8-7D442BEB118D}"/>
              </a:ext>
            </a:extLst>
          </p:cNvPr>
          <p:cNvSpPr>
            <a:spLocks noGrp="1"/>
          </p:cNvSpPr>
          <p:nvPr>
            <p:ph sz="half" idx="1"/>
          </p:nvPr>
        </p:nvSpPr>
        <p:spPr/>
        <p:txBody>
          <a:bodyPr/>
          <a:lstStyle/>
          <a:p>
            <a:r>
              <a:rPr lang="es-CL" dirty="0"/>
              <a:t>La información debe contar con ciertas propiedades o características para que se le pueda considerar como tal</a:t>
            </a:r>
          </a:p>
        </p:txBody>
      </p:sp>
      <p:graphicFrame>
        <p:nvGraphicFramePr>
          <p:cNvPr id="7" name="Tabla 7">
            <a:extLst>
              <a:ext uri="{FF2B5EF4-FFF2-40B4-BE49-F238E27FC236}">
                <a16:creationId xmlns:a16="http://schemas.microsoft.com/office/drawing/2014/main" id="{6BDCD025-07EB-4CEB-84B3-2981A1148F49}"/>
              </a:ext>
            </a:extLst>
          </p:cNvPr>
          <p:cNvGraphicFramePr>
            <a:graphicFrameLocks noGrp="1"/>
          </p:cNvGraphicFramePr>
          <p:nvPr>
            <p:ph sz="half" idx="2"/>
            <p:extLst>
              <p:ext uri="{D42A27DB-BD31-4B8C-83A1-F6EECF244321}">
                <p14:modId xmlns:p14="http://schemas.microsoft.com/office/powerpoint/2010/main" val="3068167330"/>
              </p:ext>
            </p:extLst>
          </p:nvPr>
        </p:nvGraphicFramePr>
        <p:xfrm>
          <a:off x="6665913" y="2052638"/>
          <a:ext cx="3895726" cy="4412328"/>
        </p:xfrm>
        <a:graphic>
          <a:graphicData uri="http://schemas.openxmlformats.org/drawingml/2006/table">
            <a:tbl>
              <a:tblPr firstRow="1" bandRow="1">
                <a:tableStyleId>{69CF1AB2-1976-4502-BF36-3FF5EA218861}</a:tableStyleId>
              </a:tblPr>
              <a:tblGrid>
                <a:gridCol w="3895726">
                  <a:extLst>
                    <a:ext uri="{9D8B030D-6E8A-4147-A177-3AD203B41FA5}">
                      <a16:colId xmlns:a16="http://schemas.microsoft.com/office/drawing/2014/main" val="1613312049"/>
                    </a:ext>
                  </a:extLst>
                </a:gridCol>
              </a:tblGrid>
              <a:tr h="551541">
                <a:tc>
                  <a:txBody>
                    <a:bodyPr/>
                    <a:lstStyle/>
                    <a:p>
                      <a:pPr algn="ctr"/>
                      <a:r>
                        <a:rPr lang="es-CL" dirty="0"/>
                        <a:t>Exacta</a:t>
                      </a:r>
                    </a:p>
                  </a:txBody>
                  <a:tcPr/>
                </a:tc>
                <a:extLst>
                  <a:ext uri="{0D108BD9-81ED-4DB2-BD59-A6C34878D82A}">
                    <a16:rowId xmlns:a16="http://schemas.microsoft.com/office/drawing/2014/main" val="307964944"/>
                  </a:ext>
                </a:extLst>
              </a:tr>
              <a:tr h="551541">
                <a:tc>
                  <a:txBody>
                    <a:bodyPr/>
                    <a:lstStyle/>
                    <a:p>
                      <a:pPr algn="ctr"/>
                      <a:r>
                        <a:rPr lang="es-CL" b="1" dirty="0"/>
                        <a:t>Completa</a:t>
                      </a:r>
                    </a:p>
                  </a:txBody>
                  <a:tcPr/>
                </a:tc>
                <a:extLst>
                  <a:ext uri="{0D108BD9-81ED-4DB2-BD59-A6C34878D82A}">
                    <a16:rowId xmlns:a16="http://schemas.microsoft.com/office/drawing/2014/main" val="1117017100"/>
                  </a:ext>
                </a:extLst>
              </a:tr>
              <a:tr h="551541">
                <a:tc>
                  <a:txBody>
                    <a:bodyPr/>
                    <a:lstStyle/>
                    <a:p>
                      <a:pPr algn="ctr"/>
                      <a:r>
                        <a:rPr lang="es-CL" b="1" dirty="0"/>
                        <a:t>Económica</a:t>
                      </a:r>
                    </a:p>
                  </a:txBody>
                  <a:tcPr/>
                </a:tc>
                <a:extLst>
                  <a:ext uri="{0D108BD9-81ED-4DB2-BD59-A6C34878D82A}">
                    <a16:rowId xmlns:a16="http://schemas.microsoft.com/office/drawing/2014/main" val="3915112927"/>
                  </a:ext>
                </a:extLst>
              </a:tr>
              <a:tr h="551541">
                <a:tc>
                  <a:txBody>
                    <a:bodyPr/>
                    <a:lstStyle/>
                    <a:p>
                      <a:pPr algn="ctr"/>
                      <a:r>
                        <a:rPr lang="es-CL" b="1" dirty="0"/>
                        <a:t>Confiable</a:t>
                      </a:r>
                    </a:p>
                  </a:txBody>
                  <a:tcPr/>
                </a:tc>
                <a:extLst>
                  <a:ext uri="{0D108BD9-81ED-4DB2-BD59-A6C34878D82A}">
                    <a16:rowId xmlns:a16="http://schemas.microsoft.com/office/drawing/2014/main" val="2394398800"/>
                  </a:ext>
                </a:extLst>
              </a:tr>
              <a:tr h="551541">
                <a:tc>
                  <a:txBody>
                    <a:bodyPr/>
                    <a:lstStyle/>
                    <a:p>
                      <a:pPr algn="ctr"/>
                      <a:r>
                        <a:rPr lang="es-CL" b="1" dirty="0"/>
                        <a:t>Relevante</a:t>
                      </a:r>
                    </a:p>
                  </a:txBody>
                  <a:tcPr/>
                </a:tc>
                <a:extLst>
                  <a:ext uri="{0D108BD9-81ED-4DB2-BD59-A6C34878D82A}">
                    <a16:rowId xmlns:a16="http://schemas.microsoft.com/office/drawing/2014/main" val="1567215369"/>
                  </a:ext>
                </a:extLst>
              </a:tr>
              <a:tr h="551541">
                <a:tc>
                  <a:txBody>
                    <a:bodyPr/>
                    <a:lstStyle/>
                    <a:p>
                      <a:pPr algn="ctr"/>
                      <a:r>
                        <a:rPr lang="es-CL" b="1" dirty="0"/>
                        <a:t>Detallada</a:t>
                      </a:r>
                    </a:p>
                  </a:txBody>
                  <a:tcPr/>
                </a:tc>
                <a:extLst>
                  <a:ext uri="{0D108BD9-81ED-4DB2-BD59-A6C34878D82A}">
                    <a16:rowId xmlns:a16="http://schemas.microsoft.com/office/drawing/2014/main" val="510633111"/>
                  </a:ext>
                </a:extLst>
              </a:tr>
              <a:tr h="551541">
                <a:tc>
                  <a:txBody>
                    <a:bodyPr/>
                    <a:lstStyle/>
                    <a:p>
                      <a:pPr algn="ctr"/>
                      <a:r>
                        <a:rPr lang="es-CL" b="1" dirty="0"/>
                        <a:t>Oportuna</a:t>
                      </a:r>
                    </a:p>
                  </a:txBody>
                  <a:tcPr/>
                </a:tc>
                <a:extLst>
                  <a:ext uri="{0D108BD9-81ED-4DB2-BD59-A6C34878D82A}">
                    <a16:rowId xmlns:a16="http://schemas.microsoft.com/office/drawing/2014/main" val="4118738299"/>
                  </a:ext>
                </a:extLst>
              </a:tr>
              <a:tr h="551541">
                <a:tc>
                  <a:txBody>
                    <a:bodyPr/>
                    <a:lstStyle/>
                    <a:p>
                      <a:pPr algn="ctr"/>
                      <a:r>
                        <a:rPr lang="es-CL" b="1" dirty="0"/>
                        <a:t>Verificable</a:t>
                      </a:r>
                    </a:p>
                  </a:txBody>
                  <a:tcPr/>
                </a:tc>
                <a:extLst>
                  <a:ext uri="{0D108BD9-81ED-4DB2-BD59-A6C34878D82A}">
                    <a16:rowId xmlns:a16="http://schemas.microsoft.com/office/drawing/2014/main" val="312015326"/>
                  </a:ext>
                </a:extLst>
              </a:tr>
            </a:tbl>
          </a:graphicData>
        </a:graphic>
      </p:graphicFrame>
    </p:spTree>
    <p:extLst>
      <p:ext uri="{BB962C8B-B14F-4D97-AF65-F5344CB8AC3E}">
        <p14:creationId xmlns:p14="http://schemas.microsoft.com/office/powerpoint/2010/main" val="3498703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{C7634D16-CBA3-4A1E-8B93-EFC4E1EF26F3}tf16401375</Template>
  <TotalTime>6472</TotalTime>
  <Words>2107</Words>
  <Application>Microsoft Office PowerPoint</Application>
  <PresentationFormat>Panorámica</PresentationFormat>
  <Paragraphs>92</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MS Shell Dlg 2</vt:lpstr>
      <vt:lpstr>Wingdings</vt:lpstr>
      <vt:lpstr>Wingdings 3</vt:lpstr>
      <vt:lpstr>Madison</vt:lpstr>
      <vt:lpstr>Introducción al Análisis de Sistemas</vt:lpstr>
      <vt:lpstr>¿Qué es un sistema?</vt:lpstr>
      <vt:lpstr>Caja negra</vt:lpstr>
      <vt:lpstr>Caja blanca</vt:lpstr>
      <vt:lpstr>Presentación de PowerPoint</vt:lpstr>
      <vt:lpstr>Presentación de PowerPoint</vt:lpstr>
      <vt:lpstr>Presentación de PowerPoint</vt:lpstr>
      <vt:lpstr>La información</vt:lpstr>
      <vt:lpstr>Presentación de PowerPoint</vt:lpstr>
      <vt:lpstr>Presentación de PowerPoint</vt:lpstr>
      <vt:lpstr>Sistemas de Información</vt:lpstr>
      <vt:lpstr>Presentación de PowerPoint</vt:lpstr>
      <vt:lpstr>Tipos de sistemas</vt:lpstr>
      <vt:lpstr>Presentación de PowerPoint</vt:lpstr>
      <vt:lpstr>Sistema de procesamiento de transacciones</vt:lpstr>
      <vt:lpstr>Presentación de PowerPoint</vt:lpstr>
      <vt:lpstr>Sistemas de automatización de oficinas</vt:lpstr>
      <vt:lpstr>Sistema de información administrativa</vt:lpstr>
      <vt:lpstr>Presentación de PowerPoint</vt:lpstr>
      <vt:lpstr>Sistema de soporte de decisiones</vt:lpstr>
      <vt:lpstr>Inteligencia artificial y sistemas expertos</vt:lpstr>
      <vt:lpstr>Presentación de PowerPoint</vt:lpstr>
      <vt:lpstr>Sistemas de soporte de decisiones en grupo</vt:lpstr>
      <vt:lpstr>Presentación de PowerPoint</vt:lpstr>
      <vt:lpstr>Sistemas de soporte para ejecutivos </vt:lpstr>
      <vt:lpstr>Presentación de PowerPoint</vt:lpstr>
      <vt:lpstr>Presentación de PowerPoint</vt:lpstr>
      <vt:lpstr>Sistema web y aplicaciones de  e-commerce</vt:lpstr>
      <vt:lpstr>Sistemas empresariales</vt:lpstr>
      <vt:lpstr>Sistemas para dispositivos inalámbricos y móviles</vt:lpstr>
      <vt:lpstr>Actividad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Sistemas</dc:title>
  <dc:creator>FELIPE ANTONIO OLIVARES ACUNA</dc:creator>
  <cp:lastModifiedBy>FELIPE ANTONIO OLIVARES ACUNA</cp:lastModifiedBy>
  <cp:revision>10</cp:revision>
  <dcterms:created xsi:type="dcterms:W3CDTF">2022-01-31T18:13:40Z</dcterms:created>
  <dcterms:modified xsi:type="dcterms:W3CDTF">2022-05-17T16:04:17Z</dcterms:modified>
</cp:coreProperties>
</file>