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2" r:id="rId24"/>
    <p:sldId id="283" r:id="rId25"/>
    <p:sldId id="284" r:id="rId26"/>
    <p:sldId id="285" r:id="rId27"/>
    <p:sldId id="279" r:id="rId28"/>
    <p:sldId id="280" r:id="rId29"/>
    <p:sldId id="281" r:id="rId30"/>
    <p:sldId id="286" r:id="rId31"/>
    <p:sldId id="287" r:id="rId32"/>
    <p:sldId id="288" r:id="rId33"/>
    <p:sldId id="289" r:id="rId3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5/23/2022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0" r:id="rId3"/>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E10983F-A372-742E-00E1-CF7D852D6F42}"/>
              </a:ext>
            </a:extLst>
          </p:cNvPr>
          <p:cNvSpPr>
            <a:spLocks noGrp="1"/>
          </p:cNvSpPr>
          <p:nvPr>
            <p:ph type="ctrTitle"/>
          </p:nvPr>
        </p:nvSpPr>
        <p:spPr/>
        <p:txBody>
          <a:bodyPr>
            <a:normAutofit fontScale="90000"/>
          </a:bodyPr>
          <a:lstStyle/>
          <a:p>
            <a:r>
              <a:rPr lang="es-CL" dirty="0"/>
              <a:t>Ciclo de vida del desarrollo de sistemas</a:t>
            </a:r>
          </a:p>
        </p:txBody>
      </p:sp>
      <p:sp>
        <p:nvSpPr>
          <p:cNvPr id="5" name="Subtítulo 4">
            <a:extLst>
              <a:ext uri="{FF2B5EF4-FFF2-40B4-BE49-F238E27FC236}">
                <a16:creationId xmlns:a16="http://schemas.microsoft.com/office/drawing/2014/main" id="{3A1C92B9-AB8B-DC5B-BF0C-5605930CB46F}"/>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182725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A97D1-49CC-B49E-EDBF-8145CF01C3F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C261C90-9317-29D9-3B6C-2A788737D5C4}"/>
              </a:ext>
            </a:extLst>
          </p:cNvPr>
          <p:cNvSpPr>
            <a:spLocks noGrp="1"/>
          </p:cNvSpPr>
          <p:nvPr>
            <p:ph idx="1"/>
          </p:nvPr>
        </p:nvSpPr>
        <p:spPr/>
        <p:txBody>
          <a:bodyPr>
            <a:normAutofit fontScale="70000" lnSpcReduction="20000"/>
          </a:bodyPr>
          <a:lstStyle/>
          <a:p>
            <a:r>
              <a:rPr lang="es-CL" dirty="0"/>
              <a:t>Las personas involucradas en esta fase son los analistas y los usuarios (por lo general los gerentes y los trabajadores de operaciones). </a:t>
            </a:r>
          </a:p>
          <a:p>
            <a:r>
              <a:rPr lang="es-CL" dirty="0"/>
              <a:t>El analista de sistema debe conocer los detalles sobre las funciones del sistema actual: </a:t>
            </a:r>
          </a:p>
          <a:p>
            <a:pPr lvl="1"/>
            <a:r>
              <a:rPr lang="es-CL" dirty="0"/>
              <a:t>El quién (las personas involucradas)</a:t>
            </a:r>
          </a:p>
          <a:p>
            <a:pPr lvl="1"/>
            <a:r>
              <a:rPr lang="es-CL" dirty="0"/>
              <a:t>El qué (la actividad de la empresa)</a:t>
            </a:r>
          </a:p>
          <a:p>
            <a:pPr lvl="1"/>
            <a:r>
              <a:rPr lang="es-CL" dirty="0"/>
              <a:t>El dónde (el entorno en el que se lleva a cabo el trabajo)</a:t>
            </a:r>
          </a:p>
          <a:p>
            <a:pPr lvl="1"/>
            <a:r>
              <a:rPr lang="es-CL" dirty="0"/>
              <a:t>El cuándo (la coordinación) </a:t>
            </a:r>
          </a:p>
          <a:p>
            <a:pPr lvl="1"/>
            <a:r>
              <a:rPr lang="es-CL" dirty="0"/>
              <a:t>El cómo (de qué manera particular se realizan los procedimientos actuales) de la empresa a la que está estudiando. </a:t>
            </a:r>
          </a:p>
          <a:p>
            <a:r>
              <a:rPr lang="es-CL" dirty="0"/>
              <a:t>Después, el analista debe preguntar por qué la empresa utiliza el sistema actual. Puede haber buenas razones por las cuales la empresa trabaje con los métodos actuales, razón por la que se deben tener en cuenta al diseñar un nuevo sistema.</a:t>
            </a:r>
          </a:p>
        </p:txBody>
      </p:sp>
    </p:spTree>
    <p:extLst>
      <p:ext uri="{BB962C8B-B14F-4D97-AF65-F5344CB8AC3E}">
        <p14:creationId xmlns:p14="http://schemas.microsoft.com/office/powerpoint/2010/main" val="378454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78B13-7B08-DAAB-AF8A-D66ADB93079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8B3EEB2-6906-5840-C096-437F4DA34DBE}"/>
              </a:ext>
            </a:extLst>
          </p:cNvPr>
          <p:cNvSpPr>
            <a:spLocks noGrp="1"/>
          </p:cNvSpPr>
          <p:nvPr>
            <p:ph idx="1"/>
          </p:nvPr>
        </p:nvSpPr>
        <p:spPr/>
        <p:txBody>
          <a:bodyPr/>
          <a:lstStyle/>
          <a:p>
            <a:r>
              <a:rPr lang="es-CL" dirty="0"/>
              <a:t>Si la razón de la organización de seguir con las operaciones actuales es “siempre se ha hecho de esa forma”, el analista querrá mejorar los procedimientos. </a:t>
            </a:r>
          </a:p>
          <a:p>
            <a:r>
              <a:rPr lang="es-CL" dirty="0"/>
              <a:t>Al terminar esta fase, el analista deberá comprender la forma en que los usuarios realizan su trabajo al interactuar con una computadora y deberá empezar a comprender cómo mejorar la utilidad y capacidad de uso del nuevo sistema. También deberá saber cómo funciona la empresa y tener información completa sobre personas, objetivos, datos y procedimientos involucrados</a:t>
            </a:r>
          </a:p>
        </p:txBody>
      </p:sp>
    </p:spTree>
    <p:extLst>
      <p:ext uri="{BB962C8B-B14F-4D97-AF65-F5344CB8AC3E}">
        <p14:creationId xmlns:p14="http://schemas.microsoft.com/office/powerpoint/2010/main" val="92140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0EA7B-2905-A63F-B26A-529F1F02FB06}"/>
              </a:ext>
            </a:extLst>
          </p:cNvPr>
          <p:cNvSpPr>
            <a:spLocks noGrp="1"/>
          </p:cNvSpPr>
          <p:nvPr>
            <p:ph type="title"/>
          </p:nvPr>
        </p:nvSpPr>
        <p:spPr/>
        <p:txBody>
          <a:bodyPr/>
          <a:lstStyle/>
          <a:p>
            <a:r>
              <a:rPr lang="es-CL" dirty="0"/>
              <a:t>Análisis </a:t>
            </a:r>
          </a:p>
        </p:txBody>
      </p:sp>
      <p:sp>
        <p:nvSpPr>
          <p:cNvPr id="3" name="Marcador de contenido 2">
            <a:extLst>
              <a:ext uri="{FF2B5EF4-FFF2-40B4-BE49-F238E27FC236}">
                <a16:creationId xmlns:a16="http://schemas.microsoft.com/office/drawing/2014/main" id="{4151E2A4-F03C-8234-E821-8122594586D6}"/>
              </a:ext>
            </a:extLst>
          </p:cNvPr>
          <p:cNvSpPr>
            <a:spLocks noGrp="1"/>
          </p:cNvSpPr>
          <p:nvPr>
            <p:ph idx="1"/>
          </p:nvPr>
        </p:nvSpPr>
        <p:spPr/>
        <p:txBody>
          <a:bodyPr>
            <a:normAutofit fontScale="85000" lnSpcReduction="10000"/>
          </a:bodyPr>
          <a:lstStyle/>
          <a:p>
            <a:r>
              <a:rPr lang="es-CL" dirty="0"/>
              <a:t>La siguiente fase que debe llevar a cabo el analista de sistemas involucra el análisis de las necesidades del sistema. Aquí también hay herramientas y técnicas especiales que ayudan al analista a realizar las determinaciones de los requerimientos. Las herramientas como los diagramas de flujo de datos (DFD) para graficar la entrada, los procesos y la salida de las funciones de la empresa, o los diagramas de actividad o de secuencia para mostrar la secuencia de los eventos, sirven para ilustrar a los sistemas de una manera estructurada y gráfica. </a:t>
            </a:r>
          </a:p>
          <a:p>
            <a:r>
              <a:rPr lang="es-CL" dirty="0"/>
              <a:t>A partir de los diagramas de flujo de datos, de secuencia u otros tipos de diagramas se debe desarrollar un diccionario de datos para enlistar todos los elementos de datos utilizados en el sistema, así como sus especificaciones.</a:t>
            </a:r>
          </a:p>
        </p:txBody>
      </p:sp>
    </p:spTree>
    <p:extLst>
      <p:ext uri="{BB962C8B-B14F-4D97-AF65-F5344CB8AC3E}">
        <p14:creationId xmlns:p14="http://schemas.microsoft.com/office/powerpoint/2010/main" val="314532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1B61F-E3A6-F653-B06D-D0C05812021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137923E-A359-3974-0300-CD604AB89AD7}"/>
              </a:ext>
            </a:extLst>
          </p:cNvPr>
          <p:cNvSpPr>
            <a:spLocks noGrp="1"/>
          </p:cNvSpPr>
          <p:nvPr>
            <p:ph idx="1"/>
          </p:nvPr>
        </p:nvSpPr>
        <p:spPr/>
        <p:txBody>
          <a:bodyPr>
            <a:normAutofit lnSpcReduction="10000"/>
          </a:bodyPr>
          <a:lstStyle/>
          <a:p>
            <a:r>
              <a:rPr lang="es-CL" dirty="0"/>
              <a:t>Durante esta fase, el analista de sistemas también analiza las decisiones estructuradas llevadas a cabo. Las decisiones estructuradas son aquellas para las que se pueden determinar condiciones, alternativas de condición, acciones y reglas de acción. </a:t>
            </a:r>
          </a:p>
          <a:p>
            <a:r>
              <a:rPr lang="es-CL" dirty="0"/>
              <a:t>Hay tres métodos principales para el análisis de las decisiones estructuradas: </a:t>
            </a:r>
          </a:p>
          <a:p>
            <a:pPr lvl="1"/>
            <a:r>
              <a:rPr lang="es-CL" dirty="0"/>
              <a:t>Inglés/español estructurado</a:t>
            </a:r>
          </a:p>
          <a:p>
            <a:pPr lvl="1"/>
            <a:r>
              <a:rPr lang="es-CL" dirty="0"/>
              <a:t>Tablas de decisión </a:t>
            </a:r>
          </a:p>
          <a:p>
            <a:pPr lvl="1"/>
            <a:r>
              <a:rPr lang="es-CL" dirty="0"/>
              <a:t>Árboles de decisión.</a:t>
            </a:r>
          </a:p>
        </p:txBody>
      </p:sp>
    </p:spTree>
    <p:extLst>
      <p:ext uri="{BB962C8B-B14F-4D97-AF65-F5344CB8AC3E}">
        <p14:creationId xmlns:p14="http://schemas.microsoft.com/office/powerpoint/2010/main" val="102039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6CC2D4-E541-C53F-E931-3D4B03BC3DD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D5B9B89-99A5-007A-1B51-C2E0BF29F4E3}"/>
              </a:ext>
            </a:extLst>
          </p:cNvPr>
          <p:cNvSpPr>
            <a:spLocks noGrp="1"/>
          </p:cNvSpPr>
          <p:nvPr>
            <p:ph idx="1"/>
          </p:nvPr>
        </p:nvSpPr>
        <p:spPr/>
        <p:txBody>
          <a:bodyPr>
            <a:normAutofit fontScale="92500" lnSpcReduction="20000"/>
          </a:bodyPr>
          <a:lstStyle/>
          <a:p>
            <a:r>
              <a:rPr lang="es-CL" dirty="0"/>
              <a:t>En este punto del SDLC, el analista de sistemas prepara una propuesta de sistemas en la que sintetiza todo lo que ha averiguado sobre los usuarios, la capacidad de uso y la utilidad de los sistemas actuales; incluye un análisis de costo-beneficio de las alternativas y, si se requiere, hace recomendaciones. Si la administración acepta una de las recomendaciones, el análisis continúa por esa vía. </a:t>
            </a:r>
          </a:p>
          <a:p>
            <a:r>
              <a:rPr lang="es-CL" dirty="0"/>
              <a:t>Cada problema de sistemas es único, por lo que nunca hay sólo una solución correcta. La manera en que se formule una recomendación o solución depende de las cualidades individuales y la capacitación profesional de cada analista, y de su interacción con los usuarios en el contexto de su entorno laboral</a:t>
            </a:r>
          </a:p>
        </p:txBody>
      </p:sp>
    </p:spTree>
    <p:extLst>
      <p:ext uri="{BB962C8B-B14F-4D97-AF65-F5344CB8AC3E}">
        <p14:creationId xmlns:p14="http://schemas.microsoft.com/office/powerpoint/2010/main" val="35146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E7513-A240-9FBC-6353-E6D8DDDDFD61}"/>
              </a:ext>
            </a:extLst>
          </p:cNvPr>
          <p:cNvSpPr>
            <a:spLocks noGrp="1"/>
          </p:cNvSpPr>
          <p:nvPr>
            <p:ph type="title"/>
          </p:nvPr>
        </p:nvSpPr>
        <p:spPr/>
        <p:txBody>
          <a:bodyPr/>
          <a:lstStyle/>
          <a:p>
            <a:r>
              <a:rPr lang="es-CL" dirty="0"/>
              <a:t>Diseño del sistema recomendado</a:t>
            </a:r>
          </a:p>
        </p:txBody>
      </p:sp>
      <p:sp>
        <p:nvSpPr>
          <p:cNvPr id="3" name="Marcador de contenido 2">
            <a:extLst>
              <a:ext uri="{FF2B5EF4-FFF2-40B4-BE49-F238E27FC236}">
                <a16:creationId xmlns:a16="http://schemas.microsoft.com/office/drawing/2014/main" id="{6A0B0DE3-BEAC-4BE0-40C2-9AEBF8ED23CA}"/>
              </a:ext>
            </a:extLst>
          </p:cNvPr>
          <p:cNvSpPr>
            <a:spLocks noGrp="1"/>
          </p:cNvSpPr>
          <p:nvPr>
            <p:ph idx="1"/>
          </p:nvPr>
        </p:nvSpPr>
        <p:spPr/>
        <p:txBody>
          <a:bodyPr>
            <a:normAutofit lnSpcReduction="10000"/>
          </a:bodyPr>
          <a:lstStyle/>
          <a:p>
            <a:r>
              <a:rPr lang="es-CL" dirty="0"/>
              <a:t>En la fase de diseño del SDLC, el analista de sistemas utiliza la información recolectada antes para realizar el diseño lógico del sistema de información. </a:t>
            </a:r>
          </a:p>
          <a:p>
            <a:r>
              <a:rPr lang="es-CL" dirty="0"/>
              <a:t>El analista diseñará los procedimientos para ayudar a que los usuarios introduzcan los datos con precisión, de manera que los datos que entren al sistema de información sean los correctos. </a:t>
            </a:r>
          </a:p>
          <a:p>
            <a:r>
              <a:rPr lang="es-CL" dirty="0"/>
              <a:t>Además, el analista debe ayudar a que los usuarios completen la entrada de datos efectiva al sistema de información mediante el uso de las técnicas del buen diseño de formularios y páginas Web o pantallas</a:t>
            </a:r>
          </a:p>
        </p:txBody>
      </p:sp>
    </p:spTree>
    <p:extLst>
      <p:ext uri="{BB962C8B-B14F-4D97-AF65-F5344CB8AC3E}">
        <p14:creationId xmlns:p14="http://schemas.microsoft.com/office/powerpoint/2010/main" val="286265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48368-D158-E26D-086F-1D3B4A0C772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EC86242-579A-2960-5F36-F0082386A2D9}"/>
              </a:ext>
            </a:extLst>
          </p:cNvPr>
          <p:cNvSpPr>
            <a:spLocks noGrp="1"/>
          </p:cNvSpPr>
          <p:nvPr>
            <p:ph idx="1"/>
          </p:nvPr>
        </p:nvSpPr>
        <p:spPr/>
        <p:txBody>
          <a:bodyPr>
            <a:normAutofit fontScale="92500"/>
          </a:bodyPr>
          <a:lstStyle/>
          <a:p>
            <a:r>
              <a:rPr lang="es-CL" dirty="0"/>
              <a:t>Parte del diseño lógico del sistema de información es idear la HCI (Interacción humano-computadora). </a:t>
            </a:r>
          </a:p>
          <a:p>
            <a:r>
              <a:rPr lang="es-CL" dirty="0"/>
              <a:t>La interfaz conecta al usuario con el sistema, por lo que es extremadamente importante. Esta interfaz del usuario se diseña con ayuda de los usuarios para asegurar que el sistema sea perceptible, legible y seguro, así como atractivo y divertido de usar. </a:t>
            </a:r>
          </a:p>
          <a:p>
            <a:r>
              <a:rPr lang="es-CL" dirty="0"/>
              <a:t>Ejemplos de interfaces de usuario físicas son el teclado (para escribir las preguntas y respuestas), los menús en pantalla (para obtener los comandos de los usuarios) y varios tipos de interfaces gráficas de usuario (GUI) basadas en un ratón o una pantalla táctil.</a:t>
            </a:r>
          </a:p>
        </p:txBody>
      </p:sp>
    </p:spTree>
    <p:extLst>
      <p:ext uri="{BB962C8B-B14F-4D97-AF65-F5344CB8AC3E}">
        <p14:creationId xmlns:p14="http://schemas.microsoft.com/office/powerpoint/2010/main" val="402357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4A9F1-4D3F-F993-721B-30B63AB3996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3F59459-CD4F-CF99-97AA-604FA7D3A59A}"/>
              </a:ext>
            </a:extLst>
          </p:cNvPr>
          <p:cNvSpPr>
            <a:spLocks noGrp="1"/>
          </p:cNvSpPr>
          <p:nvPr>
            <p:ph idx="1"/>
          </p:nvPr>
        </p:nvSpPr>
        <p:spPr/>
        <p:txBody>
          <a:bodyPr/>
          <a:lstStyle/>
          <a:p>
            <a:r>
              <a:rPr lang="es-CL" dirty="0"/>
              <a:t>La fase de diseño también incluye el diseño de bases de datos que almacenarán gran parte de los datos necesarios para los encargados de tomar las decisiones en la organización, por otra parte, los usuarios se benefician de una base de datos bien organizada que sea lógica para ellos y se corresponda con la forma en que ven su trabajo. </a:t>
            </a:r>
          </a:p>
          <a:p>
            <a:r>
              <a:rPr lang="es-CL" dirty="0"/>
              <a:t>En esta fase, el analista también trabaja con los usuarios para diseñar una salida (ya sea en pantalla o impresa) que cumpla con sus necesidades de información.	</a:t>
            </a:r>
          </a:p>
        </p:txBody>
      </p:sp>
    </p:spTree>
    <p:extLst>
      <p:ext uri="{BB962C8B-B14F-4D97-AF65-F5344CB8AC3E}">
        <p14:creationId xmlns:p14="http://schemas.microsoft.com/office/powerpoint/2010/main" val="323336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843DA-20B9-23C1-5B7F-B084E2DB0555}"/>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4D5601A-AC74-699C-7EDD-AF1FA4638D6E}"/>
              </a:ext>
            </a:extLst>
          </p:cNvPr>
          <p:cNvSpPr>
            <a:spLocks noGrp="1"/>
          </p:cNvSpPr>
          <p:nvPr>
            <p:ph idx="1"/>
          </p:nvPr>
        </p:nvSpPr>
        <p:spPr/>
        <p:txBody>
          <a:bodyPr>
            <a:normAutofit lnSpcReduction="10000"/>
          </a:bodyPr>
          <a:lstStyle/>
          <a:p>
            <a:r>
              <a:rPr lang="es-CL" dirty="0"/>
              <a:t>Por último, el analista debe diseñar controles y procedimientos de respaldo para proteger el sistema y los datos, y para producir paquetes de especificación de programas para los programadores. </a:t>
            </a:r>
          </a:p>
          <a:p>
            <a:r>
              <a:rPr lang="es-CL" dirty="0"/>
              <a:t>Cada paquete debe contener los diseños de las entradas y las salidas, las especificaciones de los archivos y los detalles sobre el procesamiento; también puede incluir árboles o tablas de decisión, UML o diagramas de flujo de datos, junto con los nombres y las funciones de cualquier código previamente escrito dentro de la empresa o que utilice código u otras bibliotecas de clases.</a:t>
            </a:r>
          </a:p>
        </p:txBody>
      </p:sp>
    </p:spTree>
    <p:extLst>
      <p:ext uri="{BB962C8B-B14F-4D97-AF65-F5344CB8AC3E}">
        <p14:creationId xmlns:p14="http://schemas.microsoft.com/office/powerpoint/2010/main" val="301029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124F6-62BD-F091-C176-8A02A958042D}"/>
              </a:ext>
            </a:extLst>
          </p:cNvPr>
          <p:cNvSpPr>
            <a:spLocks noGrp="1"/>
          </p:cNvSpPr>
          <p:nvPr>
            <p:ph type="title"/>
          </p:nvPr>
        </p:nvSpPr>
        <p:spPr/>
        <p:txBody>
          <a:bodyPr/>
          <a:lstStyle/>
          <a:p>
            <a:r>
              <a:rPr lang="es-CL" dirty="0"/>
              <a:t>Desarrollo y documentación del software</a:t>
            </a:r>
          </a:p>
        </p:txBody>
      </p:sp>
      <p:sp>
        <p:nvSpPr>
          <p:cNvPr id="3" name="Marcador de contenido 2">
            <a:extLst>
              <a:ext uri="{FF2B5EF4-FFF2-40B4-BE49-F238E27FC236}">
                <a16:creationId xmlns:a16="http://schemas.microsoft.com/office/drawing/2014/main" id="{7265AA59-2653-12AC-F49A-B626F0884EC1}"/>
              </a:ext>
            </a:extLst>
          </p:cNvPr>
          <p:cNvSpPr>
            <a:spLocks noGrp="1"/>
          </p:cNvSpPr>
          <p:nvPr>
            <p:ph idx="1"/>
          </p:nvPr>
        </p:nvSpPr>
        <p:spPr/>
        <p:txBody>
          <a:bodyPr>
            <a:normAutofit fontScale="85000" lnSpcReduction="10000"/>
          </a:bodyPr>
          <a:lstStyle/>
          <a:p>
            <a:r>
              <a:rPr lang="es-CL" dirty="0"/>
              <a:t>En la quinta fase del SDLC, el analista trabajará en conjunto con los programadores para desarrollar el software original requerido. </a:t>
            </a:r>
          </a:p>
          <a:p>
            <a:r>
              <a:rPr lang="es-CL" dirty="0"/>
              <a:t>Durante esta fase, el analista desarrolla junto con los usuarios una documentación efectiva para el software, incluyendo manuales de procedimientos, ayuda en línea, sitios Web con preguntas frecuentes (FAQ) y archivos Léame (</a:t>
            </a:r>
            <a:r>
              <a:rPr lang="es-CL" dirty="0" err="1"/>
              <a:t>Read</a:t>
            </a:r>
            <a:r>
              <a:rPr lang="es-CL" dirty="0"/>
              <a:t> Me) para incluir con el nuevo software. </a:t>
            </a:r>
          </a:p>
          <a:p>
            <a:r>
              <a:rPr lang="es-CL" dirty="0"/>
              <a:t>Como los usuarios están involucrados desde el principio, la fase de documentación debe lidiar con las preguntas que hicieron y resolvieron junto con el analista. </a:t>
            </a:r>
          </a:p>
          <a:p>
            <a:r>
              <a:rPr lang="es-CL" dirty="0"/>
              <a:t>La documentación indica a los usuarios cómo deben usar el software y qué deben hacer en caso de que ocurran problemas. </a:t>
            </a:r>
          </a:p>
        </p:txBody>
      </p:sp>
    </p:spTree>
    <p:extLst>
      <p:ext uri="{BB962C8B-B14F-4D97-AF65-F5344CB8AC3E}">
        <p14:creationId xmlns:p14="http://schemas.microsoft.com/office/powerpoint/2010/main" val="18650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6" name="Picture 1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1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8" name="Rectangle 1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1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18">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20">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xtBox 22">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63" name="Rectangle 24">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6">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5" name="Picture 28">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6" name="Rectangle 30">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2">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34">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E835CE-22C2-4966-9AA0-1E1312A33A21}"/>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¿En que consiste?</a:t>
            </a:r>
          </a:p>
        </p:txBody>
      </p:sp>
      <p:sp>
        <p:nvSpPr>
          <p:cNvPr id="3" name="Marcador de contenido 2">
            <a:extLst>
              <a:ext uri="{FF2B5EF4-FFF2-40B4-BE49-F238E27FC236}">
                <a16:creationId xmlns:a16="http://schemas.microsoft.com/office/drawing/2014/main" id="{5391EDE1-9D26-4E73-A246-44E27B0B6FD4}"/>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pPr>
              <a:lnSpc>
                <a:spcPct val="110000"/>
              </a:lnSpc>
            </a:pPr>
            <a:r>
              <a:rPr lang="es-CL" sz="1100" dirty="0"/>
              <a:t>El ciclo de vida del software (desde ahora en adelante SDLC) es una metodología en fases para el análisis y diseño, de acuerdo con la cual los sistemas se desarrollan mejor al utilizar un ciclo específico de actividades del analista y los usuarios.</a:t>
            </a:r>
          </a:p>
          <a:p>
            <a:pPr>
              <a:lnSpc>
                <a:spcPct val="110000"/>
              </a:lnSpc>
            </a:pPr>
            <a:r>
              <a:rPr lang="es-CL" sz="1100" dirty="0"/>
              <a:t>Los analistas no se han puesto de acuerdo sobre la cantidad de fases que hay en el SDLC, pero por lo general alaban su metodología organizada. </a:t>
            </a:r>
          </a:p>
          <a:p>
            <a:pPr>
              <a:lnSpc>
                <a:spcPct val="110000"/>
              </a:lnSpc>
            </a:pPr>
            <a:r>
              <a:rPr lang="es-CL" sz="1100" dirty="0"/>
              <a:t>Aunque cada fase se presenta de manera discreta, en realidad nunca se puede llevar a cabo como un paso separado, sino que varias actividades pueden ocurrir al mismo tiempo, e incluso se pueden repetir</a:t>
            </a:r>
          </a:p>
        </p:txBody>
      </p:sp>
      <p:pic>
        <p:nvPicPr>
          <p:cNvPr id="6" name="Marcador de contenido 5" descr="Diagrama&#10;&#10;Descripción generada automáticamente con confianza media">
            <a:extLst>
              <a:ext uri="{FF2B5EF4-FFF2-40B4-BE49-F238E27FC236}">
                <a16:creationId xmlns:a16="http://schemas.microsoft.com/office/drawing/2014/main" id="{49E33736-9706-1764-EA6C-913BE6D801E6}"/>
              </a:ext>
            </a:extLst>
          </p:cNvPr>
          <p:cNvPicPr>
            <a:picLocks noGrp="1" noChangeAspect="1"/>
          </p:cNvPicPr>
          <p:nvPr>
            <p:ph sz="half" idx="2"/>
          </p:nvPr>
        </p:nvPicPr>
        <p:blipFill rotWithShape="1">
          <a:blip r:embed="rId5"/>
          <a:srcRect l="6914" r="3806" b="1"/>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9" name="Rectangle 36">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20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6FE4D-D487-322A-0505-8FE9C1C1625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8B10EF3-BB27-77A2-D194-317B451E6F73}"/>
              </a:ext>
            </a:extLst>
          </p:cNvPr>
          <p:cNvSpPr>
            <a:spLocks noGrp="1"/>
          </p:cNvSpPr>
          <p:nvPr>
            <p:ph idx="1"/>
          </p:nvPr>
        </p:nvSpPr>
        <p:spPr/>
        <p:txBody>
          <a:bodyPr/>
          <a:lstStyle/>
          <a:p>
            <a:r>
              <a:rPr lang="es-CL" dirty="0"/>
              <a:t>Los programadores desempeñan un rol clave en esta fase, ya que diseñan, codifican y eliminan los errores sintácticos de los programas de computadora. Para asegurar la calidad, un programador puede llevar a cabo un recorrido por el diseño o por el código para explicar las porciones complejas del programa a un equipo formado por otros programadores.</a:t>
            </a:r>
          </a:p>
        </p:txBody>
      </p:sp>
    </p:spTree>
    <p:extLst>
      <p:ext uri="{BB962C8B-B14F-4D97-AF65-F5344CB8AC3E}">
        <p14:creationId xmlns:p14="http://schemas.microsoft.com/office/powerpoint/2010/main" val="126368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355A2-24CC-C86E-4022-E931B99D025D}"/>
              </a:ext>
            </a:extLst>
          </p:cNvPr>
          <p:cNvSpPr>
            <a:spLocks noGrp="1"/>
          </p:cNvSpPr>
          <p:nvPr>
            <p:ph type="title"/>
          </p:nvPr>
        </p:nvSpPr>
        <p:spPr/>
        <p:txBody>
          <a:bodyPr/>
          <a:lstStyle/>
          <a:p>
            <a:r>
              <a:rPr lang="es-CL" dirty="0"/>
              <a:t>Prueba y mantenimiento del sistema.</a:t>
            </a:r>
          </a:p>
        </p:txBody>
      </p:sp>
      <p:sp>
        <p:nvSpPr>
          <p:cNvPr id="3" name="Marcador de contenido 2">
            <a:extLst>
              <a:ext uri="{FF2B5EF4-FFF2-40B4-BE49-F238E27FC236}">
                <a16:creationId xmlns:a16="http://schemas.microsoft.com/office/drawing/2014/main" id="{BBC51E55-AC91-E500-4931-0186F019FEA8}"/>
              </a:ext>
            </a:extLst>
          </p:cNvPr>
          <p:cNvSpPr>
            <a:spLocks noGrp="1"/>
          </p:cNvSpPr>
          <p:nvPr>
            <p:ph idx="1"/>
          </p:nvPr>
        </p:nvSpPr>
        <p:spPr/>
        <p:txBody>
          <a:bodyPr/>
          <a:lstStyle/>
          <a:p>
            <a:r>
              <a:rPr lang="es-CL" dirty="0"/>
              <a:t>Antes de utilizar el sistema de información, se debe probar. Es mucho menos costoso detectar los problemas antes de entregar el sistema a los usuarios. Una parte del procedimiento de prueba es llevado a cabo por los programadores solos; la otra la realizan junto con los analistas de sistemas. Primero se completa una serie de pruebas para señalar los problemas con datos de muestra y después se utilizan datos reales del sistema actual. A menudo, los planes de prueba se crean en las primeras etapas del SDLC y se refinan a medida que el proyecto progresa.</a:t>
            </a:r>
          </a:p>
        </p:txBody>
      </p:sp>
    </p:spTree>
    <p:extLst>
      <p:ext uri="{BB962C8B-B14F-4D97-AF65-F5344CB8AC3E}">
        <p14:creationId xmlns:p14="http://schemas.microsoft.com/office/powerpoint/2010/main" val="425576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525DD-B761-FB47-1263-21C429CDEDD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DB99130-05CB-EE96-F9D0-A43940EE2A0D}"/>
              </a:ext>
            </a:extLst>
          </p:cNvPr>
          <p:cNvSpPr>
            <a:spLocks noGrp="1"/>
          </p:cNvSpPr>
          <p:nvPr>
            <p:ph idx="1"/>
          </p:nvPr>
        </p:nvSpPr>
        <p:spPr/>
        <p:txBody>
          <a:bodyPr>
            <a:normAutofit fontScale="92500"/>
          </a:bodyPr>
          <a:lstStyle/>
          <a:p>
            <a:r>
              <a:rPr lang="es-CL" dirty="0"/>
              <a:t>El mantenimiento del sistema y la documentación de este mantenimiento empieza en esta fase y se lleva a cabo de manera rutinaria durante toda la vida del sistema de información. Gran parte del trabajo rutinario del programador consiste en el mantenimiento, por lo cual las empresas invierten una gran cantidad de dinero en este proceso. Ciertos procedimientos de mantenimiento, como las actualizaciones de los programas, se pueden llevar a cabo a través del sitio Web del distribuidor. Muchos de los procedimientos sistemáticos que emplea el analista durante el SDLC pueden ayudar a asegurar que el mantenimiento siempre se mantenga en el nivel mínimo necesario.</a:t>
            </a:r>
          </a:p>
        </p:txBody>
      </p:sp>
    </p:spTree>
    <p:extLst>
      <p:ext uri="{BB962C8B-B14F-4D97-AF65-F5344CB8AC3E}">
        <p14:creationId xmlns:p14="http://schemas.microsoft.com/office/powerpoint/2010/main" val="1447948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006B94-3EC8-0490-DDFB-02B1A11F03C6}"/>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La importancia de un buen mantenimiento</a:t>
            </a:r>
          </a:p>
        </p:txBody>
      </p:sp>
      <p:sp>
        <p:nvSpPr>
          <p:cNvPr id="3" name="Marcador de contenido 2">
            <a:extLst>
              <a:ext uri="{FF2B5EF4-FFF2-40B4-BE49-F238E27FC236}">
                <a16:creationId xmlns:a16="http://schemas.microsoft.com/office/drawing/2014/main" id="{61B596BD-F456-21DF-68C9-2AB47F1EB1A0}"/>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pPr>
              <a:lnSpc>
                <a:spcPct val="110000"/>
              </a:lnSpc>
            </a:pPr>
            <a:r>
              <a:rPr lang="es-CL" sz="1200" dirty="0"/>
              <a:t>Una vez instalado el sistema hay que darle mantenimiento, lo cual implica que tal vez haya que realizar modificaciones en los programas de computadora y mantenerlos actualizados. </a:t>
            </a:r>
          </a:p>
          <a:p>
            <a:pPr>
              <a:lnSpc>
                <a:spcPct val="110000"/>
              </a:lnSpc>
            </a:pPr>
            <a:r>
              <a:rPr lang="es-CL" sz="1200" dirty="0"/>
              <a:t>La imagen muestra la cantidad promedio de tiempo que se invierte en el mantenimiento de una instalación de un Sistema gestor de información (MSI) común.</a:t>
            </a:r>
          </a:p>
        </p:txBody>
      </p:sp>
      <p:pic>
        <p:nvPicPr>
          <p:cNvPr id="6" name="Marcador de contenido 5" descr="Diagrama&#10;&#10;Descripción generada automáticamente con confianza baja">
            <a:extLst>
              <a:ext uri="{FF2B5EF4-FFF2-40B4-BE49-F238E27FC236}">
                <a16:creationId xmlns:a16="http://schemas.microsoft.com/office/drawing/2014/main" id="{5405B2C5-D4BB-05FC-C515-564EA6CBDC81}"/>
              </a:ext>
            </a:extLst>
          </p:cNvPr>
          <p:cNvPicPr>
            <a:picLocks noGrp="1" noChangeAspect="1"/>
          </p:cNvPicPr>
          <p:nvPr>
            <p:ph sz="half" idx="2"/>
          </p:nvPr>
        </p:nvPicPr>
        <p:blipFill rotWithShape="1">
          <a:blip r:embed="rId5"/>
          <a:srcRect l="5297" r="9706"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178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62E09E95-931E-344B-499E-D701A07948A3}"/>
              </a:ext>
            </a:extLst>
          </p:cNvPr>
          <p:cNvSpPr>
            <a:spLocks noGrp="1"/>
          </p:cNvSpPr>
          <p:nvPr>
            <p:ph type="title"/>
          </p:nvPr>
        </p:nvSpPr>
        <p:spPr/>
        <p:txBody>
          <a:bodyPr/>
          <a:lstStyle/>
          <a:p>
            <a:endParaRPr lang="es-CL"/>
          </a:p>
        </p:txBody>
      </p:sp>
      <p:sp>
        <p:nvSpPr>
          <p:cNvPr id="8" name="Marcador de contenido 7">
            <a:extLst>
              <a:ext uri="{FF2B5EF4-FFF2-40B4-BE49-F238E27FC236}">
                <a16:creationId xmlns:a16="http://schemas.microsoft.com/office/drawing/2014/main" id="{7F589129-46AE-A1AD-1211-3584454744D3}"/>
              </a:ext>
            </a:extLst>
          </p:cNvPr>
          <p:cNvSpPr>
            <a:spLocks noGrp="1"/>
          </p:cNvSpPr>
          <p:nvPr>
            <p:ph idx="1"/>
          </p:nvPr>
        </p:nvSpPr>
        <p:spPr/>
        <p:txBody>
          <a:bodyPr>
            <a:normAutofit fontScale="77500" lnSpcReduction="20000"/>
          </a:bodyPr>
          <a:lstStyle/>
          <a:p>
            <a:r>
              <a:rPr lang="es-CL" dirty="0"/>
              <a:t>Las estimaciones del tiempo invertido por los departamentos en el mantenimiento varían desde un 48 hasta un 60 por ciento del tiempo total invertido en el desarrollo de los sistemas. Queda muy poco tiempo libre para el desarrollo de nuevos sistemas. A medida que aumenta el número de programas escritos, también aumenta la cantidad de mantenimiento que se requiere.</a:t>
            </a:r>
          </a:p>
          <a:p>
            <a:r>
              <a:rPr lang="es-CL" dirty="0"/>
              <a:t>El mantenimiento se lleva a cabo por dos razones. La primera es para corregir los errores de software. Sin importar qué tan minuciosas sean las pruebas en el sistema, se pueden infiltrar errores o ‘bugs’ en los programas computacionales. </a:t>
            </a:r>
          </a:p>
          <a:p>
            <a:r>
              <a:rPr lang="es-CL" dirty="0"/>
              <a:t>Los ‘bugs’ en el software comercial de PC se documentan comúnmente como “anomalías conocidas” y se corrigen al momento de liberar nuevas versiones, o liberando una versión provisional. En el software personalizado (también conocido como software hecho a la medida), los ‘bugs’ se deben corregir a medida que se van detectando.</a:t>
            </a:r>
          </a:p>
        </p:txBody>
      </p:sp>
    </p:spTree>
    <p:extLst>
      <p:ext uri="{BB962C8B-B14F-4D97-AF65-F5344CB8AC3E}">
        <p14:creationId xmlns:p14="http://schemas.microsoft.com/office/powerpoint/2010/main" val="423588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E3DAE-A60D-4142-F6D2-FCBEF42926E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0182D0E-F663-D71C-A826-03ED2C0D0803}"/>
              </a:ext>
            </a:extLst>
          </p:cNvPr>
          <p:cNvSpPr>
            <a:spLocks noGrp="1"/>
          </p:cNvSpPr>
          <p:nvPr>
            <p:ph idx="1"/>
          </p:nvPr>
        </p:nvSpPr>
        <p:spPr/>
        <p:txBody>
          <a:bodyPr>
            <a:normAutofit/>
          </a:bodyPr>
          <a:lstStyle/>
          <a:p>
            <a:r>
              <a:rPr lang="es-CL" dirty="0"/>
              <a:t>La otra razón de realizar mantenimiento en los sistemas es para mejorar las capacidades del software en respuesta a las necesidades cambiantes de la organización, que por lo general implica una de las siguientes tres situaciones:</a:t>
            </a:r>
          </a:p>
          <a:p>
            <a:pPr lvl="1"/>
            <a:r>
              <a:rPr lang="es-CL" dirty="0"/>
              <a:t>Con frecuencia los usuarios solicitan características adicionales a medida que se familiarizan con el sistema computacional y sus capacidades.</a:t>
            </a:r>
          </a:p>
          <a:p>
            <a:pPr lvl="1"/>
            <a:r>
              <a:rPr lang="es-CL" dirty="0"/>
              <a:t>La empresa cambia con el tiempo.</a:t>
            </a:r>
          </a:p>
          <a:p>
            <a:pPr lvl="1"/>
            <a:r>
              <a:rPr lang="es-CL" dirty="0"/>
              <a:t>El hardware y el software cambian a un ritmo acelerado.</a:t>
            </a:r>
          </a:p>
        </p:txBody>
      </p:sp>
    </p:spTree>
    <p:extLst>
      <p:ext uri="{BB962C8B-B14F-4D97-AF65-F5344CB8AC3E}">
        <p14:creationId xmlns:p14="http://schemas.microsoft.com/office/powerpoint/2010/main" val="109712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1523E-A837-F841-6AD4-D7A8669ABBB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369BD56-7A54-6405-C172-9E77BD4176E2}"/>
              </a:ext>
            </a:extLst>
          </p:cNvPr>
          <p:cNvSpPr>
            <a:spLocks noGrp="1"/>
          </p:cNvSpPr>
          <p:nvPr>
            <p:ph idx="1"/>
          </p:nvPr>
        </p:nvSpPr>
        <p:spPr/>
        <p:txBody>
          <a:bodyPr>
            <a:normAutofit fontScale="92500" lnSpcReduction="20000"/>
          </a:bodyPr>
          <a:lstStyle/>
          <a:p>
            <a:r>
              <a:rPr lang="es-CL" dirty="0"/>
              <a:t>En resumen, el mantenimiento es un proceso continuo que se realiza a lo largo del ciclo de vida de un sistema de información. </a:t>
            </a:r>
          </a:p>
          <a:p>
            <a:r>
              <a:rPr lang="es-CL" dirty="0"/>
              <a:t>Una vez que se instala el sistema de información, por lo general el mantenimiento implica corregir los errores del programa que no se habían detectado antes. Una vez corregidos, el sistema se acerca a un estado estable para proveer un servicio confiable a sus usuarios. </a:t>
            </a:r>
          </a:p>
          <a:p>
            <a:r>
              <a:rPr lang="es-CL" dirty="0"/>
              <a:t>Durante este periodo, el mantenimiento puede consistir en eliminar unos cuantos ‘bugs’ que no se detectaron antes y actualizar el sistema con mejoras menores. Sin embargo, a medida que pasa el tiempo y evolucionan tanto la empresa como la tecnología, el esfuerzo de mantenimiento aumenta en forma considerable.</a:t>
            </a:r>
          </a:p>
        </p:txBody>
      </p:sp>
    </p:spTree>
    <p:extLst>
      <p:ext uri="{BB962C8B-B14F-4D97-AF65-F5344CB8AC3E}">
        <p14:creationId xmlns:p14="http://schemas.microsoft.com/office/powerpoint/2010/main" val="162854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2A6CE-8BF7-7C29-352C-D76A0F3A62E8}"/>
              </a:ext>
            </a:extLst>
          </p:cNvPr>
          <p:cNvSpPr>
            <a:spLocks noGrp="1"/>
          </p:cNvSpPr>
          <p:nvPr>
            <p:ph type="title"/>
          </p:nvPr>
        </p:nvSpPr>
        <p:spPr/>
        <p:txBody>
          <a:bodyPr/>
          <a:lstStyle/>
          <a:p>
            <a:r>
              <a:rPr lang="es-CL" dirty="0"/>
              <a:t>Implementación y evaluación del sistema</a:t>
            </a:r>
          </a:p>
        </p:txBody>
      </p:sp>
      <p:sp>
        <p:nvSpPr>
          <p:cNvPr id="3" name="Marcador de contenido 2">
            <a:extLst>
              <a:ext uri="{FF2B5EF4-FFF2-40B4-BE49-F238E27FC236}">
                <a16:creationId xmlns:a16="http://schemas.microsoft.com/office/drawing/2014/main" id="{86CD231C-ED1D-196E-69A3-3A5E37370FD1}"/>
              </a:ext>
            </a:extLst>
          </p:cNvPr>
          <p:cNvSpPr>
            <a:spLocks noGrp="1"/>
          </p:cNvSpPr>
          <p:nvPr>
            <p:ph idx="1"/>
          </p:nvPr>
        </p:nvSpPr>
        <p:spPr/>
        <p:txBody>
          <a:bodyPr>
            <a:normAutofit/>
          </a:bodyPr>
          <a:lstStyle/>
          <a:p>
            <a:r>
              <a:rPr lang="es-CL" dirty="0"/>
              <a:t>En esta última fase del desarrollo de sistemas, el analista ayuda a implementar el sistema de información. En esta fase hay que capacitar a los usuarios para operar el sistema. Los distribuidores se encargan de una parte de la capacitación, pero la supervisión de la capacitación es responsabilidad del analista de sistemas. Además, el analista necesita planear una conversión sin problemas del sistema antiguo al nuevo. Este proceso incluye convertir los archivos de los formatos anteriores a los nuevos, o crear una base de datos, instalar equipo y llevar el nuevo sistema a producción.</a:t>
            </a:r>
          </a:p>
        </p:txBody>
      </p:sp>
    </p:spTree>
    <p:extLst>
      <p:ext uri="{BB962C8B-B14F-4D97-AF65-F5344CB8AC3E}">
        <p14:creationId xmlns:p14="http://schemas.microsoft.com/office/powerpoint/2010/main" val="1897162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5711B-2E02-C22E-9315-1F0F834B026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AE64C30-EEEC-74C2-D0F9-B287D5B9E195}"/>
              </a:ext>
            </a:extLst>
          </p:cNvPr>
          <p:cNvSpPr>
            <a:spLocks noGrp="1"/>
          </p:cNvSpPr>
          <p:nvPr>
            <p:ph idx="1"/>
          </p:nvPr>
        </p:nvSpPr>
        <p:spPr/>
        <p:txBody>
          <a:bodyPr>
            <a:normAutofit/>
          </a:bodyPr>
          <a:lstStyle/>
          <a:p>
            <a:r>
              <a:rPr lang="es-CL" dirty="0"/>
              <a:t>La evaluación se incluye como parte de esta fase final del SDLC principalmente por cuestiones informativas. En realidad, la evaluación se realiza durante cada fase. El criterio clave que debemos satisfacer es si los usuarios previstos están utilizando el sistema.</a:t>
            </a:r>
          </a:p>
          <a:p>
            <a:r>
              <a:rPr lang="es-CL" dirty="0"/>
              <a:t>Hay que tener en cuenta que a menudo el trabajo relacionado con los sistemas es cíclico. Cuando un analista termina una fase del desarrollo de sistemas y continúa con la siguiente, al descubrir un problema tal vez se vea obligado a regresar a la fase anterior y modificar el trabajo que realizó ahí.</a:t>
            </a:r>
          </a:p>
        </p:txBody>
      </p:sp>
    </p:spTree>
    <p:extLst>
      <p:ext uri="{BB962C8B-B14F-4D97-AF65-F5344CB8AC3E}">
        <p14:creationId xmlns:p14="http://schemas.microsoft.com/office/powerpoint/2010/main" val="1892017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C84B82-8078-ACAF-0D32-28685F3B7422}"/>
              </a:ext>
            </a:extLst>
          </p:cNvPr>
          <p:cNvSpPr>
            <a:spLocks noGrp="1"/>
          </p:cNvSpPr>
          <p:nvPr>
            <p:ph type="title"/>
          </p:nvPr>
        </p:nvSpPr>
        <p:spPr/>
        <p:txBody>
          <a:bodyPr/>
          <a:lstStyle/>
          <a:p>
            <a:r>
              <a:rPr lang="es-CL" dirty="0"/>
              <a:t>Human-</a:t>
            </a:r>
            <a:r>
              <a:rPr lang="es-CL" dirty="0" err="1"/>
              <a:t>Computer</a:t>
            </a:r>
            <a:r>
              <a:rPr lang="es-CL" dirty="0"/>
              <a:t> </a:t>
            </a:r>
            <a:r>
              <a:rPr lang="es-CL" dirty="0" err="1"/>
              <a:t>Interaction</a:t>
            </a:r>
            <a:r>
              <a:rPr lang="es-CL" dirty="0"/>
              <a:t> (HCI)</a:t>
            </a:r>
          </a:p>
        </p:txBody>
      </p:sp>
      <p:sp>
        <p:nvSpPr>
          <p:cNvPr id="3" name="Marcador de contenido 2">
            <a:extLst>
              <a:ext uri="{FF2B5EF4-FFF2-40B4-BE49-F238E27FC236}">
                <a16:creationId xmlns:a16="http://schemas.microsoft.com/office/drawing/2014/main" id="{FE6D291E-09A0-B94A-FB59-A63EA161094F}"/>
              </a:ext>
            </a:extLst>
          </p:cNvPr>
          <p:cNvSpPr>
            <a:spLocks noGrp="1"/>
          </p:cNvSpPr>
          <p:nvPr>
            <p:ph idx="1"/>
          </p:nvPr>
        </p:nvSpPr>
        <p:spPr/>
        <p:txBody>
          <a:bodyPr>
            <a:normAutofit lnSpcReduction="10000"/>
          </a:bodyPr>
          <a:lstStyle/>
          <a:p>
            <a:r>
              <a:rPr lang="es-CL" dirty="0"/>
              <a:t>En años recientes, el estudio de la interacción humano-computadora (HCI) se ha vuelto cada vez más importante para los analistas de sistemas. </a:t>
            </a:r>
          </a:p>
          <a:p>
            <a:r>
              <a:rPr lang="es-CL" dirty="0"/>
              <a:t>Aunque la definición sigue evolucionando, los investigadores caracterizan a la HCI como el “aspecto de una computadora que permite las comunicaciones e interacciones entre ella y los humanos. Es el nivel de la computadora que está entre ella y los humanos”.</a:t>
            </a:r>
          </a:p>
          <a:p>
            <a:r>
              <a:rPr lang="es-CL" dirty="0"/>
              <a:t>Los analistas que utilizan una metodología HCI se enfocan en las personas en vez del trabajo a realizar o la TI involucrada.</a:t>
            </a:r>
          </a:p>
        </p:txBody>
      </p:sp>
    </p:spTree>
    <p:extLst>
      <p:ext uri="{BB962C8B-B14F-4D97-AF65-F5344CB8AC3E}">
        <p14:creationId xmlns:p14="http://schemas.microsoft.com/office/powerpoint/2010/main" val="205331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5DD45-3118-F54D-3A18-980044CE5B39}"/>
              </a:ext>
            </a:extLst>
          </p:cNvPr>
          <p:cNvSpPr>
            <a:spLocks noGrp="1"/>
          </p:cNvSpPr>
          <p:nvPr>
            <p:ph type="title"/>
          </p:nvPr>
        </p:nvSpPr>
        <p:spPr/>
        <p:txBody>
          <a:bodyPr/>
          <a:lstStyle/>
          <a:p>
            <a:r>
              <a:rPr lang="es-CL" dirty="0"/>
              <a:t>Identificación de los problemas</a:t>
            </a:r>
          </a:p>
        </p:txBody>
      </p:sp>
      <p:sp>
        <p:nvSpPr>
          <p:cNvPr id="3" name="Marcador de contenido 2">
            <a:extLst>
              <a:ext uri="{FF2B5EF4-FFF2-40B4-BE49-F238E27FC236}">
                <a16:creationId xmlns:a16="http://schemas.microsoft.com/office/drawing/2014/main" id="{160C9963-2220-4212-8C3E-5115265F6316}"/>
              </a:ext>
            </a:extLst>
          </p:cNvPr>
          <p:cNvSpPr>
            <a:spLocks noGrp="1"/>
          </p:cNvSpPr>
          <p:nvPr>
            <p:ph idx="1"/>
          </p:nvPr>
        </p:nvSpPr>
        <p:spPr/>
        <p:txBody>
          <a:bodyPr/>
          <a:lstStyle/>
          <a:p>
            <a:r>
              <a:rPr lang="es-CL" dirty="0"/>
              <a:t>En esta primera fase del ciclo de vida del desarrollo de sistemas, el analista se encarga de identificar correctamente los problemas, las oportunidades y los objetivos. Esta etapa es imprescindible para el éxito del resto del proyecto: ya que a nadie le gusta desperdiciar el tiempo resolviendo un problema mal caracterizado.</a:t>
            </a:r>
          </a:p>
        </p:txBody>
      </p:sp>
    </p:spTree>
    <p:extLst>
      <p:ext uri="{BB962C8B-B14F-4D97-AF65-F5344CB8AC3E}">
        <p14:creationId xmlns:p14="http://schemas.microsoft.com/office/powerpoint/2010/main" val="75354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FA42A-6206-D3AF-7EB0-DAC56EDA4D3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DB7BBCA-9A23-FEC9-F17C-BC78D4A6A2D5}"/>
              </a:ext>
            </a:extLst>
          </p:cNvPr>
          <p:cNvSpPr>
            <a:spLocks noGrp="1"/>
          </p:cNvSpPr>
          <p:nvPr>
            <p:ph idx="1"/>
          </p:nvPr>
        </p:nvSpPr>
        <p:spPr/>
        <p:txBody>
          <a:bodyPr>
            <a:normAutofit/>
          </a:bodyPr>
          <a:lstStyle/>
          <a:p>
            <a:r>
              <a:rPr lang="es-CL" dirty="0"/>
              <a:t>La metodología que usan estos analistas para un problema es multifacética, ya que analiza la interacción entre humano y computadora, la cual se concentra en las necesidades humanas en vez de enfocarse primero en las necesidades de la organización y del sistema. </a:t>
            </a:r>
          </a:p>
          <a:p>
            <a:r>
              <a:rPr lang="es-CL" dirty="0"/>
              <a:t>Los analistas que adoptan los principios de la HCI examinan una amplia variedad de necesidades en el contexto de los usuarios humanos que interactúan con la tecnología de información para completar sus tareas y resolver problemas</a:t>
            </a:r>
          </a:p>
        </p:txBody>
      </p:sp>
    </p:spTree>
    <p:extLst>
      <p:ext uri="{BB962C8B-B14F-4D97-AF65-F5344CB8AC3E}">
        <p14:creationId xmlns:p14="http://schemas.microsoft.com/office/powerpoint/2010/main" val="383294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5275D-0043-31BA-0206-2341C796770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A3B9696-D59B-5ED7-BA7D-C1EA2A15E0B4}"/>
              </a:ext>
            </a:extLst>
          </p:cNvPr>
          <p:cNvSpPr>
            <a:spLocks noGrp="1"/>
          </p:cNvSpPr>
          <p:nvPr>
            <p:ph idx="1"/>
          </p:nvPr>
        </p:nvSpPr>
        <p:spPr/>
        <p:txBody>
          <a:bodyPr>
            <a:normAutofit fontScale="85000" lnSpcReduction="10000"/>
          </a:bodyPr>
          <a:lstStyle/>
          <a:p>
            <a:r>
              <a:rPr lang="es-CL" dirty="0"/>
              <a:t>La aplicación de los principios de la interacción humano-computadora implica descubrir y resolver las frustraciones que los usuarios experimentan al usar tecnologías de información, entre las que se cuenta: </a:t>
            </a:r>
          </a:p>
          <a:p>
            <a:pPr lvl="1"/>
            <a:r>
              <a:rPr lang="es-CL" dirty="0"/>
              <a:t>La sospecha de que el analista malentendió el trabajo que se iba a realizar, las tareas involucradas y cuál era la mejor manera de apoyarlas</a:t>
            </a:r>
          </a:p>
          <a:p>
            <a:pPr lvl="1"/>
            <a:r>
              <a:rPr lang="es-CL" dirty="0"/>
              <a:t>Sensación de impotencia o falta de control al trabajar con el sistema</a:t>
            </a:r>
          </a:p>
          <a:p>
            <a:pPr lvl="1"/>
            <a:r>
              <a:rPr lang="es-CL" dirty="0"/>
              <a:t>Violaciones intencionales a la privacidad</a:t>
            </a:r>
          </a:p>
          <a:p>
            <a:pPr lvl="1"/>
            <a:r>
              <a:rPr lang="es-CL" dirty="0"/>
              <a:t>Problemas al navegar por las pantallas y menús del sistema</a:t>
            </a:r>
          </a:p>
          <a:p>
            <a:pPr lvl="1"/>
            <a:r>
              <a:rPr lang="es-CL" dirty="0"/>
              <a:t>Discrepancia general entre el sistema que se diseñó y la forma en que los mismos usuarios piensan con respecto a sus procesos laborales.</a:t>
            </a:r>
          </a:p>
        </p:txBody>
      </p:sp>
    </p:spTree>
    <p:extLst>
      <p:ext uri="{BB962C8B-B14F-4D97-AF65-F5344CB8AC3E}">
        <p14:creationId xmlns:p14="http://schemas.microsoft.com/office/powerpoint/2010/main" val="2645426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BBE46-2A06-3FFF-61F4-43D90A9795B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8442529-0305-7549-58DF-3B066B6E7FC2}"/>
              </a:ext>
            </a:extLst>
          </p:cNvPr>
          <p:cNvSpPr>
            <a:spLocks noGrp="1"/>
          </p:cNvSpPr>
          <p:nvPr>
            <p:ph idx="1"/>
          </p:nvPr>
        </p:nvSpPr>
        <p:spPr/>
        <p:txBody>
          <a:bodyPr/>
          <a:lstStyle/>
          <a:p>
            <a:r>
              <a:rPr lang="es-CL" dirty="0"/>
              <a:t>Finalmente, cuando los analistas de sistemas adoptan una metodología HCI, pueden erradicar o minimizar las malas apreciaciones y los errores de diseño que provocan el rechazo de los usuarios hacia los nuevos sistemas o su abandono poco tiempo después de la implementación. Esta metodología podemos ocuparla en cada fase del SDLC.</a:t>
            </a:r>
          </a:p>
        </p:txBody>
      </p:sp>
    </p:spTree>
    <p:extLst>
      <p:ext uri="{BB962C8B-B14F-4D97-AF65-F5344CB8AC3E}">
        <p14:creationId xmlns:p14="http://schemas.microsoft.com/office/powerpoint/2010/main" val="2135966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C75C9D-50D2-0C9A-08D6-716823CA24F5}"/>
              </a:ext>
            </a:extLst>
          </p:cNvPr>
          <p:cNvSpPr>
            <a:spLocks noGrp="1"/>
          </p:cNvSpPr>
          <p:nvPr>
            <p:ph type="title"/>
          </p:nvPr>
        </p:nvSpPr>
        <p:spPr/>
        <p:txBody>
          <a:bodyPr/>
          <a:lstStyle/>
          <a:p>
            <a:r>
              <a:rPr lang="es-CL" dirty="0"/>
              <a:t>Actividad</a:t>
            </a:r>
          </a:p>
        </p:txBody>
      </p:sp>
      <p:sp>
        <p:nvSpPr>
          <p:cNvPr id="5" name="Marcador de contenido 4">
            <a:extLst>
              <a:ext uri="{FF2B5EF4-FFF2-40B4-BE49-F238E27FC236}">
                <a16:creationId xmlns:a16="http://schemas.microsoft.com/office/drawing/2014/main" id="{6F4F2805-2F11-176F-822C-CBCE0BB66CED}"/>
              </a:ext>
            </a:extLst>
          </p:cNvPr>
          <p:cNvSpPr>
            <a:spLocks noGrp="1"/>
          </p:cNvSpPr>
          <p:nvPr>
            <p:ph idx="1"/>
          </p:nvPr>
        </p:nvSpPr>
        <p:spPr/>
        <p:txBody>
          <a:bodyPr/>
          <a:lstStyle/>
          <a:p>
            <a:r>
              <a:rPr lang="es-CL" dirty="0"/>
              <a:t>¿Cómo cree usted que afecta el uso de la metodología HCI en las distintas fases </a:t>
            </a:r>
            <a:r>
              <a:rPr lang="es-CL"/>
              <a:t>del SDLC?</a:t>
            </a:r>
            <a:endParaRPr lang="es-CL" dirty="0"/>
          </a:p>
        </p:txBody>
      </p:sp>
    </p:spTree>
    <p:extLst>
      <p:ext uri="{BB962C8B-B14F-4D97-AF65-F5344CB8AC3E}">
        <p14:creationId xmlns:p14="http://schemas.microsoft.com/office/powerpoint/2010/main" val="350433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B7C70-B242-796E-F112-800EBE7D33C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51AEA76-34DC-3599-87CA-1296475CB20C}"/>
              </a:ext>
            </a:extLst>
          </p:cNvPr>
          <p:cNvSpPr>
            <a:spLocks noGrp="1"/>
          </p:cNvSpPr>
          <p:nvPr>
            <p:ph idx="1"/>
          </p:nvPr>
        </p:nvSpPr>
        <p:spPr/>
        <p:txBody>
          <a:bodyPr>
            <a:normAutofit lnSpcReduction="10000"/>
          </a:bodyPr>
          <a:lstStyle/>
          <a:p>
            <a:r>
              <a:rPr lang="es-CL" dirty="0"/>
              <a:t>En la primera fase el analista debe analizar con honestidad lo que está ocurriendo en la empresa. Después, junto con otros miembros de la organización, debe comenzar a señalar los problemas. A menudo, otras personas habrían planteado también estos problemas, razón por la cual se llamó en un principio al analista.</a:t>
            </a:r>
          </a:p>
          <a:p>
            <a:r>
              <a:rPr lang="es-CL" dirty="0"/>
              <a:t>Por otro lado, las oportunidades residen en las situaciones que el analista cree poder mejorar mediante el uso de sistemas de información computarizados. Al aprovechar estas oportunidades, la empresa puede obtener una ventaja competitiva o establecer un estándar en la industria</a:t>
            </a:r>
          </a:p>
        </p:txBody>
      </p:sp>
    </p:spTree>
    <p:extLst>
      <p:ext uri="{BB962C8B-B14F-4D97-AF65-F5344CB8AC3E}">
        <p14:creationId xmlns:p14="http://schemas.microsoft.com/office/powerpoint/2010/main" val="305579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7E259-E131-3FDA-BA1C-1F37BBB0CC3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D50EC7A-95A6-801A-6E99-8362173898D1}"/>
              </a:ext>
            </a:extLst>
          </p:cNvPr>
          <p:cNvSpPr>
            <a:spLocks noGrp="1"/>
          </p:cNvSpPr>
          <p:nvPr>
            <p:ph idx="1"/>
          </p:nvPr>
        </p:nvSpPr>
        <p:spPr/>
        <p:txBody>
          <a:bodyPr>
            <a:normAutofit fontScale="85000" lnSpcReduction="10000"/>
          </a:bodyPr>
          <a:lstStyle/>
          <a:p>
            <a:r>
              <a:rPr lang="es-CL" dirty="0"/>
              <a:t>La identificación de los objetivos también es un componente importante de la primera fase, debido a que el analista debe descubrir primero qué trata de hacer la empresa para que después sea capaz de determinar si alguno de los aspectos de las aplicaciones de los sistemas de información puede ayudar a que la empresa logre sus objetivos al enfrentar problemas u oportunidades específicos.</a:t>
            </a:r>
          </a:p>
          <a:p>
            <a:r>
              <a:rPr lang="es-CL" dirty="0"/>
              <a:t>Las personas involucradas en la primera fase son los usuarios, los analistas y los administradores de sistemas que coordinan el proyecto. En esta fase las actividades consisten en entrevistar a los encargados de la administración de los usuarios, sintetizar el conocimiento obtenido, estimar el alcance del proyecto y documentar los resultados.</a:t>
            </a:r>
          </a:p>
        </p:txBody>
      </p:sp>
    </p:spTree>
    <p:extLst>
      <p:ext uri="{BB962C8B-B14F-4D97-AF65-F5344CB8AC3E}">
        <p14:creationId xmlns:p14="http://schemas.microsoft.com/office/powerpoint/2010/main" val="95521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18559-5C66-0FE0-DC04-91B3ACC4225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69BA6B8-4173-3443-26F3-39DCFBC2F224}"/>
              </a:ext>
            </a:extLst>
          </p:cNvPr>
          <p:cNvSpPr>
            <a:spLocks noGrp="1"/>
          </p:cNvSpPr>
          <p:nvPr>
            <p:ph idx="1"/>
          </p:nvPr>
        </p:nvSpPr>
        <p:spPr/>
        <p:txBody>
          <a:bodyPr>
            <a:normAutofit/>
          </a:bodyPr>
          <a:lstStyle/>
          <a:p>
            <a:r>
              <a:rPr lang="es-CL" dirty="0"/>
              <a:t>El resultado de esta fase es un informe de viabilidad, el cual contiene la definición de un problema y sintetiza los objetivos. Después, la administración de la empresa debe tomar una decisión en cuanto a proceder o no con el proyecto propuesto. Si el grupo de usuarios no tiene suficientes fondos en su presupuesto o desea hacer frente a problemas que no están relacionados, o si los problemas no requieren un sistema computacional, tal vez se pueda recomendar una solución distinta y el proyecto de sistemas no continúe.</a:t>
            </a:r>
          </a:p>
        </p:txBody>
      </p:sp>
    </p:spTree>
    <p:extLst>
      <p:ext uri="{BB962C8B-B14F-4D97-AF65-F5344CB8AC3E}">
        <p14:creationId xmlns:p14="http://schemas.microsoft.com/office/powerpoint/2010/main" val="192191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29232-45EE-625F-C8FC-215EF0CF9D26}"/>
              </a:ext>
            </a:extLst>
          </p:cNvPr>
          <p:cNvSpPr>
            <a:spLocks noGrp="1"/>
          </p:cNvSpPr>
          <p:nvPr>
            <p:ph type="title"/>
          </p:nvPr>
        </p:nvSpPr>
        <p:spPr/>
        <p:txBody>
          <a:bodyPr/>
          <a:lstStyle/>
          <a:p>
            <a:r>
              <a:rPr lang="es-CL" dirty="0"/>
              <a:t>Determinación de los requerimientos humanos</a:t>
            </a:r>
          </a:p>
        </p:txBody>
      </p:sp>
      <p:sp>
        <p:nvSpPr>
          <p:cNvPr id="3" name="Marcador de contenido 2">
            <a:extLst>
              <a:ext uri="{FF2B5EF4-FFF2-40B4-BE49-F238E27FC236}">
                <a16:creationId xmlns:a16="http://schemas.microsoft.com/office/drawing/2014/main" id="{8A82D998-093C-2459-EA30-558F191E8DE7}"/>
              </a:ext>
            </a:extLst>
          </p:cNvPr>
          <p:cNvSpPr>
            <a:spLocks noGrp="1"/>
          </p:cNvSpPr>
          <p:nvPr>
            <p:ph idx="1"/>
          </p:nvPr>
        </p:nvSpPr>
        <p:spPr/>
        <p:txBody>
          <a:bodyPr>
            <a:normAutofit lnSpcReduction="10000"/>
          </a:bodyPr>
          <a:lstStyle/>
          <a:p>
            <a:r>
              <a:rPr lang="es-CL" dirty="0"/>
              <a:t>La siguiente fase a la que entra el analista es determinar las necesidades de los usuarios involucrados, mediante el uso de varias herramientas, para comprender la forma en que interactúan en el contexto laboral con sus sistemas de información actuales. </a:t>
            </a:r>
          </a:p>
          <a:p>
            <a:r>
              <a:rPr lang="es-CL" dirty="0"/>
              <a:t>El analista utilizará métodos interactivos como entrevistas, muestreos e investigación de datos duros, además de los cuestionarios y los métodos discretos, como observar el comportamiento de los encargados al tomar las decisiones y sus entornos de oficina, y los métodos integrales como la creación de prototipos.</a:t>
            </a:r>
          </a:p>
        </p:txBody>
      </p:sp>
    </p:spTree>
    <p:extLst>
      <p:ext uri="{BB962C8B-B14F-4D97-AF65-F5344CB8AC3E}">
        <p14:creationId xmlns:p14="http://schemas.microsoft.com/office/powerpoint/2010/main" val="139133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955047-AD4F-064B-8541-D3CAC3E9035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2ECFE2B-6928-196A-3D00-CC66F14B80F8}"/>
              </a:ext>
            </a:extLst>
          </p:cNvPr>
          <p:cNvSpPr>
            <a:spLocks noGrp="1"/>
          </p:cNvSpPr>
          <p:nvPr>
            <p:ph idx="1"/>
          </p:nvPr>
        </p:nvSpPr>
        <p:spPr/>
        <p:txBody>
          <a:bodyPr>
            <a:normAutofit fontScale="92500" lnSpcReduction="10000"/>
          </a:bodyPr>
          <a:lstStyle/>
          <a:p>
            <a:r>
              <a:rPr lang="es-CL" dirty="0"/>
              <a:t>El analista utilizará estos métodos para plantear y responder muchas preguntas relacionadas con la interacción humano-computadora (HCI), incluyendo preguntas tales como: </a:t>
            </a:r>
          </a:p>
          <a:p>
            <a:pPr lvl="1"/>
            <a:r>
              <a:rPr lang="es-CL" dirty="0"/>
              <a:t>“¿Cuáles son las fortalezas y limitaciones físicas de los usuarios?”, o dicho en otras palabras, “¿qué hay que hacer para que el sistema sea perceptible, legible y seguro?”</a:t>
            </a:r>
          </a:p>
          <a:p>
            <a:pPr lvl="1"/>
            <a:r>
              <a:rPr lang="es-CL" dirty="0"/>
              <a:t>“¿Cómo puede diseñarse el nuevo sistema para que sea fácil de usar, aprender y recordar?”</a:t>
            </a:r>
          </a:p>
          <a:p>
            <a:pPr lvl="1"/>
            <a:r>
              <a:rPr lang="es-CL" dirty="0"/>
              <a:t>“¿Cómo puede el sistema ser agradable o incluso divertido de usar?”</a:t>
            </a:r>
          </a:p>
          <a:p>
            <a:pPr lvl="1"/>
            <a:r>
              <a:rPr lang="es-CL" dirty="0"/>
              <a:t>“¿Cómo puede el sistema apoyar las tareas laborales individuales de un usuario y buscar nuevas formas de hacerlas más productivas?”.</a:t>
            </a:r>
          </a:p>
        </p:txBody>
      </p:sp>
    </p:spTree>
    <p:extLst>
      <p:ext uri="{BB962C8B-B14F-4D97-AF65-F5344CB8AC3E}">
        <p14:creationId xmlns:p14="http://schemas.microsoft.com/office/powerpoint/2010/main" val="9004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3F225-6A44-F235-58CF-61BF99DB6D9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338310F-7B71-060B-3D14-E83D6399BE77}"/>
              </a:ext>
            </a:extLst>
          </p:cNvPr>
          <p:cNvSpPr>
            <a:spLocks noGrp="1"/>
          </p:cNvSpPr>
          <p:nvPr>
            <p:ph idx="1"/>
          </p:nvPr>
        </p:nvSpPr>
        <p:spPr/>
        <p:txBody>
          <a:bodyPr>
            <a:normAutofit fontScale="85000" lnSpcReduction="10000"/>
          </a:bodyPr>
          <a:lstStyle/>
          <a:p>
            <a:r>
              <a:rPr lang="es-CL" dirty="0"/>
              <a:t>En la fase de requerimientos del SDLC, el analista se esfuerza por comprender qué información requieren los usuarios para realizar sus trabajos. En este punto el analista examina cómo hacer que el sistema sea útil para las personas involucradas. </a:t>
            </a:r>
          </a:p>
          <a:p>
            <a:pPr lvl="1"/>
            <a:r>
              <a:rPr lang="es-CL" dirty="0"/>
              <a:t>¿Cómo puede el sistema ofrecer un mejor apoyo para las tareas individuales que se deben llevar a cabo? </a:t>
            </a:r>
          </a:p>
          <a:p>
            <a:pPr lvl="1"/>
            <a:r>
              <a:rPr lang="es-CL" dirty="0"/>
              <a:t>¿Qué nuevas tareas habilita el nuevo sistema que los usuarios no podían realizar sin él? </a:t>
            </a:r>
          </a:p>
          <a:p>
            <a:pPr lvl="1"/>
            <a:r>
              <a:rPr lang="es-CL" dirty="0"/>
              <a:t>¿Cómo se puede crear el sistema de manera que extienda las capacidades de un usuario más allá de lo provisto por el sistema anterior? </a:t>
            </a:r>
          </a:p>
          <a:p>
            <a:pPr lvl="1"/>
            <a:r>
              <a:rPr lang="es-CL" dirty="0"/>
              <a:t>¿Cómo puede el analista crear un sistema gratificante para los trabajadores?</a:t>
            </a:r>
          </a:p>
        </p:txBody>
      </p:sp>
    </p:spTree>
    <p:extLst>
      <p:ext uri="{BB962C8B-B14F-4D97-AF65-F5344CB8AC3E}">
        <p14:creationId xmlns:p14="http://schemas.microsoft.com/office/powerpoint/2010/main" val="2327925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246</TotalTime>
  <Words>3218</Words>
  <Application>Microsoft Office PowerPoint</Application>
  <PresentationFormat>Panorámica</PresentationFormat>
  <Paragraphs>99</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MS Shell Dlg 2</vt:lpstr>
      <vt:lpstr>Wingdings</vt:lpstr>
      <vt:lpstr>Wingdings 3</vt:lpstr>
      <vt:lpstr>Madison</vt:lpstr>
      <vt:lpstr>Ciclo de vida del desarrollo de sistemas</vt:lpstr>
      <vt:lpstr>¿En que consiste?</vt:lpstr>
      <vt:lpstr>Identificación de los problemas</vt:lpstr>
      <vt:lpstr>Presentación de PowerPoint</vt:lpstr>
      <vt:lpstr>Presentación de PowerPoint</vt:lpstr>
      <vt:lpstr>Presentación de PowerPoint</vt:lpstr>
      <vt:lpstr>Determinación de los requerimientos humanos</vt:lpstr>
      <vt:lpstr>Presentación de PowerPoint</vt:lpstr>
      <vt:lpstr>Presentación de PowerPoint</vt:lpstr>
      <vt:lpstr>Presentación de PowerPoint</vt:lpstr>
      <vt:lpstr>Presentación de PowerPoint</vt:lpstr>
      <vt:lpstr>Análisis </vt:lpstr>
      <vt:lpstr>Presentación de PowerPoint</vt:lpstr>
      <vt:lpstr>Presentación de PowerPoint</vt:lpstr>
      <vt:lpstr>Diseño del sistema recomendado</vt:lpstr>
      <vt:lpstr>Presentación de PowerPoint</vt:lpstr>
      <vt:lpstr>Presentación de PowerPoint</vt:lpstr>
      <vt:lpstr>Presentación de PowerPoint</vt:lpstr>
      <vt:lpstr>Desarrollo y documentación del software</vt:lpstr>
      <vt:lpstr>Presentación de PowerPoint</vt:lpstr>
      <vt:lpstr>Prueba y mantenimiento del sistema.</vt:lpstr>
      <vt:lpstr>Presentación de PowerPoint</vt:lpstr>
      <vt:lpstr>La importancia de un buen mantenimiento</vt:lpstr>
      <vt:lpstr>Presentación de PowerPoint</vt:lpstr>
      <vt:lpstr>Presentación de PowerPoint</vt:lpstr>
      <vt:lpstr>Presentación de PowerPoint</vt:lpstr>
      <vt:lpstr>Implementación y evaluación del sistema</vt:lpstr>
      <vt:lpstr>Presentación de PowerPoint</vt:lpstr>
      <vt:lpstr>Human-Computer Interaction (HCI)</vt:lpstr>
      <vt:lpstr>Presentación de PowerPoint</vt:lpstr>
      <vt:lpstr>Presentación de PowerPoint</vt:lpstr>
      <vt:lpstr>Presentación de PowerPoint</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Ciclo de vida del desarrollo de sistemas</dc:title>
  <dc:creator>FELIPE ANTONIO OLIVARES ACUNA</dc:creator>
  <cp:lastModifiedBy>FELIPE ANTONIO OLIVARES ACUNA</cp:lastModifiedBy>
  <cp:revision>4</cp:revision>
  <dcterms:created xsi:type="dcterms:W3CDTF">2022-05-23T20:14:24Z</dcterms:created>
  <dcterms:modified xsi:type="dcterms:W3CDTF">2022-05-24T04:20:38Z</dcterms:modified>
</cp:coreProperties>
</file>