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3" r:id="rId27"/>
    <p:sldId id="284"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02EDEB-4B3C-072E-2A34-2286251B137D}" v="82" dt="2021-11-30T14:02:34.141"/>
    <p1510:client id="{2BA6AEB9-7572-2071-8A67-098123B541DA}" v="2" dt="2021-11-30T14:04:40.4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3" autoAdjust="0"/>
    <p:restoredTop sz="94660"/>
  </p:normalViewPr>
  <p:slideViewPr>
    <p:cSldViewPr snapToGrid="0">
      <p:cViewPr varScale="1">
        <p:scale>
          <a:sx n="72" d="100"/>
          <a:sy n="72" d="100"/>
        </p:scale>
        <p:origin x="4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NTONIO OLIVARES ACUNA" userId="S::felipe.olivaresac@correoaiep.cl::073f0951-1222-40d6-965f-79a28c6ac934" providerId="AD" clId="Web-{2BA6AEB9-7572-2071-8A67-098123B541DA}"/>
    <pc:docChg chg="modSld">
      <pc:chgData name="FELIPE ANTONIO OLIVARES ACUNA" userId="S::felipe.olivaresac@correoaiep.cl::073f0951-1222-40d6-965f-79a28c6ac934" providerId="AD" clId="Web-{2BA6AEB9-7572-2071-8A67-098123B541DA}" dt="2021-11-30T14:04:40.435" v="1" actId="20577"/>
      <pc:docMkLst>
        <pc:docMk/>
      </pc:docMkLst>
      <pc:sldChg chg="modSp">
        <pc:chgData name="FELIPE ANTONIO OLIVARES ACUNA" userId="S::felipe.olivaresac@correoaiep.cl::073f0951-1222-40d6-965f-79a28c6ac934" providerId="AD" clId="Web-{2BA6AEB9-7572-2071-8A67-098123B541DA}" dt="2021-11-30T14:04:40.435" v="1" actId="20577"/>
        <pc:sldMkLst>
          <pc:docMk/>
          <pc:sldMk cId="216928490" sldId="275"/>
        </pc:sldMkLst>
        <pc:spChg chg="mod">
          <ac:chgData name="FELIPE ANTONIO OLIVARES ACUNA" userId="S::felipe.olivaresac@correoaiep.cl::073f0951-1222-40d6-965f-79a28c6ac934" providerId="AD" clId="Web-{2BA6AEB9-7572-2071-8A67-098123B541DA}" dt="2021-11-30T14:04:40.435" v="1" actId="20577"/>
          <ac:spMkLst>
            <pc:docMk/>
            <pc:sldMk cId="216928490" sldId="275"/>
            <ac:spMk id="3" creationId="{A844753C-305D-44C5-B2B3-0C9F3681EA76}"/>
          </ac:spMkLst>
        </pc:spChg>
      </pc:sldChg>
    </pc:docChg>
  </pc:docChgLst>
  <pc:docChgLst>
    <pc:chgData name="FELIPE ANTONIO OLIVARES ACUNA" userId="S::felipe.olivaresac@correoaiep.cl::073f0951-1222-40d6-965f-79a28c6ac934" providerId="AD" clId="Web-{1902EDEB-4B3C-072E-2A34-2286251B137D}"/>
    <pc:docChg chg="modSld">
      <pc:chgData name="FELIPE ANTONIO OLIVARES ACUNA" userId="S::felipe.olivaresac@correoaiep.cl::073f0951-1222-40d6-965f-79a28c6ac934" providerId="AD" clId="Web-{1902EDEB-4B3C-072E-2A34-2286251B137D}" dt="2021-11-30T14:02:34.141" v="80" actId="20577"/>
      <pc:docMkLst>
        <pc:docMk/>
      </pc:docMkLst>
      <pc:sldChg chg="modSp">
        <pc:chgData name="FELIPE ANTONIO OLIVARES ACUNA" userId="S::felipe.olivaresac@correoaiep.cl::073f0951-1222-40d6-965f-79a28c6ac934" providerId="AD" clId="Web-{1902EDEB-4B3C-072E-2A34-2286251B137D}" dt="2021-11-30T13:52:34.903" v="1" actId="20577"/>
        <pc:sldMkLst>
          <pc:docMk/>
          <pc:sldMk cId="2124712415" sldId="257"/>
        </pc:sldMkLst>
        <pc:spChg chg="mod">
          <ac:chgData name="FELIPE ANTONIO OLIVARES ACUNA" userId="S::felipe.olivaresac@correoaiep.cl::073f0951-1222-40d6-965f-79a28c6ac934" providerId="AD" clId="Web-{1902EDEB-4B3C-072E-2A34-2286251B137D}" dt="2021-11-30T13:52:34.903" v="1" actId="20577"/>
          <ac:spMkLst>
            <pc:docMk/>
            <pc:sldMk cId="2124712415" sldId="257"/>
            <ac:spMk id="5" creationId="{4F272A6C-4513-4517-BB4B-B045F0E7D92F}"/>
          </ac:spMkLst>
        </pc:spChg>
      </pc:sldChg>
      <pc:sldChg chg="modSp">
        <pc:chgData name="FELIPE ANTONIO OLIVARES ACUNA" userId="S::felipe.olivaresac@correoaiep.cl::073f0951-1222-40d6-965f-79a28c6ac934" providerId="AD" clId="Web-{1902EDEB-4B3C-072E-2A34-2286251B137D}" dt="2021-11-30T13:53:15.607" v="5" actId="20577"/>
        <pc:sldMkLst>
          <pc:docMk/>
          <pc:sldMk cId="4044663069" sldId="260"/>
        </pc:sldMkLst>
        <pc:spChg chg="mod">
          <ac:chgData name="FELIPE ANTONIO OLIVARES ACUNA" userId="S::felipe.olivaresac@correoaiep.cl::073f0951-1222-40d6-965f-79a28c6ac934" providerId="AD" clId="Web-{1902EDEB-4B3C-072E-2A34-2286251B137D}" dt="2021-11-30T13:53:15.607" v="5" actId="20577"/>
          <ac:spMkLst>
            <pc:docMk/>
            <pc:sldMk cId="4044663069" sldId="260"/>
            <ac:spMk id="3" creationId="{7F8B2A8B-1578-4FBB-8E05-1A5FE0C80499}"/>
          </ac:spMkLst>
        </pc:spChg>
      </pc:sldChg>
      <pc:sldChg chg="modSp">
        <pc:chgData name="FELIPE ANTONIO OLIVARES ACUNA" userId="S::felipe.olivaresac@correoaiep.cl::073f0951-1222-40d6-965f-79a28c6ac934" providerId="AD" clId="Web-{1902EDEB-4B3C-072E-2A34-2286251B137D}" dt="2021-11-30T13:53:38.702" v="9" actId="20577"/>
        <pc:sldMkLst>
          <pc:docMk/>
          <pc:sldMk cId="3816155321" sldId="261"/>
        </pc:sldMkLst>
        <pc:spChg chg="mod">
          <ac:chgData name="FELIPE ANTONIO OLIVARES ACUNA" userId="S::felipe.olivaresac@correoaiep.cl::073f0951-1222-40d6-965f-79a28c6ac934" providerId="AD" clId="Web-{1902EDEB-4B3C-072E-2A34-2286251B137D}" dt="2021-11-30T13:53:38.702" v="9" actId="20577"/>
          <ac:spMkLst>
            <pc:docMk/>
            <pc:sldMk cId="3816155321" sldId="261"/>
            <ac:spMk id="3" creationId="{C7498D9B-B1B4-46C5-9F3F-9A0530DA4BAC}"/>
          </ac:spMkLst>
        </pc:spChg>
      </pc:sldChg>
      <pc:sldChg chg="modSp">
        <pc:chgData name="FELIPE ANTONIO OLIVARES ACUNA" userId="S::felipe.olivaresac@correoaiep.cl::073f0951-1222-40d6-965f-79a28c6ac934" providerId="AD" clId="Web-{1902EDEB-4B3C-072E-2A34-2286251B137D}" dt="2021-11-30T13:54:37.501" v="12" actId="20577"/>
        <pc:sldMkLst>
          <pc:docMk/>
          <pc:sldMk cId="387849569" sldId="262"/>
        </pc:sldMkLst>
        <pc:spChg chg="mod">
          <ac:chgData name="FELIPE ANTONIO OLIVARES ACUNA" userId="S::felipe.olivaresac@correoaiep.cl::073f0951-1222-40d6-965f-79a28c6ac934" providerId="AD" clId="Web-{1902EDEB-4B3C-072E-2A34-2286251B137D}" dt="2021-11-30T13:54:37.501" v="12" actId="20577"/>
          <ac:spMkLst>
            <pc:docMk/>
            <pc:sldMk cId="387849569" sldId="262"/>
            <ac:spMk id="3" creationId="{11BB7CB5-E9E8-4C56-88D0-82EDF0DB8018}"/>
          </ac:spMkLst>
        </pc:spChg>
      </pc:sldChg>
      <pc:sldChg chg="modSp">
        <pc:chgData name="FELIPE ANTONIO OLIVARES ACUNA" userId="S::felipe.olivaresac@correoaiep.cl::073f0951-1222-40d6-965f-79a28c6ac934" providerId="AD" clId="Web-{1902EDEB-4B3C-072E-2A34-2286251B137D}" dt="2021-11-30T13:54:59.236" v="15" actId="20577"/>
        <pc:sldMkLst>
          <pc:docMk/>
          <pc:sldMk cId="3162392814" sldId="263"/>
        </pc:sldMkLst>
        <pc:spChg chg="mod">
          <ac:chgData name="FELIPE ANTONIO OLIVARES ACUNA" userId="S::felipe.olivaresac@correoaiep.cl::073f0951-1222-40d6-965f-79a28c6ac934" providerId="AD" clId="Web-{1902EDEB-4B3C-072E-2A34-2286251B137D}" dt="2021-11-30T13:54:59.236" v="15" actId="20577"/>
          <ac:spMkLst>
            <pc:docMk/>
            <pc:sldMk cId="3162392814" sldId="263"/>
            <ac:spMk id="3" creationId="{D2BFB5AB-44CA-4F0E-B3D0-623DF454DF16}"/>
          </ac:spMkLst>
        </pc:spChg>
      </pc:sldChg>
      <pc:sldChg chg="modSp">
        <pc:chgData name="FELIPE ANTONIO OLIVARES ACUNA" userId="S::felipe.olivaresac@correoaiep.cl::073f0951-1222-40d6-965f-79a28c6ac934" providerId="AD" clId="Web-{1902EDEB-4B3C-072E-2A34-2286251B137D}" dt="2021-11-30T13:55:06.767" v="17" actId="20577"/>
        <pc:sldMkLst>
          <pc:docMk/>
          <pc:sldMk cId="1914128367" sldId="264"/>
        </pc:sldMkLst>
        <pc:spChg chg="mod">
          <ac:chgData name="FELIPE ANTONIO OLIVARES ACUNA" userId="S::felipe.olivaresac@correoaiep.cl::073f0951-1222-40d6-965f-79a28c6ac934" providerId="AD" clId="Web-{1902EDEB-4B3C-072E-2A34-2286251B137D}" dt="2021-11-30T13:55:06.767" v="17" actId="20577"/>
          <ac:spMkLst>
            <pc:docMk/>
            <pc:sldMk cId="1914128367" sldId="264"/>
            <ac:spMk id="3" creationId="{20CEA4F7-5179-44AA-A26B-05C4AD25CDEC}"/>
          </ac:spMkLst>
        </pc:spChg>
      </pc:sldChg>
      <pc:sldChg chg="modSp">
        <pc:chgData name="FELIPE ANTONIO OLIVARES ACUNA" userId="S::felipe.olivaresac@correoaiep.cl::073f0951-1222-40d6-965f-79a28c6ac934" providerId="AD" clId="Web-{1902EDEB-4B3C-072E-2A34-2286251B137D}" dt="2021-11-30T13:55:33.815" v="19" actId="20577"/>
        <pc:sldMkLst>
          <pc:docMk/>
          <pc:sldMk cId="3084597880" sldId="265"/>
        </pc:sldMkLst>
        <pc:spChg chg="mod">
          <ac:chgData name="FELIPE ANTONIO OLIVARES ACUNA" userId="S::felipe.olivaresac@correoaiep.cl::073f0951-1222-40d6-965f-79a28c6ac934" providerId="AD" clId="Web-{1902EDEB-4B3C-072E-2A34-2286251B137D}" dt="2021-11-30T13:55:33.815" v="19" actId="20577"/>
          <ac:spMkLst>
            <pc:docMk/>
            <pc:sldMk cId="3084597880" sldId="265"/>
            <ac:spMk id="3" creationId="{DCE467A0-3B1B-4C42-BE4F-19AEF9D3C0F4}"/>
          </ac:spMkLst>
        </pc:spChg>
      </pc:sldChg>
      <pc:sldChg chg="modSp">
        <pc:chgData name="FELIPE ANTONIO OLIVARES ACUNA" userId="S::felipe.olivaresac@correoaiep.cl::073f0951-1222-40d6-965f-79a28c6ac934" providerId="AD" clId="Web-{1902EDEB-4B3C-072E-2A34-2286251B137D}" dt="2021-11-30T13:56:11.254" v="20" actId="20577"/>
        <pc:sldMkLst>
          <pc:docMk/>
          <pc:sldMk cId="51843202" sldId="272"/>
        </pc:sldMkLst>
        <pc:spChg chg="mod">
          <ac:chgData name="FELIPE ANTONIO OLIVARES ACUNA" userId="S::felipe.olivaresac@correoaiep.cl::073f0951-1222-40d6-965f-79a28c6ac934" providerId="AD" clId="Web-{1902EDEB-4B3C-072E-2A34-2286251B137D}" dt="2021-11-30T13:56:11.254" v="20" actId="20577"/>
          <ac:spMkLst>
            <pc:docMk/>
            <pc:sldMk cId="51843202" sldId="272"/>
            <ac:spMk id="2" creationId="{77298C6F-40FC-472E-ACAD-73C8D0CDCC95}"/>
          </ac:spMkLst>
        </pc:spChg>
      </pc:sldChg>
      <pc:sldChg chg="modSp">
        <pc:chgData name="FELIPE ANTONIO OLIVARES ACUNA" userId="S::felipe.olivaresac@correoaiep.cl::073f0951-1222-40d6-965f-79a28c6ac934" providerId="AD" clId="Web-{1902EDEB-4B3C-072E-2A34-2286251B137D}" dt="2021-11-30T13:56:53.911" v="22" actId="20577"/>
        <pc:sldMkLst>
          <pc:docMk/>
          <pc:sldMk cId="564217641" sldId="273"/>
        </pc:sldMkLst>
        <pc:spChg chg="mod">
          <ac:chgData name="FELIPE ANTONIO OLIVARES ACUNA" userId="S::felipe.olivaresac@correoaiep.cl::073f0951-1222-40d6-965f-79a28c6ac934" providerId="AD" clId="Web-{1902EDEB-4B3C-072E-2A34-2286251B137D}" dt="2021-11-30T13:56:53.911" v="22" actId="20577"/>
          <ac:spMkLst>
            <pc:docMk/>
            <pc:sldMk cId="564217641" sldId="273"/>
            <ac:spMk id="3" creationId="{FAD9C846-AF9A-4320-A3FD-B1B98A396A54}"/>
          </ac:spMkLst>
        </pc:spChg>
      </pc:sldChg>
      <pc:sldChg chg="modSp">
        <pc:chgData name="FELIPE ANTONIO OLIVARES ACUNA" userId="S::felipe.olivaresac@correoaiep.cl::073f0951-1222-40d6-965f-79a28c6ac934" providerId="AD" clId="Web-{1902EDEB-4B3C-072E-2A34-2286251B137D}" dt="2021-11-30T13:57:40.350" v="24" actId="20577"/>
        <pc:sldMkLst>
          <pc:docMk/>
          <pc:sldMk cId="1965792705" sldId="277"/>
        </pc:sldMkLst>
        <pc:spChg chg="mod">
          <ac:chgData name="FELIPE ANTONIO OLIVARES ACUNA" userId="S::felipe.olivaresac@correoaiep.cl::073f0951-1222-40d6-965f-79a28c6ac934" providerId="AD" clId="Web-{1902EDEB-4B3C-072E-2A34-2286251B137D}" dt="2021-11-30T13:57:40.350" v="24" actId="20577"/>
          <ac:spMkLst>
            <pc:docMk/>
            <pc:sldMk cId="1965792705" sldId="277"/>
            <ac:spMk id="3" creationId="{1679930A-2631-41AB-BF5F-64137C0BD1A6}"/>
          </ac:spMkLst>
        </pc:spChg>
      </pc:sldChg>
      <pc:sldChg chg="modSp">
        <pc:chgData name="FELIPE ANTONIO OLIVARES ACUNA" userId="S::felipe.olivaresac@correoaiep.cl::073f0951-1222-40d6-965f-79a28c6ac934" providerId="AD" clId="Web-{1902EDEB-4B3C-072E-2A34-2286251B137D}" dt="2021-11-30T14:02:34.141" v="80" actId="20577"/>
        <pc:sldMkLst>
          <pc:docMk/>
          <pc:sldMk cId="4247667505" sldId="286"/>
        </pc:sldMkLst>
        <pc:spChg chg="mod">
          <ac:chgData name="FELIPE ANTONIO OLIVARES ACUNA" userId="S::felipe.olivaresac@correoaiep.cl::073f0951-1222-40d6-965f-79a28c6ac934" providerId="AD" clId="Web-{1902EDEB-4B3C-072E-2A34-2286251B137D}" dt="2021-11-30T14:02:34.141" v="80" actId="20577"/>
          <ac:spMkLst>
            <pc:docMk/>
            <pc:sldMk cId="4247667505" sldId="286"/>
            <ac:spMk id="3" creationId="{C4423306-8519-4A3C-9990-117789B8EA3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5/25/2022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5/25/2022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5/25/2022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5/25/2022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5/25/2022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5/25/2022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5/25/2022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5/25/2022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5/25/2022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5/25/2022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5/25/2022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5/25/2022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504F85-A059-4B03-914C-DF12210BC50B}"/>
              </a:ext>
            </a:extLst>
          </p:cNvPr>
          <p:cNvSpPr>
            <a:spLocks noGrp="1"/>
          </p:cNvSpPr>
          <p:nvPr>
            <p:ph type="ctrTitle"/>
          </p:nvPr>
        </p:nvSpPr>
        <p:spPr/>
        <p:txBody>
          <a:bodyPr/>
          <a:lstStyle/>
          <a:p>
            <a:r>
              <a:rPr lang="es-CL" dirty="0"/>
              <a:t>Programación Extrema</a:t>
            </a:r>
          </a:p>
        </p:txBody>
      </p:sp>
      <p:sp>
        <p:nvSpPr>
          <p:cNvPr id="3" name="Subtítulo 2">
            <a:extLst>
              <a:ext uri="{FF2B5EF4-FFF2-40B4-BE49-F238E27FC236}">
                <a16:creationId xmlns:a16="http://schemas.microsoft.com/office/drawing/2014/main" id="{4814FC84-5BAB-433C-804B-082A7494DD3B}"/>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2458507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0B157-0694-4817-8A5A-CCA53F7CAF23}"/>
              </a:ext>
            </a:extLst>
          </p:cNvPr>
          <p:cNvSpPr>
            <a:spLocks noGrp="1"/>
          </p:cNvSpPr>
          <p:nvPr>
            <p:ph type="title"/>
          </p:nvPr>
        </p:nvSpPr>
        <p:spPr/>
        <p:txBody>
          <a:bodyPr/>
          <a:lstStyle/>
          <a:p>
            <a:r>
              <a:rPr lang="es-CL" dirty="0"/>
              <a:t>Coraje o valentía</a:t>
            </a:r>
          </a:p>
        </p:txBody>
      </p:sp>
      <p:sp>
        <p:nvSpPr>
          <p:cNvPr id="3" name="Marcador de contenido 2">
            <a:extLst>
              <a:ext uri="{FF2B5EF4-FFF2-40B4-BE49-F238E27FC236}">
                <a16:creationId xmlns:a16="http://schemas.microsoft.com/office/drawing/2014/main" id="{DCE467A0-3B1B-4C42-BE4F-19AEF9D3C0F4}"/>
              </a:ext>
            </a:extLst>
          </p:cNvPr>
          <p:cNvSpPr>
            <a:spLocks noGrp="1"/>
          </p:cNvSpPr>
          <p:nvPr>
            <p:ph idx="1"/>
          </p:nvPr>
        </p:nvSpPr>
        <p:spPr/>
        <p:txBody>
          <a:bodyPr>
            <a:normAutofit/>
          </a:bodyPr>
          <a:lstStyle/>
          <a:p>
            <a:pPr marL="344170" indent="-344170"/>
            <a:r>
              <a:rPr lang="es-CL" dirty="0"/>
              <a:t>La simplicidad es uno de los principios más difíciles de adoptar. Se requiere coraje para implementar las características que el cliente quiere ahora sin caer en la tentación de optar por un enfoque más flexible que permita futuras modificaciones. No se debe emprender el desarrollo de grandes marcos de trabajo(</a:t>
            </a:r>
            <a:r>
              <a:rPr lang="es-CL" dirty="0" err="1"/>
              <a:t>frameworks</a:t>
            </a:r>
            <a:r>
              <a:rPr lang="es-CL" dirty="0"/>
              <a:t>) </a:t>
            </a:r>
            <a:r>
              <a:rPr lang="es-CL" dirty="0" err="1"/>
              <a:t>mientra</a:t>
            </a:r>
            <a:r>
              <a:rPr lang="es-CL" dirty="0"/>
              <a:t> el cliente espera.</a:t>
            </a:r>
            <a:endParaRPr lang="en-US">
              <a:cs typeface="Arial" panose="020B0604020202020204"/>
            </a:endParaRPr>
          </a:p>
        </p:txBody>
      </p:sp>
    </p:spTree>
    <p:extLst>
      <p:ext uri="{BB962C8B-B14F-4D97-AF65-F5344CB8AC3E}">
        <p14:creationId xmlns:p14="http://schemas.microsoft.com/office/powerpoint/2010/main" val="3084597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602B66-01F6-4C83-B600-DA1B171830E1}"/>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EF825BF5-8585-4322-9FE1-AC261F0E0DEB}"/>
              </a:ext>
            </a:extLst>
          </p:cNvPr>
          <p:cNvSpPr>
            <a:spLocks noGrp="1"/>
          </p:cNvSpPr>
          <p:nvPr>
            <p:ph idx="1"/>
          </p:nvPr>
        </p:nvSpPr>
        <p:spPr/>
        <p:txBody>
          <a:bodyPr/>
          <a:lstStyle/>
          <a:p>
            <a:r>
              <a:rPr lang="es-CL" dirty="0"/>
              <a:t>Durante el tiempo de desarrollo el cliente no recibe noticias sobre los avances del proyecto y el equipo de desarrollo no recibe retroalimentación para saber si va en la dirección correcta.</a:t>
            </a:r>
          </a:p>
        </p:txBody>
      </p:sp>
    </p:spTree>
    <p:extLst>
      <p:ext uri="{BB962C8B-B14F-4D97-AF65-F5344CB8AC3E}">
        <p14:creationId xmlns:p14="http://schemas.microsoft.com/office/powerpoint/2010/main" val="184095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0318626D-6D97-4995-AF82-2FFEBFF01180}"/>
              </a:ext>
            </a:extLst>
          </p:cNvPr>
          <p:cNvSpPr>
            <a:spLocks noGrp="1"/>
          </p:cNvSpPr>
          <p:nvPr>
            <p:ph type="ctrTitle"/>
          </p:nvPr>
        </p:nvSpPr>
        <p:spPr/>
        <p:txBody>
          <a:bodyPr/>
          <a:lstStyle/>
          <a:p>
            <a:r>
              <a:rPr lang="es-CL" dirty="0"/>
              <a:t>Principios de XP</a:t>
            </a:r>
          </a:p>
        </p:txBody>
      </p:sp>
      <p:sp>
        <p:nvSpPr>
          <p:cNvPr id="7" name="Subtítulo 6">
            <a:extLst>
              <a:ext uri="{FF2B5EF4-FFF2-40B4-BE49-F238E27FC236}">
                <a16:creationId xmlns:a16="http://schemas.microsoft.com/office/drawing/2014/main" id="{58E0442B-0E3F-4B22-BA6D-14CFE57DBA6E}"/>
              </a:ext>
            </a:extLst>
          </p:cNvPr>
          <p:cNvSpPr>
            <a:spLocks noGrp="1"/>
          </p:cNvSpPr>
          <p:nvPr>
            <p:ph type="subTitle" idx="1"/>
          </p:nvPr>
        </p:nvSpPr>
        <p:spPr/>
        <p:txBody>
          <a:bodyPr/>
          <a:lstStyle/>
          <a:p>
            <a:endParaRPr lang="es-CL" dirty="0"/>
          </a:p>
        </p:txBody>
      </p:sp>
    </p:spTree>
    <p:extLst>
      <p:ext uri="{BB962C8B-B14F-4D97-AF65-F5344CB8AC3E}">
        <p14:creationId xmlns:p14="http://schemas.microsoft.com/office/powerpoint/2010/main" val="539450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B92C9-8E00-4923-9BE7-41121E61CB50}"/>
              </a:ext>
            </a:extLst>
          </p:cNvPr>
          <p:cNvSpPr>
            <a:spLocks noGrp="1"/>
          </p:cNvSpPr>
          <p:nvPr>
            <p:ph type="title"/>
          </p:nvPr>
        </p:nvSpPr>
        <p:spPr/>
        <p:txBody>
          <a:bodyPr/>
          <a:lstStyle/>
          <a:p>
            <a:r>
              <a:rPr lang="es-CL" dirty="0"/>
              <a:t>Entregas frecuentes</a:t>
            </a:r>
          </a:p>
        </p:txBody>
      </p:sp>
      <p:sp>
        <p:nvSpPr>
          <p:cNvPr id="3" name="Marcador de contenido 2">
            <a:extLst>
              <a:ext uri="{FF2B5EF4-FFF2-40B4-BE49-F238E27FC236}">
                <a16:creationId xmlns:a16="http://schemas.microsoft.com/office/drawing/2014/main" id="{276FFEE8-8234-4726-8450-EE3A52794674}"/>
              </a:ext>
            </a:extLst>
          </p:cNvPr>
          <p:cNvSpPr>
            <a:spLocks noGrp="1"/>
          </p:cNvSpPr>
          <p:nvPr>
            <p:ph idx="1"/>
          </p:nvPr>
        </p:nvSpPr>
        <p:spPr/>
        <p:txBody>
          <a:bodyPr/>
          <a:lstStyle/>
          <a:p>
            <a:r>
              <a:rPr lang="es-CL" dirty="0"/>
              <a:t>XP es un método que propone una separación de la aplicación en diferentes módulos, entregados a un ritmo regular (iteración). Respetar este ritmo permite al cliente y al equipo de desarrollo realizar una introspección del producto y del proyecto en sí mismo: "¿Vamos a la deriva?", "¿el proyecto se corresponde con las necesidades?", etc.</a:t>
            </a:r>
          </a:p>
        </p:txBody>
      </p:sp>
    </p:spTree>
    <p:extLst>
      <p:ext uri="{BB962C8B-B14F-4D97-AF65-F5344CB8AC3E}">
        <p14:creationId xmlns:p14="http://schemas.microsoft.com/office/powerpoint/2010/main" val="571317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9BAC2E-2AF1-468C-8F90-52EC8A9CB35B}"/>
              </a:ext>
            </a:extLst>
          </p:cNvPr>
          <p:cNvSpPr>
            <a:spLocks noGrp="1"/>
          </p:cNvSpPr>
          <p:nvPr>
            <p:ph type="title"/>
          </p:nvPr>
        </p:nvSpPr>
        <p:spPr/>
        <p:txBody>
          <a:bodyPr/>
          <a:lstStyle/>
          <a:p>
            <a:r>
              <a:rPr lang="es-CL" dirty="0"/>
              <a:t>Ritmo duradero</a:t>
            </a:r>
          </a:p>
        </p:txBody>
      </p:sp>
      <p:sp>
        <p:nvSpPr>
          <p:cNvPr id="3" name="Marcador de contenido 2">
            <a:extLst>
              <a:ext uri="{FF2B5EF4-FFF2-40B4-BE49-F238E27FC236}">
                <a16:creationId xmlns:a16="http://schemas.microsoft.com/office/drawing/2014/main" id="{4A81C433-8F29-4464-B5BE-F10BFEC09158}"/>
              </a:ext>
            </a:extLst>
          </p:cNvPr>
          <p:cNvSpPr>
            <a:spLocks noGrp="1"/>
          </p:cNvSpPr>
          <p:nvPr>
            <p:ph idx="1"/>
          </p:nvPr>
        </p:nvSpPr>
        <p:spPr/>
        <p:txBody>
          <a:bodyPr/>
          <a:lstStyle/>
          <a:p>
            <a:r>
              <a:rPr lang="es-CL" dirty="0"/>
              <a:t>Para poder entregar con una frecuencia constante, es conveniente respetar un ritmo de trabajo constante y duradero (observe que es uno de los principios del manifiesto Ágil). Un equipo que trabaja permanentemente a un ritmo "no deseado" se verá afectado por el agotamiento y, por lo tanto, será susceptible de realizar desarrollos de peor calidad. Por tanto, es necesario que el equipo tenga horarios de trabajo regulares.</a:t>
            </a:r>
          </a:p>
        </p:txBody>
      </p:sp>
    </p:spTree>
    <p:extLst>
      <p:ext uri="{BB962C8B-B14F-4D97-AF65-F5344CB8AC3E}">
        <p14:creationId xmlns:p14="http://schemas.microsoft.com/office/powerpoint/2010/main" val="4013374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A01447-19C1-4808-95CA-5DF3899B0ACC}"/>
              </a:ext>
            </a:extLst>
          </p:cNvPr>
          <p:cNvSpPr>
            <a:spLocks noGrp="1"/>
          </p:cNvSpPr>
          <p:nvPr>
            <p:ph type="title"/>
          </p:nvPr>
        </p:nvSpPr>
        <p:spPr/>
        <p:txBody>
          <a:bodyPr/>
          <a:lstStyle/>
          <a:p>
            <a:r>
              <a:rPr lang="es-CL" dirty="0"/>
              <a:t>Presencia del cliente</a:t>
            </a:r>
          </a:p>
        </p:txBody>
      </p:sp>
      <p:sp>
        <p:nvSpPr>
          <p:cNvPr id="3" name="Marcador de contenido 2">
            <a:extLst>
              <a:ext uri="{FF2B5EF4-FFF2-40B4-BE49-F238E27FC236}">
                <a16:creationId xmlns:a16="http://schemas.microsoft.com/office/drawing/2014/main" id="{93333600-4EC2-4655-8CD8-BBA4E269CFD6}"/>
              </a:ext>
            </a:extLst>
          </p:cNvPr>
          <p:cNvSpPr>
            <a:spLocks noGrp="1"/>
          </p:cNvSpPr>
          <p:nvPr>
            <p:ph idx="1"/>
          </p:nvPr>
        </p:nvSpPr>
        <p:spPr/>
        <p:txBody>
          <a:bodyPr/>
          <a:lstStyle/>
          <a:p>
            <a:r>
              <a:rPr lang="es-CL" dirty="0"/>
              <a:t>Solo el cliente tiene la responsabilidad de definir las funcionalidades que se deben desarrollar, en función de su presupuesto y del tiempo asignado al proyecto. Por tanto, es necesario que sea miembro a tiempo completo del equipo de desarrollo, con el objetivo de responder a las diversas cuestiones que se le pueden formular y tener una visión continua de la calidad de los desarrollos, así como del avance del proyecto en sí mismo.</a:t>
            </a:r>
          </a:p>
        </p:txBody>
      </p:sp>
    </p:spTree>
    <p:extLst>
      <p:ext uri="{BB962C8B-B14F-4D97-AF65-F5344CB8AC3E}">
        <p14:creationId xmlns:p14="http://schemas.microsoft.com/office/powerpoint/2010/main" val="3930621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8C6F-40FC-472E-ACAD-73C8D0CDCC95}"/>
              </a:ext>
            </a:extLst>
          </p:cNvPr>
          <p:cNvSpPr>
            <a:spLocks noGrp="1"/>
          </p:cNvSpPr>
          <p:nvPr>
            <p:ph type="title"/>
          </p:nvPr>
        </p:nvSpPr>
        <p:spPr/>
        <p:txBody>
          <a:bodyPr/>
          <a:lstStyle/>
          <a:p>
            <a:r>
              <a:rPr lang="es-CL" dirty="0"/>
              <a:t>Diseño sencillo</a:t>
            </a:r>
          </a:p>
        </p:txBody>
      </p:sp>
      <p:sp>
        <p:nvSpPr>
          <p:cNvPr id="3" name="Marcador de contenido 2">
            <a:extLst>
              <a:ext uri="{FF2B5EF4-FFF2-40B4-BE49-F238E27FC236}">
                <a16:creationId xmlns:a16="http://schemas.microsoft.com/office/drawing/2014/main" id="{FD40610F-BB27-47B2-8DD5-65B741F06988}"/>
              </a:ext>
            </a:extLst>
          </p:cNvPr>
          <p:cNvSpPr>
            <a:spLocks noGrp="1"/>
          </p:cNvSpPr>
          <p:nvPr>
            <p:ph idx="1"/>
          </p:nvPr>
        </p:nvSpPr>
        <p:spPr/>
        <p:txBody>
          <a:bodyPr/>
          <a:lstStyle/>
          <a:p>
            <a:r>
              <a:rPr lang="es-CL" dirty="0"/>
              <a:t>La regla en términos de desarrollo es simple: "Desarrollar de la manera más sencilla posible y responder correctamente a la necesidad". La idea es no entrar en conflicto con los problemas relacionados con la complejidad de la solución a implementar, siempre que haya una manera sencilla de responder a la necesidad del cliente.</a:t>
            </a:r>
          </a:p>
        </p:txBody>
      </p:sp>
    </p:spTree>
    <p:extLst>
      <p:ext uri="{BB962C8B-B14F-4D97-AF65-F5344CB8AC3E}">
        <p14:creationId xmlns:p14="http://schemas.microsoft.com/office/powerpoint/2010/main" val="51843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9EB909-AC9C-4AA5-92E0-137DF049F193}"/>
              </a:ext>
            </a:extLst>
          </p:cNvPr>
          <p:cNvSpPr>
            <a:spLocks noGrp="1"/>
          </p:cNvSpPr>
          <p:nvPr>
            <p:ph type="title"/>
          </p:nvPr>
        </p:nvSpPr>
        <p:spPr/>
        <p:txBody>
          <a:bodyPr/>
          <a:lstStyle/>
          <a:p>
            <a:r>
              <a:rPr lang="es-CL" dirty="0"/>
              <a:t>Implementación de las reglas de codificación</a:t>
            </a:r>
          </a:p>
        </p:txBody>
      </p:sp>
      <p:sp>
        <p:nvSpPr>
          <p:cNvPr id="3" name="Marcador de contenido 2">
            <a:extLst>
              <a:ext uri="{FF2B5EF4-FFF2-40B4-BE49-F238E27FC236}">
                <a16:creationId xmlns:a16="http://schemas.microsoft.com/office/drawing/2014/main" id="{FAD9C846-AF9A-4320-A3FD-B1B98A396A54}"/>
              </a:ext>
            </a:extLst>
          </p:cNvPr>
          <p:cNvSpPr>
            <a:spLocks noGrp="1"/>
          </p:cNvSpPr>
          <p:nvPr>
            <p:ph idx="1"/>
          </p:nvPr>
        </p:nvSpPr>
        <p:spPr/>
        <p:txBody>
          <a:bodyPr/>
          <a:lstStyle/>
          <a:p>
            <a:pPr marL="344170" indent="-344170"/>
            <a:r>
              <a:rPr lang="es-CL" dirty="0"/>
              <a:t>Las reglas de codificación permiten obtener una homogeneidad en el código de la aplicación, facilitando la reutilización del código o su modificación. Estas reglas se deben establecer por el conjunto de miembros del equipo de desarrollo.</a:t>
            </a:r>
            <a:endParaRPr lang="es-CL" b="1" dirty="0">
              <a:cs typeface="Arial" panose="020B0604020202020204"/>
            </a:endParaRPr>
          </a:p>
        </p:txBody>
      </p:sp>
    </p:spTree>
    <p:extLst>
      <p:ext uri="{BB962C8B-B14F-4D97-AF65-F5344CB8AC3E}">
        <p14:creationId xmlns:p14="http://schemas.microsoft.com/office/powerpoint/2010/main" val="564217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0BFC3D-ACFA-44F8-AA7E-42F2FD3C23D4}"/>
              </a:ext>
            </a:extLst>
          </p:cNvPr>
          <p:cNvSpPr>
            <a:spLocks noGrp="1"/>
          </p:cNvSpPr>
          <p:nvPr>
            <p:ph type="title"/>
          </p:nvPr>
        </p:nvSpPr>
        <p:spPr/>
        <p:txBody>
          <a:bodyPr/>
          <a:lstStyle/>
          <a:p>
            <a:r>
              <a:rPr lang="es-CL" dirty="0"/>
              <a:t>El equipo es responsable del código</a:t>
            </a:r>
          </a:p>
        </p:txBody>
      </p:sp>
      <p:sp>
        <p:nvSpPr>
          <p:cNvPr id="3" name="Marcador de contenido 2">
            <a:extLst>
              <a:ext uri="{FF2B5EF4-FFF2-40B4-BE49-F238E27FC236}">
                <a16:creationId xmlns:a16="http://schemas.microsoft.com/office/drawing/2014/main" id="{BFCA4C67-C535-4807-91A6-EB0B33F12E59}"/>
              </a:ext>
            </a:extLst>
          </p:cNvPr>
          <p:cNvSpPr>
            <a:spLocks noGrp="1"/>
          </p:cNvSpPr>
          <p:nvPr>
            <p:ph idx="1"/>
          </p:nvPr>
        </p:nvSpPr>
        <p:spPr/>
        <p:txBody>
          <a:bodyPr/>
          <a:lstStyle/>
          <a:p>
            <a:r>
              <a:rPr lang="es-CL" dirty="0"/>
              <a:t>Así como es responsable de la definición y aplicación de las reglas de codificación, el equipo de desarrollo también es colectivamente garante del código que genera. A este respecto, cualquier código realizado por un miembro del equipo debe estar exento de errores y optimizado como debe, con el objetivo de asumir una homogeneidad con el código generado por el resto de los miembros del equipo. El método XP también obliga a que el equipo tenga un conocimiento colectivo del código.</a:t>
            </a:r>
          </a:p>
        </p:txBody>
      </p:sp>
    </p:spTree>
    <p:extLst>
      <p:ext uri="{BB962C8B-B14F-4D97-AF65-F5344CB8AC3E}">
        <p14:creationId xmlns:p14="http://schemas.microsoft.com/office/powerpoint/2010/main" val="1179434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8978D6-F749-4832-966C-37EC0C0D5FBA}"/>
              </a:ext>
            </a:extLst>
          </p:cNvPr>
          <p:cNvSpPr>
            <a:spLocks noGrp="1"/>
          </p:cNvSpPr>
          <p:nvPr>
            <p:ph type="title"/>
          </p:nvPr>
        </p:nvSpPr>
        <p:spPr/>
        <p:txBody>
          <a:bodyPr/>
          <a:lstStyle/>
          <a:p>
            <a:r>
              <a:rPr lang="es-CL" dirty="0"/>
              <a:t>Uso de pruebas unitarias</a:t>
            </a:r>
          </a:p>
        </p:txBody>
      </p:sp>
      <p:sp>
        <p:nvSpPr>
          <p:cNvPr id="3" name="Marcador de contenido 2">
            <a:extLst>
              <a:ext uri="{FF2B5EF4-FFF2-40B4-BE49-F238E27FC236}">
                <a16:creationId xmlns:a16="http://schemas.microsoft.com/office/drawing/2014/main" id="{A844753C-305D-44C5-B2B3-0C9F3681EA76}"/>
              </a:ext>
            </a:extLst>
          </p:cNvPr>
          <p:cNvSpPr>
            <a:spLocks noGrp="1"/>
          </p:cNvSpPr>
          <p:nvPr>
            <p:ph idx="1"/>
          </p:nvPr>
        </p:nvSpPr>
        <p:spPr/>
        <p:txBody>
          <a:bodyPr/>
          <a:lstStyle/>
          <a:p>
            <a:pPr marL="344170" indent="-344170"/>
            <a:r>
              <a:rPr lang="es-CL" dirty="0" err="1"/>
              <a:t>eXtreme</a:t>
            </a:r>
            <a:r>
              <a:rPr lang="es-CL" dirty="0"/>
              <a:t> </a:t>
            </a:r>
            <a:r>
              <a:rPr lang="es-CL" dirty="0" err="1"/>
              <a:t>Programming</a:t>
            </a:r>
            <a:r>
              <a:rPr lang="es-CL" dirty="0"/>
              <a:t> trabaja para la aplicación de los </a:t>
            </a:r>
            <a:r>
              <a:rPr lang="es-CL"/>
              <a:t>desarrollos gestionados por las pruebas. Es decir, antes de la </a:t>
            </a:r>
            <a:r>
              <a:rPr lang="es-CL" dirty="0"/>
              <a:t>escritura de cualquier línea de código, el desarrollador debe escribir dos casos de pruebas unitarias, uno comprobando el correcto funcionamiento del código desarrollado y el segundo generando un error. Estas pruebas se conservan a lo largo del proyecto y se vuelven a ejecutar después de cada modificación del código o evolución funcional. </a:t>
            </a:r>
            <a:endParaRPr lang="en-US"/>
          </a:p>
        </p:txBody>
      </p:sp>
    </p:spTree>
    <p:extLst>
      <p:ext uri="{BB962C8B-B14F-4D97-AF65-F5344CB8AC3E}">
        <p14:creationId xmlns:p14="http://schemas.microsoft.com/office/powerpoint/2010/main" val="216928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28B6F2D-16EB-4091-9EC9-93C69CC84A23}"/>
              </a:ext>
            </a:extLst>
          </p:cNvPr>
          <p:cNvSpPr>
            <a:spLocks noGrp="1"/>
          </p:cNvSpPr>
          <p:nvPr>
            <p:ph type="title"/>
          </p:nvPr>
        </p:nvSpPr>
        <p:spPr/>
        <p:txBody>
          <a:bodyPr/>
          <a:lstStyle/>
          <a:p>
            <a:r>
              <a:rPr lang="es-CL" dirty="0"/>
              <a:t>¿Qué es XP?</a:t>
            </a:r>
          </a:p>
        </p:txBody>
      </p:sp>
      <p:sp>
        <p:nvSpPr>
          <p:cNvPr id="5" name="Marcador de contenido 4">
            <a:extLst>
              <a:ext uri="{FF2B5EF4-FFF2-40B4-BE49-F238E27FC236}">
                <a16:creationId xmlns:a16="http://schemas.microsoft.com/office/drawing/2014/main" id="{4F272A6C-4513-4517-BB4B-B045F0E7D92F}"/>
              </a:ext>
            </a:extLst>
          </p:cNvPr>
          <p:cNvSpPr>
            <a:spLocks noGrp="1"/>
          </p:cNvSpPr>
          <p:nvPr>
            <p:ph idx="1"/>
          </p:nvPr>
        </p:nvSpPr>
        <p:spPr/>
        <p:txBody>
          <a:bodyPr/>
          <a:lstStyle/>
          <a:p>
            <a:pPr marL="344170" indent="-344170"/>
            <a:r>
              <a:rPr lang="es-CL" dirty="0"/>
              <a:t>La programación extrema o </a:t>
            </a:r>
            <a:r>
              <a:rPr lang="es-CL" dirty="0" err="1"/>
              <a:t>eXtreme</a:t>
            </a:r>
            <a:r>
              <a:rPr lang="es-CL" dirty="0"/>
              <a:t> </a:t>
            </a:r>
            <a:r>
              <a:rPr lang="es-CL" dirty="0" err="1"/>
              <a:t>Programming</a:t>
            </a:r>
            <a:r>
              <a:rPr lang="es-CL" dirty="0"/>
              <a:t> (XP) es un enfoque de la Ingeniería de Software formulado por Kent Beck, autor del primer libro sobre la materia. Es el más destacado de los procesos ágiles de desarrollo de software.</a:t>
            </a:r>
            <a:endParaRPr lang="en-US"/>
          </a:p>
        </p:txBody>
      </p:sp>
    </p:spTree>
    <p:extLst>
      <p:ext uri="{BB962C8B-B14F-4D97-AF65-F5344CB8AC3E}">
        <p14:creationId xmlns:p14="http://schemas.microsoft.com/office/powerpoint/2010/main" val="2124712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C4EEC6-9F8B-45B5-B7E9-ADF7299CBAA2}"/>
              </a:ext>
            </a:extLst>
          </p:cNvPr>
          <p:cNvSpPr>
            <a:spLocks noGrp="1"/>
          </p:cNvSpPr>
          <p:nvPr>
            <p:ph type="title"/>
          </p:nvPr>
        </p:nvSpPr>
        <p:spPr/>
        <p:txBody>
          <a:bodyPr/>
          <a:lstStyle/>
          <a:p>
            <a:r>
              <a:rPr lang="es-CL" dirty="0"/>
              <a:t>Prueba de aceptación</a:t>
            </a:r>
          </a:p>
        </p:txBody>
      </p:sp>
      <p:sp>
        <p:nvSpPr>
          <p:cNvPr id="3" name="Marcador de contenido 2">
            <a:extLst>
              <a:ext uri="{FF2B5EF4-FFF2-40B4-BE49-F238E27FC236}">
                <a16:creationId xmlns:a16="http://schemas.microsoft.com/office/drawing/2014/main" id="{4B36C8C4-A58F-46D5-9FD0-2300CBF54ECD}"/>
              </a:ext>
            </a:extLst>
          </p:cNvPr>
          <p:cNvSpPr>
            <a:spLocks noGrp="1"/>
          </p:cNvSpPr>
          <p:nvPr>
            <p:ph idx="1"/>
          </p:nvPr>
        </p:nvSpPr>
        <p:spPr/>
        <p:txBody>
          <a:bodyPr/>
          <a:lstStyle/>
          <a:p>
            <a:r>
              <a:rPr lang="es-CL" dirty="0"/>
              <a:t>Las personas responsables de homologar software realizan de manera habitual estas pruebas, que tienen como objetivo comprobar que la aplicación está conforme a las necesidades funcionales del cliente. Si es el caso, entonces podemos considerar que la iteración ha terminado. En caso contrario, se deberán añadir correcciones. Estas pruebas se deben pasar por completo antes de cada entrega, para asegurar la no regresión funcional.</a:t>
            </a:r>
          </a:p>
        </p:txBody>
      </p:sp>
    </p:spTree>
    <p:extLst>
      <p:ext uri="{BB962C8B-B14F-4D97-AF65-F5344CB8AC3E}">
        <p14:creationId xmlns:p14="http://schemas.microsoft.com/office/powerpoint/2010/main" val="4057061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D1D7D7-CAEF-4250-BDD5-FB5F4F961979}"/>
              </a:ext>
            </a:extLst>
          </p:cNvPr>
          <p:cNvSpPr>
            <a:spLocks noGrp="1"/>
          </p:cNvSpPr>
          <p:nvPr>
            <p:ph type="title"/>
          </p:nvPr>
        </p:nvSpPr>
        <p:spPr/>
        <p:txBody>
          <a:bodyPr/>
          <a:lstStyle/>
          <a:p>
            <a:r>
              <a:rPr lang="es-CL" dirty="0"/>
              <a:t>Realizar reestructuración del código</a:t>
            </a:r>
          </a:p>
        </p:txBody>
      </p:sp>
      <p:sp>
        <p:nvSpPr>
          <p:cNvPr id="3" name="Marcador de contenido 2">
            <a:extLst>
              <a:ext uri="{FF2B5EF4-FFF2-40B4-BE49-F238E27FC236}">
                <a16:creationId xmlns:a16="http://schemas.microsoft.com/office/drawing/2014/main" id="{1679930A-2631-41AB-BF5F-64137C0BD1A6}"/>
              </a:ext>
            </a:extLst>
          </p:cNvPr>
          <p:cNvSpPr>
            <a:spLocks noGrp="1"/>
          </p:cNvSpPr>
          <p:nvPr>
            <p:ph idx="1"/>
          </p:nvPr>
        </p:nvSpPr>
        <p:spPr/>
        <p:txBody>
          <a:bodyPr/>
          <a:lstStyle/>
          <a:p>
            <a:pPr marL="344170" indent="-344170"/>
            <a:r>
              <a:rPr lang="es-CL" dirty="0"/>
              <a:t>Esta tarea consiste en refactorizar continuamente el código, con el objetivo de aumentar la calidad, la arquitectura y el rendimiento, eliminar el código inútil, etc.</a:t>
            </a:r>
            <a:endParaRPr lang="en-US"/>
          </a:p>
        </p:txBody>
      </p:sp>
    </p:spTree>
    <p:extLst>
      <p:ext uri="{BB962C8B-B14F-4D97-AF65-F5344CB8AC3E}">
        <p14:creationId xmlns:p14="http://schemas.microsoft.com/office/powerpoint/2010/main" val="1965792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3A3083-0B61-4688-BA02-E48EBCA412C0}"/>
              </a:ext>
            </a:extLst>
          </p:cNvPr>
          <p:cNvSpPr>
            <a:spLocks noGrp="1"/>
          </p:cNvSpPr>
          <p:nvPr>
            <p:ph type="title"/>
          </p:nvPr>
        </p:nvSpPr>
        <p:spPr/>
        <p:txBody>
          <a:bodyPr/>
          <a:lstStyle/>
          <a:p>
            <a:r>
              <a:rPr lang="es-CL" dirty="0"/>
              <a:t>Programación en parejas</a:t>
            </a:r>
          </a:p>
        </p:txBody>
      </p:sp>
      <p:sp>
        <p:nvSpPr>
          <p:cNvPr id="3" name="Marcador de contenido 2">
            <a:extLst>
              <a:ext uri="{FF2B5EF4-FFF2-40B4-BE49-F238E27FC236}">
                <a16:creationId xmlns:a16="http://schemas.microsoft.com/office/drawing/2014/main" id="{CAC5FA22-479F-4468-8CB7-43CB2CBC7553}"/>
              </a:ext>
            </a:extLst>
          </p:cNvPr>
          <p:cNvSpPr>
            <a:spLocks noGrp="1"/>
          </p:cNvSpPr>
          <p:nvPr>
            <p:ph idx="1"/>
          </p:nvPr>
        </p:nvSpPr>
        <p:spPr/>
        <p:txBody>
          <a:bodyPr/>
          <a:lstStyle/>
          <a:p>
            <a:r>
              <a:rPr lang="es-CL" dirty="0"/>
              <a:t>Normalmente la empresa no aprecia este principio, porque se trata de realizar la tarea de programación con un compañero (estar dos en un único ordenador parece molestar a ciertas personas).</a:t>
            </a:r>
          </a:p>
          <a:p>
            <a:r>
              <a:rPr lang="es-CL" dirty="0"/>
              <a:t>El desarrollador encargado de codificar se llama Driver y es ayudado por el </a:t>
            </a:r>
            <a:r>
              <a:rPr lang="es-CL" dirty="0" err="1"/>
              <a:t>Partner</a:t>
            </a:r>
            <a:r>
              <a:rPr lang="es-CL" dirty="0"/>
              <a:t>, que le sugiere otros métodos de codificación o detecta posibles problemas relacionados con el código implementado. El cambio frecuente de rol y de pareja permite mejorar el conocimiento colectivo de la aplicación y mejorar la comunicación dentro del equipo.</a:t>
            </a:r>
          </a:p>
        </p:txBody>
      </p:sp>
    </p:spTree>
    <p:extLst>
      <p:ext uri="{BB962C8B-B14F-4D97-AF65-F5344CB8AC3E}">
        <p14:creationId xmlns:p14="http://schemas.microsoft.com/office/powerpoint/2010/main" val="1060726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0241801-CDC8-4B23-9D3B-950BB86F3CCE}"/>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3200"/>
              <a:t>Fases de la metodología XP</a:t>
            </a:r>
          </a:p>
        </p:txBody>
      </p:sp>
      <p:pic>
        <p:nvPicPr>
          <p:cNvPr id="5" name="Marcador de contenido 4" descr="Diagrama&#10;&#10;Descripción generada automáticamente">
            <a:extLst>
              <a:ext uri="{FF2B5EF4-FFF2-40B4-BE49-F238E27FC236}">
                <a16:creationId xmlns:a16="http://schemas.microsoft.com/office/drawing/2014/main" id="{17DBEB2E-F737-43C3-8B44-2FFDC75DAF2E}"/>
              </a:ext>
            </a:extLst>
          </p:cNvPr>
          <p:cNvPicPr>
            <a:picLocks noGrp="1" noChangeAspect="1"/>
          </p:cNvPicPr>
          <p:nvPr>
            <p:ph idx="1"/>
          </p:nvPr>
        </p:nvPicPr>
        <p:blipFill>
          <a:blip r:embed="rId5"/>
          <a:stretch>
            <a:fillRect/>
          </a:stretch>
        </p:blipFill>
        <p:spPr>
          <a:xfrm>
            <a:off x="5444747" y="1939461"/>
            <a:ext cx="5297322" cy="297974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6" name="Rectangle 35">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831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467864-6867-4A4A-B9B8-BEE9C890C37A}"/>
              </a:ext>
            </a:extLst>
          </p:cNvPr>
          <p:cNvSpPr>
            <a:spLocks noGrp="1"/>
          </p:cNvSpPr>
          <p:nvPr>
            <p:ph type="title"/>
          </p:nvPr>
        </p:nvSpPr>
        <p:spPr/>
        <p:txBody>
          <a:bodyPr/>
          <a:lstStyle/>
          <a:p>
            <a:r>
              <a:rPr lang="es-CL" dirty="0"/>
              <a:t>Planificación</a:t>
            </a:r>
          </a:p>
        </p:txBody>
      </p:sp>
      <p:sp>
        <p:nvSpPr>
          <p:cNvPr id="3" name="Marcador de contenido 2">
            <a:extLst>
              <a:ext uri="{FF2B5EF4-FFF2-40B4-BE49-F238E27FC236}">
                <a16:creationId xmlns:a16="http://schemas.microsoft.com/office/drawing/2014/main" id="{AE554687-4EDF-4E15-B980-393CBEAEC506}"/>
              </a:ext>
            </a:extLst>
          </p:cNvPr>
          <p:cNvSpPr>
            <a:spLocks noGrp="1"/>
          </p:cNvSpPr>
          <p:nvPr>
            <p:ph idx="1"/>
          </p:nvPr>
        </p:nvSpPr>
        <p:spPr/>
        <p:txBody>
          <a:bodyPr/>
          <a:lstStyle/>
          <a:p>
            <a:r>
              <a:rPr lang="es-CL" dirty="0"/>
              <a:t>Según la identificación de las historias de usuario, se priorizan y se descomponen en </a:t>
            </a:r>
            <a:r>
              <a:rPr lang="es-CL" dirty="0" err="1"/>
              <a:t>mini-versiones</a:t>
            </a:r>
            <a:r>
              <a:rPr lang="es-CL" dirty="0"/>
              <a:t>. La planificación se va a ir revisando. Cada dos semanas aproximadamente de iteración, se debe obtener un software útil, funcional, listo para probar y lanzar.</a:t>
            </a:r>
          </a:p>
        </p:txBody>
      </p:sp>
    </p:spTree>
    <p:extLst>
      <p:ext uri="{BB962C8B-B14F-4D97-AF65-F5344CB8AC3E}">
        <p14:creationId xmlns:p14="http://schemas.microsoft.com/office/powerpoint/2010/main" val="2168143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BE2D75A-55DF-4D9C-B9DD-A512E7085BE8}"/>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Diseño</a:t>
            </a:r>
          </a:p>
        </p:txBody>
      </p:sp>
      <p:sp>
        <p:nvSpPr>
          <p:cNvPr id="3" name="Marcador de contenido 2">
            <a:extLst>
              <a:ext uri="{FF2B5EF4-FFF2-40B4-BE49-F238E27FC236}">
                <a16:creationId xmlns:a16="http://schemas.microsoft.com/office/drawing/2014/main" id="{EB4EC796-5A37-4948-BE38-31594067788C}"/>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pPr>
              <a:lnSpc>
                <a:spcPct val="110000"/>
              </a:lnSpc>
            </a:pPr>
            <a:r>
              <a:rPr lang="es-CL" sz="1600" dirty="0"/>
              <a:t>En este paso se intentará trabajar con un código sencillo, haciendo lo mínimo imprescindible para que funcione. Se obtendrá el prototipo. Además, para el diseño del software orientado a objetos, se crearán tarjetas CRC (Clase-Responsabilidad-Colaboración</a:t>
            </a:r>
            <a:r>
              <a:rPr lang="en-US" sz="1600" dirty="0"/>
              <a:t>).</a:t>
            </a:r>
          </a:p>
        </p:txBody>
      </p:sp>
      <p:pic>
        <p:nvPicPr>
          <p:cNvPr id="6" name="Marcador de contenido 5" descr="Interfaz de usuario gráfica, Texto, Aplicación&#10;&#10;Descripción generada automáticamente">
            <a:extLst>
              <a:ext uri="{FF2B5EF4-FFF2-40B4-BE49-F238E27FC236}">
                <a16:creationId xmlns:a16="http://schemas.microsoft.com/office/drawing/2014/main" id="{AE7C2C47-2A32-42DD-9070-02F58A2F61B1}"/>
              </a:ext>
            </a:extLst>
          </p:cNvPr>
          <p:cNvPicPr>
            <a:picLocks noGrp="1" noChangeAspect="1"/>
          </p:cNvPicPr>
          <p:nvPr>
            <p:ph sz="half" idx="2"/>
          </p:nvPr>
        </p:nvPicPr>
        <p:blipFill>
          <a:blip r:embed="rId5"/>
          <a:stretch>
            <a:fillRect/>
          </a:stretch>
        </p:blipFill>
        <p:spPr>
          <a:xfrm>
            <a:off x="5590602" y="2348779"/>
            <a:ext cx="4503753"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7" name="Rectangle 36">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0335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C1AB0F05-2407-440A-BF54-962B916E2CA5}"/>
              </a:ext>
            </a:extLst>
          </p:cNvPr>
          <p:cNvSpPr>
            <a:spLocks noGrp="1"/>
          </p:cNvSpPr>
          <p:nvPr>
            <p:ph type="title"/>
          </p:nvPr>
        </p:nvSpPr>
        <p:spPr/>
        <p:txBody>
          <a:bodyPr/>
          <a:lstStyle/>
          <a:p>
            <a:r>
              <a:rPr lang="es-CL" dirty="0" err="1"/>
              <a:t>Codificacion</a:t>
            </a:r>
            <a:endParaRPr lang="es-CL" dirty="0"/>
          </a:p>
        </p:txBody>
      </p:sp>
      <p:sp>
        <p:nvSpPr>
          <p:cNvPr id="6" name="Marcador de contenido 5">
            <a:extLst>
              <a:ext uri="{FF2B5EF4-FFF2-40B4-BE49-F238E27FC236}">
                <a16:creationId xmlns:a16="http://schemas.microsoft.com/office/drawing/2014/main" id="{6CE0FEC5-ABA3-48BA-AD35-5764F0103A2B}"/>
              </a:ext>
            </a:extLst>
          </p:cNvPr>
          <p:cNvSpPr>
            <a:spLocks noGrp="1"/>
          </p:cNvSpPr>
          <p:nvPr>
            <p:ph idx="1"/>
          </p:nvPr>
        </p:nvSpPr>
        <p:spPr/>
        <p:txBody>
          <a:bodyPr/>
          <a:lstStyle/>
          <a:p>
            <a:r>
              <a:rPr lang="es-CL" dirty="0"/>
              <a:t>La programación aquí se hace «a dos manos», en parejas en frente del mismo ordenador. Incluso, a veces se intercambian las parejas. De esta forma, nos aseguramos que se realice un código más universal, con el que cualquier otro programador podría trabajar y entender.  Y es que deber parecer que ha sido realizado por una única persona. Así se conseguirá una programación organizada y planificada.</a:t>
            </a:r>
          </a:p>
        </p:txBody>
      </p:sp>
    </p:spTree>
    <p:extLst>
      <p:ext uri="{BB962C8B-B14F-4D97-AF65-F5344CB8AC3E}">
        <p14:creationId xmlns:p14="http://schemas.microsoft.com/office/powerpoint/2010/main" val="313470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C4A0BC-9685-4899-85F3-5F59BDE63ECC}"/>
              </a:ext>
            </a:extLst>
          </p:cNvPr>
          <p:cNvSpPr>
            <a:spLocks noGrp="1"/>
          </p:cNvSpPr>
          <p:nvPr>
            <p:ph type="title"/>
          </p:nvPr>
        </p:nvSpPr>
        <p:spPr/>
        <p:txBody>
          <a:bodyPr/>
          <a:lstStyle/>
          <a:p>
            <a:r>
              <a:rPr lang="es-CL" dirty="0"/>
              <a:t>Pruebas</a:t>
            </a:r>
          </a:p>
        </p:txBody>
      </p:sp>
      <p:sp>
        <p:nvSpPr>
          <p:cNvPr id="3" name="Marcador de contenido 2">
            <a:extLst>
              <a:ext uri="{FF2B5EF4-FFF2-40B4-BE49-F238E27FC236}">
                <a16:creationId xmlns:a16="http://schemas.microsoft.com/office/drawing/2014/main" id="{4588AD1B-A16F-489B-BA50-2BCAB7CD470D}"/>
              </a:ext>
            </a:extLst>
          </p:cNvPr>
          <p:cNvSpPr>
            <a:spLocks noGrp="1"/>
          </p:cNvSpPr>
          <p:nvPr>
            <p:ph idx="1"/>
          </p:nvPr>
        </p:nvSpPr>
        <p:spPr/>
        <p:txBody>
          <a:bodyPr/>
          <a:lstStyle/>
          <a:p>
            <a:r>
              <a:rPr lang="es-CL" dirty="0"/>
              <a:t>Se deben realizar pruebas automáticas continuamente. Al tratarse normalmente de proyectos a corto plazo, este testeo automatizado y constante es clave. Además, el propio cliente puede hacer pruebas, proponer nuevas pruebas e ir validando las </a:t>
            </a:r>
            <a:r>
              <a:rPr lang="es-CL" dirty="0" err="1"/>
              <a:t>mini-versiones</a:t>
            </a:r>
            <a:r>
              <a:rPr lang="es-CL" dirty="0"/>
              <a:t>.</a:t>
            </a:r>
          </a:p>
        </p:txBody>
      </p:sp>
    </p:spTree>
    <p:extLst>
      <p:ext uri="{BB962C8B-B14F-4D97-AF65-F5344CB8AC3E}">
        <p14:creationId xmlns:p14="http://schemas.microsoft.com/office/powerpoint/2010/main" val="2752977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F4E027-ED74-4480-BDA3-04D16182854C}"/>
              </a:ext>
            </a:extLst>
          </p:cNvPr>
          <p:cNvSpPr>
            <a:spLocks noGrp="1"/>
          </p:cNvSpPr>
          <p:nvPr>
            <p:ph type="title"/>
          </p:nvPr>
        </p:nvSpPr>
        <p:spPr/>
        <p:txBody>
          <a:bodyPr/>
          <a:lstStyle/>
          <a:p>
            <a:r>
              <a:rPr lang="es-CL" dirty="0"/>
              <a:t>Lanzamiento</a:t>
            </a:r>
          </a:p>
        </p:txBody>
      </p:sp>
      <p:sp>
        <p:nvSpPr>
          <p:cNvPr id="3" name="Marcador de contenido 2">
            <a:extLst>
              <a:ext uri="{FF2B5EF4-FFF2-40B4-BE49-F238E27FC236}">
                <a16:creationId xmlns:a16="http://schemas.microsoft.com/office/drawing/2014/main" id="{9A9CC00B-B890-4D96-AE44-CACD3E39C97C}"/>
              </a:ext>
            </a:extLst>
          </p:cNvPr>
          <p:cNvSpPr>
            <a:spLocks noGrp="1"/>
          </p:cNvSpPr>
          <p:nvPr>
            <p:ph idx="1"/>
          </p:nvPr>
        </p:nvSpPr>
        <p:spPr/>
        <p:txBody>
          <a:bodyPr/>
          <a:lstStyle/>
          <a:p>
            <a:r>
              <a:rPr lang="es-CL" dirty="0"/>
              <a:t>Si hemos llegado a este punto, significa que hemos probado todas las historias de usuario o </a:t>
            </a:r>
            <a:r>
              <a:rPr lang="es-CL" dirty="0" err="1"/>
              <a:t>mini-versiones</a:t>
            </a:r>
            <a:r>
              <a:rPr lang="es-CL" dirty="0"/>
              <a:t> con éxito, ajustándonos a los requerimientos de los clientes. Tenemos un software útil y podemos incorporarlo en el producto.</a:t>
            </a:r>
          </a:p>
        </p:txBody>
      </p:sp>
    </p:spTree>
    <p:extLst>
      <p:ext uri="{BB962C8B-B14F-4D97-AF65-F5344CB8AC3E}">
        <p14:creationId xmlns:p14="http://schemas.microsoft.com/office/powerpoint/2010/main" val="1679021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C49993-EE37-4E93-9599-494E654EAEB6}"/>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BF704336-A878-42AD-9128-5802473FE793}"/>
              </a:ext>
            </a:extLst>
          </p:cNvPr>
          <p:cNvSpPr>
            <a:spLocks noGrp="1"/>
          </p:cNvSpPr>
          <p:nvPr>
            <p:ph idx="1"/>
          </p:nvPr>
        </p:nvSpPr>
        <p:spPr/>
        <p:txBody>
          <a:bodyPr/>
          <a:lstStyle/>
          <a:p>
            <a:r>
              <a:rPr lang="es-CL" dirty="0"/>
              <a:t>El objetivo de </a:t>
            </a:r>
            <a:r>
              <a:rPr lang="es-CL" dirty="0" err="1"/>
              <a:t>eXtreme</a:t>
            </a:r>
            <a:r>
              <a:rPr lang="es-CL" dirty="0"/>
              <a:t> </a:t>
            </a:r>
            <a:r>
              <a:rPr lang="es-CL" dirty="0" err="1"/>
              <a:t>Programming</a:t>
            </a:r>
            <a:r>
              <a:rPr lang="es-CL" dirty="0"/>
              <a:t> (XP) es destacar al máximo las mejores prácticas de desarrollo (en este sentido, se basa totalmente en la observación práctica de lo que funciona bien en el desarrollo de aplicaciones).</a:t>
            </a:r>
          </a:p>
        </p:txBody>
      </p:sp>
    </p:spTree>
    <p:extLst>
      <p:ext uri="{BB962C8B-B14F-4D97-AF65-F5344CB8AC3E}">
        <p14:creationId xmlns:p14="http://schemas.microsoft.com/office/powerpoint/2010/main" val="2647519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83B3F-1ADF-4ABE-B8B4-875F26485DF8}"/>
              </a:ext>
            </a:extLst>
          </p:cNvPr>
          <p:cNvSpPr>
            <a:spLocks noGrp="1"/>
          </p:cNvSpPr>
          <p:nvPr>
            <p:ph type="ctrTitle"/>
          </p:nvPr>
        </p:nvSpPr>
        <p:spPr/>
        <p:txBody>
          <a:bodyPr/>
          <a:lstStyle/>
          <a:p>
            <a:r>
              <a:rPr lang="es-CL" dirty="0"/>
              <a:t>Valores de XP</a:t>
            </a:r>
          </a:p>
        </p:txBody>
      </p:sp>
      <p:sp>
        <p:nvSpPr>
          <p:cNvPr id="5" name="Subtítulo 4">
            <a:extLst>
              <a:ext uri="{FF2B5EF4-FFF2-40B4-BE49-F238E27FC236}">
                <a16:creationId xmlns:a16="http://schemas.microsoft.com/office/drawing/2014/main" id="{DC4216BB-C0D5-4D62-A4F4-F80B917200EE}"/>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416044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643F3-0DD1-4F46-BAF7-7D0F1206B712}"/>
              </a:ext>
            </a:extLst>
          </p:cNvPr>
          <p:cNvSpPr>
            <a:spLocks noGrp="1"/>
          </p:cNvSpPr>
          <p:nvPr>
            <p:ph type="title"/>
          </p:nvPr>
        </p:nvSpPr>
        <p:spPr/>
        <p:txBody>
          <a:bodyPr/>
          <a:lstStyle/>
          <a:p>
            <a:r>
              <a:rPr lang="es-CL" dirty="0"/>
              <a:t>Simplicidad</a:t>
            </a:r>
          </a:p>
        </p:txBody>
      </p:sp>
      <p:sp>
        <p:nvSpPr>
          <p:cNvPr id="3" name="Marcador de contenido 2">
            <a:extLst>
              <a:ext uri="{FF2B5EF4-FFF2-40B4-BE49-F238E27FC236}">
                <a16:creationId xmlns:a16="http://schemas.microsoft.com/office/drawing/2014/main" id="{7F8B2A8B-1578-4FBB-8E05-1A5FE0C80499}"/>
              </a:ext>
            </a:extLst>
          </p:cNvPr>
          <p:cNvSpPr>
            <a:spLocks noGrp="1"/>
          </p:cNvSpPr>
          <p:nvPr>
            <p:ph idx="1"/>
          </p:nvPr>
        </p:nvSpPr>
        <p:spPr/>
        <p:txBody>
          <a:bodyPr>
            <a:normAutofit/>
          </a:bodyPr>
          <a:lstStyle/>
          <a:p>
            <a:pPr marL="344170" indent="-344170"/>
            <a:r>
              <a:rPr lang="es-CL" dirty="0"/>
              <a:t>Es la base de la programación extrema. Se simplifica el diseño para agilizar el desarrollo y facilitar el mantenimiento.</a:t>
            </a:r>
            <a:endParaRPr lang="es-CL" b="1" dirty="0">
              <a:cs typeface="Arial"/>
            </a:endParaRPr>
          </a:p>
          <a:p>
            <a:pPr marL="344170" indent="-344170"/>
            <a:r>
              <a:rPr lang="es-CL" dirty="0"/>
              <a:t>Para mantener la simplicidad es necesaria la refactorización del código, ésta es la manera de mantener el código simple a medida que crece. También se aplica la simplicidad en la documentación, de esta manera el código debe comentarse en su justa medida, intentando eso sí que el código esté autodocumentado.</a:t>
            </a:r>
            <a:endParaRPr lang="es-CL" dirty="0">
              <a:cs typeface="Arial" panose="020B0604020202020204"/>
            </a:endParaRPr>
          </a:p>
        </p:txBody>
      </p:sp>
    </p:spTree>
    <p:extLst>
      <p:ext uri="{BB962C8B-B14F-4D97-AF65-F5344CB8AC3E}">
        <p14:creationId xmlns:p14="http://schemas.microsoft.com/office/powerpoint/2010/main" val="4044663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7A3B42-AE83-4257-9B07-F8535D445817}"/>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C7498D9B-B1B4-46C5-9F3F-9A0530DA4BAC}"/>
              </a:ext>
            </a:extLst>
          </p:cNvPr>
          <p:cNvSpPr>
            <a:spLocks noGrp="1"/>
          </p:cNvSpPr>
          <p:nvPr>
            <p:ph idx="1"/>
          </p:nvPr>
        </p:nvSpPr>
        <p:spPr/>
        <p:txBody>
          <a:bodyPr/>
          <a:lstStyle/>
          <a:p>
            <a:pPr marL="344170" indent="-344170"/>
            <a:r>
              <a:rPr lang="es-CL" dirty="0"/>
              <a:t>Para ello se deben elegir adecuadamente los nombres de las variables, métodos y clases. Los nombres largos no decrementan la eficiencia del código ni el tiempo de desarrollo.</a:t>
            </a:r>
            <a:endParaRPr lang="es-CL" b="1" dirty="0">
              <a:cs typeface="Arial"/>
            </a:endParaRPr>
          </a:p>
          <a:p>
            <a:pPr marL="344170" indent="-344170"/>
            <a:r>
              <a:rPr lang="es-CL" dirty="0"/>
              <a:t>Aplicando la simplicidad junto con la autoría colectiva del código y la programación por parejas se asegura que cuanto más grande se haga el proyecto, todo el equipo conocerá más y mejor el sistema completo.</a:t>
            </a:r>
            <a:endParaRPr lang="es-CL" dirty="0">
              <a:cs typeface="Arial" panose="020B0604020202020204"/>
            </a:endParaRPr>
          </a:p>
        </p:txBody>
      </p:sp>
    </p:spTree>
    <p:extLst>
      <p:ext uri="{BB962C8B-B14F-4D97-AF65-F5344CB8AC3E}">
        <p14:creationId xmlns:p14="http://schemas.microsoft.com/office/powerpoint/2010/main" val="3816155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37B898-8517-4E42-974C-E4BB05642EF1}"/>
              </a:ext>
            </a:extLst>
          </p:cNvPr>
          <p:cNvSpPr>
            <a:spLocks noGrp="1"/>
          </p:cNvSpPr>
          <p:nvPr>
            <p:ph type="title"/>
          </p:nvPr>
        </p:nvSpPr>
        <p:spPr/>
        <p:txBody>
          <a:bodyPr/>
          <a:lstStyle/>
          <a:p>
            <a:r>
              <a:rPr lang="es-CL" dirty="0"/>
              <a:t>Comunicación	</a:t>
            </a:r>
          </a:p>
        </p:txBody>
      </p:sp>
      <p:sp>
        <p:nvSpPr>
          <p:cNvPr id="3" name="Marcador de contenido 2">
            <a:extLst>
              <a:ext uri="{FF2B5EF4-FFF2-40B4-BE49-F238E27FC236}">
                <a16:creationId xmlns:a16="http://schemas.microsoft.com/office/drawing/2014/main" id="{11BB7CB5-E9E8-4C56-88D0-82EDF0DB8018}"/>
              </a:ext>
            </a:extLst>
          </p:cNvPr>
          <p:cNvSpPr>
            <a:spLocks noGrp="1"/>
          </p:cNvSpPr>
          <p:nvPr>
            <p:ph idx="1"/>
          </p:nvPr>
        </p:nvSpPr>
        <p:spPr/>
        <p:txBody>
          <a:bodyPr/>
          <a:lstStyle/>
          <a:p>
            <a:pPr marL="344170" indent="-344170"/>
            <a:r>
              <a:rPr lang="es-CL" dirty="0"/>
              <a:t>La Comunicación se realiza de diferentes formas, para los Programadores el código comunica mejor cuanto más simple sea. Si el código es complejo hay que esforzarse para hacerlo comprensible. </a:t>
            </a:r>
            <a:endParaRPr lang="en-US" dirty="0"/>
          </a:p>
          <a:p>
            <a:pPr marL="344170" indent="-344170"/>
            <a:r>
              <a:rPr lang="es-CL" dirty="0"/>
              <a:t>El código autodocumentado es más fiable que los comentarios ya que éstos últimos pronto quedan desfasados con el código a medida que es modificado. Debe comentarse sólo aquello que no va a variar, por ejemplo, el objetivo de una clase o la funcionalidad de un método.</a:t>
            </a:r>
            <a:endParaRPr lang="es-CL" dirty="0">
              <a:cs typeface="Arial" panose="020B0604020202020204"/>
            </a:endParaRPr>
          </a:p>
        </p:txBody>
      </p:sp>
    </p:spTree>
    <p:extLst>
      <p:ext uri="{BB962C8B-B14F-4D97-AF65-F5344CB8AC3E}">
        <p14:creationId xmlns:p14="http://schemas.microsoft.com/office/powerpoint/2010/main" val="387849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B1AA6-7055-412C-99B1-63C4348F116D}"/>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D2BFB5AB-44CA-4F0E-B3D0-623DF454DF16}"/>
              </a:ext>
            </a:extLst>
          </p:cNvPr>
          <p:cNvSpPr>
            <a:spLocks noGrp="1"/>
          </p:cNvSpPr>
          <p:nvPr>
            <p:ph idx="1"/>
          </p:nvPr>
        </p:nvSpPr>
        <p:spPr/>
        <p:txBody>
          <a:bodyPr/>
          <a:lstStyle/>
          <a:p>
            <a:pPr marL="344170" indent="-344170"/>
            <a:r>
              <a:rPr lang="es-CL" dirty="0"/>
              <a:t>Las pruebas son otra forma de comunicación ya que describen el diseño de las clases y los métodos al mostrar ejemplos concretos de cómo utilizar su funcionalidad. </a:t>
            </a:r>
            <a:endParaRPr lang="en-US"/>
          </a:p>
          <a:p>
            <a:pPr marL="344170" indent="-344170"/>
            <a:r>
              <a:rPr lang="es-CL" dirty="0"/>
              <a:t>Los programadores se comunican constantemente gracias a la programación por parejas. La comunicación con el cliente es fluida ya que el cliente forma parte del equipo de desarrollo. El cliente decide qué características tienen prioridad y siempre debe estar disponible para solucionar dudas.</a:t>
            </a:r>
            <a:endParaRPr lang="es-CL" dirty="0">
              <a:cs typeface="Arial"/>
            </a:endParaRPr>
          </a:p>
        </p:txBody>
      </p:sp>
    </p:spTree>
    <p:extLst>
      <p:ext uri="{BB962C8B-B14F-4D97-AF65-F5344CB8AC3E}">
        <p14:creationId xmlns:p14="http://schemas.microsoft.com/office/powerpoint/2010/main" val="3162392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FCF78A-4E65-4866-A355-B37C1A347E70}"/>
              </a:ext>
            </a:extLst>
          </p:cNvPr>
          <p:cNvSpPr>
            <a:spLocks noGrp="1"/>
          </p:cNvSpPr>
          <p:nvPr>
            <p:ph type="title"/>
          </p:nvPr>
        </p:nvSpPr>
        <p:spPr/>
        <p:txBody>
          <a:bodyPr/>
          <a:lstStyle/>
          <a:p>
            <a:r>
              <a:rPr lang="es-CL" dirty="0"/>
              <a:t>Retroalimentación</a:t>
            </a:r>
          </a:p>
        </p:txBody>
      </p:sp>
      <p:sp>
        <p:nvSpPr>
          <p:cNvPr id="3" name="Marcador de contenido 2">
            <a:extLst>
              <a:ext uri="{FF2B5EF4-FFF2-40B4-BE49-F238E27FC236}">
                <a16:creationId xmlns:a16="http://schemas.microsoft.com/office/drawing/2014/main" id="{20CEA4F7-5179-44AA-A26B-05C4AD25CDEC}"/>
              </a:ext>
            </a:extLst>
          </p:cNvPr>
          <p:cNvSpPr>
            <a:spLocks noGrp="1"/>
          </p:cNvSpPr>
          <p:nvPr>
            <p:ph idx="1"/>
          </p:nvPr>
        </p:nvSpPr>
        <p:spPr/>
        <p:txBody>
          <a:bodyPr>
            <a:normAutofit/>
          </a:bodyPr>
          <a:lstStyle/>
          <a:p>
            <a:pPr marL="344170" indent="-344170"/>
            <a:r>
              <a:rPr lang="es-CL" dirty="0"/>
              <a:t>Al estar el cliente integrado en el proyecto, su opinión sobre el estado del proyecto se conoce en tiempo real. Al realizarse ciclos muy cortos tras los cuales se muestran resultados, se minimiza el tener que rehacer partes que no cumplen con los requisitos y ayuda a los programadores a centrarse en lo que es más importante.</a:t>
            </a:r>
            <a:endParaRPr lang="es-CL" b="1" dirty="0">
              <a:cs typeface="Arial" panose="020B0604020202020204"/>
            </a:endParaRPr>
          </a:p>
        </p:txBody>
      </p:sp>
    </p:spTree>
    <p:extLst>
      <p:ext uri="{BB962C8B-B14F-4D97-AF65-F5344CB8AC3E}">
        <p14:creationId xmlns:p14="http://schemas.microsoft.com/office/powerpoint/2010/main" val="1914128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{3F30FD55-819A-4E5A-BB90-37CC7B501615}tf16401375</Template>
  <TotalTime>525</TotalTime>
  <Words>1518</Words>
  <Application>Microsoft Office PowerPoint</Application>
  <PresentationFormat>Panorámica</PresentationFormat>
  <Paragraphs>55</Paragraphs>
  <Slides>28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MS Shell Dlg 2</vt:lpstr>
      <vt:lpstr>Wingdings</vt:lpstr>
      <vt:lpstr>Wingdings 3</vt:lpstr>
      <vt:lpstr>Madison</vt:lpstr>
      <vt:lpstr>Programación Extrema</vt:lpstr>
      <vt:lpstr>¿Qué es XP?</vt:lpstr>
      <vt:lpstr>Presentación de PowerPoint</vt:lpstr>
      <vt:lpstr>Valores de XP</vt:lpstr>
      <vt:lpstr>Simplicidad</vt:lpstr>
      <vt:lpstr>Presentación de PowerPoint</vt:lpstr>
      <vt:lpstr>Comunicación </vt:lpstr>
      <vt:lpstr>Presentación de PowerPoint</vt:lpstr>
      <vt:lpstr>Retroalimentación</vt:lpstr>
      <vt:lpstr>Coraje o valentía</vt:lpstr>
      <vt:lpstr>Presentación de PowerPoint</vt:lpstr>
      <vt:lpstr>Principios de XP</vt:lpstr>
      <vt:lpstr>Entregas frecuentes</vt:lpstr>
      <vt:lpstr>Ritmo duradero</vt:lpstr>
      <vt:lpstr>Presencia del cliente</vt:lpstr>
      <vt:lpstr>Diseño sencillo</vt:lpstr>
      <vt:lpstr>Implementación de las reglas de codificación</vt:lpstr>
      <vt:lpstr>El equipo es responsable del código</vt:lpstr>
      <vt:lpstr>Uso de pruebas unitarias</vt:lpstr>
      <vt:lpstr>Prueba de aceptación</vt:lpstr>
      <vt:lpstr>Realizar reestructuración del código</vt:lpstr>
      <vt:lpstr>Programación en parejas</vt:lpstr>
      <vt:lpstr>Fases de la metodología XP</vt:lpstr>
      <vt:lpstr>Planificación</vt:lpstr>
      <vt:lpstr>Diseño</vt:lpstr>
      <vt:lpstr>Codificacion</vt:lpstr>
      <vt:lpstr>Pruebas</vt:lpstr>
      <vt:lpstr>Lanzamiento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Extrema</dc:title>
  <dc:creator>FELIPE ANTONIO OLIVARES ACUNA</dc:creator>
  <cp:lastModifiedBy>FELIPE ANTONIO OLIVARES ACUNA</cp:lastModifiedBy>
  <cp:revision>33</cp:revision>
  <dcterms:created xsi:type="dcterms:W3CDTF">2021-11-30T02:37:13Z</dcterms:created>
  <dcterms:modified xsi:type="dcterms:W3CDTF">2022-05-25T15:36:50Z</dcterms:modified>
</cp:coreProperties>
</file>