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78" r:id="rId9"/>
    <p:sldId id="264" r:id="rId10"/>
    <p:sldId id="280" r:id="rId11"/>
    <p:sldId id="265" r:id="rId12"/>
    <p:sldId id="266" r:id="rId13"/>
    <p:sldId id="267" r:id="rId14"/>
    <p:sldId id="269" r:id="rId15"/>
    <p:sldId id="268" r:id="rId16"/>
    <p:sldId id="270" r:id="rId17"/>
    <p:sldId id="271" r:id="rId18"/>
    <p:sldId id="272" r:id="rId19"/>
    <p:sldId id="273" r:id="rId20"/>
    <p:sldId id="275" r:id="rId21"/>
    <p:sldId id="274" r:id="rId22"/>
    <p:sldId id="276" r:id="rId23"/>
    <p:sldId id="279"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94227" autoAdjust="0"/>
  </p:normalViewPr>
  <p:slideViewPr>
    <p:cSldViewPr snapToGrid="0">
      <p:cViewPr>
        <p:scale>
          <a:sx n="60" d="100"/>
          <a:sy n="60" d="100"/>
        </p:scale>
        <p:origin x="-1188"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5/22/2022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5/22/2022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5/22/2022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‹Nº›</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5/22/2022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‹Nº›</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52" r:id="rId1"/>
    <p:sldLayoutId id="2147483650" r:id="rId2"/>
    <p:sldLayoutId id="2147483649" r:id="rId3"/>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B34E6-267A-4D7A-8177-15EC2AA12007}"/>
              </a:ext>
            </a:extLst>
          </p:cNvPr>
          <p:cNvSpPr>
            <a:spLocks noGrp="1"/>
          </p:cNvSpPr>
          <p:nvPr>
            <p:ph type="ctrTitle"/>
          </p:nvPr>
        </p:nvSpPr>
        <p:spPr/>
        <p:txBody>
          <a:bodyPr>
            <a:normAutofit fontScale="90000"/>
          </a:bodyPr>
          <a:lstStyle/>
          <a:p>
            <a:r>
              <a:rPr lang="es-CL" dirty="0"/>
              <a:t>Roles y alcance del analista de sistemas.</a:t>
            </a:r>
          </a:p>
        </p:txBody>
      </p:sp>
      <p:sp>
        <p:nvSpPr>
          <p:cNvPr id="3" name="Subtítulo 2">
            <a:extLst>
              <a:ext uri="{FF2B5EF4-FFF2-40B4-BE49-F238E27FC236}">
                <a16:creationId xmlns:a16="http://schemas.microsoft.com/office/drawing/2014/main" id="{32846E7E-CFF8-44C9-A300-6AB6A4275A8C}"/>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09412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994E3-2C55-DB5C-F45E-8F5466EEE6D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B073C4B-868B-0726-34E1-4F95D4831895}"/>
              </a:ext>
            </a:extLst>
          </p:cNvPr>
          <p:cNvSpPr>
            <a:spLocks noGrp="1"/>
          </p:cNvSpPr>
          <p:nvPr>
            <p:ph idx="1"/>
          </p:nvPr>
        </p:nvSpPr>
        <p:spPr/>
        <p:txBody>
          <a:bodyPr/>
          <a:lstStyle/>
          <a:p>
            <a:r>
              <a:rPr lang="es-CL" dirty="0"/>
              <a:t>En el rol de agente de cambio, un analista de sistemas siempre va en favor de una vía particular de cambio involucrada con el uso de sistemas de información y también está encargado de enseñar a los usuarios el proceso del cambio, ya que los cambios en el sistema de información no ocurren por separado, sino que producen cambios consecuentes en el resto de la organización.</a:t>
            </a:r>
          </a:p>
        </p:txBody>
      </p:sp>
    </p:spTree>
    <p:extLst>
      <p:ext uri="{BB962C8B-B14F-4D97-AF65-F5344CB8AC3E}">
        <p14:creationId xmlns:p14="http://schemas.microsoft.com/office/powerpoint/2010/main" val="362702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9655567-24F1-6F7B-BEFF-0D4DD51D74FE}"/>
              </a:ext>
            </a:extLst>
          </p:cNvPr>
          <p:cNvSpPr>
            <a:spLocks noGrp="1"/>
          </p:cNvSpPr>
          <p:nvPr>
            <p:ph type="title"/>
          </p:nvPr>
        </p:nvSpPr>
        <p:spPr/>
        <p:txBody>
          <a:bodyPr/>
          <a:lstStyle/>
          <a:p>
            <a:r>
              <a:rPr lang="es-CL" dirty="0"/>
              <a:t>¿Qué características debe tener un buen analista?</a:t>
            </a:r>
          </a:p>
        </p:txBody>
      </p:sp>
      <p:sp>
        <p:nvSpPr>
          <p:cNvPr id="7" name="Marcador de contenido 6">
            <a:extLst>
              <a:ext uri="{FF2B5EF4-FFF2-40B4-BE49-F238E27FC236}">
                <a16:creationId xmlns:a16="http://schemas.microsoft.com/office/drawing/2014/main" id="{83BFBD36-1EF2-AD15-FB12-0507EF0D8739}"/>
              </a:ext>
            </a:extLst>
          </p:cNvPr>
          <p:cNvSpPr>
            <a:spLocks noGrp="1"/>
          </p:cNvSpPr>
          <p:nvPr>
            <p:ph idx="1"/>
          </p:nvPr>
        </p:nvSpPr>
        <p:spPr/>
        <p:txBody>
          <a:bodyPr>
            <a:normAutofit/>
          </a:bodyPr>
          <a:lstStyle/>
          <a:p>
            <a:r>
              <a:rPr lang="es-CL" dirty="0"/>
              <a:t>Los analistas de sistemas necesitan ser capaces de comprender las necesidades de los humanos al interactuar con la tecnología, además de que necesitan suficiente experiencia con las computadoras como para programar, comprender las capacidades de las computadoras, deducir los requerimientos de información de los usuarios y comunicar lo que se necesita a los programadores. También deben poseer una sólida ética personal y profesional para poder dar forma a las relaciones con sus clientes.</a:t>
            </a:r>
          </a:p>
        </p:txBody>
      </p:sp>
    </p:spTree>
    <p:extLst>
      <p:ext uri="{BB962C8B-B14F-4D97-AF65-F5344CB8AC3E}">
        <p14:creationId xmlns:p14="http://schemas.microsoft.com/office/powerpoint/2010/main" val="275407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E8CFB1-0223-6531-8C21-139A5750577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B6241022-5C90-CE0F-8621-411DB33A1E2E}"/>
              </a:ext>
            </a:extLst>
          </p:cNvPr>
          <p:cNvSpPr>
            <a:spLocks noGrp="1"/>
          </p:cNvSpPr>
          <p:nvPr>
            <p:ph idx="1"/>
          </p:nvPr>
        </p:nvSpPr>
        <p:spPr/>
        <p:txBody>
          <a:bodyPr>
            <a:normAutofit/>
          </a:bodyPr>
          <a:lstStyle/>
          <a:p>
            <a:r>
              <a:rPr lang="es-CL" dirty="0"/>
              <a:t>También es importante mencionar que es un solucionador de problemas, es decir, cuando sea necesario, el analista debe tener la capacidad de lidiar con la situación existente mediante la aplicación habilidosa de herramientas, técnicas y experiencia. </a:t>
            </a:r>
          </a:p>
          <a:p>
            <a:r>
              <a:rPr lang="es-CL" dirty="0"/>
              <a:t>Debe ser un comunicador capaz de crear relaciones significativas con otras personas durante periodos extendidos de tiempo.</a:t>
            </a:r>
          </a:p>
        </p:txBody>
      </p:sp>
    </p:spTree>
    <p:extLst>
      <p:ext uri="{BB962C8B-B14F-4D97-AF65-F5344CB8AC3E}">
        <p14:creationId xmlns:p14="http://schemas.microsoft.com/office/powerpoint/2010/main" val="374146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725F2D-B6B3-82AE-4FF3-6105BA67090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155A186-7EEA-E0FB-CAC6-2CBDC892AF06}"/>
              </a:ext>
            </a:extLst>
          </p:cNvPr>
          <p:cNvSpPr>
            <a:spLocks noGrp="1"/>
          </p:cNvSpPr>
          <p:nvPr>
            <p:ph idx="1"/>
          </p:nvPr>
        </p:nvSpPr>
        <p:spPr/>
        <p:txBody>
          <a:bodyPr/>
          <a:lstStyle/>
          <a:p>
            <a:r>
              <a:rPr lang="es-CL" dirty="0"/>
              <a:t>En conclusión el analista de sistemas debe ser un individuo disciplinado y motivado, y tener capacidad para coordinar tanto a personas como recursos variados para llevar a cabo los proyectos. El análisis de sistemas es una carrera exigente, pero como compensación siempre está en continua evolución y ofrece nuevos retos.</a:t>
            </a:r>
          </a:p>
        </p:txBody>
      </p:sp>
    </p:spTree>
    <p:extLst>
      <p:ext uri="{BB962C8B-B14F-4D97-AF65-F5344CB8AC3E}">
        <p14:creationId xmlns:p14="http://schemas.microsoft.com/office/powerpoint/2010/main" val="49575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0E379BA-86B8-73AD-8E71-04A338BFCFEE}"/>
              </a:ext>
            </a:extLst>
          </p:cNvPr>
          <p:cNvSpPr>
            <a:spLocks noGrp="1"/>
          </p:cNvSpPr>
          <p:nvPr>
            <p:ph type="ctrTitle"/>
          </p:nvPr>
        </p:nvSpPr>
        <p:spPr/>
        <p:txBody>
          <a:bodyPr/>
          <a:lstStyle/>
          <a:p>
            <a:r>
              <a:rPr lang="es-CL" dirty="0"/>
              <a:t>Alcance del analista </a:t>
            </a:r>
          </a:p>
        </p:txBody>
      </p:sp>
      <p:sp>
        <p:nvSpPr>
          <p:cNvPr id="5" name="Subtítulo 4">
            <a:extLst>
              <a:ext uri="{FF2B5EF4-FFF2-40B4-BE49-F238E27FC236}">
                <a16:creationId xmlns:a16="http://schemas.microsoft.com/office/drawing/2014/main" id="{BFD83D10-D92A-CE87-3763-BEC06A31464C}"/>
              </a:ext>
            </a:extLst>
          </p:cNvPr>
          <p:cNvSpPr>
            <a:spLocks noGrp="1"/>
          </p:cNvSpPr>
          <p:nvPr>
            <p:ph type="subTitle" idx="1"/>
          </p:nvPr>
        </p:nvSpPr>
        <p:spPr/>
        <p:txBody>
          <a:bodyPr/>
          <a:lstStyle/>
          <a:p>
            <a:endParaRPr lang="es-CL" dirty="0"/>
          </a:p>
        </p:txBody>
      </p:sp>
    </p:spTree>
    <p:extLst>
      <p:ext uri="{BB962C8B-B14F-4D97-AF65-F5344CB8AC3E}">
        <p14:creationId xmlns:p14="http://schemas.microsoft.com/office/powerpoint/2010/main" val="136672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BA0422-97AE-4328-34EE-1A1BE98C114D}"/>
              </a:ext>
            </a:extLst>
          </p:cNvPr>
          <p:cNvSpPr>
            <a:spLocks noGrp="1"/>
          </p:cNvSpPr>
          <p:nvPr>
            <p:ph type="title"/>
          </p:nvPr>
        </p:nvSpPr>
        <p:spPr/>
        <p:txBody>
          <a:bodyPr/>
          <a:lstStyle/>
          <a:p>
            <a:r>
              <a:rPr lang="es-CL" dirty="0"/>
              <a:t>Determinación de la viabilidad de un proyecto</a:t>
            </a:r>
          </a:p>
        </p:txBody>
      </p:sp>
      <p:sp>
        <p:nvSpPr>
          <p:cNvPr id="3" name="Marcador de contenido 2">
            <a:extLst>
              <a:ext uri="{FF2B5EF4-FFF2-40B4-BE49-F238E27FC236}">
                <a16:creationId xmlns:a16="http://schemas.microsoft.com/office/drawing/2014/main" id="{6CCC7ADA-651E-99B4-6A6A-123EEC960152}"/>
              </a:ext>
            </a:extLst>
          </p:cNvPr>
          <p:cNvSpPr>
            <a:spLocks noGrp="1"/>
          </p:cNvSpPr>
          <p:nvPr>
            <p:ph idx="1"/>
          </p:nvPr>
        </p:nvSpPr>
        <p:spPr/>
        <p:txBody>
          <a:bodyPr/>
          <a:lstStyle/>
          <a:p>
            <a:r>
              <a:rPr lang="es-CL" dirty="0"/>
              <a:t>El estudio de viabilidad no es un estudio detallado de sistemas, sino que se utiliza para recopilar datos más generales para los miembros de la administración, lo cual a su vez les permite tomar una decisión en cuanto a si deben continuar o no con un estudio de sistemas. </a:t>
            </a:r>
          </a:p>
        </p:txBody>
      </p:sp>
    </p:spTree>
    <p:extLst>
      <p:ext uri="{BB962C8B-B14F-4D97-AF65-F5344CB8AC3E}">
        <p14:creationId xmlns:p14="http://schemas.microsoft.com/office/powerpoint/2010/main" val="2749984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3A1CC5-1656-EC77-D56B-1548137EEC4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48E3493-FC5E-F921-9EBC-0664C5F37293}"/>
              </a:ext>
            </a:extLst>
          </p:cNvPr>
          <p:cNvSpPr>
            <a:spLocks noGrp="1"/>
          </p:cNvSpPr>
          <p:nvPr>
            <p:ph idx="1"/>
          </p:nvPr>
        </p:nvSpPr>
        <p:spPr/>
        <p:txBody>
          <a:bodyPr/>
          <a:lstStyle/>
          <a:p>
            <a:r>
              <a:rPr lang="es-CL" dirty="0"/>
              <a:t>Cuando se hace referencia a la viabilidad de un proyecto va mucho más allá del uso común del término, ya que existen tres formas principales para evaluar la viabilidad de los proyectos de sistemas: </a:t>
            </a:r>
          </a:p>
          <a:p>
            <a:pPr lvl="1"/>
            <a:r>
              <a:rPr lang="es-CL" dirty="0"/>
              <a:t>Basados en su operación,</a:t>
            </a:r>
          </a:p>
          <a:p>
            <a:pPr lvl="1"/>
            <a:r>
              <a:rPr lang="es-CL" dirty="0"/>
              <a:t>Basados en su capacidad técnica </a:t>
            </a:r>
          </a:p>
          <a:p>
            <a:pPr lvl="1"/>
            <a:r>
              <a:rPr lang="es-CL" dirty="0"/>
              <a:t>Basados en su economía. </a:t>
            </a:r>
          </a:p>
        </p:txBody>
      </p:sp>
    </p:spTree>
    <p:extLst>
      <p:ext uri="{BB962C8B-B14F-4D97-AF65-F5344CB8AC3E}">
        <p14:creationId xmlns:p14="http://schemas.microsoft.com/office/powerpoint/2010/main" val="267924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469C5-2B92-4A5E-31A0-0CDD77D24818}"/>
              </a:ext>
            </a:extLst>
          </p:cNvPr>
          <p:cNvSpPr>
            <a:spLocks noGrp="1"/>
          </p:cNvSpPr>
          <p:nvPr>
            <p:ph type="title"/>
          </p:nvPr>
        </p:nvSpPr>
        <p:spPr/>
        <p:txBody>
          <a:bodyPr/>
          <a:lstStyle/>
          <a:p>
            <a:r>
              <a:rPr lang="es-CL" dirty="0"/>
              <a:t>Viabilidad técnica</a:t>
            </a:r>
          </a:p>
        </p:txBody>
      </p:sp>
      <p:sp>
        <p:nvSpPr>
          <p:cNvPr id="3" name="Marcador de contenido 2">
            <a:extLst>
              <a:ext uri="{FF2B5EF4-FFF2-40B4-BE49-F238E27FC236}">
                <a16:creationId xmlns:a16="http://schemas.microsoft.com/office/drawing/2014/main" id="{57B853E3-6A2D-BE75-BCA0-B70BA9821E4A}"/>
              </a:ext>
            </a:extLst>
          </p:cNvPr>
          <p:cNvSpPr>
            <a:spLocks noGrp="1"/>
          </p:cNvSpPr>
          <p:nvPr>
            <p:ph idx="1"/>
          </p:nvPr>
        </p:nvSpPr>
        <p:spPr/>
        <p:txBody>
          <a:bodyPr>
            <a:normAutofit/>
          </a:bodyPr>
          <a:lstStyle/>
          <a:p>
            <a:r>
              <a:rPr lang="es-CL" dirty="0"/>
              <a:t>El analista debe averiguar si es posible desarrollar el nuevo sistema teniendo en cuenta los recursos actuales. Si no es posible el analista debe preguntarse si se puede actualizar el sistema de tal forma que pueda cumplir con lo que se necesita Si no es así,, la siguiente pregunta es si existe o no la tecnología que cumpla con las especificaciones.</a:t>
            </a:r>
          </a:p>
        </p:txBody>
      </p:sp>
    </p:spTree>
    <p:extLst>
      <p:ext uri="{BB962C8B-B14F-4D97-AF65-F5344CB8AC3E}">
        <p14:creationId xmlns:p14="http://schemas.microsoft.com/office/powerpoint/2010/main" val="553708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1DAB36-0837-2C6C-DFAF-9F7D6997C48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A53B104-14CA-294D-6285-D0EC3269CE7D}"/>
              </a:ext>
            </a:extLst>
          </p:cNvPr>
          <p:cNvSpPr>
            <a:spLocks noGrp="1"/>
          </p:cNvSpPr>
          <p:nvPr>
            <p:ph idx="1"/>
          </p:nvPr>
        </p:nvSpPr>
        <p:spPr/>
        <p:txBody>
          <a:bodyPr/>
          <a:lstStyle/>
          <a:p>
            <a:r>
              <a:rPr lang="es-CL" dirty="0"/>
              <a:t>En paralelo, el analista puede preguntar si la organización cuenta con el personal que tenga la habilidad técnica suficiente para lograr los objetivos. De no ser así, la pregunta es si pueden o no contratar programadores, probadores, expertos o demás personal adicional que pueda tener habilidades de programación distintas a las del personal existente, o derivar el proyecto a una entidad externa. </a:t>
            </a:r>
          </a:p>
          <a:p>
            <a:r>
              <a:rPr lang="es-CL" dirty="0"/>
              <a:t>Otra de las preguntas es si hay o no paquetes de software disponibles que puedan lograr sus objetivos, o si hay que personalizar el software para la organización.</a:t>
            </a:r>
          </a:p>
        </p:txBody>
      </p:sp>
    </p:spTree>
    <p:extLst>
      <p:ext uri="{BB962C8B-B14F-4D97-AF65-F5344CB8AC3E}">
        <p14:creationId xmlns:p14="http://schemas.microsoft.com/office/powerpoint/2010/main" val="352926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774B6-B03B-F6EE-F9C1-6867F59C4DE5}"/>
              </a:ext>
            </a:extLst>
          </p:cNvPr>
          <p:cNvSpPr>
            <a:spLocks noGrp="1"/>
          </p:cNvSpPr>
          <p:nvPr>
            <p:ph type="title"/>
          </p:nvPr>
        </p:nvSpPr>
        <p:spPr/>
        <p:txBody>
          <a:bodyPr/>
          <a:lstStyle/>
          <a:p>
            <a:r>
              <a:rPr lang="es-CL" dirty="0"/>
              <a:t>Viabilidad económica</a:t>
            </a:r>
          </a:p>
        </p:txBody>
      </p:sp>
      <p:sp>
        <p:nvSpPr>
          <p:cNvPr id="3" name="Marcador de contenido 2">
            <a:extLst>
              <a:ext uri="{FF2B5EF4-FFF2-40B4-BE49-F238E27FC236}">
                <a16:creationId xmlns:a16="http://schemas.microsoft.com/office/drawing/2014/main" id="{1AC63D02-5DD8-7580-9991-4CF45B189741}"/>
              </a:ext>
            </a:extLst>
          </p:cNvPr>
          <p:cNvSpPr>
            <a:spLocks noGrp="1"/>
          </p:cNvSpPr>
          <p:nvPr>
            <p:ph idx="1"/>
          </p:nvPr>
        </p:nvSpPr>
        <p:spPr/>
        <p:txBody>
          <a:bodyPr/>
          <a:lstStyle/>
          <a:p>
            <a:r>
              <a:rPr lang="es-CL" dirty="0"/>
              <a:t>La viabilidad económica es la segunda parte de la determinación de recursos. Los recursos básicos a considerar son el tiempo del analista y el tiempo de su equipo de análisis de sistemas, el costo de realizar un estudio de sistemas completo (incluyendo el tiempo de los empleados con los que usted va a trabajar), el costo del tiempo del empleado de la empresa, el costo estimado del hardware y el costo estimado del software o del desarrollo de software. </a:t>
            </a:r>
          </a:p>
        </p:txBody>
      </p:sp>
    </p:spTree>
    <p:extLst>
      <p:ext uri="{BB962C8B-B14F-4D97-AF65-F5344CB8AC3E}">
        <p14:creationId xmlns:p14="http://schemas.microsoft.com/office/powerpoint/2010/main" val="3767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7A6E13A-9F25-9CB7-75F6-6AA360186829}"/>
              </a:ext>
            </a:extLst>
          </p:cNvPr>
          <p:cNvSpPr>
            <a:spLocks noGrp="1"/>
          </p:cNvSpPr>
          <p:nvPr>
            <p:ph type="title"/>
          </p:nvPr>
        </p:nvSpPr>
        <p:spPr/>
        <p:txBody>
          <a:bodyPr/>
          <a:lstStyle/>
          <a:p>
            <a:r>
              <a:rPr lang="es-CL" dirty="0"/>
              <a:t>¿Quién es el analista de sistemas?</a:t>
            </a:r>
          </a:p>
        </p:txBody>
      </p:sp>
      <p:sp>
        <p:nvSpPr>
          <p:cNvPr id="5" name="Marcador de contenido 4">
            <a:extLst>
              <a:ext uri="{FF2B5EF4-FFF2-40B4-BE49-F238E27FC236}">
                <a16:creationId xmlns:a16="http://schemas.microsoft.com/office/drawing/2014/main" id="{A5834DE2-85B9-D464-D3A1-056DB3E71AA8}"/>
              </a:ext>
            </a:extLst>
          </p:cNvPr>
          <p:cNvSpPr>
            <a:spLocks noGrp="1"/>
          </p:cNvSpPr>
          <p:nvPr>
            <p:ph idx="1"/>
          </p:nvPr>
        </p:nvSpPr>
        <p:spPr/>
        <p:txBody>
          <a:bodyPr>
            <a:normAutofit fontScale="92500" lnSpcReduction="10000"/>
          </a:bodyPr>
          <a:lstStyle/>
          <a:p>
            <a:r>
              <a:rPr lang="es-CL" dirty="0"/>
              <a:t>El analista de sistemas es quien evalúa cómo interactúan los usuarios con la tecnología y cómo operan las empresas, para lo cual examina los procesos de entrada/salida de los datos y la producción de información con la intención de mejorar los procesos organizacionales. </a:t>
            </a:r>
          </a:p>
          <a:p>
            <a:r>
              <a:rPr lang="es-CL" dirty="0"/>
              <a:t>Muchas mejoras implican también un soporte de los usuarios y las funciones empresariales mediante el uso de sistemas de información computarizados. Esta definición enfatiza el uso de una metodología sistemática para analizar (y potencialmente mejorar) lo que ocurre en el contexto específico que los usuarios experimentan y las empresas crean. </a:t>
            </a:r>
          </a:p>
        </p:txBody>
      </p:sp>
    </p:spTree>
    <p:extLst>
      <p:ext uri="{BB962C8B-B14F-4D97-AF65-F5344CB8AC3E}">
        <p14:creationId xmlns:p14="http://schemas.microsoft.com/office/powerpoint/2010/main" val="3666359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7DCD0-7BBD-E3B6-463B-0D42E048ED8E}"/>
              </a:ext>
            </a:extLst>
          </p:cNvPr>
          <p:cNvSpPr>
            <a:spLocks noGrp="1"/>
          </p:cNvSpPr>
          <p:nvPr>
            <p:ph type="title"/>
          </p:nvPr>
        </p:nvSpPr>
        <p:spPr/>
        <p:txBody>
          <a:bodyPr/>
          <a:lstStyle/>
          <a:p>
            <a:endParaRPr lang="es-CL" dirty="0"/>
          </a:p>
        </p:txBody>
      </p:sp>
      <p:sp>
        <p:nvSpPr>
          <p:cNvPr id="3" name="Marcador de contenido 2">
            <a:extLst>
              <a:ext uri="{FF2B5EF4-FFF2-40B4-BE49-F238E27FC236}">
                <a16:creationId xmlns:a16="http://schemas.microsoft.com/office/drawing/2014/main" id="{0F6B303D-16C2-B688-7B40-E0B584390238}"/>
              </a:ext>
            </a:extLst>
          </p:cNvPr>
          <p:cNvSpPr>
            <a:spLocks noGrp="1"/>
          </p:cNvSpPr>
          <p:nvPr>
            <p:ph idx="1"/>
          </p:nvPr>
        </p:nvSpPr>
        <p:spPr/>
        <p:txBody>
          <a:bodyPr/>
          <a:lstStyle/>
          <a:p>
            <a:r>
              <a:rPr lang="es-CL" dirty="0"/>
              <a:t>La empresa afectada debe ser capaz de ver el valor de la inversión que está considerando antes de comprometerse con un estudio de sistemas completo. </a:t>
            </a:r>
          </a:p>
          <a:p>
            <a:r>
              <a:rPr lang="es-CL" dirty="0"/>
              <a:t>Si las ganancias a largo plazo llegaran a ser eclipsadas por  los costos a corto plazo, o no producen una reducción inmediata en los costos de operación, entonces el sistema no es económicamente viable y el proyecto no debe continuar.</a:t>
            </a:r>
          </a:p>
        </p:txBody>
      </p:sp>
    </p:spTree>
    <p:extLst>
      <p:ext uri="{BB962C8B-B14F-4D97-AF65-F5344CB8AC3E}">
        <p14:creationId xmlns:p14="http://schemas.microsoft.com/office/powerpoint/2010/main" val="2762258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FCD3A-81A3-2AC2-8484-5894A09D1906}"/>
              </a:ext>
            </a:extLst>
          </p:cNvPr>
          <p:cNvSpPr>
            <a:spLocks noGrp="1"/>
          </p:cNvSpPr>
          <p:nvPr>
            <p:ph type="title"/>
          </p:nvPr>
        </p:nvSpPr>
        <p:spPr/>
        <p:txBody>
          <a:bodyPr/>
          <a:lstStyle/>
          <a:p>
            <a:r>
              <a:rPr lang="es-CL" dirty="0"/>
              <a:t>Viabilidad Operacional</a:t>
            </a:r>
          </a:p>
        </p:txBody>
      </p:sp>
      <p:sp>
        <p:nvSpPr>
          <p:cNvPr id="3" name="Marcador de contenido 2">
            <a:extLst>
              <a:ext uri="{FF2B5EF4-FFF2-40B4-BE49-F238E27FC236}">
                <a16:creationId xmlns:a16="http://schemas.microsoft.com/office/drawing/2014/main" id="{2114A32C-0DE0-AE78-5666-7786009745CC}"/>
              </a:ext>
            </a:extLst>
          </p:cNvPr>
          <p:cNvSpPr>
            <a:spLocks noGrp="1"/>
          </p:cNvSpPr>
          <p:nvPr>
            <p:ph idx="1"/>
          </p:nvPr>
        </p:nvSpPr>
        <p:spPr/>
        <p:txBody>
          <a:bodyPr/>
          <a:lstStyle/>
          <a:p>
            <a:r>
              <a:rPr lang="es-CL" dirty="0"/>
              <a:t>En el caso en que tanto los recursos técnicos como económicos se consideren adecuados el analista de sistemas debe aún considerar la viabilidad operacional del proyecto solicitado. </a:t>
            </a:r>
          </a:p>
          <a:p>
            <a:r>
              <a:rPr lang="es-CL" dirty="0"/>
              <a:t>La viabilidad operacional depende de los recursos humanos disponibles para el proyecto e implica la acción de pronosticar si el sistema funcionará y se utilizará una vez instalado</a:t>
            </a:r>
          </a:p>
        </p:txBody>
      </p:sp>
    </p:spTree>
    <p:extLst>
      <p:ext uri="{BB962C8B-B14F-4D97-AF65-F5344CB8AC3E}">
        <p14:creationId xmlns:p14="http://schemas.microsoft.com/office/powerpoint/2010/main" val="297853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3ECA6-DD72-1F4C-E23C-E690D9D8A41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0CCC7990-C42D-CD87-4275-2E1CE5992C09}"/>
              </a:ext>
            </a:extLst>
          </p:cNvPr>
          <p:cNvSpPr>
            <a:spLocks noGrp="1"/>
          </p:cNvSpPr>
          <p:nvPr>
            <p:ph idx="1"/>
          </p:nvPr>
        </p:nvSpPr>
        <p:spPr/>
        <p:txBody>
          <a:bodyPr/>
          <a:lstStyle/>
          <a:p>
            <a:r>
              <a:rPr lang="es-CL" dirty="0"/>
              <a:t>En el caso de que los usuarios están prácticamente casados con el sistema actual habrá mucha resistencia a la implementación de un sistema nuevo. Las probabilidades de que se vuelva funcional en algún momento dado serán bajas. </a:t>
            </a:r>
          </a:p>
          <a:p>
            <a:r>
              <a:rPr lang="es-CL" dirty="0"/>
              <a:t>Por otro lado, si los mismos usuarios han expresado la necesidad de un sistema que sea funcional por más tiempo, de una forma más eficiente y accesible, hay más probabilidades de que el sistema solicitado se llegue a utilizar en un momento dado.</a:t>
            </a:r>
          </a:p>
        </p:txBody>
      </p:sp>
    </p:spTree>
    <p:extLst>
      <p:ext uri="{BB962C8B-B14F-4D97-AF65-F5344CB8AC3E}">
        <p14:creationId xmlns:p14="http://schemas.microsoft.com/office/powerpoint/2010/main" val="2543082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C5FB1-0012-8574-57DD-CDA2C33ED8D7}"/>
              </a:ext>
            </a:extLst>
          </p:cNvPr>
          <p:cNvSpPr>
            <a:spLocks noGrp="1"/>
          </p:cNvSpPr>
          <p:nvPr>
            <p:ph type="title"/>
          </p:nvPr>
        </p:nvSpPr>
        <p:spPr/>
        <p:txBody>
          <a:bodyPr/>
          <a:lstStyle/>
          <a:p>
            <a:r>
              <a:rPr lang="es-CL" dirty="0"/>
              <a:t>Actividad</a:t>
            </a:r>
          </a:p>
        </p:txBody>
      </p:sp>
      <p:sp>
        <p:nvSpPr>
          <p:cNvPr id="3" name="Marcador de contenido 2">
            <a:extLst>
              <a:ext uri="{FF2B5EF4-FFF2-40B4-BE49-F238E27FC236}">
                <a16:creationId xmlns:a16="http://schemas.microsoft.com/office/drawing/2014/main" id="{8D045F04-9A54-B8F3-5130-2C3348001FF5}"/>
              </a:ext>
            </a:extLst>
          </p:cNvPr>
          <p:cNvSpPr>
            <a:spLocks noGrp="1"/>
          </p:cNvSpPr>
          <p:nvPr>
            <p:ph idx="1"/>
          </p:nvPr>
        </p:nvSpPr>
        <p:spPr/>
        <p:txBody>
          <a:bodyPr/>
          <a:lstStyle/>
          <a:p>
            <a:r>
              <a:rPr lang="es-CL" dirty="0"/>
              <a:t>Usted es un analista que trabaja en cierta empresa orientada a la venta de entradas para eventos. Debido a que en los últimos tiempos la plataforma se ha visto saturada constantemente debido a la gran masa de clientes en corto tiempo que entra a la pagina a adquirir tickets para grandes eventos. Dado los constantes reclamos por parte de clientes la empresa le ha encargado analizar el problema y solucionarlo.</a:t>
            </a:r>
          </a:p>
          <a:p>
            <a:pPr lvl="1"/>
            <a:r>
              <a:rPr lang="es-CL" dirty="0"/>
              <a:t>¿Cuál cree usted que es el problema? </a:t>
            </a:r>
          </a:p>
          <a:p>
            <a:pPr lvl="1"/>
            <a:r>
              <a:rPr lang="es-CL" dirty="0"/>
              <a:t>Realice un estudio de Viabilidad técnica y </a:t>
            </a:r>
            <a:r>
              <a:rPr lang="es-CL"/>
              <a:t>economica.</a:t>
            </a:r>
            <a:endParaRPr lang="es-CL" dirty="0"/>
          </a:p>
        </p:txBody>
      </p:sp>
    </p:spTree>
    <p:extLst>
      <p:ext uri="{BB962C8B-B14F-4D97-AF65-F5344CB8AC3E}">
        <p14:creationId xmlns:p14="http://schemas.microsoft.com/office/powerpoint/2010/main" val="31959792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C7C6DCD-C634-89D5-7FD4-FC9D98366ACB}"/>
              </a:ext>
            </a:extLst>
          </p:cNvPr>
          <p:cNvSpPr>
            <a:spLocks noGrp="1"/>
          </p:cNvSpPr>
          <p:nvPr>
            <p:ph type="ctrTitle"/>
          </p:nvPr>
        </p:nvSpPr>
        <p:spPr>
          <a:xfrm>
            <a:off x="2611808" y="3316456"/>
            <a:ext cx="5518066" cy="2999937"/>
          </a:xfrm>
        </p:spPr>
        <p:txBody>
          <a:bodyPr>
            <a:normAutofit fontScale="90000"/>
          </a:bodyPr>
          <a:lstStyle/>
          <a:p>
            <a:r>
              <a:rPr lang="es-CL" dirty="0"/>
              <a:t>Determinación de las necesidades de HW y SW</a:t>
            </a:r>
          </a:p>
        </p:txBody>
      </p:sp>
      <p:sp>
        <p:nvSpPr>
          <p:cNvPr id="6" name="Subtítulo 5">
            <a:extLst>
              <a:ext uri="{FF2B5EF4-FFF2-40B4-BE49-F238E27FC236}">
                <a16:creationId xmlns:a16="http://schemas.microsoft.com/office/drawing/2014/main" id="{626278A8-3F2F-A39E-1DD8-B2C7379AE6B8}"/>
              </a:ext>
            </a:extLst>
          </p:cNvPr>
          <p:cNvSpPr>
            <a:spLocks noGrp="1"/>
          </p:cNvSpPr>
          <p:nvPr>
            <p:ph type="subTitle" idx="1"/>
          </p:nvPr>
        </p:nvSpPr>
        <p:spPr>
          <a:xfrm>
            <a:off x="2772274" y="1959297"/>
            <a:ext cx="5357600" cy="1160213"/>
          </a:xfrm>
        </p:spPr>
        <p:txBody>
          <a:bodyPr/>
          <a:lstStyle/>
          <a:p>
            <a:endParaRPr lang="es-CL"/>
          </a:p>
        </p:txBody>
      </p:sp>
    </p:spTree>
    <p:extLst>
      <p:ext uri="{BB962C8B-B14F-4D97-AF65-F5344CB8AC3E}">
        <p14:creationId xmlns:p14="http://schemas.microsoft.com/office/powerpoint/2010/main" val="1086792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DD1A372-77A7-2D80-6550-6889F4B88FFC}"/>
              </a:ext>
            </a:extLst>
          </p:cNvPr>
          <p:cNvSpPr>
            <a:spLocks noGrp="1"/>
          </p:cNvSpPr>
          <p:nvPr>
            <p:ph type="title"/>
          </p:nvPr>
        </p:nvSpPr>
        <p:spPr/>
        <p:txBody>
          <a:bodyPr/>
          <a:lstStyle/>
          <a:p>
            <a:endParaRPr lang="es-CL"/>
          </a:p>
        </p:txBody>
      </p:sp>
      <p:sp>
        <p:nvSpPr>
          <p:cNvPr id="5" name="Marcador de contenido 4">
            <a:extLst>
              <a:ext uri="{FF2B5EF4-FFF2-40B4-BE49-F238E27FC236}">
                <a16:creationId xmlns:a16="http://schemas.microsoft.com/office/drawing/2014/main" id="{AE7F492B-58B8-C96C-A720-A056FBC028E6}"/>
              </a:ext>
            </a:extLst>
          </p:cNvPr>
          <p:cNvSpPr>
            <a:spLocks noGrp="1"/>
          </p:cNvSpPr>
          <p:nvPr>
            <p:ph sz="half" idx="1"/>
          </p:nvPr>
        </p:nvSpPr>
        <p:spPr/>
        <p:txBody>
          <a:bodyPr/>
          <a:lstStyle/>
          <a:p>
            <a:r>
              <a:rPr lang="es-CL" dirty="0"/>
              <a:t>Para realizar la viabilidad técnica primero tenemos que estudiar la habilidad del hardware y software para manejar. Los pasos que el analista debe seguir se irán explicando a lo largo de esta diapositiva.</a:t>
            </a:r>
          </a:p>
        </p:txBody>
      </p:sp>
      <p:pic>
        <p:nvPicPr>
          <p:cNvPr id="9" name="Marcador de contenido 8">
            <a:extLst>
              <a:ext uri="{FF2B5EF4-FFF2-40B4-BE49-F238E27FC236}">
                <a16:creationId xmlns:a16="http://schemas.microsoft.com/office/drawing/2014/main" id="{2FCB0FA9-1E50-8483-56EF-9496434D76D5}"/>
              </a:ext>
            </a:extLst>
          </p:cNvPr>
          <p:cNvPicPr>
            <a:picLocks noGrp="1" noChangeAspect="1"/>
          </p:cNvPicPr>
          <p:nvPr>
            <p:ph sz="half" idx="2"/>
          </p:nvPr>
        </p:nvPicPr>
        <p:blipFill>
          <a:blip r:embed="rId2"/>
          <a:stretch>
            <a:fillRect/>
          </a:stretch>
        </p:blipFill>
        <p:spPr>
          <a:xfrm>
            <a:off x="6665913" y="2242864"/>
            <a:ext cx="3895725" cy="3616873"/>
          </a:xfrm>
        </p:spPr>
      </p:pic>
    </p:spTree>
    <p:extLst>
      <p:ext uri="{BB962C8B-B14F-4D97-AF65-F5344CB8AC3E}">
        <p14:creationId xmlns:p14="http://schemas.microsoft.com/office/powerpoint/2010/main" val="2480215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AD7FD1-4EF1-1292-844D-7926AC8CB642}"/>
              </a:ext>
            </a:extLst>
          </p:cNvPr>
          <p:cNvSpPr>
            <a:spLocks noGrp="1"/>
          </p:cNvSpPr>
          <p:nvPr>
            <p:ph type="title"/>
          </p:nvPr>
        </p:nvSpPr>
        <p:spPr/>
        <p:txBody>
          <a:bodyPr/>
          <a:lstStyle/>
          <a:p>
            <a:r>
              <a:rPr lang="es-CL" dirty="0"/>
              <a:t>Realizar un inventario del hardware</a:t>
            </a:r>
          </a:p>
        </p:txBody>
      </p:sp>
      <p:sp>
        <p:nvSpPr>
          <p:cNvPr id="3" name="Marcador de contenido 2">
            <a:extLst>
              <a:ext uri="{FF2B5EF4-FFF2-40B4-BE49-F238E27FC236}">
                <a16:creationId xmlns:a16="http://schemas.microsoft.com/office/drawing/2014/main" id="{538A31D0-5017-D483-E9CD-20750BC061C5}"/>
              </a:ext>
            </a:extLst>
          </p:cNvPr>
          <p:cNvSpPr>
            <a:spLocks noGrp="1"/>
          </p:cNvSpPr>
          <p:nvPr>
            <p:ph idx="1"/>
          </p:nvPr>
        </p:nvSpPr>
        <p:spPr/>
        <p:txBody>
          <a:bodyPr/>
          <a:lstStyle/>
          <a:p>
            <a:r>
              <a:rPr lang="es-CL" dirty="0"/>
              <a:t>Primero que todo debemos realizar un inventario sobre el hardware computacional que se encuentra en la organización, dado que cabe la posibilidad que descubramos que algunas opciones de software implican expandir, o reciclar el hardware actual.</a:t>
            </a:r>
          </a:p>
        </p:txBody>
      </p:sp>
    </p:spTree>
    <p:extLst>
      <p:ext uri="{BB962C8B-B14F-4D97-AF65-F5344CB8AC3E}">
        <p14:creationId xmlns:p14="http://schemas.microsoft.com/office/powerpoint/2010/main" val="691098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ADE7A9-67E3-DCAC-A991-712AF60917B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83A8C1A-F43E-1C7F-D8B1-4F660569F98B}"/>
              </a:ext>
            </a:extLst>
          </p:cNvPr>
          <p:cNvSpPr>
            <a:spLocks noGrp="1"/>
          </p:cNvSpPr>
          <p:nvPr>
            <p:ph idx="1"/>
          </p:nvPr>
        </p:nvSpPr>
        <p:spPr/>
        <p:txBody>
          <a:bodyPr>
            <a:normAutofit fontScale="85000" lnSpcReduction="10000"/>
          </a:bodyPr>
          <a:lstStyle/>
          <a:p>
            <a:r>
              <a:rPr lang="es-CL" dirty="0"/>
              <a:t>Si no hay un inventario de hardware actualizado disponible, el analista de sistemas necesita preparar uno rápidamente y llevarlo a cabo. Como analista de sistemas, debemos saber lo siguiente:</a:t>
            </a:r>
          </a:p>
          <a:p>
            <a:pPr lvl="1"/>
            <a:r>
              <a:rPr lang="es-CL" dirty="0"/>
              <a:t>El tipo de equipo: número de modelo y fabricante. </a:t>
            </a:r>
          </a:p>
          <a:p>
            <a:pPr lvl="1"/>
            <a:r>
              <a:rPr lang="es-CL" dirty="0"/>
              <a:t>El estado de funcionamiento del equipo: sobre pedido, en funcionamiento, almacenado o por reparar.</a:t>
            </a:r>
          </a:p>
          <a:p>
            <a:pPr lvl="1"/>
            <a:r>
              <a:rPr lang="es-CL" dirty="0"/>
              <a:t>La edad estimada del equipo.</a:t>
            </a:r>
          </a:p>
          <a:p>
            <a:pPr lvl="1"/>
            <a:r>
              <a:rPr lang="es-CL" dirty="0"/>
              <a:t>La vida proyectada del equipo. </a:t>
            </a:r>
          </a:p>
          <a:p>
            <a:pPr lvl="1"/>
            <a:r>
              <a:rPr lang="es-CL" dirty="0"/>
              <a:t>La ubicación física del equipo. </a:t>
            </a:r>
          </a:p>
          <a:p>
            <a:pPr lvl="1"/>
            <a:r>
              <a:rPr lang="es-CL" dirty="0"/>
              <a:t>El departamento o persona que se considera responsable del equipo.	</a:t>
            </a:r>
          </a:p>
          <a:p>
            <a:pPr lvl="1"/>
            <a:r>
              <a:rPr lang="es-CL" dirty="0"/>
              <a:t>El arreglo financiero para el equipo: propio, alquilado o rentado. </a:t>
            </a:r>
          </a:p>
        </p:txBody>
      </p:sp>
    </p:spTree>
    <p:extLst>
      <p:ext uri="{BB962C8B-B14F-4D97-AF65-F5344CB8AC3E}">
        <p14:creationId xmlns:p14="http://schemas.microsoft.com/office/powerpoint/2010/main" val="129197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5861B8-1944-0F0B-465C-148E4CEC4B9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52953B8-6BF3-0E36-470D-4814F59FF76A}"/>
              </a:ext>
            </a:extLst>
          </p:cNvPr>
          <p:cNvSpPr>
            <a:spLocks noGrp="1"/>
          </p:cNvSpPr>
          <p:nvPr>
            <p:ph idx="1"/>
          </p:nvPr>
        </p:nvSpPr>
        <p:spPr/>
        <p:txBody>
          <a:bodyPr>
            <a:normAutofit fontScale="92500" lnSpcReduction="20000"/>
          </a:bodyPr>
          <a:lstStyle/>
          <a:p>
            <a:r>
              <a:rPr lang="es-CL" dirty="0"/>
              <a:t>Al determinar el hardware actual disponible se obtendrá un proceso de toma de decisiones más sólido para el momento de realizar las decisiones sobre el hardware, ya que se eliminarán la mayor parte de las hipótesis sobre lo que existe. </a:t>
            </a:r>
          </a:p>
          <a:p>
            <a:r>
              <a:rPr lang="es-CL" dirty="0"/>
              <a:t>Por medio de las entrevistas que se hayan realizado a los usuarios, los cuestionarios para encuestarlos y la investigación de los datos de archivo, ya se conocerá el nombre de personas disponibles para el procesamiento de los datos, así como sus habilidades y capacidades.</a:t>
            </a:r>
          </a:p>
          <a:p>
            <a:r>
              <a:rPr lang="es-CL" dirty="0"/>
              <a:t>Esta información es de vital importancia para proyectar qué tan bien se pueden satisfacer las necesidades del personal en cuanto a nuevo hardware</a:t>
            </a:r>
          </a:p>
        </p:txBody>
      </p:sp>
    </p:spTree>
    <p:extLst>
      <p:ext uri="{BB962C8B-B14F-4D97-AF65-F5344CB8AC3E}">
        <p14:creationId xmlns:p14="http://schemas.microsoft.com/office/powerpoint/2010/main" val="486546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46" name="Picture 17">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47" name="Picture 19">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48" name="Rectangle 21">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23">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5">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27">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TextBox 29">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53" name="Rectangle 31">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33">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5" name="Picture 35">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56" name="Rectangle 37">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39">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41">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B2D35D8-DDB3-F595-17FB-9A20DD96A1AA}"/>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sz="3100"/>
              <a:t>Estimación de las cargas de trabajo</a:t>
            </a:r>
          </a:p>
        </p:txBody>
      </p:sp>
      <p:sp>
        <p:nvSpPr>
          <p:cNvPr id="3" name="Marcador de contenido 2">
            <a:extLst>
              <a:ext uri="{FF2B5EF4-FFF2-40B4-BE49-F238E27FC236}">
                <a16:creationId xmlns:a16="http://schemas.microsoft.com/office/drawing/2014/main" id="{103CA122-EB7D-B064-C12E-3F99F2690FC4}"/>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pPr>
              <a:lnSpc>
                <a:spcPct val="110000"/>
              </a:lnSpc>
            </a:pPr>
            <a:r>
              <a:rPr lang="en-US" sz="1500"/>
              <a:t>El siguiente paso para determinar las necesidades de hardware es estimar las cargas de trabajo. Para ello, los analistas de sistemas formulan cifras que representan las cargas de trabajo actuales y pronosticadas para el sistema, de manera que el hardware que se obtenga posea la capacidad de manejar las cargas de trabajo actuales y futuras.</a:t>
            </a:r>
          </a:p>
        </p:txBody>
      </p:sp>
      <p:pic>
        <p:nvPicPr>
          <p:cNvPr id="13" name="Marcador de contenido 12">
            <a:extLst>
              <a:ext uri="{FF2B5EF4-FFF2-40B4-BE49-F238E27FC236}">
                <a16:creationId xmlns:a16="http://schemas.microsoft.com/office/drawing/2014/main" id="{9E96603E-B309-1F66-AC9A-C904D406256B}"/>
              </a:ext>
            </a:extLst>
          </p:cNvPr>
          <p:cNvPicPr>
            <a:picLocks noGrp="1" noChangeAspect="1"/>
          </p:cNvPicPr>
          <p:nvPr>
            <p:ph sz="half" idx="2"/>
          </p:nvPr>
        </p:nvPicPr>
        <p:blipFill>
          <a:blip r:embed="rId5"/>
          <a:stretch>
            <a:fillRect/>
          </a:stretch>
        </p:blipFill>
        <p:spPr>
          <a:xfrm>
            <a:off x="6094766" y="1243071"/>
            <a:ext cx="5089701" cy="478431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59" name="Rectangle 43">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0012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C3B753-0C77-D24D-0B11-B844FA9C1BE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ACD78E6-19D5-CD05-EEAC-3055439A23C4}"/>
              </a:ext>
            </a:extLst>
          </p:cNvPr>
          <p:cNvSpPr>
            <a:spLocks noGrp="1"/>
          </p:cNvSpPr>
          <p:nvPr>
            <p:ph idx="1"/>
          </p:nvPr>
        </p:nvSpPr>
        <p:spPr/>
        <p:txBody>
          <a:bodyPr/>
          <a:lstStyle/>
          <a:p>
            <a:r>
              <a:rPr lang="es-CL" dirty="0"/>
              <a:t>El analista debe ser capaz de trabajar con personas de todo tipo y tener experiencia en cuanto al trabajo con computadoras. El analista desempeña muchos roles y algunas veces tiene que lidiar con varios al mismo tiempo. </a:t>
            </a:r>
          </a:p>
          <a:p>
            <a:r>
              <a:rPr lang="es-CL" dirty="0"/>
              <a:t>Los tres principales roles del analista de sistemas son como consultor, experto de soporte y agente de cambios</a:t>
            </a:r>
          </a:p>
        </p:txBody>
      </p:sp>
    </p:spTree>
    <p:extLst>
      <p:ext uri="{BB962C8B-B14F-4D97-AF65-F5344CB8AC3E}">
        <p14:creationId xmlns:p14="http://schemas.microsoft.com/office/powerpoint/2010/main" val="18411766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74646-C8E6-41F0-F1E0-0716DAB3335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018B41E-E257-9C5B-397C-1EE60ED73959}"/>
              </a:ext>
            </a:extLst>
          </p:cNvPr>
          <p:cNvSpPr>
            <a:spLocks noGrp="1"/>
          </p:cNvSpPr>
          <p:nvPr>
            <p:ph idx="1"/>
          </p:nvPr>
        </p:nvSpPr>
        <p:spPr/>
        <p:txBody>
          <a:bodyPr>
            <a:normAutofit fontScale="92500" lnSpcReduction="20000"/>
          </a:bodyPr>
          <a:lstStyle/>
          <a:p>
            <a:r>
              <a:rPr lang="es-CL" dirty="0"/>
              <a:t>En la imagen se comparan los tiempos requeridos por un sistema de información existente y uno propuesto, los cuales deben manejar cierta carga de trabajo. </a:t>
            </a:r>
          </a:p>
          <a:p>
            <a:r>
              <a:rPr lang="es-CL" dirty="0"/>
              <a:t>Hay que tener en cuenta que en la actualidad la empresa utiliza un sistema computacional antiguo para preparar un resumen de los embarques a sus almacenes de distribución y que se está sugiriendo un tablero de control basado en Web. La comparación de la carga de trabajo analiza cuándo y cómo se realiza cada proceso, cuánto tiempo humano se requiere y cuánto tiempo de computadora se necesita. Hay que tener en cuenta que el sistema recién propuesto debería reducir en forma considerable el tiempo humano y de computadora requeridos. </a:t>
            </a:r>
          </a:p>
        </p:txBody>
      </p:sp>
    </p:spTree>
    <p:extLst>
      <p:ext uri="{BB962C8B-B14F-4D97-AF65-F5344CB8AC3E}">
        <p14:creationId xmlns:p14="http://schemas.microsoft.com/office/powerpoint/2010/main" val="1541201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CB7A1-E5C6-49CF-9607-84D18D794A2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D6C7AB9-E40A-1022-C345-75D1A0E7D757}"/>
              </a:ext>
            </a:extLst>
          </p:cNvPr>
          <p:cNvSpPr>
            <a:spLocks noGrp="1"/>
          </p:cNvSpPr>
          <p:nvPr>
            <p:ph idx="1"/>
          </p:nvPr>
        </p:nvSpPr>
        <p:spPr/>
        <p:txBody>
          <a:bodyPr>
            <a:normAutofit fontScale="92500" lnSpcReduction="20000"/>
          </a:bodyPr>
          <a:lstStyle/>
          <a:p>
            <a:r>
              <a:rPr lang="es-CL" dirty="0"/>
              <a:t>Si las estimaciones se realizan en forma apropiada, la empresa no tendrá que reemplazar hardware sólo debido a un crecimiento imprevisto en el uso del sistema (sin embargo, otros eventos como las innovaciones tecnológicas superiores pueden dictar el reemplazo de hardware, si la empresa desea mantener su ventaja competitiva</a:t>
            </a:r>
            <a:r>
              <a:rPr lang="es-CL"/>
              <a:t>). </a:t>
            </a:r>
          </a:p>
          <a:p>
            <a:r>
              <a:rPr lang="es-CL"/>
              <a:t>Por </a:t>
            </a:r>
            <a:r>
              <a:rPr lang="es-CL" dirty="0"/>
              <a:t>necesidad, las cargas de trabajo se muestrean en vez de pasarlas a través de varios sistemas computacionales. Los lineamientos que se proporcionan en el capítulo 5 se pueden usar en este caso también, ya que en el muestreo de cargas de trabajo, el analista de sistemas toma una muestra de las tareas necesarias y los recursos computacionales requeridos para completarlas</a:t>
            </a:r>
          </a:p>
        </p:txBody>
      </p:sp>
    </p:spTree>
    <p:extLst>
      <p:ext uri="{BB962C8B-B14F-4D97-AF65-F5344CB8AC3E}">
        <p14:creationId xmlns:p14="http://schemas.microsoft.com/office/powerpoint/2010/main" val="2932283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F484AA-0DBC-80FB-5699-EC7CF867F625}"/>
              </a:ext>
            </a:extLst>
          </p:cNvPr>
          <p:cNvSpPr>
            <a:spLocks noGrp="1"/>
          </p:cNvSpPr>
          <p:nvPr>
            <p:ph type="title"/>
          </p:nvPr>
        </p:nvSpPr>
        <p:spPr/>
        <p:txBody>
          <a:bodyPr/>
          <a:lstStyle/>
          <a:p>
            <a:r>
              <a:rPr lang="es-CL" dirty="0"/>
              <a:t>Evaluación del hardware computacional</a:t>
            </a:r>
          </a:p>
        </p:txBody>
      </p:sp>
      <p:sp>
        <p:nvSpPr>
          <p:cNvPr id="3" name="Marcador de contenido 2">
            <a:extLst>
              <a:ext uri="{FF2B5EF4-FFF2-40B4-BE49-F238E27FC236}">
                <a16:creationId xmlns:a16="http://schemas.microsoft.com/office/drawing/2014/main" id="{5B0B604C-8930-F0DF-7705-96283AF49B48}"/>
              </a:ext>
            </a:extLst>
          </p:cNvPr>
          <p:cNvSpPr>
            <a:spLocks noGrp="1"/>
          </p:cNvSpPr>
          <p:nvPr>
            <p:ph idx="1"/>
          </p:nvPr>
        </p:nvSpPr>
        <p:spPr/>
        <p:txBody>
          <a:bodyPr/>
          <a:lstStyle/>
          <a:p>
            <a:pPr>
              <a:lnSpc>
                <a:spcPct val="107000"/>
              </a:lnSpc>
              <a:spcAft>
                <a:spcPts val="800"/>
              </a:spcAft>
            </a:pPr>
            <a:r>
              <a:rPr lang="es-CL" sz="2000" dirty="0">
                <a:effectLst/>
                <a:ea typeface="Calibri" panose="020F0502020204030204" pitchFamily="34" charset="0"/>
                <a:cs typeface="Times New Roman" panose="02020603050405020304" pitchFamily="18" charset="0"/>
              </a:rPr>
              <a:t>Con base en el inventario actual de los equipos computacionales y las estimaciones adecuadas de las cargas de trabajo actuales y pronosticadas, el siguiente paso en el proceso es considerar los tipos de equipos disponibles que parezcan cumplir con las necesidades proyectadas. La información de los distribuidores sobre los posibles sistemas y sus configuraciones se vuelve más pertinente en esta etapa, por lo cual hay que revisarla junto con la administración y los usuarios. </a:t>
            </a:r>
          </a:p>
        </p:txBody>
      </p:sp>
    </p:spTree>
    <p:extLst>
      <p:ext uri="{BB962C8B-B14F-4D97-AF65-F5344CB8AC3E}">
        <p14:creationId xmlns:p14="http://schemas.microsoft.com/office/powerpoint/2010/main" val="42842915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7E71BC-A8A7-B187-FF4F-90DD7F114523}"/>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53C1EB6-8397-BCE2-6DF8-89F8CC6B1A8A}"/>
              </a:ext>
            </a:extLst>
          </p:cNvPr>
          <p:cNvSpPr>
            <a:spLocks noGrp="1"/>
          </p:cNvSpPr>
          <p:nvPr>
            <p:ph idx="1"/>
          </p:nvPr>
        </p:nvSpPr>
        <p:spPr/>
        <p:txBody>
          <a:bodyPr>
            <a:normAutofit lnSpcReduction="10000"/>
          </a:bodyPr>
          <a:lstStyle/>
          <a:p>
            <a:r>
              <a:rPr lang="es-CL" dirty="0"/>
              <a:t>Los criterios que deben usar los analistas de sistemas y los usuarios para evaluar el rendimiento de distintos tipos de hardware son:</a:t>
            </a:r>
          </a:p>
          <a:p>
            <a:pPr lvl="1"/>
            <a:r>
              <a:rPr lang="es-CL" dirty="0"/>
              <a:t>El tiempo requerido para las transacciones promedio (incluyendo el tiempo requerido para introducir los datos y cuánto se tarda en recibir la salida). </a:t>
            </a:r>
          </a:p>
          <a:p>
            <a:pPr lvl="1"/>
            <a:r>
              <a:rPr lang="es-CL" dirty="0"/>
              <a:t>La capacidad del volumen total del sistema (cuánto se puede procesar al mismo tiempo antes de que surja un problema). </a:t>
            </a:r>
          </a:p>
          <a:p>
            <a:pPr lvl="1"/>
            <a:r>
              <a:rPr lang="es-CL" dirty="0"/>
              <a:t>El tiempo de inactividad de la CPU. </a:t>
            </a:r>
          </a:p>
          <a:p>
            <a:pPr lvl="1"/>
            <a:r>
              <a:rPr lang="es-CL" dirty="0"/>
              <a:t>El tamaño de memoria provisto. </a:t>
            </a:r>
          </a:p>
        </p:txBody>
      </p:sp>
    </p:spTree>
    <p:extLst>
      <p:ext uri="{BB962C8B-B14F-4D97-AF65-F5344CB8AC3E}">
        <p14:creationId xmlns:p14="http://schemas.microsoft.com/office/powerpoint/2010/main" val="1932132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DE8E0F-29B4-02D1-E7D0-25679756232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6D1B9C75-47C0-B1FE-244A-645B0961392E}"/>
              </a:ext>
            </a:extLst>
          </p:cNvPr>
          <p:cNvSpPr>
            <a:spLocks noGrp="1"/>
          </p:cNvSpPr>
          <p:nvPr>
            <p:ph idx="1"/>
          </p:nvPr>
        </p:nvSpPr>
        <p:spPr/>
        <p:txBody>
          <a:bodyPr>
            <a:normAutofit lnSpcReduction="10000"/>
          </a:bodyPr>
          <a:lstStyle/>
          <a:p>
            <a:r>
              <a:rPr lang="es-CL" dirty="0"/>
              <a:t>Una vez que se conocen los requerimientos funcionales y se comprenden los productos actuales disponibles, además de compararlos con lo que ya existe en la organización, los analistas de sistemas toman decisiones en conjunto con los usuarios y la administración acerca de si es o no necesario obtener nuevo hardware.</a:t>
            </a:r>
          </a:p>
          <a:p>
            <a:r>
              <a:rPr lang="es-CL" dirty="0"/>
              <a:t>Podemos considerar que las opciones existen en un continuo: desde usar sólo equipo que ya esté disponible en la empresa hasta obtener equipo totalmente nuevo. Entre estos dos extremos existen varias opciones para realizar modificaciones menores o mayores al sistema computacional existente.</a:t>
            </a:r>
          </a:p>
        </p:txBody>
      </p:sp>
    </p:spTree>
    <p:extLst>
      <p:ext uri="{BB962C8B-B14F-4D97-AF65-F5344CB8AC3E}">
        <p14:creationId xmlns:p14="http://schemas.microsoft.com/office/powerpoint/2010/main" val="42545639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DE58DE-7E31-E701-8D75-31E9FD619BFD}"/>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FB57AE58-99DE-093F-153B-B05CB1F8BFDB}"/>
              </a:ext>
            </a:extLst>
          </p:cNvPr>
          <p:cNvSpPr>
            <a:spLocks noGrp="1"/>
          </p:cNvSpPr>
          <p:nvPr>
            <p:ph idx="1"/>
          </p:nvPr>
        </p:nvSpPr>
        <p:spPr/>
        <p:txBody>
          <a:bodyPr/>
          <a:lstStyle/>
          <a:p>
            <a:r>
              <a:rPr lang="es-CL" dirty="0"/>
              <a:t>A su vez el analista de sistemas debe investigar los tipos de computadoras disponibles en el momento específico en que se escriba la propuesta de sistemas. Los tamaños de las computadoras varían en forma considerable, desde los teléfonos celulares en miniatura hasta las supercomputadoras del tamaño de un cuarto. Cada una tiene distintos atributos que debemos considerar a la hora de decidir cómo implementar un sistema computacional.</a:t>
            </a:r>
          </a:p>
        </p:txBody>
      </p:sp>
    </p:spTree>
    <p:extLst>
      <p:ext uri="{BB962C8B-B14F-4D97-AF65-F5344CB8AC3E}">
        <p14:creationId xmlns:p14="http://schemas.microsoft.com/office/powerpoint/2010/main" val="3821088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58" name="Picture 57">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60" name="Rectangle 59">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Rectangle 65">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xtBox 67">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70" name="Rectangle 69">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74" name="Picture 73">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76" name="Rectangle 75">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5D0759-BF3E-8C33-0CDA-22A3A21181DF}"/>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sz="2400"/>
              <a:t>Adquisición del equipo computacional</a:t>
            </a:r>
          </a:p>
        </p:txBody>
      </p:sp>
      <p:sp>
        <p:nvSpPr>
          <p:cNvPr id="3" name="Marcador de contenido 2">
            <a:extLst>
              <a:ext uri="{FF2B5EF4-FFF2-40B4-BE49-F238E27FC236}">
                <a16:creationId xmlns:a16="http://schemas.microsoft.com/office/drawing/2014/main" id="{F251ABD6-31F3-C62F-3864-081B9D76EDD3}"/>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r>
              <a:rPr lang="en-US" sz="1800" dirty="0"/>
              <a:t>Las dos </a:t>
            </a:r>
            <a:r>
              <a:rPr lang="en-US" sz="1800" dirty="0" err="1"/>
              <a:t>principales</a:t>
            </a:r>
            <a:r>
              <a:rPr lang="en-US" sz="1800" dirty="0"/>
              <a:t> </a:t>
            </a:r>
            <a:r>
              <a:rPr lang="en-US" sz="1800" dirty="0" err="1"/>
              <a:t>opciones</a:t>
            </a:r>
            <a:r>
              <a:rPr lang="en-US" sz="1800" dirty="0"/>
              <a:t> para </a:t>
            </a:r>
            <a:r>
              <a:rPr lang="en-US" sz="1800" dirty="0" err="1"/>
              <a:t>adquirir</a:t>
            </a:r>
            <a:r>
              <a:rPr lang="en-US" sz="1800" dirty="0"/>
              <a:t> hardware </a:t>
            </a:r>
            <a:r>
              <a:rPr lang="en-US" sz="1800" dirty="0" err="1"/>
              <a:t>computacional</a:t>
            </a:r>
            <a:r>
              <a:rPr lang="en-US" sz="1800" dirty="0"/>
              <a:t> son </a:t>
            </a:r>
            <a:r>
              <a:rPr lang="en-US" sz="1800" dirty="0" err="1"/>
              <a:t>comprarlo</a:t>
            </a:r>
            <a:r>
              <a:rPr lang="en-US" sz="1800" dirty="0"/>
              <a:t> o </a:t>
            </a:r>
            <a:r>
              <a:rPr lang="en-US" sz="1800" dirty="0" err="1"/>
              <a:t>arrendarlo</a:t>
            </a:r>
            <a:r>
              <a:rPr lang="en-US" sz="1800" dirty="0"/>
              <a:t>. Hay </a:t>
            </a:r>
            <a:r>
              <a:rPr lang="en-US" sz="1800" dirty="0" err="1"/>
              <a:t>ventajas</a:t>
            </a:r>
            <a:r>
              <a:rPr lang="en-US" sz="1800" dirty="0"/>
              <a:t> y </a:t>
            </a:r>
            <a:r>
              <a:rPr lang="en-US" sz="1800" dirty="0" err="1"/>
              <a:t>desventajas</a:t>
            </a:r>
            <a:r>
              <a:rPr lang="en-US" sz="1800" dirty="0"/>
              <a:t> que </a:t>
            </a:r>
            <a:r>
              <a:rPr lang="en-US" sz="1800" dirty="0" err="1"/>
              <a:t>debemos</a:t>
            </a:r>
            <a:r>
              <a:rPr lang="en-US" sz="1800" dirty="0"/>
              <a:t> </a:t>
            </a:r>
            <a:r>
              <a:rPr lang="en-US" sz="1800" dirty="0" err="1"/>
              <a:t>considerar</a:t>
            </a:r>
            <a:r>
              <a:rPr lang="en-US" sz="1800" dirty="0"/>
              <a:t> para </a:t>
            </a:r>
            <a:r>
              <a:rPr lang="en-US" sz="1800" dirty="0" err="1"/>
              <a:t>cada</a:t>
            </a:r>
            <a:r>
              <a:rPr lang="en-US" sz="1800" dirty="0"/>
              <a:t> </a:t>
            </a:r>
            <a:r>
              <a:rPr lang="en-US" sz="1800" dirty="0" err="1"/>
              <a:t>una</a:t>
            </a:r>
            <a:r>
              <a:rPr lang="en-US" sz="1800" dirty="0"/>
              <a:t> de las </a:t>
            </a:r>
            <a:r>
              <a:rPr lang="en-US" sz="1800" dirty="0" err="1"/>
              <a:t>decisiones</a:t>
            </a:r>
            <a:r>
              <a:rPr lang="en-US" sz="1800" dirty="0"/>
              <a:t>, </a:t>
            </a:r>
            <a:r>
              <a:rPr lang="en-US" sz="1800" dirty="0" err="1"/>
              <a:t>como</a:t>
            </a:r>
            <a:r>
              <a:rPr lang="en-US" sz="1800" dirty="0"/>
              <a:t> se </a:t>
            </a:r>
            <a:r>
              <a:rPr lang="en-US" sz="1800" dirty="0" err="1"/>
              <a:t>muestra</a:t>
            </a:r>
            <a:r>
              <a:rPr lang="en-US" sz="1800" dirty="0"/>
              <a:t> </a:t>
            </a:r>
            <a:r>
              <a:rPr lang="en-US" sz="1800" dirty="0" err="1"/>
              <a:t>en</a:t>
            </a:r>
            <a:r>
              <a:rPr lang="en-US" sz="1800" dirty="0"/>
              <a:t> la imagen.</a:t>
            </a:r>
          </a:p>
        </p:txBody>
      </p:sp>
      <p:pic>
        <p:nvPicPr>
          <p:cNvPr id="9" name="Marcador de contenido 8">
            <a:extLst>
              <a:ext uri="{FF2B5EF4-FFF2-40B4-BE49-F238E27FC236}">
                <a16:creationId xmlns:a16="http://schemas.microsoft.com/office/drawing/2014/main" id="{50EBF796-F678-1540-8DC3-46282ECA3C9F}"/>
              </a:ext>
            </a:extLst>
          </p:cNvPr>
          <p:cNvPicPr>
            <a:picLocks noGrp="1" noChangeAspect="1"/>
          </p:cNvPicPr>
          <p:nvPr>
            <p:ph sz="half" idx="2"/>
          </p:nvPr>
        </p:nvPicPr>
        <p:blipFill>
          <a:blip r:embed="rId5"/>
          <a:stretch>
            <a:fillRect/>
          </a:stretch>
        </p:blipFill>
        <p:spPr>
          <a:xfrm>
            <a:off x="5578347" y="2052116"/>
            <a:ext cx="5646439" cy="2773102"/>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82" name="Rectangle 81">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32842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C1CA7-0EB9-AA3A-061D-658C51C013B1}"/>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6241A04-F070-8334-E688-7336D4B03491}"/>
              </a:ext>
            </a:extLst>
          </p:cNvPr>
          <p:cNvSpPr>
            <a:spLocks noGrp="1"/>
          </p:cNvSpPr>
          <p:nvPr>
            <p:ph idx="1"/>
          </p:nvPr>
        </p:nvSpPr>
        <p:spPr/>
        <p:txBody>
          <a:bodyPr/>
          <a:lstStyle/>
          <a:p>
            <a:r>
              <a:rPr lang="es-CL" dirty="0"/>
              <a:t>Algunos de los factores más influyentes a considerar para decidir cuál opción es la mejor para una instalación en especial son: la comparación entre los costos iniciales y a largo plazo, si la empresa puede invertir o no capital en equipo de cómputo y si desea tener el control completo y la responsabilidad sobre el equipo.</a:t>
            </a:r>
          </a:p>
        </p:txBody>
      </p:sp>
    </p:spTree>
    <p:extLst>
      <p:ext uri="{BB962C8B-B14F-4D97-AF65-F5344CB8AC3E}">
        <p14:creationId xmlns:p14="http://schemas.microsoft.com/office/powerpoint/2010/main" val="3535758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92BDB-A22B-A3EC-0BC3-1349F501BCC9}"/>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810046C7-7945-0AF8-1212-F50A2AED503E}"/>
              </a:ext>
            </a:extLst>
          </p:cNvPr>
          <p:cNvSpPr>
            <a:spLocks noGrp="1"/>
          </p:cNvSpPr>
          <p:nvPr>
            <p:ph idx="1"/>
          </p:nvPr>
        </p:nvSpPr>
        <p:spPr/>
        <p:txBody>
          <a:bodyPr>
            <a:normAutofit/>
          </a:bodyPr>
          <a:lstStyle/>
          <a:p>
            <a:r>
              <a:rPr lang="es-CL" dirty="0"/>
              <a:t>Uno de los principales factores determinantes para comprar o no es la vida proyectada del sistema. Si el sistema se va a utilizar por más de cuatro o cinco, la decisión por lo general será comprar. </a:t>
            </a:r>
          </a:p>
          <a:p>
            <a:r>
              <a:rPr lang="es-CL" dirty="0"/>
              <a:t>A medida que los sistemas se hacen más pequeños y potentes, y menos costosos, y a medida que los sistemas distribuidos se hacen más populares, cada vez más empresas deciden comprar equipo. </a:t>
            </a:r>
          </a:p>
        </p:txBody>
      </p:sp>
    </p:spTree>
    <p:extLst>
      <p:ext uri="{BB962C8B-B14F-4D97-AF65-F5344CB8AC3E}">
        <p14:creationId xmlns:p14="http://schemas.microsoft.com/office/powerpoint/2010/main" val="3020329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0BA1AD-6110-E3DD-87A0-782C230747E5}"/>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29BF143-7B2F-11DA-D81B-C3ACC108337D}"/>
              </a:ext>
            </a:extLst>
          </p:cNvPr>
          <p:cNvSpPr>
            <a:spLocks noGrp="1"/>
          </p:cNvSpPr>
          <p:nvPr>
            <p:ph idx="1"/>
          </p:nvPr>
        </p:nvSpPr>
        <p:spPr/>
        <p:txBody>
          <a:bodyPr/>
          <a:lstStyle/>
          <a:p>
            <a:r>
              <a:rPr lang="es-CL" dirty="0"/>
              <a:t>Arrendar equipo al distribuidor o a una empresa de arrendamiento de terceros es más práctico cuando la vida proyectada del sistema es menor a cuatro años. </a:t>
            </a:r>
          </a:p>
          <a:p>
            <a:r>
              <a:rPr lang="es-CL" dirty="0"/>
              <a:t>Además, si se pronostican cambios considerables en la tecnología, arrendar es mejor opción, ya que también permite a la empresa invertir su dinero en otro lado, donde pueda trabajar para ésta en vez de estar invertido en equipos de capital. </a:t>
            </a:r>
          </a:p>
          <a:p>
            <a:r>
              <a:rPr lang="es-CL" dirty="0"/>
              <a:t>Sin embargo, durante un periodo extenso el arrendamiento no es una manera económica de adquirir equipo de cómputo.</a:t>
            </a:r>
          </a:p>
        </p:txBody>
      </p:sp>
    </p:spTree>
    <p:extLst>
      <p:ext uri="{BB962C8B-B14F-4D97-AF65-F5344CB8AC3E}">
        <p14:creationId xmlns:p14="http://schemas.microsoft.com/office/powerpoint/2010/main" val="403583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384EAA-5446-255A-65E2-188CE358D223}"/>
              </a:ext>
            </a:extLst>
          </p:cNvPr>
          <p:cNvSpPr>
            <a:spLocks noGrp="1"/>
          </p:cNvSpPr>
          <p:nvPr>
            <p:ph type="title"/>
          </p:nvPr>
        </p:nvSpPr>
        <p:spPr/>
        <p:txBody>
          <a:bodyPr/>
          <a:lstStyle/>
          <a:p>
            <a:r>
              <a:rPr lang="es-CL" dirty="0"/>
              <a:t>Analista de sistemas como consultor</a:t>
            </a:r>
          </a:p>
        </p:txBody>
      </p:sp>
      <p:sp>
        <p:nvSpPr>
          <p:cNvPr id="3" name="Marcador de contenido 2">
            <a:extLst>
              <a:ext uri="{FF2B5EF4-FFF2-40B4-BE49-F238E27FC236}">
                <a16:creationId xmlns:a16="http://schemas.microsoft.com/office/drawing/2014/main" id="{1BF26031-C2FB-7B24-0083-B2ED3476F40C}"/>
              </a:ext>
            </a:extLst>
          </p:cNvPr>
          <p:cNvSpPr>
            <a:spLocks noGrp="1"/>
          </p:cNvSpPr>
          <p:nvPr>
            <p:ph idx="1"/>
          </p:nvPr>
        </p:nvSpPr>
        <p:spPr/>
        <p:txBody>
          <a:bodyPr>
            <a:normAutofit/>
          </a:bodyPr>
          <a:lstStyle/>
          <a:p>
            <a:r>
              <a:rPr lang="es-CL" dirty="0"/>
              <a:t>Con frecuencia el analista de sistemas actúa como consultor de sistemas para las personas y sus empresas y, por ende, pueden llegar a contratarlo específicamente para lidiar con las cuestiones relacionadas con los sistemas de información dentro de la empresa. </a:t>
            </a:r>
          </a:p>
          <a:p>
            <a:r>
              <a:rPr lang="es-CL" dirty="0"/>
              <a:t>Dicha contratación puede ser una ventaja, ya que los consultores externos pueden proveer una perspectiva fresca de la cual carezcan otras personas en la organización, sin embargo también puede ser una desventaja, ya que alguien de fuera nunca podrá conocer la verdadera cultura de la organización.</a:t>
            </a:r>
          </a:p>
        </p:txBody>
      </p:sp>
    </p:spTree>
    <p:extLst>
      <p:ext uri="{BB962C8B-B14F-4D97-AF65-F5344CB8AC3E}">
        <p14:creationId xmlns:p14="http://schemas.microsoft.com/office/powerpoint/2010/main" val="1801928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AF5FBB-9FDC-4D75-9DD6-DAF01ED197A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2" name="Picture 11">
            <a:extLst>
              <a:ext uri="{FF2B5EF4-FFF2-40B4-BE49-F238E27FC236}">
                <a16:creationId xmlns:a16="http://schemas.microsoft.com/office/drawing/2014/main" id="{933BBBE6-F4CF-483E-BA74-B51421B4D9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14" name="Rectangle 13">
            <a:extLst>
              <a:ext uri="{FF2B5EF4-FFF2-40B4-BE49-F238E27FC236}">
                <a16:creationId xmlns:a16="http://schemas.microsoft.com/office/drawing/2014/main" id="{4C790028-99AE-4AE4-8269-9913E2D50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06936A2A-FE08-4EE0-A409-3EF3FA244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E1F0989E-BFBB-43E4-927B-2C51C7AE26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a:extLst>
              <a:ext uri="{FF2B5EF4-FFF2-40B4-BE49-F238E27FC236}">
                <a16:creationId xmlns:a16="http://schemas.microsoft.com/office/drawing/2014/main" id="{8ACA2469-91AA-459B-A5DD-8FFC0F70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Box 21">
            <a:extLst>
              <a:ext uri="{FF2B5EF4-FFF2-40B4-BE49-F238E27FC236}">
                <a16:creationId xmlns:a16="http://schemas.microsoft.com/office/drawing/2014/main" id="{97860FD2-CA19-4064-AA6F-68050C3D2011}"/>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4943" y="641225"/>
            <a:ext cx="415636" cy="369332"/>
          </a:xfrm>
          <a:prstGeom prst="rect">
            <a:avLst/>
          </a:prstGeom>
          <a:noFill/>
        </p:spPr>
        <p:txBody>
          <a:bodyPr wrap="square" rtlCol="0">
            <a:spAutoFit/>
          </a:bodyPr>
          <a:lstStyle/>
          <a:p>
            <a:pPr algn="r">
              <a:spcAft>
                <a:spcPts val="600"/>
              </a:spcAft>
            </a:pP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useBgFill="1">
        <p:nvSpPr>
          <p:cNvPr id="24" name="Rectangle 23">
            <a:extLst>
              <a:ext uri="{FF2B5EF4-FFF2-40B4-BE49-F238E27FC236}">
                <a16:creationId xmlns:a16="http://schemas.microsoft.com/office/drawing/2014/main" id="{8CD557CE-2AB8-44E1-AABA-A21D2274F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9867" cy="6855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58DCB6E5-A344-4A17-A353-EC4D71E6C4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28" name="Picture 27">
            <a:extLst>
              <a:ext uri="{FF2B5EF4-FFF2-40B4-BE49-F238E27FC236}">
                <a16:creationId xmlns:a16="http://schemas.microsoft.com/office/drawing/2014/main" id="{4D82F4F2-6117-4CCD-94A7-4AFD603EC3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30" name="Rectangle 29">
            <a:extLst>
              <a:ext uri="{FF2B5EF4-FFF2-40B4-BE49-F238E27FC236}">
                <a16:creationId xmlns:a16="http://schemas.microsoft.com/office/drawing/2014/main" id="{3CCA9FB2-FFC7-4B6D-8E30-9D2CC14E7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CF6D6F6-E7F9-4521-BD22-74A61D8ED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B566E74-1425-46AC-885D-D2DAEE365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7533" y="0"/>
            <a:ext cx="10378001"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9F06C65-7F37-E700-0133-67D198B7696B}"/>
              </a:ext>
            </a:extLst>
          </p:cNvPr>
          <p:cNvSpPr>
            <a:spLocks noGrp="1"/>
          </p:cNvSpPr>
          <p:nvPr>
            <p:ph type="title"/>
          </p:nvPr>
        </p:nvSpPr>
        <p:spPr>
          <a:xfrm>
            <a:off x="1969804" y="808056"/>
            <a:ext cx="3317492" cy="1077229"/>
          </a:xfrm>
        </p:spPr>
        <p:txBody>
          <a:bodyPr vert="horz" lIns="91440" tIns="45720" rIns="91440" bIns="45720" rtlCol="0" anchor="t">
            <a:normAutofit/>
          </a:bodyPr>
          <a:lstStyle/>
          <a:p>
            <a:pPr algn="l"/>
            <a:r>
              <a:rPr lang="en-US" sz="3100"/>
              <a:t>Evaluación de los distribuidores</a:t>
            </a:r>
          </a:p>
        </p:txBody>
      </p:sp>
      <p:sp>
        <p:nvSpPr>
          <p:cNvPr id="3" name="Marcador de contenido 2">
            <a:extLst>
              <a:ext uri="{FF2B5EF4-FFF2-40B4-BE49-F238E27FC236}">
                <a16:creationId xmlns:a16="http://schemas.microsoft.com/office/drawing/2014/main" id="{A4E9DF16-E384-5AEF-3D28-30B140AFD5CD}"/>
              </a:ext>
            </a:extLst>
          </p:cNvPr>
          <p:cNvSpPr>
            <a:spLocks noGrp="1"/>
          </p:cNvSpPr>
          <p:nvPr>
            <p:ph sz="half" idx="1"/>
          </p:nvPr>
        </p:nvSpPr>
        <p:spPr>
          <a:xfrm>
            <a:off x="1969803" y="2052116"/>
            <a:ext cx="3317493" cy="3997828"/>
          </a:xfrm>
        </p:spPr>
        <p:txBody>
          <a:bodyPr vert="horz" lIns="91440" tIns="45720" rIns="91440" bIns="45720" rtlCol="0" anchor="ctr">
            <a:normAutofit/>
          </a:bodyPr>
          <a:lstStyle/>
          <a:p>
            <a:pPr>
              <a:lnSpc>
                <a:spcPct val="110000"/>
              </a:lnSpc>
            </a:pPr>
            <a:r>
              <a:rPr lang="en-US" sz="1400"/>
              <a:t>Hay que evaluar varias áreas clave al revisar los servicios de soporte disponibles para las empresas por parte de los distribuidores. </a:t>
            </a:r>
          </a:p>
          <a:p>
            <a:pPr>
              <a:lnSpc>
                <a:spcPct val="110000"/>
              </a:lnSpc>
            </a:pPr>
            <a:r>
              <a:rPr lang="en-US" sz="1400"/>
              <a:t>La mayoría de los distribuidores ofrecen la prueba del hardware al momento de la entrega y una garantía de 90 días que cubre cualquier defecto de fábrica, pero hay que averiguar qué más ofrece el distribuidor. Con frecuencia, lo que distingue a los distribuidores de calidad es la amplia variedad de servicios de soporte que ofrecen.</a:t>
            </a:r>
          </a:p>
        </p:txBody>
      </p:sp>
      <p:pic>
        <p:nvPicPr>
          <p:cNvPr id="5" name="Marcador de contenido 4" descr="Interfaz de usuario gráfica, Texto, Aplicación&#10;&#10;Descripción generada automáticamente">
            <a:extLst>
              <a:ext uri="{FF2B5EF4-FFF2-40B4-BE49-F238E27FC236}">
                <a16:creationId xmlns:a16="http://schemas.microsoft.com/office/drawing/2014/main" id="{20440960-1BDD-02AF-2FAF-D766D643989C}"/>
              </a:ext>
            </a:extLst>
          </p:cNvPr>
          <p:cNvPicPr>
            <a:picLocks noGrp="1" noChangeAspect="1"/>
          </p:cNvPicPr>
          <p:nvPr>
            <p:ph sz="half" idx="2"/>
          </p:nvPr>
        </p:nvPicPr>
        <p:blipFill>
          <a:blip r:embed="rId5"/>
          <a:stretch>
            <a:fillRect/>
          </a:stretch>
        </p:blipFill>
        <p:spPr>
          <a:xfrm>
            <a:off x="5608638" y="1756229"/>
            <a:ext cx="5137747" cy="3056958"/>
          </a:xfrm>
          <a:prstGeom prst="rect">
            <a:avLst/>
          </a:prstGeom>
          <a:ln>
            <a:gradFill flip="none" rotWithShape="1">
              <a:gsLst>
                <a:gs pos="86000">
                  <a:schemeClr val="accent6">
                    <a:lumMod val="67000"/>
                  </a:schemeClr>
                </a:gs>
                <a:gs pos="20000">
                  <a:schemeClr val="accent6">
                    <a:lumMod val="97000"/>
                    <a:lumOff val="3000"/>
                  </a:schemeClr>
                </a:gs>
                <a:gs pos="100000">
                  <a:schemeClr val="accent6">
                    <a:lumMod val="60000"/>
                    <a:lumOff val="40000"/>
                  </a:schemeClr>
                </a:gs>
              </a:gsLst>
              <a:lin ang="16200000" scaled="1"/>
              <a:tileRect/>
            </a:gradFill>
          </a:ln>
          <a:effectLst>
            <a:innerShdw blurRad="127000">
              <a:prstClr val="black">
                <a:alpha val="90000"/>
              </a:prstClr>
            </a:innerShdw>
          </a:effectLst>
        </p:spPr>
      </p:pic>
      <p:sp>
        <p:nvSpPr>
          <p:cNvPr id="36" name="Rectangle 35">
            <a:extLst>
              <a:ext uri="{FF2B5EF4-FFF2-40B4-BE49-F238E27FC236}">
                <a16:creationId xmlns:a16="http://schemas.microsoft.com/office/drawing/2014/main" id="{06858379-D070-40E4-8A3D-F29E90C5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387666" y="-2718"/>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808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61388E-0067-A6C5-95C4-D20ABCEB5CB0}"/>
              </a:ext>
            </a:extLst>
          </p:cNvPr>
          <p:cNvSpPr>
            <a:spLocks noGrp="1"/>
          </p:cNvSpPr>
          <p:nvPr>
            <p:ph type="title"/>
          </p:nvPr>
        </p:nvSpPr>
        <p:spPr/>
        <p:txBody>
          <a:bodyPr/>
          <a:lstStyle/>
          <a:p>
            <a:r>
              <a:rPr lang="es-CL" dirty="0"/>
              <a:t>¿Qué incluye un buen servicio de soporte?</a:t>
            </a:r>
          </a:p>
        </p:txBody>
      </p:sp>
      <p:sp>
        <p:nvSpPr>
          <p:cNvPr id="3" name="Marcador de contenido 2">
            <a:extLst>
              <a:ext uri="{FF2B5EF4-FFF2-40B4-BE49-F238E27FC236}">
                <a16:creationId xmlns:a16="http://schemas.microsoft.com/office/drawing/2014/main" id="{D910B14F-7EC1-6BA0-2934-27D20F3527A5}"/>
              </a:ext>
            </a:extLst>
          </p:cNvPr>
          <p:cNvSpPr>
            <a:spLocks noGrp="1"/>
          </p:cNvSpPr>
          <p:nvPr>
            <p:ph idx="1"/>
          </p:nvPr>
        </p:nvSpPr>
        <p:spPr/>
        <p:txBody>
          <a:bodyPr>
            <a:normAutofit fontScale="85000" lnSpcReduction="10000"/>
          </a:bodyPr>
          <a:lstStyle/>
          <a:p>
            <a:r>
              <a:rPr lang="es-CL" dirty="0"/>
              <a:t>Los servicios de soporte incluyen:</a:t>
            </a:r>
          </a:p>
          <a:p>
            <a:pPr lvl="1"/>
            <a:r>
              <a:rPr lang="es-CL" dirty="0"/>
              <a:t>El mantenimiento de rutina y preventivo del hardware</a:t>
            </a:r>
          </a:p>
          <a:p>
            <a:pPr lvl="1"/>
            <a:r>
              <a:rPr lang="es-CL" dirty="0"/>
              <a:t>El tiempo de respuesta especificado (en menos de seis horas o al siguiente día hábil, por ejemplo) </a:t>
            </a:r>
          </a:p>
          <a:p>
            <a:pPr lvl="1"/>
            <a:r>
              <a:rPr lang="es-CL" dirty="0"/>
              <a:t>En caso de fallas del equipo, el préstamo de equipo en caso de que haya que reemplazar el hardware de manera permanente o si se requiere una reparación fuera del sitio. </a:t>
            </a:r>
          </a:p>
          <a:p>
            <a:pPr lvl="1"/>
            <a:r>
              <a:rPr lang="es-CL" dirty="0"/>
              <a:t>La capacitación en el lugar de trabajo o seminarios de grupo fuera del lugar de trabajo para los usuarios.</a:t>
            </a:r>
          </a:p>
          <a:p>
            <a:r>
              <a:rPr lang="es-CL" dirty="0"/>
              <a:t>Examine con detenimiento la descripción de servicios de soporte incluidas en la compra o el arrendamiento del equipo, y recuerde involucrar al personal legal apropiado antes de firmar contratos de equipos o servicios </a:t>
            </a:r>
          </a:p>
        </p:txBody>
      </p:sp>
    </p:spTree>
    <p:extLst>
      <p:ext uri="{BB962C8B-B14F-4D97-AF65-F5344CB8AC3E}">
        <p14:creationId xmlns:p14="http://schemas.microsoft.com/office/powerpoint/2010/main" val="1649263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9EF9CC-F463-51C2-4298-D1401DFA6EAC}"/>
              </a:ext>
            </a:extLst>
          </p:cNvPr>
          <p:cNvSpPr>
            <a:spLocks noGrp="1"/>
          </p:cNvSpPr>
          <p:nvPr>
            <p:ph type="title"/>
          </p:nvPr>
        </p:nvSpPr>
        <p:spPr/>
        <p:txBody>
          <a:bodyPr/>
          <a:lstStyle/>
          <a:p>
            <a:r>
              <a:rPr lang="es-CL" dirty="0"/>
              <a:t>Evaluación de software</a:t>
            </a:r>
          </a:p>
        </p:txBody>
      </p:sp>
      <p:sp>
        <p:nvSpPr>
          <p:cNvPr id="3" name="Marcador de contenido 2">
            <a:extLst>
              <a:ext uri="{FF2B5EF4-FFF2-40B4-BE49-F238E27FC236}">
                <a16:creationId xmlns:a16="http://schemas.microsoft.com/office/drawing/2014/main" id="{095196D3-18F0-5533-139A-9D665150BDE7}"/>
              </a:ext>
            </a:extLst>
          </p:cNvPr>
          <p:cNvSpPr>
            <a:spLocks noGrp="1"/>
          </p:cNvSpPr>
          <p:nvPr>
            <p:ph idx="1"/>
          </p:nvPr>
        </p:nvSpPr>
        <p:spPr/>
        <p:txBody>
          <a:bodyPr>
            <a:normAutofit lnSpcReduction="10000"/>
          </a:bodyPr>
          <a:lstStyle/>
          <a:p>
            <a:r>
              <a:rPr lang="es-CL" dirty="0"/>
              <a:t>Al igual que con el hardware los analistas y las organizaciones se enfrentan cada vez más con la decisión de crear, comprar o subcontratar, al evaluar software para los proyectos de sistemas de información, en especial cuando se contemplan actualizaciones a sistemas existentes o antiguos.</a:t>
            </a:r>
          </a:p>
          <a:p>
            <a:r>
              <a:rPr lang="es-CL" dirty="0"/>
              <a:t>Parte del proceso de toma de decisiones relacionado con la compra de software comercial para venta en los canales convencionales (COTS), la “renta” del software a un proveedor de servicios de aplicación (ASP) o la creación de software personalizado para el proyecto, sucede al mismo tiempo que el proceso de decisión sobre el hardware.</a:t>
            </a:r>
          </a:p>
        </p:txBody>
      </p:sp>
    </p:spTree>
    <p:extLst>
      <p:ext uri="{BB962C8B-B14F-4D97-AF65-F5344CB8AC3E}">
        <p14:creationId xmlns:p14="http://schemas.microsoft.com/office/powerpoint/2010/main" val="32932727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FF34A1-86BB-5980-AB9B-ED13C62D5198}"/>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76A3C791-EF56-F895-387F-CDA16EF4421D}"/>
              </a:ext>
            </a:extLst>
          </p:cNvPr>
          <p:cNvSpPr>
            <a:spLocks noGrp="1"/>
          </p:cNvSpPr>
          <p:nvPr>
            <p:ph idx="1"/>
          </p:nvPr>
        </p:nvSpPr>
        <p:spPr/>
        <p:txBody>
          <a:bodyPr/>
          <a:lstStyle/>
          <a:p>
            <a:r>
              <a:rPr lang="es-CL" dirty="0"/>
              <a:t>Sin importar que se desarrolle el software o se compre un COTS para un proyecto en especial, es imperativo completar primero un análisis de los requerimientos de información de los usuarios y los sistemas que utilizan.</a:t>
            </a:r>
          </a:p>
          <a:p>
            <a:r>
              <a:rPr lang="es-CL" dirty="0"/>
              <a:t>Como analista, parte de la experiencia que desarrolla, consiste en formular juicios sólidos al decidir entre el desarrollo de software y comprar COTS para sistemas nuevos y existentes.</a:t>
            </a:r>
          </a:p>
        </p:txBody>
      </p:sp>
    </p:spTree>
    <p:extLst>
      <p:ext uri="{BB962C8B-B14F-4D97-AF65-F5344CB8AC3E}">
        <p14:creationId xmlns:p14="http://schemas.microsoft.com/office/powerpoint/2010/main" val="2215703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28A504-BCEA-B75A-2865-6750FF307EA6}"/>
              </a:ext>
            </a:extLst>
          </p:cNvPr>
          <p:cNvSpPr>
            <a:spLocks noGrp="1"/>
          </p:cNvSpPr>
          <p:nvPr>
            <p:ph type="title"/>
          </p:nvPr>
        </p:nvSpPr>
        <p:spPr/>
        <p:txBody>
          <a:bodyPr/>
          <a:lstStyle/>
          <a:p>
            <a:r>
              <a:rPr lang="es-CL" dirty="0"/>
              <a:t>Cuando crear software.</a:t>
            </a:r>
          </a:p>
        </p:txBody>
      </p:sp>
      <p:sp>
        <p:nvSpPr>
          <p:cNvPr id="3" name="Marcador de contenido 2">
            <a:extLst>
              <a:ext uri="{FF2B5EF4-FFF2-40B4-BE49-F238E27FC236}">
                <a16:creationId xmlns:a16="http://schemas.microsoft.com/office/drawing/2014/main" id="{D6F1C1DC-F90B-44A1-2CCF-31BF8933B0CD}"/>
              </a:ext>
            </a:extLst>
          </p:cNvPr>
          <p:cNvSpPr>
            <a:spLocks noGrp="1"/>
          </p:cNvSpPr>
          <p:nvPr>
            <p:ph idx="1"/>
          </p:nvPr>
        </p:nvSpPr>
        <p:spPr/>
        <p:txBody>
          <a:bodyPr/>
          <a:lstStyle/>
          <a:p>
            <a:r>
              <a:rPr lang="es-CL" dirty="0"/>
              <a:t>Varias situaciones demandan la creación de software original o de ciertos componentes de software. El caso más probable es cuando no existe software COTS o no se puede identificar para la aplicación deseada. </a:t>
            </a:r>
          </a:p>
          <a:p>
            <a:r>
              <a:rPr lang="es-CL" dirty="0"/>
              <a:t>La alternativa es que el software tal vez exista, pero sea demasiado costoso o no se pueda comprar o adquirir licencias con facilidad.</a:t>
            </a:r>
          </a:p>
        </p:txBody>
      </p:sp>
    </p:spTree>
    <p:extLst>
      <p:ext uri="{BB962C8B-B14F-4D97-AF65-F5344CB8AC3E}">
        <p14:creationId xmlns:p14="http://schemas.microsoft.com/office/powerpoint/2010/main" val="3262034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F84CC-CCA3-8171-CA02-5E5FDCE38CCF}"/>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45C9C2F8-68AD-94CA-0BFC-E14D8AC947DF}"/>
              </a:ext>
            </a:extLst>
          </p:cNvPr>
          <p:cNvSpPr>
            <a:spLocks noGrp="1"/>
          </p:cNvSpPr>
          <p:nvPr>
            <p:ph idx="1"/>
          </p:nvPr>
        </p:nvSpPr>
        <p:spPr/>
        <p:txBody>
          <a:bodyPr>
            <a:normAutofit/>
          </a:bodyPr>
          <a:lstStyle/>
          <a:p>
            <a:r>
              <a:rPr lang="es-CL" dirty="0"/>
              <a:t>Hay que crear software original cuando la organización trata de obtener una ventaja competitiva por medio del aprovechamiento de los sistemas de información, por ejemplo, cuando una organización crea aplicaciones de comercio electrónico u otras aplicaciones innovadoras sin que existiera algo así antes.</a:t>
            </a:r>
          </a:p>
          <a:p>
            <a:r>
              <a:rPr lang="es-CL" dirty="0"/>
              <a:t>También es posible que la organización sea de las “primeras” en utilizar una tecnología específica o de su industria específica. Las organizaciones que tienen requerimientos muy especializados o que existen en industrias especializadas también se pueden beneficiar del software original.</a:t>
            </a:r>
          </a:p>
        </p:txBody>
      </p:sp>
    </p:spTree>
    <p:extLst>
      <p:ext uri="{BB962C8B-B14F-4D97-AF65-F5344CB8AC3E}">
        <p14:creationId xmlns:p14="http://schemas.microsoft.com/office/powerpoint/2010/main" val="3213076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B1D555-E492-FC50-C28F-7224CFFCAB5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35210E44-401E-F875-27E0-264D29DF2EB7}"/>
              </a:ext>
            </a:extLst>
          </p:cNvPr>
          <p:cNvSpPr>
            <a:spLocks noGrp="1"/>
          </p:cNvSpPr>
          <p:nvPr>
            <p:ph idx="1"/>
          </p:nvPr>
        </p:nvSpPr>
        <p:spPr/>
        <p:txBody>
          <a:bodyPr/>
          <a:lstStyle/>
          <a:p>
            <a:r>
              <a:rPr lang="es-CL" dirty="0"/>
              <a:t>Las desventajas de crear software original incluye:</a:t>
            </a:r>
          </a:p>
          <a:p>
            <a:pPr lvl="1"/>
            <a:r>
              <a:rPr lang="es-CL" dirty="0"/>
              <a:t>Un posible costo inicial mucho más alto en comparación con la adquisición de un software comercial salido del estante (COTS).</a:t>
            </a:r>
          </a:p>
          <a:p>
            <a:pPr lvl="1"/>
            <a:r>
              <a:rPr lang="es-CL" dirty="0"/>
              <a:t>La necesidad de contratar un equipo de desarrollo</a:t>
            </a:r>
          </a:p>
          <a:p>
            <a:pPr lvl="1"/>
            <a:r>
              <a:rPr lang="es-CL" dirty="0"/>
              <a:t>El hecho de que el analista debe ser responsable del mantenimiento continuo debido a que es el creador del software.</a:t>
            </a:r>
          </a:p>
          <a:p>
            <a:pPr lvl="1"/>
            <a:endParaRPr lang="es-CL" dirty="0"/>
          </a:p>
          <a:p>
            <a:pPr lvl="1"/>
            <a:endParaRPr lang="es-CL" dirty="0"/>
          </a:p>
        </p:txBody>
      </p:sp>
    </p:spTree>
    <p:extLst>
      <p:ext uri="{BB962C8B-B14F-4D97-AF65-F5344CB8AC3E}">
        <p14:creationId xmlns:p14="http://schemas.microsoft.com/office/powerpoint/2010/main" val="40273994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E3627D-739A-1249-CCA3-3C1472952242}"/>
              </a:ext>
            </a:extLst>
          </p:cNvPr>
          <p:cNvSpPr>
            <a:spLocks noGrp="1"/>
          </p:cNvSpPr>
          <p:nvPr>
            <p:ph type="title"/>
          </p:nvPr>
        </p:nvSpPr>
        <p:spPr/>
        <p:txBody>
          <a:bodyPr/>
          <a:lstStyle/>
          <a:p>
            <a:r>
              <a:rPr lang="es-CL" dirty="0"/>
              <a:t>Cuando comprar software comercial</a:t>
            </a:r>
          </a:p>
        </p:txBody>
      </p:sp>
      <p:sp>
        <p:nvSpPr>
          <p:cNvPr id="3" name="Marcador de contenido 2">
            <a:extLst>
              <a:ext uri="{FF2B5EF4-FFF2-40B4-BE49-F238E27FC236}">
                <a16:creationId xmlns:a16="http://schemas.microsoft.com/office/drawing/2014/main" id="{A86EF5A8-A0D5-E19D-D267-4AB524681CE5}"/>
              </a:ext>
            </a:extLst>
          </p:cNvPr>
          <p:cNvSpPr>
            <a:spLocks noGrp="1"/>
          </p:cNvSpPr>
          <p:nvPr>
            <p:ph idx="1"/>
          </p:nvPr>
        </p:nvSpPr>
        <p:spPr/>
        <p:txBody>
          <a:bodyPr/>
          <a:lstStyle/>
          <a:p>
            <a:r>
              <a:rPr lang="es-CL" dirty="0"/>
              <a:t>El software comercial de venta en los canales convencionales incluye productos como la suite de Microsoft Office, que a su vez incluye el programa Word para el procesamiento de palabras, Excel para las hojas de cálculo, Access para crear bases de datos y otras aplicaciones. </a:t>
            </a:r>
          </a:p>
          <a:p>
            <a:r>
              <a:rPr lang="es-CL" dirty="0"/>
              <a:t>Hay otros tipos de software COTS disponibles para sistemas a nivel organizacional en vez de uso personal o de oficina, como paquetes ERP populares (pero costosos) como Oracle y SAP en sus ejemplos de software COTS.</a:t>
            </a:r>
          </a:p>
        </p:txBody>
      </p:sp>
    </p:spTree>
    <p:extLst>
      <p:ext uri="{BB962C8B-B14F-4D97-AF65-F5344CB8AC3E}">
        <p14:creationId xmlns:p14="http://schemas.microsoft.com/office/powerpoint/2010/main" val="40991692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D67A37-0FF4-6C83-2431-A4168471388A}"/>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558C4FA-81B2-341D-97A7-78DA77A1FB29}"/>
              </a:ext>
            </a:extLst>
          </p:cNvPr>
          <p:cNvSpPr>
            <a:spLocks noGrp="1"/>
          </p:cNvSpPr>
          <p:nvPr>
            <p:ph idx="1"/>
          </p:nvPr>
        </p:nvSpPr>
        <p:spPr/>
        <p:txBody>
          <a:bodyPr/>
          <a:lstStyle/>
          <a:p>
            <a:r>
              <a:rPr lang="es-CL" dirty="0"/>
              <a:t>Hay que considerar el uso de software COTS cuando se puedan integrar con facilidad las aplicaciones o paquetes a los sistemas existentes o planeados, y cuando no haya identificado ninguna necesidad inmediata o continua de modificarlos o personalizarlos para los usuarios. </a:t>
            </a:r>
          </a:p>
          <a:p>
            <a:r>
              <a:rPr lang="es-CL" dirty="0"/>
              <a:t>El análisis debe demostrar que la organización para la cual está diseñando el sistema, muestra pocas probabilidades de pasar por cambios importantes después de la compra propuesta de software COTS como un aumento considerable en los clientes o grandes expansiones físicas.</a:t>
            </a:r>
          </a:p>
        </p:txBody>
      </p:sp>
    </p:spTree>
    <p:extLst>
      <p:ext uri="{BB962C8B-B14F-4D97-AF65-F5344CB8AC3E}">
        <p14:creationId xmlns:p14="http://schemas.microsoft.com/office/powerpoint/2010/main" val="550522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3A7374-304C-4066-88D6-90FFB3BF88CC}"/>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579CF1E5-85FF-3BDA-6EAB-BB894C31558D}"/>
              </a:ext>
            </a:extLst>
          </p:cNvPr>
          <p:cNvSpPr>
            <a:spLocks noGrp="1"/>
          </p:cNvSpPr>
          <p:nvPr>
            <p:ph idx="1"/>
          </p:nvPr>
        </p:nvSpPr>
        <p:spPr/>
        <p:txBody>
          <a:bodyPr>
            <a:normAutofit fontScale="85000" lnSpcReduction="10000"/>
          </a:bodyPr>
          <a:lstStyle/>
          <a:p>
            <a:r>
              <a:rPr lang="es-CL" dirty="0"/>
              <a:t>Algunas ventajas de adquirir un software comercial que se deben tener en cuenta:</a:t>
            </a:r>
          </a:p>
          <a:p>
            <a:pPr lvl="1"/>
            <a:r>
              <a:rPr lang="es-CL" dirty="0"/>
              <a:t>Estos productos se han refinado a través del proceso del uso y la distribución comercial, por lo que a menudo se ofrecen funcionalidades adicionales.</a:t>
            </a:r>
          </a:p>
          <a:p>
            <a:pPr lvl="1"/>
            <a:r>
              <a:rPr lang="es-CL" dirty="0"/>
              <a:t>Otra ventaja es que por lo general, los paquetes de software se prueban en forma exhaustiva y, por ende, es en extremo confiable.</a:t>
            </a:r>
          </a:p>
          <a:p>
            <a:pPr lvl="1"/>
            <a:r>
              <a:rPr lang="es-CL" dirty="0"/>
              <a:t>Muchas otras compañías también lo usan, por lo que los analistas no tienen que experimentar con sus clientes a través de aplicaciones de software únicas.</a:t>
            </a:r>
          </a:p>
          <a:p>
            <a:pPr lvl="1"/>
            <a:r>
              <a:rPr lang="es-CL" dirty="0"/>
              <a:t>El software de negocio cuenta con una ventaja en cuanto a la ayuda y la capacitación que se incluyen en la compra del software empaquetado.</a:t>
            </a:r>
          </a:p>
        </p:txBody>
      </p:sp>
    </p:spTree>
    <p:extLst>
      <p:ext uri="{BB962C8B-B14F-4D97-AF65-F5344CB8AC3E}">
        <p14:creationId xmlns:p14="http://schemas.microsoft.com/office/powerpoint/2010/main" val="337752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F19703-8CB4-8E01-F798-FA8889A51B04}"/>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7A83C52-D629-03B2-27AE-6139C217884F}"/>
              </a:ext>
            </a:extLst>
          </p:cNvPr>
          <p:cNvSpPr>
            <a:spLocks noGrp="1"/>
          </p:cNvSpPr>
          <p:nvPr>
            <p:ph idx="1"/>
          </p:nvPr>
        </p:nvSpPr>
        <p:spPr/>
        <p:txBody>
          <a:bodyPr/>
          <a:lstStyle/>
          <a:p>
            <a:r>
              <a:rPr lang="es-CL" dirty="0"/>
              <a:t>Como consultor externo, el analista dependerá en gran parte de diversos métodos para analizar y diseñar sistemas de información apropiados para los usuarios que trabajan en una empresa en particular. </a:t>
            </a:r>
          </a:p>
          <a:p>
            <a:r>
              <a:rPr lang="es-CL" dirty="0"/>
              <a:t>Además se basará en los usuarios de los sistemas de información para que le ayuden a comprender la cultura organizacional desde los puntos de vista de los demás.</a:t>
            </a:r>
          </a:p>
        </p:txBody>
      </p:sp>
    </p:spTree>
    <p:extLst>
      <p:ext uri="{BB962C8B-B14F-4D97-AF65-F5344CB8AC3E}">
        <p14:creationId xmlns:p14="http://schemas.microsoft.com/office/powerpoint/2010/main" val="2625847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50FB4-154E-1FE2-10A9-1244E3EA9327}"/>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9E5FDA49-9A6A-C7BB-4ADD-9370BCC9486C}"/>
              </a:ext>
            </a:extLst>
          </p:cNvPr>
          <p:cNvSpPr>
            <a:spLocks noGrp="1"/>
          </p:cNvSpPr>
          <p:nvPr>
            <p:ph idx="1"/>
          </p:nvPr>
        </p:nvSpPr>
        <p:spPr/>
        <p:txBody>
          <a:bodyPr>
            <a:normAutofit lnSpcReduction="10000"/>
          </a:bodyPr>
          <a:lstStyle/>
          <a:p>
            <a:r>
              <a:rPr lang="es-CL" dirty="0"/>
              <a:t>Sin embargo, el software de comercio también posee sus problemas a la hora de usarlo, como por ejemplo el hecho de que no está diseñado para ser personalizado, algunas compañías no pueden incluir características claves en su BD.</a:t>
            </a:r>
          </a:p>
          <a:p>
            <a:r>
              <a:rPr lang="es-CL" dirty="0"/>
              <a:t>También existe la posibilidad de que el COTS incluya errores que podrían exponer a la empresa a problemas legales por el fallo del servicio.</a:t>
            </a:r>
          </a:p>
          <a:p>
            <a:r>
              <a:rPr lang="es-CL" dirty="0"/>
              <a:t>Por otra parte está el hecho de que los usuarios deben acostumbrarse o acoplarse a las características existentes en el software, sin importar que sean apropiadas o no.</a:t>
            </a:r>
          </a:p>
        </p:txBody>
      </p:sp>
    </p:spTree>
    <p:extLst>
      <p:ext uri="{BB962C8B-B14F-4D97-AF65-F5344CB8AC3E}">
        <p14:creationId xmlns:p14="http://schemas.microsoft.com/office/powerpoint/2010/main" val="862578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C1BF62-B8C0-D48A-14DC-1D51E2F59556}"/>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728CB9C-D908-FD92-8815-C4B0015CCBC8}"/>
              </a:ext>
            </a:extLst>
          </p:cNvPr>
          <p:cNvSpPr>
            <a:spLocks noGrp="1"/>
          </p:cNvSpPr>
          <p:nvPr>
            <p:ph idx="1"/>
          </p:nvPr>
        </p:nvSpPr>
        <p:spPr/>
        <p:txBody>
          <a:bodyPr/>
          <a:lstStyle/>
          <a:p>
            <a:r>
              <a:rPr lang="es-CL" dirty="0"/>
              <a:t>Finalmente para obtener cierta perspectiva sobre los sistemas que se van a desarrollar, el analista debe reconocer que más de la mitad de los proyectos se construyen desde cero (en donde dos terceras partes utilizan métodos tradicionales como el ciclo de vida del software y los prototipos, y una tercera parte utiliza tecnologías ágiles u orientadas a objetos). La mayor parte de ellos se desarrollan mediante el uso de un equipo interno de análisis de sistemas. Los programadores pueden ser internos o subcontratados.</a:t>
            </a:r>
          </a:p>
        </p:txBody>
      </p:sp>
    </p:spTree>
    <p:extLst>
      <p:ext uri="{BB962C8B-B14F-4D97-AF65-F5344CB8AC3E}">
        <p14:creationId xmlns:p14="http://schemas.microsoft.com/office/powerpoint/2010/main" val="484425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889D100E-9612-76CA-0872-18B1FFA95063}"/>
              </a:ext>
            </a:extLst>
          </p:cNvPr>
          <p:cNvSpPr>
            <a:spLocks noGrp="1"/>
          </p:cNvSpPr>
          <p:nvPr>
            <p:ph type="title"/>
          </p:nvPr>
        </p:nvSpPr>
        <p:spPr/>
        <p:txBody>
          <a:bodyPr/>
          <a:lstStyle/>
          <a:p>
            <a:r>
              <a:rPr lang="es-CL" dirty="0"/>
              <a:t>Actividad </a:t>
            </a:r>
          </a:p>
        </p:txBody>
      </p:sp>
      <p:sp>
        <p:nvSpPr>
          <p:cNvPr id="5" name="Marcador de contenido 4">
            <a:extLst>
              <a:ext uri="{FF2B5EF4-FFF2-40B4-BE49-F238E27FC236}">
                <a16:creationId xmlns:a16="http://schemas.microsoft.com/office/drawing/2014/main" id="{11CCFB6E-17D0-EE43-73FF-9FBCF7708893}"/>
              </a:ext>
            </a:extLst>
          </p:cNvPr>
          <p:cNvSpPr>
            <a:spLocks noGrp="1"/>
          </p:cNvSpPr>
          <p:nvPr>
            <p:ph idx="1"/>
          </p:nvPr>
        </p:nvSpPr>
        <p:spPr/>
        <p:txBody>
          <a:bodyPr/>
          <a:lstStyle/>
          <a:p>
            <a:r>
              <a:rPr lang="es-CL" dirty="0"/>
              <a:t>En base a la actividad anterior, de acuerdo a la solución que usted dio, determine las necesidades de software y hardware. Fundamente el porqué de </a:t>
            </a:r>
            <a:r>
              <a:rPr lang="es-CL"/>
              <a:t>su elección.</a:t>
            </a:r>
            <a:endParaRPr lang="es-CL" dirty="0"/>
          </a:p>
        </p:txBody>
      </p:sp>
    </p:spTree>
    <p:extLst>
      <p:ext uri="{BB962C8B-B14F-4D97-AF65-F5344CB8AC3E}">
        <p14:creationId xmlns:p14="http://schemas.microsoft.com/office/powerpoint/2010/main" val="171998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1D9119-9866-416D-5A7B-F6A299BA2082}"/>
              </a:ext>
            </a:extLst>
          </p:cNvPr>
          <p:cNvSpPr>
            <a:spLocks noGrp="1"/>
          </p:cNvSpPr>
          <p:nvPr>
            <p:ph type="title"/>
          </p:nvPr>
        </p:nvSpPr>
        <p:spPr/>
        <p:txBody>
          <a:bodyPr/>
          <a:lstStyle/>
          <a:p>
            <a:r>
              <a:rPr lang="es-CL" dirty="0"/>
              <a:t>Analista de sistemas como experto de soporte</a:t>
            </a:r>
          </a:p>
        </p:txBody>
      </p:sp>
      <p:sp>
        <p:nvSpPr>
          <p:cNvPr id="3" name="Marcador de contenido 2">
            <a:extLst>
              <a:ext uri="{FF2B5EF4-FFF2-40B4-BE49-F238E27FC236}">
                <a16:creationId xmlns:a16="http://schemas.microsoft.com/office/drawing/2014/main" id="{656E9196-0F57-541D-D318-F589567848CD}"/>
              </a:ext>
            </a:extLst>
          </p:cNvPr>
          <p:cNvSpPr>
            <a:spLocks noGrp="1"/>
          </p:cNvSpPr>
          <p:nvPr>
            <p:ph idx="1"/>
          </p:nvPr>
        </p:nvSpPr>
        <p:spPr/>
        <p:txBody>
          <a:bodyPr>
            <a:normAutofit/>
          </a:bodyPr>
          <a:lstStyle/>
          <a:p>
            <a:pPr algn="just"/>
            <a:r>
              <a:rPr lang="es-CL" dirty="0"/>
              <a:t>En este rol, el analista se basa en su experiencia profesional sobre hardware y software y su uso en los negocios. Generalmente este trabajo no es un verdadero proyecto de sistemas, sino que supone una pequeña modificación o decisión que afecta a un solo departamento. </a:t>
            </a:r>
          </a:p>
          <a:p>
            <a:r>
              <a:rPr lang="es-CL" dirty="0"/>
              <a:t>Como experto en soporte usted no administra el proyecto, sino que simplemente actúa como recurso para quienes lo administran. Si usted es un analista de sistemas empleado por una organización de manufactura o de servicios, tal vez muchas de sus actividades diarias correspondan a este rol.</a:t>
            </a:r>
          </a:p>
        </p:txBody>
      </p:sp>
    </p:spTree>
    <p:extLst>
      <p:ext uri="{BB962C8B-B14F-4D97-AF65-F5344CB8AC3E}">
        <p14:creationId xmlns:p14="http://schemas.microsoft.com/office/powerpoint/2010/main" val="187219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B3D8E3-DFDA-1799-3F18-04F3F4C31B3F}"/>
              </a:ext>
            </a:extLst>
          </p:cNvPr>
          <p:cNvSpPr>
            <a:spLocks noGrp="1"/>
          </p:cNvSpPr>
          <p:nvPr>
            <p:ph type="title"/>
          </p:nvPr>
        </p:nvSpPr>
        <p:spPr/>
        <p:txBody>
          <a:bodyPr/>
          <a:lstStyle/>
          <a:p>
            <a:r>
              <a:rPr lang="es-CL" dirty="0"/>
              <a:t>El analista como agente de cambio</a:t>
            </a:r>
          </a:p>
        </p:txBody>
      </p:sp>
      <p:sp>
        <p:nvSpPr>
          <p:cNvPr id="3" name="Marcador de contenido 2">
            <a:extLst>
              <a:ext uri="{FF2B5EF4-FFF2-40B4-BE49-F238E27FC236}">
                <a16:creationId xmlns:a16="http://schemas.microsoft.com/office/drawing/2014/main" id="{B65C249A-943A-BD8D-5D0B-2E96B3A1CBBF}"/>
              </a:ext>
            </a:extLst>
          </p:cNvPr>
          <p:cNvSpPr>
            <a:spLocks noGrp="1"/>
          </p:cNvSpPr>
          <p:nvPr>
            <p:ph idx="1"/>
          </p:nvPr>
        </p:nvSpPr>
        <p:spPr/>
        <p:txBody>
          <a:bodyPr>
            <a:normAutofit fontScale="92500" lnSpcReduction="10000"/>
          </a:bodyPr>
          <a:lstStyle/>
          <a:p>
            <a:r>
              <a:rPr lang="es-CL" dirty="0"/>
              <a:t>Podemos definir a un agente de cambio como una persona que actúa como gatillo para el cambio, desarrolla un plan de cambio y trabaja con otros para facilitarlo. </a:t>
            </a:r>
          </a:p>
          <a:p>
            <a:r>
              <a:rPr lang="es-CL" dirty="0"/>
              <a:t>Su presencia en la empresa genera un cambio; como analista de sistemas debe reconocer este hecho y utilizarlo como punto inicial para su análisis. </a:t>
            </a:r>
          </a:p>
          <a:p>
            <a:r>
              <a:rPr lang="es-CL" dirty="0"/>
              <a:t>Debe interactuar con los usuarios y la administración desde las primeras etapas del inicio de su proyecto, pues sin su ayuda el analista no podrá comprender qué necesitan para apoyar su trabajo en la organización, y no se podrá llevar a cabo el verdadero cambio.</a:t>
            </a:r>
          </a:p>
        </p:txBody>
      </p:sp>
    </p:spTree>
    <p:extLst>
      <p:ext uri="{BB962C8B-B14F-4D97-AF65-F5344CB8AC3E}">
        <p14:creationId xmlns:p14="http://schemas.microsoft.com/office/powerpoint/2010/main" val="1108452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14211C-66C2-EC2D-63D8-6BD7F4EF9610}"/>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23751EE1-BCAC-24F9-426E-BB2633783BB3}"/>
              </a:ext>
            </a:extLst>
          </p:cNvPr>
          <p:cNvSpPr>
            <a:spLocks noGrp="1"/>
          </p:cNvSpPr>
          <p:nvPr>
            <p:ph idx="1"/>
          </p:nvPr>
        </p:nvSpPr>
        <p:spPr/>
        <p:txBody>
          <a:bodyPr/>
          <a:lstStyle/>
          <a:p>
            <a:r>
              <a:rPr lang="es-CL" dirty="0"/>
              <a:t>Es un rol bastante más extenso y que conlleva bastante responsabilidad por parte del analista de sistemas, ya sea como un agente de cambio interno o externo, para la empresa. </a:t>
            </a:r>
          </a:p>
          <a:p>
            <a:r>
              <a:rPr lang="es-CL" dirty="0"/>
              <a:t>El analista actúa como un agente de cambio cada vez que realiza alguna de las actividades en el ciclo de vida del desarrollo de sistemas y está presente e interactúa con los usuarios y la empresa durante un periodo extendido (de dos semanas hasta más de un año).</a:t>
            </a:r>
          </a:p>
        </p:txBody>
      </p:sp>
    </p:spTree>
    <p:extLst>
      <p:ext uri="{BB962C8B-B14F-4D97-AF65-F5344CB8AC3E}">
        <p14:creationId xmlns:p14="http://schemas.microsoft.com/office/powerpoint/2010/main" val="193020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31D815-F905-D480-6C38-2EBF5A72A49B}"/>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A063864F-BF22-7360-299A-4625B0D285E8}"/>
              </a:ext>
            </a:extLst>
          </p:cNvPr>
          <p:cNvSpPr>
            <a:spLocks noGrp="1"/>
          </p:cNvSpPr>
          <p:nvPr>
            <p:ph idx="1"/>
          </p:nvPr>
        </p:nvSpPr>
        <p:spPr/>
        <p:txBody>
          <a:bodyPr>
            <a:normAutofit/>
          </a:bodyPr>
          <a:lstStyle/>
          <a:p>
            <a:r>
              <a:rPr lang="es-CL" dirty="0"/>
              <a:t>Si el cambio (es decir, las mejoras que se pueden realizar en la empresa por medio de los sistemas de información) parece garantizado después del análisis, el siguiente paso es desarrollar un plan junto con las personas que deben llevarlo a cabo. </a:t>
            </a:r>
          </a:p>
          <a:p>
            <a:r>
              <a:rPr lang="es-CL" dirty="0"/>
              <a:t>Una vez que se llega a un consenso en cuanto al cambio que se debe realizar, el analista debe interactuar en forma constante con todos los que vayan a cambiar. </a:t>
            </a:r>
          </a:p>
        </p:txBody>
      </p:sp>
    </p:spTree>
    <p:extLst>
      <p:ext uri="{BB962C8B-B14F-4D97-AF65-F5344CB8AC3E}">
        <p14:creationId xmlns:p14="http://schemas.microsoft.com/office/powerpoint/2010/main" val="1268644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otalTime>1565</TotalTime>
  <Words>3992</Words>
  <Application>Microsoft Office PowerPoint</Application>
  <PresentationFormat>Panorámica</PresentationFormat>
  <Paragraphs>134</Paragraphs>
  <Slides>52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52</vt:i4>
      </vt:variant>
    </vt:vector>
  </HeadingPairs>
  <TitlesOfParts>
    <vt:vector size="57" baseType="lpstr">
      <vt:lpstr>Arial</vt:lpstr>
      <vt:lpstr>MS Shell Dlg 2</vt:lpstr>
      <vt:lpstr>Wingdings</vt:lpstr>
      <vt:lpstr>Wingdings 3</vt:lpstr>
      <vt:lpstr>Madison</vt:lpstr>
      <vt:lpstr>Roles y alcance del analista de sistemas.</vt:lpstr>
      <vt:lpstr>¿Quién es el analista de sistemas?</vt:lpstr>
      <vt:lpstr>Presentación de PowerPoint</vt:lpstr>
      <vt:lpstr>Analista de sistemas como consultor</vt:lpstr>
      <vt:lpstr>Presentación de PowerPoint</vt:lpstr>
      <vt:lpstr>Analista de sistemas como experto de soporte</vt:lpstr>
      <vt:lpstr>El analista como agente de cambio</vt:lpstr>
      <vt:lpstr>Presentación de PowerPoint</vt:lpstr>
      <vt:lpstr>Presentación de PowerPoint</vt:lpstr>
      <vt:lpstr>Presentación de PowerPoint</vt:lpstr>
      <vt:lpstr>¿Qué características debe tener un buen analista?</vt:lpstr>
      <vt:lpstr>Presentación de PowerPoint</vt:lpstr>
      <vt:lpstr>Presentación de PowerPoint</vt:lpstr>
      <vt:lpstr>Alcance del analista </vt:lpstr>
      <vt:lpstr>Determinación de la viabilidad de un proyecto</vt:lpstr>
      <vt:lpstr>Presentación de PowerPoint</vt:lpstr>
      <vt:lpstr>Viabilidad técnica</vt:lpstr>
      <vt:lpstr>Presentación de PowerPoint</vt:lpstr>
      <vt:lpstr>Viabilidad económica</vt:lpstr>
      <vt:lpstr>Presentación de PowerPoint</vt:lpstr>
      <vt:lpstr>Viabilidad Operacional</vt:lpstr>
      <vt:lpstr>Presentación de PowerPoint</vt:lpstr>
      <vt:lpstr>Actividad</vt:lpstr>
      <vt:lpstr>Determinación de las necesidades de HW y SW</vt:lpstr>
      <vt:lpstr>Presentación de PowerPoint</vt:lpstr>
      <vt:lpstr>Realizar un inventario del hardware</vt:lpstr>
      <vt:lpstr>Presentación de PowerPoint</vt:lpstr>
      <vt:lpstr>Presentación de PowerPoint</vt:lpstr>
      <vt:lpstr>Estimación de las cargas de trabajo</vt:lpstr>
      <vt:lpstr>Presentación de PowerPoint</vt:lpstr>
      <vt:lpstr>Presentación de PowerPoint</vt:lpstr>
      <vt:lpstr>Evaluación del hardware computacional</vt:lpstr>
      <vt:lpstr>Presentación de PowerPoint</vt:lpstr>
      <vt:lpstr>Presentación de PowerPoint</vt:lpstr>
      <vt:lpstr>Presentación de PowerPoint</vt:lpstr>
      <vt:lpstr>Adquisición del equipo computacional</vt:lpstr>
      <vt:lpstr>Presentación de PowerPoint</vt:lpstr>
      <vt:lpstr>Presentación de PowerPoint</vt:lpstr>
      <vt:lpstr>Presentación de PowerPoint</vt:lpstr>
      <vt:lpstr>Evaluación de los distribuidores</vt:lpstr>
      <vt:lpstr>¿Qué incluye un buen servicio de soporte?</vt:lpstr>
      <vt:lpstr>Evaluación de software</vt:lpstr>
      <vt:lpstr>Presentación de PowerPoint</vt:lpstr>
      <vt:lpstr>Cuando crear software.</vt:lpstr>
      <vt:lpstr>Presentación de PowerPoint</vt:lpstr>
      <vt:lpstr>Presentación de PowerPoint</vt:lpstr>
      <vt:lpstr>Cuando comprar software comercial</vt:lpstr>
      <vt:lpstr>Presentación de PowerPoint</vt:lpstr>
      <vt:lpstr>Presentación de PowerPoint</vt:lpstr>
      <vt:lpstr>Presentación de PowerPoint</vt:lpstr>
      <vt:lpstr>Presentación de PowerPoint</vt:lpstr>
      <vt:lpstr>Actividad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Roles y alcance del analista de sistemas.</dc:title>
  <dc:creator>FELIPE ANTONIO OLIVARES ACUNA</dc:creator>
  <cp:lastModifiedBy>FELIPE ANTONIO OLIVARES ACUNA</cp:lastModifiedBy>
  <cp:revision>6</cp:revision>
  <dcterms:created xsi:type="dcterms:W3CDTF">2022-05-17T19:30:17Z</dcterms:created>
  <dcterms:modified xsi:type="dcterms:W3CDTF">2022-05-23T06:02:37Z</dcterms:modified>
</cp:coreProperties>
</file>