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31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5" r:id="rId52"/>
    <p:sldId id="307" r:id="rId53"/>
    <p:sldId id="308" r:id="rId54"/>
    <p:sldId id="309" r:id="rId55"/>
    <p:sldId id="312" r:id="rId56"/>
    <p:sldId id="310" r:id="rId57"/>
    <p:sldId id="314" r:id="rId58"/>
    <p:sldId id="316" r:id="rId59"/>
    <p:sldId id="317" r:id="rId60"/>
    <p:sldId id="318" r:id="rId61"/>
    <p:sldId id="319" r:id="rId62"/>
    <p:sldId id="320" r:id="rId63"/>
    <p:sldId id="321" r:id="rId64"/>
    <p:sldId id="322" r:id="rId65"/>
    <p:sldId id="324" r:id="rId66"/>
    <p:sldId id="325" r:id="rId67"/>
    <p:sldId id="327" r:id="rId68"/>
    <p:sldId id="328" r:id="rId69"/>
    <p:sldId id="329" r:id="rId70"/>
    <p:sldId id="330"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6" r:id="rId95"/>
    <p:sldId id="357" r:id="rId96"/>
    <p:sldId id="354" r:id="rId97"/>
    <p:sldId id="358" r:id="rId98"/>
    <p:sldId id="359" r:id="rId99"/>
    <p:sldId id="360" r:id="rId100"/>
    <p:sldId id="361"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1" autoAdjust="0"/>
    <p:restoredTop sz="94660"/>
  </p:normalViewPr>
  <p:slideViewPr>
    <p:cSldViewPr snapToGrid="0">
      <p:cViewPr varScale="1">
        <p:scale>
          <a:sx n="72" d="100"/>
          <a:sy n="72"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5/25/2022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5/25/2022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5/25/2022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F0DF7-0E63-4A4C-BDFC-C83DE8D96EFE}"/>
              </a:ext>
            </a:extLst>
          </p:cNvPr>
          <p:cNvSpPr>
            <a:spLocks noGrp="1"/>
          </p:cNvSpPr>
          <p:nvPr>
            <p:ph type="ctrTitle"/>
          </p:nvPr>
        </p:nvSpPr>
        <p:spPr/>
        <p:txBody>
          <a:bodyPr/>
          <a:lstStyle/>
          <a:p>
            <a:r>
              <a:rPr lang="es-CL" dirty="0"/>
              <a:t>SCRUM</a:t>
            </a:r>
          </a:p>
        </p:txBody>
      </p:sp>
      <p:sp>
        <p:nvSpPr>
          <p:cNvPr id="3" name="Subtítulo 2">
            <a:extLst>
              <a:ext uri="{FF2B5EF4-FFF2-40B4-BE49-F238E27FC236}">
                <a16:creationId xmlns:a16="http://schemas.microsoft.com/office/drawing/2014/main" id="{65B3625C-59F3-4F08-98E5-A6248A67B08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4146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633F6-4963-4845-AF31-BC34365E2E13}"/>
              </a:ext>
            </a:extLst>
          </p:cNvPr>
          <p:cNvSpPr>
            <a:spLocks noGrp="1"/>
          </p:cNvSpPr>
          <p:nvPr>
            <p:ph type="title"/>
          </p:nvPr>
        </p:nvSpPr>
        <p:spPr/>
        <p:txBody>
          <a:bodyPr/>
          <a:lstStyle/>
          <a:p>
            <a:r>
              <a:rPr lang="es-CL" dirty="0"/>
              <a:t>Apertura</a:t>
            </a:r>
          </a:p>
        </p:txBody>
      </p:sp>
      <p:sp>
        <p:nvSpPr>
          <p:cNvPr id="3" name="Marcador de contenido 2">
            <a:extLst>
              <a:ext uri="{FF2B5EF4-FFF2-40B4-BE49-F238E27FC236}">
                <a16:creationId xmlns:a16="http://schemas.microsoft.com/office/drawing/2014/main" id="{91628180-3659-4CF2-B2C3-0F8775DD4289}"/>
              </a:ext>
            </a:extLst>
          </p:cNvPr>
          <p:cNvSpPr>
            <a:spLocks noGrp="1"/>
          </p:cNvSpPr>
          <p:nvPr>
            <p:ph idx="1"/>
          </p:nvPr>
        </p:nvSpPr>
        <p:spPr/>
        <p:txBody>
          <a:bodyPr/>
          <a:lstStyle/>
          <a:p>
            <a:r>
              <a:rPr lang="es-CL" dirty="0"/>
              <a:t>En Scrum (como debemos hacer por otra parte en cualquier otro proyecto, independientemente del método), los miembros del equipo se centran en no ocultar nada, de manera que se puedan tomar las mejores decisiones con conocimiento de causa. Por ejemplo, si un miembro del equipo tiene dificultades o identifica un problema, se debe compartir con el resto.</a:t>
            </a:r>
          </a:p>
        </p:txBody>
      </p:sp>
    </p:spTree>
    <p:extLst>
      <p:ext uri="{BB962C8B-B14F-4D97-AF65-F5344CB8AC3E}">
        <p14:creationId xmlns:p14="http://schemas.microsoft.com/office/powerpoint/2010/main" val="12653185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DB4BC-F579-4A32-9F15-06DA7CA5E37E}"/>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0B0A05D7-CC23-418F-A640-E57A3025E3C0}"/>
              </a:ext>
            </a:extLst>
          </p:cNvPr>
          <p:cNvSpPr>
            <a:spLocks noGrp="1"/>
          </p:cNvSpPr>
          <p:nvPr>
            <p:ph idx="1"/>
          </p:nvPr>
        </p:nvSpPr>
        <p:spPr/>
        <p:txBody>
          <a:bodyPr/>
          <a:lstStyle/>
          <a:p>
            <a:r>
              <a:rPr lang="es-CL" dirty="0"/>
              <a:t>De acuerdo a lo visto sobre Scrum y en sus propias palabras ¿Cuáles serían las ventajas de ocupar esta metodología?</a:t>
            </a:r>
          </a:p>
          <a:p>
            <a:r>
              <a:rPr lang="es-CL" dirty="0"/>
              <a:t>¿Cuál es la desventaja que el </a:t>
            </a:r>
            <a:r>
              <a:rPr lang="es-CL" dirty="0" err="1"/>
              <a:t>Product</a:t>
            </a:r>
            <a:r>
              <a:rPr lang="es-CL" dirty="0"/>
              <a:t> </a:t>
            </a:r>
            <a:r>
              <a:rPr lang="es-CL" dirty="0" err="1"/>
              <a:t>Owner</a:t>
            </a:r>
            <a:r>
              <a:rPr lang="es-CL" dirty="0"/>
              <a:t> no participe de las ceremonias de Scrum?</a:t>
            </a:r>
          </a:p>
          <a:p>
            <a:r>
              <a:rPr lang="es-CL" dirty="0"/>
              <a:t>¿Cuál es la diferencia entre </a:t>
            </a:r>
            <a:r>
              <a:rPr lang="es-CL" dirty="0" err="1"/>
              <a:t>Product</a:t>
            </a:r>
            <a:r>
              <a:rPr lang="es-CL" dirty="0"/>
              <a:t> Backlog y Sprint Backlog?</a:t>
            </a:r>
          </a:p>
        </p:txBody>
      </p:sp>
    </p:spTree>
    <p:extLst>
      <p:ext uri="{BB962C8B-B14F-4D97-AF65-F5344CB8AC3E}">
        <p14:creationId xmlns:p14="http://schemas.microsoft.com/office/powerpoint/2010/main" val="301428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EB1E9-B018-42A9-9D15-280DE7D6C4A0}"/>
              </a:ext>
            </a:extLst>
          </p:cNvPr>
          <p:cNvSpPr>
            <a:spLocks noGrp="1"/>
          </p:cNvSpPr>
          <p:nvPr>
            <p:ph type="title"/>
          </p:nvPr>
        </p:nvSpPr>
        <p:spPr/>
        <p:txBody>
          <a:bodyPr/>
          <a:lstStyle/>
          <a:p>
            <a:r>
              <a:rPr lang="es-CL" dirty="0"/>
              <a:t>Respeto</a:t>
            </a:r>
          </a:p>
        </p:txBody>
      </p:sp>
      <p:sp>
        <p:nvSpPr>
          <p:cNvPr id="3" name="Marcador de contenido 2">
            <a:extLst>
              <a:ext uri="{FF2B5EF4-FFF2-40B4-BE49-F238E27FC236}">
                <a16:creationId xmlns:a16="http://schemas.microsoft.com/office/drawing/2014/main" id="{FEB292E9-ED9C-4232-BAE6-BC488B2AACE3}"/>
              </a:ext>
            </a:extLst>
          </p:cNvPr>
          <p:cNvSpPr>
            <a:spLocks noGrp="1"/>
          </p:cNvSpPr>
          <p:nvPr>
            <p:ph idx="1"/>
          </p:nvPr>
        </p:nvSpPr>
        <p:spPr/>
        <p:txBody>
          <a:bodyPr/>
          <a:lstStyle/>
          <a:p>
            <a:r>
              <a:rPr lang="es-CL" dirty="0"/>
              <a:t>En primer lugar, a título individual, la capacidad de escucha y el respeto por las ideas u opiniones de cada uno de los otros miembros del equipo: por supuesto, tenemos todo el derecho de no estar de acuerdo, pero se resuelve el problema sin entrar en conflictos o utilizar la autoridad. Normalmente usamos el término de amabilidad en la actitud a adoptar.</a:t>
            </a:r>
          </a:p>
          <a:p>
            <a:r>
              <a:rPr lang="es-CL" dirty="0"/>
              <a:t>También un proyecto Scrum tiene un marco de trabajo y funciones bien definidas, con reglas precisas. Lo mínimo será centrarse en respetarlas.</a:t>
            </a:r>
          </a:p>
        </p:txBody>
      </p:sp>
    </p:spTree>
    <p:extLst>
      <p:ext uri="{BB962C8B-B14F-4D97-AF65-F5344CB8AC3E}">
        <p14:creationId xmlns:p14="http://schemas.microsoft.com/office/powerpoint/2010/main" val="115112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F3954-8936-483F-A172-2BDA39946C39}"/>
              </a:ext>
            </a:extLst>
          </p:cNvPr>
          <p:cNvSpPr>
            <a:spLocks noGrp="1"/>
          </p:cNvSpPr>
          <p:nvPr>
            <p:ph type="title"/>
          </p:nvPr>
        </p:nvSpPr>
        <p:spPr/>
        <p:txBody>
          <a:bodyPr/>
          <a:lstStyle/>
          <a:p>
            <a:r>
              <a:rPr lang="es-CL" dirty="0"/>
              <a:t>Equipo de Scrum</a:t>
            </a:r>
          </a:p>
        </p:txBody>
      </p:sp>
      <p:sp>
        <p:nvSpPr>
          <p:cNvPr id="3" name="Marcador de contenido 2">
            <a:extLst>
              <a:ext uri="{FF2B5EF4-FFF2-40B4-BE49-F238E27FC236}">
                <a16:creationId xmlns:a16="http://schemas.microsoft.com/office/drawing/2014/main" id="{92483A94-422D-4C30-90A5-667AEDDD75FA}"/>
              </a:ext>
            </a:extLst>
          </p:cNvPr>
          <p:cNvSpPr>
            <a:spLocks noGrp="1"/>
          </p:cNvSpPr>
          <p:nvPr>
            <p:ph idx="1"/>
          </p:nvPr>
        </p:nvSpPr>
        <p:spPr/>
        <p:txBody>
          <a:bodyPr/>
          <a:lstStyle/>
          <a:p>
            <a:r>
              <a:rPr lang="es-CL" dirty="0"/>
              <a:t>Muchos elementos de Scrum se basan en la noción de equipo. Se construye alrededor de tres roles:</a:t>
            </a:r>
          </a:p>
          <a:p>
            <a:pPr lvl="1"/>
            <a:r>
              <a:rPr lang="es-CL" dirty="0" err="1"/>
              <a:t>Product</a:t>
            </a:r>
            <a:r>
              <a:rPr lang="es-CL" dirty="0"/>
              <a:t> </a:t>
            </a:r>
            <a:r>
              <a:rPr lang="es-CL" dirty="0" err="1"/>
              <a:t>Owner</a:t>
            </a:r>
            <a:endParaRPr lang="es-CL" dirty="0"/>
          </a:p>
          <a:p>
            <a:pPr lvl="1"/>
            <a:r>
              <a:rPr lang="es-CL" dirty="0"/>
              <a:t>Scrum Master</a:t>
            </a:r>
          </a:p>
          <a:p>
            <a:pPr lvl="1"/>
            <a:r>
              <a:rPr lang="es-CL" dirty="0"/>
              <a:t>Equipo de Desarrollo</a:t>
            </a:r>
          </a:p>
        </p:txBody>
      </p:sp>
    </p:spTree>
    <p:extLst>
      <p:ext uri="{BB962C8B-B14F-4D97-AF65-F5344CB8AC3E}">
        <p14:creationId xmlns:p14="http://schemas.microsoft.com/office/powerpoint/2010/main" val="221098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7EBEA-7DB9-4BC4-B4B0-09DB7236FBBC}"/>
              </a:ext>
            </a:extLst>
          </p:cNvPr>
          <p:cNvSpPr>
            <a:spLocks noGrp="1"/>
          </p:cNvSpPr>
          <p:nvPr>
            <p:ph type="title"/>
          </p:nvPr>
        </p:nvSpPr>
        <p:spPr/>
        <p:txBody>
          <a:bodyPr/>
          <a:lstStyle/>
          <a:p>
            <a:r>
              <a:rPr lang="es-CL" dirty="0" err="1"/>
              <a:t>Product</a:t>
            </a:r>
            <a:r>
              <a:rPr lang="es-CL" dirty="0"/>
              <a:t> </a:t>
            </a:r>
            <a:r>
              <a:rPr lang="es-CL" dirty="0" err="1"/>
              <a:t>Owner</a:t>
            </a:r>
            <a:endParaRPr lang="es-CL" dirty="0"/>
          </a:p>
        </p:txBody>
      </p:sp>
      <p:sp>
        <p:nvSpPr>
          <p:cNvPr id="3" name="Marcador de contenido 2">
            <a:extLst>
              <a:ext uri="{FF2B5EF4-FFF2-40B4-BE49-F238E27FC236}">
                <a16:creationId xmlns:a16="http://schemas.microsoft.com/office/drawing/2014/main" id="{A5B25405-CA91-4658-A7E1-FCFF0D9C2465}"/>
              </a:ext>
            </a:extLst>
          </p:cNvPr>
          <p:cNvSpPr>
            <a:spLocks noGrp="1"/>
          </p:cNvSpPr>
          <p:nvPr>
            <p:ph idx="1"/>
          </p:nvPr>
        </p:nvSpPr>
        <p:spPr/>
        <p:txBody>
          <a:bodyPr/>
          <a:lstStyle/>
          <a:p>
            <a:r>
              <a:rPr lang="es-CL" dirty="0"/>
              <a:t>El </a:t>
            </a:r>
            <a:r>
              <a:rPr lang="es-CL" dirty="0" err="1"/>
              <a:t>Product</a:t>
            </a:r>
            <a:r>
              <a:rPr lang="es-CL" dirty="0"/>
              <a:t> </a:t>
            </a:r>
            <a:r>
              <a:rPr lang="es-CL" dirty="0" err="1"/>
              <a:t>Owner</a:t>
            </a:r>
            <a:r>
              <a:rPr lang="es-CL" dirty="0"/>
              <a:t> (comúnmente llamado PO) tiene la visión del producto. Su rol principal es transmitir, a través de la redacción de documentos, que llamaremos a partir de ahora User </a:t>
            </a:r>
            <a:r>
              <a:rPr lang="es-CL" dirty="0" err="1"/>
              <a:t>Stories</a:t>
            </a:r>
            <a:r>
              <a:rPr lang="es-CL" dirty="0"/>
              <a:t>. El conjunto de las User </a:t>
            </a:r>
            <a:r>
              <a:rPr lang="es-CL" dirty="0" err="1"/>
              <a:t>Stories</a:t>
            </a:r>
            <a:r>
              <a:rPr lang="es-CL" dirty="0"/>
              <a:t> constituye una lista de necesidades que forman lo que se llama </a:t>
            </a:r>
            <a:r>
              <a:rPr lang="es-CL" dirty="0" err="1"/>
              <a:t>Product</a:t>
            </a:r>
            <a:r>
              <a:rPr lang="es-CL" dirty="0"/>
              <a:t> Backlog.</a:t>
            </a:r>
          </a:p>
        </p:txBody>
      </p:sp>
    </p:spTree>
    <p:extLst>
      <p:ext uri="{BB962C8B-B14F-4D97-AF65-F5344CB8AC3E}">
        <p14:creationId xmlns:p14="http://schemas.microsoft.com/office/powerpoint/2010/main" val="213840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F2230-D7E4-4BAF-BD39-A3A096EDA6AC}"/>
              </a:ext>
            </a:extLst>
          </p:cNvPr>
          <p:cNvSpPr>
            <a:spLocks noGrp="1"/>
          </p:cNvSpPr>
          <p:nvPr>
            <p:ph type="title"/>
          </p:nvPr>
        </p:nvSpPr>
        <p:spPr/>
        <p:txBody>
          <a:bodyPr/>
          <a:lstStyle/>
          <a:p>
            <a:r>
              <a:rPr lang="es-CL" dirty="0"/>
              <a:t>Scrum Master</a:t>
            </a:r>
          </a:p>
        </p:txBody>
      </p:sp>
      <p:sp>
        <p:nvSpPr>
          <p:cNvPr id="3" name="Marcador de contenido 2">
            <a:extLst>
              <a:ext uri="{FF2B5EF4-FFF2-40B4-BE49-F238E27FC236}">
                <a16:creationId xmlns:a16="http://schemas.microsoft.com/office/drawing/2014/main" id="{85BB1CF1-62AC-48B0-A75E-7F7AC73245F3}"/>
              </a:ext>
            </a:extLst>
          </p:cNvPr>
          <p:cNvSpPr>
            <a:spLocks noGrp="1"/>
          </p:cNvSpPr>
          <p:nvPr>
            <p:ph idx="1"/>
          </p:nvPr>
        </p:nvSpPr>
        <p:spPr/>
        <p:txBody>
          <a:bodyPr/>
          <a:lstStyle/>
          <a:p>
            <a:r>
              <a:rPr lang="es-CL" dirty="0"/>
              <a:t>La función del Scrum Master se puede resumir como la de "facilitador". El Scrum Master tiene la misión de eliminar los obstáculos que pueden aparecer a los miembros del equipo, garantizando que el método Scrum se aplica correctamente. Sin embargo, preste atención para no confundir Scrum Master y Jefe de Proyecto.</a:t>
            </a:r>
          </a:p>
        </p:txBody>
      </p:sp>
    </p:spTree>
    <p:extLst>
      <p:ext uri="{BB962C8B-B14F-4D97-AF65-F5344CB8AC3E}">
        <p14:creationId xmlns:p14="http://schemas.microsoft.com/office/powerpoint/2010/main" val="391108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70C941-29DE-4C63-B238-1C25984D1EBD}"/>
              </a:ext>
            </a:extLst>
          </p:cNvPr>
          <p:cNvSpPr>
            <a:spLocks noGrp="1"/>
          </p:cNvSpPr>
          <p:nvPr>
            <p:ph type="title"/>
          </p:nvPr>
        </p:nvSpPr>
        <p:spPr/>
        <p:txBody>
          <a:bodyPr/>
          <a:lstStyle/>
          <a:p>
            <a:r>
              <a:rPr lang="es-CL" dirty="0"/>
              <a:t>Equipo de Desarrollo</a:t>
            </a:r>
          </a:p>
        </p:txBody>
      </p:sp>
      <p:sp>
        <p:nvSpPr>
          <p:cNvPr id="3" name="Marcador de contenido 2">
            <a:extLst>
              <a:ext uri="{FF2B5EF4-FFF2-40B4-BE49-F238E27FC236}">
                <a16:creationId xmlns:a16="http://schemas.microsoft.com/office/drawing/2014/main" id="{2AD6E64D-23F1-4CE0-A61B-69F733FDF737}"/>
              </a:ext>
            </a:extLst>
          </p:cNvPr>
          <p:cNvSpPr>
            <a:spLocks noGrp="1"/>
          </p:cNvSpPr>
          <p:nvPr>
            <p:ph idx="1"/>
          </p:nvPr>
        </p:nvSpPr>
        <p:spPr/>
        <p:txBody>
          <a:bodyPr>
            <a:normAutofit/>
          </a:bodyPr>
          <a:lstStyle/>
          <a:p>
            <a:r>
              <a:rPr lang="es-CL" dirty="0"/>
              <a:t>El equipo de desarrollo reúne múltiples funciones y tiene como misión desarrollar las User </a:t>
            </a:r>
            <a:r>
              <a:rPr lang="es-CL" dirty="0" err="1"/>
              <a:t>Stories</a:t>
            </a:r>
            <a:r>
              <a:rPr lang="es-CL" dirty="0"/>
              <a:t> contendidas en el </a:t>
            </a:r>
            <a:r>
              <a:rPr lang="es-CL" dirty="0" err="1"/>
              <a:t>Product</a:t>
            </a:r>
            <a:r>
              <a:rPr lang="es-CL" dirty="0"/>
              <a:t> Backlog, con el objetivo de ofrecer un entregable de calidad. A pesar de la mezcla de los perfiles, Scrum no realiza diferencias entre los diferentes miembros del equipo. A un arquitecto se le llamará desarrollador, como también a un diseñador, etc. </a:t>
            </a:r>
          </a:p>
          <a:p>
            <a:r>
              <a:rPr lang="es-CL" dirty="0"/>
              <a:t>El equipo de desarrollo se autoorganiza, es decir que ninguna persona tiene la autoridad sobre la manera en la que debe realizar su trabajo, ni sobre lo que debe realizar.</a:t>
            </a:r>
          </a:p>
        </p:txBody>
      </p:sp>
    </p:spTree>
    <p:extLst>
      <p:ext uri="{BB962C8B-B14F-4D97-AF65-F5344CB8AC3E}">
        <p14:creationId xmlns:p14="http://schemas.microsoft.com/office/powerpoint/2010/main" val="61283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936C3-250E-4D2C-B7FC-C4BF826324F2}"/>
              </a:ext>
            </a:extLst>
          </p:cNvPr>
          <p:cNvSpPr>
            <a:spLocks noGrp="1"/>
          </p:cNvSpPr>
          <p:nvPr>
            <p:ph type="title"/>
          </p:nvPr>
        </p:nvSpPr>
        <p:spPr/>
        <p:txBody>
          <a:bodyPr/>
          <a:lstStyle/>
          <a:p>
            <a:r>
              <a:rPr lang="es-CL" dirty="0"/>
              <a:t>Pilares de Scrum</a:t>
            </a:r>
          </a:p>
        </p:txBody>
      </p:sp>
      <p:sp>
        <p:nvSpPr>
          <p:cNvPr id="3" name="Marcador de contenido 2">
            <a:extLst>
              <a:ext uri="{FF2B5EF4-FFF2-40B4-BE49-F238E27FC236}">
                <a16:creationId xmlns:a16="http://schemas.microsoft.com/office/drawing/2014/main" id="{9BFF14D9-3884-41DB-A08F-CB9A418477D1}"/>
              </a:ext>
            </a:extLst>
          </p:cNvPr>
          <p:cNvSpPr>
            <a:spLocks noGrp="1"/>
          </p:cNvSpPr>
          <p:nvPr>
            <p:ph idx="1"/>
          </p:nvPr>
        </p:nvSpPr>
        <p:spPr/>
        <p:txBody>
          <a:bodyPr/>
          <a:lstStyle/>
          <a:p>
            <a:r>
              <a:rPr lang="es-CL" dirty="0"/>
              <a:t>Scrum es una metodología o marco de trabajo, que se basa principalmente en la experiencia, lo que se ve reflejado en sus tres pilares fundamentales:</a:t>
            </a:r>
          </a:p>
          <a:p>
            <a:pPr lvl="1"/>
            <a:r>
              <a:rPr lang="es-CL" dirty="0"/>
              <a:t>Transparencia</a:t>
            </a:r>
          </a:p>
          <a:p>
            <a:pPr lvl="1"/>
            <a:r>
              <a:rPr lang="es-CL" dirty="0"/>
              <a:t>Inspección</a:t>
            </a:r>
          </a:p>
          <a:p>
            <a:pPr lvl="1"/>
            <a:r>
              <a:rPr lang="es-CL" dirty="0"/>
              <a:t>Adaptación</a:t>
            </a:r>
          </a:p>
        </p:txBody>
      </p:sp>
    </p:spTree>
    <p:extLst>
      <p:ext uri="{BB962C8B-B14F-4D97-AF65-F5344CB8AC3E}">
        <p14:creationId xmlns:p14="http://schemas.microsoft.com/office/powerpoint/2010/main" val="51271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423D1-6DDB-4568-AD34-2C371EB3BBD9}"/>
              </a:ext>
            </a:extLst>
          </p:cNvPr>
          <p:cNvSpPr>
            <a:spLocks noGrp="1"/>
          </p:cNvSpPr>
          <p:nvPr>
            <p:ph type="title"/>
          </p:nvPr>
        </p:nvSpPr>
        <p:spPr/>
        <p:txBody>
          <a:bodyPr/>
          <a:lstStyle/>
          <a:p>
            <a:r>
              <a:rPr lang="es-CL" dirty="0"/>
              <a:t>Transparencia</a:t>
            </a:r>
          </a:p>
        </p:txBody>
      </p:sp>
      <p:sp>
        <p:nvSpPr>
          <p:cNvPr id="3" name="Marcador de contenido 2">
            <a:extLst>
              <a:ext uri="{FF2B5EF4-FFF2-40B4-BE49-F238E27FC236}">
                <a16:creationId xmlns:a16="http://schemas.microsoft.com/office/drawing/2014/main" id="{C0B51B8C-955B-4B6E-996B-930ED5AC016C}"/>
              </a:ext>
            </a:extLst>
          </p:cNvPr>
          <p:cNvSpPr>
            <a:spLocks noGrp="1"/>
          </p:cNvSpPr>
          <p:nvPr>
            <p:ph idx="1"/>
          </p:nvPr>
        </p:nvSpPr>
        <p:spPr/>
        <p:txBody>
          <a:bodyPr/>
          <a:lstStyle/>
          <a:p>
            <a:r>
              <a:rPr lang="es-CL" dirty="0"/>
              <a:t>En Scrum, transparencia significa que toda persona implicada en el proyecto debe entender fácil y rápidamente el estado del proyecto. Sólo con la aplicación de un lenguaje común se puede conseguir esta transparencia.</a:t>
            </a:r>
          </a:p>
          <a:p>
            <a:r>
              <a:rPr lang="es-CL" dirty="0"/>
              <a:t>Debido a que este es un pilar de vital importancia dentro de Scrum, se debe formar a los futuros actores de un proyecto, así como los miembros del equipo de gestión para que la comunicación se realice de forma adecuada.</a:t>
            </a:r>
          </a:p>
        </p:txBody>
      </p:sp>
    </p:spTree>
    <p:extLst>
      <p:ext uri="{BB962C8B-B14F-4D97-AF65-F5344CB8AC3E}">
        <p14:creationId xmlns:p14="http://schemas.microsoft.com/office/powerpoint/2010/main" val="118862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50253-2FDD-4238-AC7F-D12176806D57}"/>
              </a:ext>
            </a:extLst>
          </p:cNvPr>
          <p:cNvSpPr>
            <a:spLocks noGrp="1"/>
          </p:cNvSpPr>
          <p:nvPr>
            <p:ph type="title"/>
          </p:nvPr>
        </p:nvSpPr>
        <p:spPr/>
        <p:txBody>
          <a:bodyPr/>
          <a:lstStyle/>
          <a:p>
            <a:r>
              <a:rPr lang="es-CL" dirty="0"/>
              <a:t>Inspección</a:t>
            </a:r>
          </a:p>
        </p:txBody>
      </p:sp>
      <p:sp>
        <p:nvSpPr>
          <p:cNvPr id="3" name="Marcador de contenido 2">
            <a:extLst>
              <a:ext uri="{FF2B5EF4-FFF2-40B4-BE49-F238E27FC236}">
                <a16:creationId xmlns:a16="http://schemas.microsoft.com/office/drawing/2014/main" id="{D7CF78C7-E497-44E8-BB1C-5C063DD26B49}"/>
              </a:ext>
            </a:extLst>
          </p:cNvPr>
          <p:cNvSpPr>
            <a:spLocks noGrp="1"/>
          </p:cNvSpPr>
          <p:nvPr>
            <p:ph idx="1"/>
          </p:nvPr>
        </p:nvSpPr>
        <p:spPr/>
        <p:txBody>
          <a:bodyPr/>
          <a:lstStyle/>
          <a:p>
            <a:r>
              <a:rPr lang="es-CL" dirty="0"/>
              <a:t>El equipo de Scrum, con bastante frecuencia, debe inspeccionar lo que produce y el estado de avance respeto a sus objetivos, sin que esto entre en conflicto con la productividad del equipo</a:t>
            </a:r>
          </a:p>
          <a:p>
            <a:r>
              <a:rPr lang="es-CL" dirty="0"/>
              <a:t>Esta inspección permite evitar que, cuando el producto esta cerca de ser terminado, aparezcan un conjunto de problemas. En este estado ya es demasiado tarde.</a:t>
            </a:r>
          </a:p>
        </p:txBody>
      </p:sp>
    </p:spTree>
    <p:extLst>
      <p:ext uri="{BB962C8B-B14F-4D97-AF65-F5344CB8AC3E}">
        <p14:creationId xmlns:p14="http://schemas.microsoft.com/office/powerpoint/2010/main" val="2223455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7665D-C6BD-45E7-BE3F-FC72D7F6F0F1}"/>
              </a:ext>
            </a:extLst>
          </p:cNvPr>
          <p:cNvSpPr>
            <a:spLocks noGrp="1"/>
          </p:cNvSpPr>
          <p:nvPr>
            <p:ph type="title"/>
          </p:nvPr>
        </p:nvSpPr>
        <p:spPr/>
        <p:txBody>
          <a:bodyPr/>
          <a:lstStyle/>
          <a:p>
            <a:r>
              <a:rPr lang="es-CL" dirty="0"/>
              <a:t>Adaptación</a:t>
            </a:r>
          </a:p>
        </p:txBody>
      </p:sp>
      <p:sp>
        <p:nvSpPr>
          <p:cNvPr id="3" name="Marcador de contenido 2">
            <a:extLst>
              <a:ext uri="{FF2B5EF4-FFF2-40B4-BE49-F238E27FC236}">
                <a16:creationId xmlns:a16="http://schemas.microsoft.com/office/drawing/2014/main" id="{E7A10B43-5D9E-453D-805D-D0022F53A0BE}"/>
              </a:ext>
            </a:extLst>
          </p:cNvPr>
          <p:cNvSpPr>
            <a:spLocks noGrp="1"/>
          </p:cNvSpPr>
          <p:nvPr>
            <p:ph idx="1"/>
          </p:nvPr>
        </p:nvSpPr>
        <p:spPr/>
        <p:txBody>
          <a:bodyPr/>
          <a:lstStyle/>
          <a:p>
            <a:r>
              <a:rPr lang="es-CL" dirty="0"/>
              <a:t>Si durante una inspección existen desviaciones (calidad del entregable, retrasos, etc.), se debe realizar un ajuste para minimizar sus impactos. Los elementos de Scrum que se describen más adelante son ideales para visualizar rápidamente cualquier aspecto positivo o negativo del avance; por tanto, no hay que descuidarlos.</a:t>
            </a:r>
          </a:p>
        </p:txBody>
      </p:sp>
    </p:spTree>
    <p:extLst>
      <p:ext uri="{BB962C8B-B14F-4D97-AF65-F5344CB8AC3E}">
        <p14:creationId xmlns:p14="http://schemas.microsoft.com/office/powerpoint/2010/main" val="8950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2EEF9-F236-4706-95D5-ECBC93D62ADA}"/>
              </a:ext>
            </a:extLst>
          </p:cNvPr>
          <p:cNvSpPr>
            <a:spLocks noGrp="1"/>
          </p:cNvSpPr>
          <p:nvPr>
            <p:ph type="title"/>
          </p:nvPr>
        </p:nvSpPr>
        <p:spPr/>
        <p:txBody>
          <a:bodyPr/>
          <a:lstStyle/>
          <a:p>
            <a:r>
              <a:rPr lang="es-CL" dirty="0"/>
              <a:t>Historia</a:t>
            </a:r>
          </a:p>
        </p:txBody>
      </p:sp>
      <p:sp>
        <p:nvSpPr>
          <p:cNvPr id="3" name="Marcador de contenido 2">
            <a:extLst>
              <a:ext uri="{FF2B5EF4-FFF2-40B4-BE49-F238E27FC236}">
                <a16:creationId xmlns:a16="http://schemas.microsoft.com/office/drawing/2014/main" id="{6C9B366D-97CF-4657-A01C-905A32E7C307}"/>
              </a:ext>
            </a:extLst>
          </p:cNvPr>
          <p:cNvSpPr>
            <a:spLocks noGrp="1"/>
          </p:cNvSpPr>
          <p:nvPr>
            <p:ph idx="1"/>
          </p:nvPr>
        </p:nvSpPr>
        <p:spPr/>
        <p:txBody>
          <a:bodyPr>
            <a:normAutofit lnSpcReduction="10000"/>
          </a:bodyPr>
          <a:lstStyle/>
          <a:p>
            <a:r>
              <a:rPr lang="es-CL" dirty="0"/>
              <a:t>Esta metodología empieza a esbozarse en 1986. Un par de docentes japoneses imaginan en esta época una manera de aumentar la velocidad de desarrollo de una aplicación, conservando al mismo tiempo una fuerte noción de flexibilidad.</a:t>
            </a:r>
          </a:p>
          <a:p>
            <a:r>
              <a:rPr lang="es-CL" dirty="0"/>
              <a:t>Para esto, imaginaron un equipo que posea múltiples competencias y que pudiera abordar el conjunto de tareas necesarias para la realización del producto. </a:t>
            </a:r>
          </a:p>
          <a:p>
            <a:r>
              <a:rPr lang="es-CL" dirty="0"/>
              <a:t>Su enfoque se basa en el concepto enunciado por el rugby de quince jugadores: un equipo unido que tiene como objetivo común hacer avanzar el balón hacia el campo contrario.</a:t>
            </a:r>
          </a:p>
        </p:txBody>
      </p:sp>
    </p:spTree>
    <p:extLst>
      <p:ext uri="{BB962C8B-B14F-4D97-AF65-F5344CB8AC3E}">
        <p14:creationId xmlns:p14="http://schemas.microsoft.com/office/powerpoint/2010/main" val="327280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0F294-1FB1-4F69-89D3-91438BEBB06E}"/>
              </a:ext>
            </a:extLst>
          </p:cNvPr>
          <p:cNvSpPr>
            <a:spLocks noGrp="1"/>
          </p:cNvSpPr>
          <p:nvPr>
            <p:ph type="title"/>
          </p:nvPr>
        </p:nvSpPr>
        <p:spPr/>
        <p:txBody>
          <a:bodyPr/>
          <a:lstStyle/>
          <a:p>
            <a:r>
              <a:rPr lang="es-CL" dirty="0"/>
              <a:t>Eventos</a:t>
            </a:r>
          </a:p>
        </p:txBody>
      </p:sp>
      <p:sp>
        <p:nvSpPr>
          <p:cNvPr id="3" name="Marcador de contenido 2">
            <a:extLst>
              <a:ext uri="{FF2B5EF4-FFF2-40B4-BE49-F238E27FC236}">
                <a16:creationId xmlns:a16="http://schemas.microsoft.com/office/drawing/2014/main" id="{B469E818-3745-4AF0-AA99-F23770D65565}"/>
              </a:ext>
            </a:extLst>
          </p:cNvPr>
          <p:cNvSpPr>
            <a:spLocks noGrp="1"/>
          </p:cNvSpPr>
          <p:nvPr>
            <p:ph idx="1"/>
          </p:nvPr>
        </p:nvSpPr>
        <p:spPr/>
        <p:txBody>
          <a:bodyPr>
            <a:normAutofit/>
          </a:bodyPr>
          <a:lstStyle/>
          <a:p>
            <a:r>
              <a:rPr lang="es-CL" dirty="0"/>
              <a:t>A las diversas reuniones que conocemos propias de la gestión de un proyecto tradicional, en el método Scrum se añaden un determinado número de eventos específicos llamados ceremonias.</a:t>
            </a:r>
          </a:p>
          <a:p>
            <a:r>
              <a:rPr lang="es-CL" dirty="0"/>
              <a:t>Hacer un proyecto con Scrum, es vivir en un entorno donde todo tiene una duración limitada. Por lo tanto, no es cuestión de tener reuniones extensas como todavía vemos muy habitualmente en la vida diaria de los proyectos, sino vigilar de manera escrupulosa no sobrepasar la duración máxima asignada a cada evento.</a:t>
            </a:r>
          </a:p>
        </p:txBody>
      </p:sp>
    </p:spTree>
    <p:extLst>
      <p:ext uri="{BB962C8B-B14F-4D97-AF65-F5344CB8AC3E}">
        <p14:creationId xmlns:p14="http://schemas.microsoft.com/office/powerpoint/2010/main" val="3304862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C3015-F05D-4AD8-B79B-21B226652C51}"/>
              </a:ext>
            </a:extLst>
          </p:cNvPr>
          <p:cNvSpPr>
            <a:spLocks noGrp="1"/>
          </p:cNvSpPr>
          <p:nvPr>
            <p:ph type="title"/>
          </p:nvPr>
        </p:nvSpPr>
        <p:spPr/>
        <p:txBody>
          <a:bodyPr/>
          <a:lstStyle/>
          <a:p>
            <a:r>
              <a:rPr lang="es-CL" dirty="0"/>
              <a:t>Sprint</a:t>
            </a:r>
          </a:p>
        </p:txBody>
      </p:sp>
      <p:sp>
        <p:nvSpPr>
          <p:cNvPr id="3" name="Marcador de contenido 2">
            <a:extLst>
              <a:ext uri="{FF2B5EF4-FFF2-40B4-BE49-F238E27FC236}">
                <a16:creationId xmlns:a16="http://schemas.microsoft.com/office/drawing/2014/main" id="{CD14046D-A565-4ED4-AC49-BEFCA61A37AA}"/>
              </a:ext>
            </a:extLst>
          </p:cNvPr>
          <p:cNvSpPr>
            <a:spLocks noGrp="1"/>
          </p:cNvSpPr>
          <p:nvPr>
            <p:ph idx="1"/>
          </p:nvPr>
        </p:nvSpPr>
        <p:spPr/>
        <p:txBody>
          <a:bodyPr/>
          <a:lstStyle/>
          <a:p>
            <a:r>
              <a:rPr lang="es-CL" dirty="0"/>
              <a:t>El Sprint no es una reunión en el sentido tradicional. Un Sprint se corresponde con un periodo de tiempo, de una duración máxima de un mes.</a:t>
            </a:r>
          </a:p>
          <a:p>
            <a:r>
              <a:rPr lang="es-CL" dirty="0"/>
              <a:t>Se realiza un incremento del producto en estado terminado, usable y potencialmente entregable.</a:t>
            </a:r>
          </a:p>
        </p:txBody>
      </p:sp>
    </p:spTree>
    <p:extLst>
      <p:ext uri="{BB962C8B-B14F-4D97-AF65-F5344CB8AC3E}">
        <p14:creationId xmlns:p14="http://schemas.microsoft.com/office/powerpoint/2010/main" val="347872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B331-10D6-4384-A398-D5C00C5D0B5D}"/>
              </a:ext>
            </a:extLst>
          </p:cNvPr>
          <p:cNvSpPr>
            <a:spLocks noGrp="1"/>
          </p:cNvSpPr>
          <p:nvPr>
            <p:ph type="title"/>
          </p:nvPr>
        </p:nvSpPr>
        <p:spPr/>
        <p:txBody>
          <a:bodyPr/>
          <a:lstStyle/>
          <a:p>
            <a:r>
              <a:rPr lang="es-CL" dirty="0"/>
              <a:t>La reunión de planificación del Sprint</a:t>
            </a:r>
          </a:p>
        </p:txBody>
      </p:sp>
      <p:sp>
        <p:nvSpPr>
          <p:cNvPr id="3" name="Marcador de contenido 2">
            <a:extLst>
              <a:ext uri="{FF2B5EF4-FFF2-40B4-BE49-F238E27FC236}">
                <a16:creationId xmlns:a16="http://schemas.microsoft.com/office/drawing/2014/main" id="{1C9D409D-76CF-445E-BE86-AC1240ADB44F}"/>
              </a:ext>
            </a:extLst>
          </p:cNvPr>
          <p:cNvSpPr>
            <a:spLocks noGrp="1"/>
          </p:cNvSpPr>
          <p:nvPr>
            <p:ph idx="1"/>
          </p:nvPr>
        </p:nvSpPr>
        <p:spPr/>
        <p:txBody>
          <a:bodyPr/>
          <a:lstStyle/>
          <a:p>
            <a:r>
              <a:rPr lang="es-CL" dirty="0"/>
              <a:t>El contenido de un Sprint se prepara durante la reunión de planificación, que no debe exceder de 8 horas para un Sprint de un mes o 4 horas para un Sprint de dos semanas.</a:t>
            </a:r>
          </a:p>
          <a:p>
            <a:r>
              <a:rPr lang="es-CL" dirty="0"/>
              <a:t>Durante esta reunión se convoca al equipo de scrum, y se define el objetivo del Sprint y las tareas a realizar.</a:t>
            </a:r>
          </a:p>
        </p:txBody>
      </p:sp>
    </p:spTree>
    <p:extLst>
      <p:ext uri="{BB962C8B-B14F-4D97-AF65-F5344CB8AC3E}">
        <p14:creationId xmlns:p14="http://schemas.microsoft.com/office/powerpoint/2010/main" val="3603666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1A250-1DCD-4E65-BBB3-05CAC43C80F1}"/>
              </a:ext>
            </a:extLst>
          </p:cNvPr>
          <p:cNvSpPr>
            <a:spLocks noGrp="1"/>
          </p:cNvSpPr>
          <p:nvPr>
            <p:ph type="title"/>
          </p:nvPr>
        </p:nvSpPr>
        <p:spPr/>
        <p:txBody>
          <a:bodyPr/>
          <a:lstStyle/>
          <a:p>
            <a:r>
              <a:rPr lang="es-CL" dirty="0"/>
              <a:t>Melé diaria</a:t>
            </a:r>
          </a:p>
        </p:txBody>
      </p:sp>
      <p:sp>
        <p:nvSpPr>
          <p:cNvPr id="3" name="Marcador de contenido 2">
            <a:extLst>
              <a:ext uri="{FF2B5EF4-FFF2-40B4-BE49-F238E27FC236}">
                <a16:creationId xmlns:a16="http://schemas.microsoft.com/office/drawing/2014/main" id="{062367AB-85AE-49B4-B1DB-41202B73A5E2}"/>
              </a:ext>
            </a:extLst>
          </p:cNvPr>
          <p:cNvSpPr>
            <a:spLocks noGrp="1"/>
          </p:cNvSpPr>
          <p:nvPr>
            <p:ph idx="1"/>
          </p:nvPr>
        </p:nvSpPr>
        <p:spPr/>
        <p:txBody>
          <a:bodyPr/>
          <a:lstStyle/>
          <a:p>
            <a:r>
              <a:rPr lang="es-CL" dirty="0"/>
              <a:t>Se llevan a cabo cada día por el equipo de desarrollo, con una duración de 15 minutos. El objetivo de esta reunión es realizar un punto de sincronización respecto a las tareas de desarrollo actuales y permitir la planificación de las siguientes 24 horas. Esta ceremonia también se llama </a:t>
            </a:r>
            <a:r>
              <a:rPr lang="es-CL" dirty="0" err="1"/>
              <a:t>Daily</a:t>
            </a:r>
            <a:r>
              <a:rPr lang="es-CL" dirty="0"/>
              <a:t> Scrum, stand up Meeting o incluso Scrum Meeting </a:t>
            </a:r>
          </a:p>
        </p:txBody>
      </p:sp>
    </p:spTree>
    <p:extLst>
      <p:ext uri="{BB962C8B-B14F-4D97-AF65-F5344CB8AC3E}">
        <p14:creationId xmlns:p14="http://schemas.microsoft.com/office/powerpoint/2010/main" val="364780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57AF6-FEEC-456D-9997-FFB037BC8B80}"/>
              </a:ext>
            </a:extLst>
          </p:cNvPr>
          <p:cNvSpPr>
            <a:spLocks noGrp="1"/>
          </p:cNvSpPr>
          <p:nvPr>
            <p:ph type="title"/>
          </p:nvPr>
        </p:nvSpPr>
        <p:spPr/>
        <p:txBody>
          <a:bodyPr/>
          <a:lstStyle/>
          <a:p>
            <a:r>
              <a:rPr lang="es-CL" dirty="0"/>
              <a:t>La revisión del Sprint</a:t>
            </a:r>
          </a:p>
        </p:txBody>
      </p:sp>
      <p:sp>
        <p:nvSpPr>
          <p:cNvPr id="3" name="Marcador de contenido 2">
            <a:extLst>
              <a:ext uri="{FF2B5EF4-FFF2-40B4-BE49-F238E27FC236}">
                <a16:creationId xmlns:a16="http://schemas.microsoft.com/office/drawing/2014/main" id="{791428BF-3D4E-487F-8BC2-AA4FB93E9819}"/>
              </a:ext>
            </a:extLst>
          </p:cNvPr>
          <p:cNvSpPr>
            <a:spLocks noGrp="1"/>
          </p:cNvSpPr>
          <p:nvPr>
            <p:ph idx="1"/>
          </p:nvPr>
        </p:nvSpPr>
        <p:spPr/>
        <p:txBody>
          <a:bodyPr/>
          <a:lstStyle/>
          <a:p>
            <a:r>
              <a:rPr lang="es-CL" dirty="0"/>
              <a:t>Con una duración máxima de 4 horas para un Sprint de un mes (2 horas para un Sprint de dos semanas), este evento reúne a todos los miembros del equipo Scrum alrededor de una demostración del entregable proporcionada al final del Sprint.</a:t>
            </a:r>
          </a:p>
          <a:p>
            <a:r>
              <a:rPr lang="es-CL" dirty="0"/>
              <a:t>El objetivo de esta demostración es presentar el trabajo realizado por el equipo de desarrollo, hacer un punto de sincronización preciso respecto al avance del proyecto e indicar los eventuales ajustes en términos de trayectoria o de contenido a realizar en el siguiente Sprint.</a:t>
            </a:r>
          </a:p>
        </p:txBody>
      </p:sp>
    </p:spTree>
    <p:extLst>
      <p:ext uri="{BB962C8B-B14F-4D97-AF65-F5344CB8AC3E}">
        <p14:creationId xmlns:p14="http://schemas.microsoft.com/office/powerpoint/2010/main" val="1311503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C9758-736A-45DC-B708-AB2B23CF98E8}"/>
              </a:ext>
            </a:extLst>
          </p:cNvPr>
          <p:cNvSpPr>
            <a:spLocks noGrp="1"/>
          </p:cNvSpPr>
          <p:nvPr>
            <p:ph type="title"/>
          </p:nvPr>
        </p:nvSpPr>
        <p:spPr/>
        <p:txBody>
          <a:bodyPr/>
          <a:lstStyle/>
          <a:p>
            <a:r>
              <a:rPr lang="es-CL" dirty="0"/>
              <a:t>Retrospectiva del Sprint</a:t>
            </a:r>
          </a:p>
        </p:txBody>
      </p:sp>
      <p:sp>
        <p:nvSpPr>
          <p:cNvPr id="3" name="Marcador de contenido 2">
            <a:extLst>
              <a:ext uri="{FF2B5EF4-FFF2-40B4-BE49-F238E27FC236}">
                <a16:creationId xmlns:a16="http://schemas.microsoft.com/office/drawing/2014/main" id="{47777C95-32EB-4A57-9223-8A75F3A75E51}"/>
              </a:ext>
            </a:extLst>
          </p:cNvPr>
          <p:cNvSpPr>
            <a:spLocks noGrp="1"/>
          </p:cNvSpPr>
          <p:nvPr>
            <p:ph idx="1"/>
          </p:nvPr>
        </p:nvSpPr>
        <p:spPr/>
        <p:txBody>
          <a:bodyPr/>
          <a:lstStyle/>
          <a:p>
            <a:r>
              <a:rPr lang="es-CL" dirty="0"/>
              <a:t>Ya para finalizar, la retrospectiva del Sprint permite analizar cómo se ha desarrollado el trabajo del equipo Scrum en sí mismo, con el objetivo de prever si es necesaria la aplicación de un plan de mejora. </a:t>
            </a:r>
          </a:p>
          <a:p>
            <a:r>
              <a:rPr lang="es-CL" dirty="0"/>
              <a:t>Con una duración máxima de 3 horas para un Sprint de un mes, es en este momento cuando el equipo puede expresar sus opiniones sobre los aspectos a mejorar o mantener.</a:t>
            </a:r>
          </a:p>
        </p:txBody>
      </p:sp>
    </p:spTree>
    <p:extLst>
      <p:ext uri="{BB962C8B-B14F-4D97-AF65-F5344CB8AC3E}">
        <p14:creationId xmlns:p14="http://schemas.microsoft.com/office/powerpoint/2010/main" val="39440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695EF-1DB3-45E3-909A-7BD5AEA9CBC6}"/>
              </a:ext>
            </a:extLst>
          </p:cNvPr>
          <p:cNvSpPr>
            <a:spLocks noGrp="1"/>
          </p:cNvSpPr>
          <p:nvPr>
            <p:ph type="title"/>
          </p:nvPr>
        </p:nvSpPr>
        <p:spPr/>
        <p:txBody>
          <a:bodyPr/>
          <a:lstStyle/>
          <a:p>
            <a:r>
              <a:rPr lang="es-CL" dirty="0"/>
              <a:t>Herramientas de Scrum</a:t>
            </a:r>
          </a:p>
        </p:txBody>
      </p:sp>
      <p:sp>
        <p:nvSpPr>
          <p:cNvPr id="3" name="Marcador de contenido 2">
            <a:extLst>
              <a:ext uri="{FF2B5EF4-FFF2-40B4-BE49-F238E27FC236}">
                <a16:creationId xmlns:a16="http://schemas.microsoft.com/office/drawing/2014/main" id="{BDD96338-9721-4ED7-AA25-B338A734E111}"/>
              </a:ext>
            </a:extLst>
          </p:cNvPr>
          <p:cNvSpPr>
            <a:spLocks noGrp="1"/>
          </p:cNvSpPr>
          <p:nvPr>
            <p:ph idx="1"/>
          </p:nvPr>
        </p:nvSpPr>
        <p:spPr/>
        <p:txBody>
          <a:bodyPr/>
          <a:lstStyle/>
          <a:p>
            <a:r>
              <a:rPr lang="es-CL" dirty="0"/>
              <a:t>Esta metodología propone el uso de un determinado numero de herramientas, las cuales serían:</a:t>
            </a:r>
          </a:p>
          <a:p>
            <a:pPr lvl="1"/>
            <a:r>
              <a:rPr lang="es-CL" dirty="0"/>
              <a:t>Backlog del Producto</a:t>
            </a:r>
          </a:p>
          <a:p>
            <a:pPr lvl="1"/>
            <a:r>
              <a:rPr lang="es-CL" dirty="0"/>
              <a:t>Backlog del Sprint</a:t>
            </a:r>
          </a:p>
          <a:p>
            <a:pPr lvl="1"/>
            <a:r>
              <a:rPr lang="es-CL" dirty="0"/>
              <a:t>Seguimiento del progreso</a:t>
            </a:r>
          </a:p>
        </p:txBody>
      </p:sp>
    </p:spTree>
    <p:extLst>
      <p:ext uri="{BB962C8B-B14F-4D97-AF65-F5344CB8AC3E}">
        <p14:creationId xmlns:p14="http://schemas.microsoft.com/office/powerpoint/2010/main" val="418264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9B5A3-800C-4890-9B51-6B02A76103D1}"/>
              </a:ext>
            </a:extLst>
          </p:cNvPr>
          <p:cNvSpPr>
            <a:spLocks noGrp="1"/>
          </p:cNvSpPr>
          <p:nvPr>
            <p:ph type="title"/>
          </p:nvPr>
        </p:nvSpPr>
        <p:spPr/>
        <p:txBody>
          <a:bodyPr/>
          <a:lstStyle/>
          <a:p>
            <a:r>
              <a:rPr lang="es-CL" dirty="0" err="1"/>
              <a:t>Product</a:t>
            </a:r>
            <a:r>
              <a:rPr lang="es-CL" dirty="0"/>
              <a:t> Backlog</a:t>
            </a:r>
          </a:p>
        </p:txBody>
      </p:sp>
      <p:sp>
        <p:nvSpPr>
          <p:cNvPr id="3" name="Marcador de contenido 2">
            <a:extLst>
              <a:ext uri="{FF2B5EF4-FFF2-40B4-BE49-F238E27FC236}">
                <a16:creationId xmlns:a16="http://schemas.microsoft.com/office/drawing/2014/main" id="{C177EDB8-0E87-4E20-9128-AE9F939F7CA7}"/>
              </a:ext>
            </a:extLst>
          </p:cNvPr>
          <p:cNvSpPr>
            <a:spLocks noGrp="1"/>
          </p:cNvSpPr>
          <p:nvPr>
            <p:ph idx="1"/>
          </p:nvPr>
        </p:nvSpPr>
        <p:spPr/>
        <p:txBody>
          <a:bodyPr/>
          <a:lstStyle/>
          <a:p>
            <a:r>
              <a:rPr lang="es-CL" dirty="0"/>
              <a:t>Esta herramienta contiene las necesidades del </a:t>
            </a:r>
            <a:r>
              <a:rPr lang="es-CL" dirty="0" err="1"/>
              <a:t>Product</a:t>
            </a:r>
            <a:r>
              <a:rPr lang="es-CL" dirty="0"/>
              <a:t> </a:t>
            </a:r>
            <a:r>
              <a:rPr lang="es-CL" dirty="0" err="1"/>
              <a:t>Owner</a:t>
            </a:r>
            <a:r>
              <a:rPr lang="es-CL" dirty="0"/>
              <a:t>, traducidas en formas de User </a:t>
            </a:r>
            <a:r>
              <a:rPr lang="es-CL" dirty="0" err="1"/>
              <a:t>Stories</a:t>
            </a:r>
            <a:r>
              <a:rPr lang="es-CL" dirty="0"/>
              <a:t>, Se ordenan de acuerdo a los criterios definidos por el </a:t>
            </a:r>
            <a:r>
              <a:rPr lang="es-CL" dirty="0" err="1"/>
              <a:t>Product</a:t>
            </a:r>
            <a:r>
              <a:rPr lang="es-CL" dirty="0"/>
              <a:t> </a:t>
            </a:r>
            <a:r>
              <a:rPr lang="es-CL" dirty="0" err="1"/>
              <a:t>Owner</a:t>
            </a:r>
            <a:r>
              <a:rPr lang="es-CL" dirty="0"/>
              <a:t>. El impacto de esto es que las </a:t>
            </a:r>
            <a:r>
              <a:rPr lang="es-CL" dirty="0" err="1"/>
              <a:t>Stories</a:t>
            </a:r>
            <a:r>
              <a:rPr lang="es-CL" dirty="0"/>
              <a:t> se desarrollarán en el orden definido.</a:t>
            </a:r>
          </a:p>
        </p:txBody>
      </p:sp>
    </p:spTree>
    <p:extLst>
      <p:ext uri="{BB962C8B-B14F-4D97-AF65-F5344CB8AC3E}">
        <p14:creationId xmlns:p14="http://schemas.microsoft.com/office/powerpoint/2010/main" val="3507515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CF96F-6871-41F7-A06F-1B7B6BED8A34}"/>
              </a:ext>
            </a:extLst>
          </p:cNvPr>
          <p:cNvSpPr>
            <a:spLocks noGrp="1"/>
          </p:cNvSpPr>
          <p:nvPr>
            <p:ph type="title"/>
          </p:nvPr>
        </p:nvSpPr>
        <p:spPr/>
        <p:txBody>
          <a:bodyPr/>
          <a:lstStyle/>
          <a:p>
            <a:r>
              <a:rPr lang="es-CL" dirty="0"/>
              <a:t>Backlog de Sprint</a:t>
            </a:r>
          </a:p>
        </p:txBody>
      </p:sp>
      <p:sp>
        <p:nvSpPr>
          <p:cNvPr id="3" name="Marcador de contenido 2">
            <a:extLst>
              <a:ext uri="{FF2B5EF4-FFF2-40B4-BE49-F238E27FC236}">
                <a16:creationId xmlns:a16="http://schemas.microsoft.com/office/drawing/2014/main" id="{9E613F4C-10E7-49D0-9B69-A6A724E67ECA}"/>
              </a:ext>
            </a:extLst>
          </p:cNvPr>
          <p:cNvSpPr>
            <a:spLocks noGrp="1"/>
          </p:cNvSpPr>
          <p:nvPr>
            <p:ph idx="1"/>
          </p:nvPr>
        </p:nvSpPr>
        <p:spPr/>
        <p:txBody>
          <a:bodyPr/>
          <a:lstStyle/>
          <a:p>
            <a:r>
              <a:rPr lang="es-CL" dirty="0"/>
              <a:t>El Sprint Backlog es una lista de las User </a:t>
            </a:r>
            <a:r>
              <a:rPr lang="es-CL" dirty="0" err="1"/>
              <a:t>Stories</a:t>
            </a:r>
            <a:r>
              <a:rPr lang="es-CL" dirty="0"/>
              <a:t>, resultado del </a:t>
            </a:r>
            <a:r>
              <a:rPr lang="es-CL" dirty="0" err="1"/>
              <a:t>Product</a:t>
            </a:r>
            <a:r>
              <a:rPr lang="es-CL" dirty="0"/>
              <a:t> Backlog</a:t>
            </a:r>
          </a:p>
          <a:p>
            <a:r>
              <a:rPr lang="es-CL" dirty="0"/>
              <a:t>Cada User </a:t>
            </a:r>
            <a:r>
              <a:rPr lang="es-CL" dirty="0" err="1"/>
              <a:t>Story</a:t>
            </a:r>
            <a:r>
              <a:rPr lang="es-CL" dirty="0"/>
              <a:t> se descompone en tareas antes de realizarse por el equipo de desarrollo.</a:t>
            </a:r>
          </a:p>
        </p:txBody>
      </p:sp>
    </p:spTree>
    <p:extLst>
      <p:ext uri="{BB962C8B-B14F-4D97-AF65-F5344CB8AC3E}">
        <p14:creationId xmlns:p14="http://schemas.microsoft.com/office/powerpoint/2010/main" val="75128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47">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49">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6C302042-3044-4C0E-89A6-9A5023710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9183F5AD-95D8-4E05-98FF-0E831F5B5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xtBox 57">
            <a:extLst>
              <a:ext uri="{FF2B5EF4-FFF2-40B4-BE49-F238E27FC236}">
                <a16:creationId xmlns:a16="http://schemas.microsoft.com/office/drawing/2014/main" id="{B4E527AF-1AFF-43F5-AF98-0F3DE610C1C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60" name="Rectangle 59">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4" name="Picture 63">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6" name="Rectangle 65">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640425D-3FE8-48A1-A647-E47D10D8EF0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70BBFADD-1B77-421D-BABA-EA80880DAEC5}"/>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600" dirty="0"/>
              <a:t>Aspecto visual de un Sprint Backlog. El objetivo es que al final del Sprint, todas las etiquetas estén en la columna derecha</a:t>
            </a:r>
          </a:p>
        </p:txBody>
      </p:sp>
      <p:pic>
        <p:nvPicPr>
          <p:cNvPr id="41" name="Marcador de contenido 40" descr="Una captura de pantalla de un videojuego&#10;&#10;Descripción generada automáticamente con confianza baja">
            <a:extLst>
              <a:ext uri="{FF2B5EF4-FFF2-40B4-BE49-F238E27FC236}">
                <a16:creationId xmlns:a16="http://schemas.microsoft.com/office/drawing/2014/main" id="{E2494D11-7AA2-4577-9369-26F9B8E559B1}"/>
              </a:ext>
            </a:extLst>
          </p:cNvPr>
          <p:cNvPicPr>
            <a:picLocks noGrp="1" noChangeAspect="1"/>
          </p:cNvPicPr>
          <p:nvPr>
            <p:ph sz="half" idx="2"/>
          </p:nvPr>
        </p:nvPicPr>
        <p:blipFill>
          <a:blip r:embed="rId5"/>
          <a:stretch>
            <a:fillRect/>
          </a:stretch>
        </p:blipFill>
        <p:spPr>
          <a:xfrm>
            <a:off x="5432992" y="2752461"/>
            <a:ext cx="4818974" cy="256610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2" name="Rectangle 71">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92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55EB1-E80C-44DC-8173-3F4CC019041A}"/>
              </a:ext>
            </a:extLst>
          </p:cNvPr>
          <p:cNvSpPr>
            <a:spLocks noGrp="1"/>
          </p:cNvSpPr>
          <p:nvPr>
            <p:ph type="title"/>
          </p:nvPr>
        </p:nvSpPr>
        <p:spPr/>
        <p:txBody>
          <a:bodyPr/>
          <a:lstStyle/>
          <a:p>
            <a:r>
              <a:rPr lang="es-CL" dirty="0"/>
              <a:t>¿Qué es Scrum?</a:t>
            </a:r>
          </a:p>
        </p:txBody>
      </p:sp>
      <p:sp>
        <p:nvSpPr>
          <p:cNvPr id="3" name="Marcador de contenido 2">
            <a:extLst>
              <a:ext uri="{FF2B5EF4-FFF2-40B4-BE49-F238E27FC236}">
                <a16:creationId xmlns:a16="http://schemas.microsoft.com/office/drawing/2014/main" id="{57BEACAB-DA41-4329-B1E4-95F84D1FC4A6}"/>
              </a:ext>
            </a:extLst>
          </p:cNvPr>
          <p:cNvSpPr>
            <a:spLocks noGrp="1"/>
          </p:cNvSpPr>
          <p:nvPr>
            <p:ph idx="1"/>
          </p:nvPr>
        </p:nvSpPr>
        <p:spPr/>
        <p:txBody>
          <a:bodyPr/>
          <a:lstStyle/>
          <a:p>
            <a:r>
              <a:rPr lang="es-CL" dirty="0"/>
              <a:t>Scrum se define como un marco de trabajo para el desarrollo, entrega y mantenimiento de productos complejos, que es al mismo tiempo ligero, sencillo de entender y difícil de dominar.</a:t>
            </a:r>
          </a:p>
        </p:txBody>
      </p:sp>
    </p:spTree>
    <p:extLst>
      <p:ext uri="{BB962C8B-B14F-4D97-AF65-F5344CB8AC3E}">
        <p14:creationId xmlns:p14="http://schemas.microsoft.com/office/powerpoint/2010/main" val="3831113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10B08C4-26DE-420D-B6BC-FCD5DA4F1C3B}"/>
              </a:ext>
            </a:extLst>
          </p:cNvPr>
          <p:cNvSpPr>
            <a:spLocks noGrp="1"/>
          </p:cNvSpPr>
          <p:nvPr>
            <p:ph type="title"/>
          </p:nvPr>
        </p:nvSpPr>
        <p:spPr/>
        <p:txBody>
          <a:bodyPr/>
          <a:lstStyle/>
          <a:p>
            <a:r>
              <a:rPr lang="es-CL" dirty="0"/>
              <a:t>Seguimiento del progreso</a:t>
            </a:r>
          </a:p>
        </p:txBody>
      </p:sp>
      <p:sp>
        <p:nvSpPr>
          <p:cNvPr id="6" name="Marcador de contenido 5">
            <a:extLst>
              <a:ext uri="{FF2B5EF4-FFF2-40B4-BE49-F238E27FC236}">
                <a16:creationId xmlns:a16="http://schemas.microsoft.com/office/drawing/2014/main" id="{6384355D-ED16-4E77-AF26-A32EBC99CCD4}"/>
              </a:ext>
            </a:extLst>
          </p:cNvPr>
          <p:cNvSpPr>
            <a:spLocks noGrp="1"/>
          </p:cNvSpPr>
          <p:nvPr>
            <p:ph idx="1"/>
          </p:nvPr>
        </p:nvSpPr>
        <p:spPr/>
        <p:txBody>
          <a:bodyPr/>
          <a:lstStyle/>
          <a:p>
            <a:r>
              <a:rPr lang="es-CL" dirty="0"/>
              <a:t>Siempre con un objetivo de transparencia y de comunicación de la información a los miembros del proyecto Scrum, es fundamental establecer los medios que permitan realizar un seguimiento de manera resumida al progreso del equipo, respecto al objetivo del Sprint, complemento de la visión ofrecida por el Scrum </a:t>
            </a:r>
            <a:r>
              <a:rPr lang="es-CL" dirty="0" err="1"/>
              <a:t>Board</a:t>
            </a:r>
            <a:r>
              <a:rPr lang="es-CL" dirty="0"/>
              <a:t>.</a:t>
            </a:r>
          </a:p>
        </p:txBody>
      </p:sp>
    </p:spTree>
    <p:extLst>
      <p:ext uri="{BB962C8B-B14F-4D97-AF65-F5344CB8AC3E}">
        <p14:creationId xmlns:p14="http://schemas.microsoft.com/office/powerpoint/2010/main" val="3877981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6C302042-3044-4C0E-89A6-9A5023710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183F5AD-95D8-4E05-98FF-0E831F5B5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B4E527AF-1AFF-43F5-AF98-0F3DE610C1C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D3D9C211-8F21-4A97-8049-2B8C68A6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7AFA68E2-A597-4244-9D7F-815908A7A6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09187A76-8E49-4C96-81CB-2441826EF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DD29D549-B400-4CC1-A4C4-2BBD0103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0CDF5F3-8D6A-46B5-9CEE-3781FE9D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25548B-B730-4DC4-847E-0BCC3FBD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5095B0-9E31-4444-9EC8-C7039FA77144}"/>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4A0B0FF3-3DFB-4E38-9B20-72D260539129}"/>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800" dirty="0">
                <a:effectLst/>
                <a:latin typeface="Calibri" panose="020F0502020204030204" pitchFamily="34" charset="0"/>
                <a:ea typeface="Calibri" panose="020F0502020204030204" pitchFamily="34" charset="0"/>
                <a:cs typeface="Times New Roman" panose="02020603050405020304" pitchFamily="18" charset="0"/>
              </a:rPr>
              <a:t>Se añade una tendencia lineal que permite apreciar lo que falta por hacer de manera ideal, día a día, desde el inicio al final del Sprint.</a:t>
            </a:r>
          </a:p>
        </p:txBody>
      </p:sp>
      <p:pic>
        <p:nvPicPr>
          <p:cNvPr id="6" name="Marcador de contenido 5" descr="Gráfico, Gráfico de líneas&#10;&#10;Descripción generada automáticamente">
            <a:extLst>
              <a:ext uri="{FF2B5EF4-FFF2-40B4-BE49-F238E27FC236}">
                <a16:creationId xmlns:a16="http://schemas.microsoft.com/office/drawing/2014/main" id="{50754760-77F5-40D6-8589-3D1F1451014E}"/>
              </a:ext>
            </a:extLst>
          </p:cNvPr>
          <p:cNvPicPr>
            <a:picLocks noGrp="1" noChangeAspect="1"/>
          </p:cNvPicPr>
          <p:nvPr>
            <p:ph sz="half" idx="2"/>
          </p:nvPr>
        </p:nvPicPr>
        <p:blipFill>
          <a:blip r:embed="rId5"/>
          <a:stretch>
            <a:fillRect/>
          </a:stretch>
        </p:blipFill>
        <p:spPr>
          <a:xfrm>
            <a:off x="5432992" y="2897031"/>
            <a:ext cx="4818974" cy="227696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5E3AB02F-4F56-4FF9-A7F4-9D975CC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227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5AA9E-AF9D-49FF-B1A8-70FBC8F632F6}"/>
              </a:ext>
            </a:extLst>
          </p:cNvPr>
          <p:cNvSpPr>
            <a:spLocks noGrp="1"/>
          </p:cNvSpPr>
          <p:nvPr>
            <p:ph type="ctrTitle"/>
          </p:nvPr>
        </p:nvSpPr>
        <p:spPr/>
        <p:txBody>
          <a:bodyPr/>
          <a:lstStyle/>
          <a:p>
            <a:r>
              <a:rPr lang="es-CL" dirty="0"/>
              <a:t>El equipo de Scrum</a:t>
            </a:r>
          </a:p>
        </p:txBody>
      </p:sp>
      <p:sp>
        <p:nvSpPr>
          <p:cNvPr id="3" name="Subtítulo 2">
            <a:extLst>
              <a:ext uri="{FF2B5EF4-FFF2-40B4-BE49-F238E27FC236}">
                <a16:creationId xmlns:a16="http://schemas.microsoft.com/office/drawing/2014/main" id="{1FA1E6C0-5A65-490C-AB42-DD1AC7FC3D4E}"/>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2929738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9CB17-EEB7-4D4A-98D0-FC6F532612EF}"/>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1A6C1397-C189-4A6A-988A-96E6A433EAE6}"/>
              </a:ext>
            </a:extLst>
          </p:cNvPr>
          <p:cNvSpPr>
            <a:spLocks noGrp="1"/>
          </p:cNvSpPr>
          <p:nvPr>
            <p:ph idx="1"/>
          </p:nvPr>
        </p:nvSpPr>
        <p:spPr/>
        <p:txBody>
          <a:bodyPr>
            <a:normAutofit/>
          </a:bodyPr>
          <a:lstStyle/>
          <a:p>
            <a:pPr>
              <a:lnSpc>
                <a:spcPct val="107000"/>
              </a:lnSpc>
              <a:spcAft>
                <a:spcPts val="800"/>
              </a:spcAft>
            </a:pPr>
            <a:r>
              <a:rPr lang="es-CL" sz="1900" dirty="0">
                <a:effectLst/>
                <a:ea typeface="DotumChe" panose="020B0609000101010101" pitchFamily="49" charset="-127"/>
                <a:cs typeface="Times New Roman" panose="02020603050405020304" pitchFamily="18" charset="0"/>
              </a:rPr>
              <a:t>En primer lugar, observe que el equipo Scrum está formado por todos los actores del proyecto, que tienen asociado uno de los tres roles definidos por el método:</a:t>
            </a:r>
          </a:p>
          <a:p>
            <a:pPr marL="793750" lvl="1" indent="-342900">
              <a:lnSpc>
                <a:spcPct val="107000"/>
              </a:lnSpc>
              <a:spcAft>
                <a:spcPts val="800"/>
              </a:spcAft>
              <a:buSzPts val="1000"/>
              <a:buFont typeface="Symbol" panose="05050102010706020507" pitchFamily="18" charset="2"/>
              <a:buChar char=""/>
              <a:tabLst>
                <a:tab pos="457200" algn="l"/>
              </a:tabLst>
            </a:pPr>
            <a:r>
              <a:rPr lang="es-CL" sz="1900" b="1" dirty="0">
                <a:effectLst/>
                <a:ea typeface="DotumChe" panose="020B0609000101010101" pitchFamily="49" charset="-127"/>
                <a:cs typeface="Times New Roman" panose="02020603050405020304" pitchFamily="18" charset="0"/>
              </a:rPr>
              <a:t>Scrum Master</a:t>
            </a:r>
            <a:r>
              <a:rPr lang="es-CL" sz="1900" dirty="0">
                <a:effectLst/>
                <a:ea typeface="DotumChe" panose="020B0609000101010101" pitchFamily="49" charset="-127"/>
                <a:cs typeface="Times New Roman" panose="02020603050405020304" pitchFamily="18" charset="0"/>
              </a:rPr>
              <a:t> cuyo rol es, en resumen, "engrasar la cadena“.</a:t>
            </a:r>
          </a:p>
          <a:p>
            <a:pPr marL="793750" lvl="1" indent="-342900">
              <a:lnSpc>
                <a:spcPct val="107000"/>
              </a:lnSpc>
              <a:spcAft>
                <a:spcPts val="800"/>
              </a:spcAft>
              <a:buSzPts val="1000"/>
              <a:buFont typeface="Symbol" panose="05050102010706020507" pitchFamily="18" charset="2"/>
              <a:buChar char=""/>
              <a:tabLst>
                <a:tab pos="457200" algn="l"/>
              </a:tabLst>
            </a:pPr>
            <a:r>
              <a:rPr lang="es-CL" sz="1900" b="1" dirty="0" err="1">
                <a:effectLst/>
                <a:ea typeface="DotumChe" panose="020B0609000101010101" pitchFamily="49" charset="-127"/>
                <a:cs typeface="Times New Roman" panose="02020603050405020304" pitchFamily="18" charset="0"/>
              </a:rPr>
              <a:t>Product</a:t>
            </a:r>
            <a:r>
              <a:rPr lang="es-CL" sz="1900" b="1" dirty="0">
                <a:effectLst/>
                <a:ea typeface="DotumChe" panose="020B0609000101010101" pitchFamily="49" charset="-127"/>
                <a:cs typeface="Times New Roman" panose="02020603050405020304" pitchFamily="18" charset="0"/>
              </a:rPr>
              <a:t> </a:t>
            </a:r>
            <a:r>
              <a:rPr lang="es-CL" sz="1900" b="1" dirty="0" err="1">
                <a:effectLst/>
                <a:ea typeface="DotumChe" panose="020B0609000101010101" pitchFamily="49" charset="-127"/>
                <a:cs typeface="Times New Roman" panose="02020603050405020304" pitchFamily="18" charset="0"/>
              </a:rPr>
              <a:t>Owner</a:t>
            </a:r>
            <a:r>
              <a:rPr lang="es-CL" sz="1900" dirty="0">
                <a:effectLst/>
                <a:ea typeface="DotumChe" panose="020B0609000101010101" pitchFamily="49" charset="-127"/>
                <a:cs typeface="Times New Roman" panose="02020603050405020304" pitchFamily="18" charset="0"/>
              </a:rPr>
              <a:t> es el responsable de la visión de producto y de la priorización de las necesidades.</a:t>
            </a:r>
          </a:p>
          <a:p>
            <a:pPr marL="793750" lvl="1" indent="-342900">
              <a:lnSpc>
                <a:spcPct val="107000"/>
              </a:lnSpc>
              <a:spcAft>
                <a:spcPts val="800"/>
              </a:spcAft>
              <a:buSzPts val="1000"/>
              <a:buFont typeface="Symbol" panose="05050102010706020507" pitchFamily="18" charset="2"/>
              <a:buChar char=""/>
              <a:tabLst>
                <a:tab pos="457200" algn="l"/>
              </a:tabLst>
            </a:pPr>
            <a:r>
              <a:rPr lang="es-CL" sz="1900" dirty="0">
                <a:effectLst/>
                <a:ea typeface="DotumChe" panose="020B0609000101010101" pitchFamily="49" charset="-127"/>
                <a:cs typeface="Times New Roman" panose="02020603050405020304" pitchFamily="18" charset="0"/>
              </a:rPr>
              <a:t>El </a:t>
            </a:r>
            <a:r>
              <a:rPr lang="es-CL" sz="1900" b="1" dirty="0">
                <a:effectLst/>
                <a:ea typeface="DotumChe" panose="020B0609000101010101" pitchFamily="49" charset="-127"/>
                <a:cs typeface="Times New Roman" panose="02020603050405020304" pitchFamily="18" charset="0"/>
              </a:rPr>
              <a:t>equipo de desarrollo</a:t>
            </a:r>
            <a:r>
              <a:rPr lang="es-CL" sz="1900" dirty="0">
                <a:effectLst/>
                <a:ea typeface="DotumChe" panose="020B0609000101010101" pitchFamily="49" charset="-127"/>
                <a:cs typeface="Times New Roman" panose="02020603050405020304" pitchFamily="18" charset="0"/>
              </a:rPr>
              <a:t> se encarga de diseñar, desarrollar y probar la aplicación. </a:t>
            </a:r>
            <a:endParaRPr lang="es-CL" sz="1900" dirty="0">
              <a:ea typeface="DotumChe" panose="020B0609000101010101" pitchFamily="49" charset="-127"/>
            </a:endParaRPr>
          </a:p>
        </p:txBody>
      </p:sp>
    </p:spTree>
    <p:extLst>
      <p:ext uri="{BB962C8B-B14F-4D97-AF65-F5344CB8AC3E}">
        <p14:creationId xmlns:p14="http://schemas.microsoft.com/office/powerpoint/2010/main" val="2302464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CC797-3DBA-4918-88A1-A4F4BCF92BBF}"/>
              </a:ext>
            </a:extLst>
          </p:cNvPr>
          <p:cNvSpPr>
            <a:spLocks noGrp="1"/>
          </p:cNvSpPr>
          <p:nvPr>
            <p:ph type="title"/>
          </p:nvPr>
        </p:nvSpPr>
        <p:spPr/>
        <p:txBody>
          <a:bodyPr/>
          <a:lstStyle/>
          <a:p>
            <a:r>
              <a:rPr lang="es-CL" dirty="0"/>
              <a:t>Características</a:t>
            </a:r>
          </a:p>
        </p:txBody>
      </p:sp>
      <p:sp>
        <p:nvSpPr>
          <p:cNvPr id="3" name="Marcador de contenido 2">
            <a:extLst>
              <a:ext uri="{FF2B5EF4-FFF2-40B4-BE49-F238E27FC236}">
                <a16:creationId xmlns:a16="http://schemas.microsoft.com/office/drawing/2014/main" id="{B8CED04F-9735-4F18-8674-DA83949B8C9A}"/>
              </a:ext>
            </a:extLst>
          </p:cNvPr>
          <p:cNvSpPr>
            <a:spLocks noGrp="1"/>
          </p:cNvSpPr>
          <p:nvPr>
            <p:ph idx="1"/>
          </p:nvPr>
        </p:nvSpPr>
        <p:spPr/>
        <p:txBody>
          <a:bodyPr>
            <a:normAutofit fontScale="92500" lnSpcReduction="20000"/>
          </a:bodyPr>
          <a:lstStyle/>
          <a:p>
            <a:r>
              <a:rPr lang="es-CL" b="1" dirty="0"/>
              <a:t>El equipo es auto-organizado</a:t>
            </a:r>
            <a:r>
              <a:rPr lang="es-CL" dirty="0"/>
              <a:t>, es decir, el equipo debe poder elegir la mejor manera de alcanzar el objetivo que se le asigna y para lograr esto, debe tener toda la libertad posible para poder organizarse.</a:t>
            </a:r>
          </a:p>
          <a:p>
            <a:r>
              <a:rPr lang="es-CL" dirty="0"/>
              <a:t>No será sorprendente escuchar a alguien decir que este punto es difícil de implementar en las estructuras piramidales, que todavía forman la mayor parte de las empresas y puede ser duro de aceptar para los managers, donde uno de los roles tradicionales es definir la organización.</a:t>
            </a:r>
          </a:p>
          <a:p>
            <a:r>
              <a:rPr lang="es-CL" dirty="0"/>
              <a:t>Para ser realista, podemos decir que aquí el objetivo es obtener la mayor autonomía posible, porque es raro que todavía se pueda encontrar la posibilidad de una </a:t>
            </a:r>
            <a:r>
              <a:rPr lang="es-CL" dirty="0" err="1"/>
              <a:t>auto-organización</a:t>
            </a:r>
            <a:r>
              <a:rPr lang="es-CL" dirty="0"/>
              <a:t> total.</a:t>
            </a:r>
          </a:p>
        </p:txBody>
      </p:sp>
    </p:spTree>
    <p:extLst>
      <p:ext uri="{BB962C8B-B14F-4D97-AF65-F5344CB8AC3E}">
        <p14:creationId xmlns:p14="http://schemas.microsoft.com/office/powerpoint/2010/main" val="3073173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D2968-5DC2-4E83-9B06-BA48C77F0A5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5EFBDAB-D94D-46BA-BC67-F7A9F1E45F79}"/>
              </a:ext>
            </a:extLst>
          </p:cNvPr>
          <p:cNvSpPr>
            <a:spLocks noGrp="1"/>
          </p:cNvSpPr>
          <p:nvPr>
            <p:ph idx="1"/>
          </p:nvPr>
        </p:nvSpPr>
        <p:spPr/>
        <p:txBody>
          <a:bodyPr/>
          <a:lstStyle/>
          <a:p>
            <a:r>
              <a:rPr lang="es-CL" b="1" dirty="0"/>
              <a:t>Los equipos son multidisciplinarios, </a:t>
            </a:r>
            <a:r>
              <a:rPr lang="es-CL" dirty="0"/>
              <a:t>lo cual es ventajoso en el sentido que disponen de todas las competencias necesarias para desarrollar su trabajo, sin depender de recursos o competencias que no sean del equipo</a:t>
            </a:r>
            <a:r>
              <a:rPr lang="es-CL" b="1" dirty="0"/>
              <a:t>.</a:t>
            </a:r>
          </a:p>
          <a:p>
            <a:r>
              <a:rPr lang="es-CL" dirty="0"/>
              <a:t>Aun así, no siempre es posible aplicarlo, dado que no siempre los miembros del equipo carezcan de algunas competencias.</a:t>
            </a:r>
          </a:p>
        </p:txBody>
      </p:sp>
    </p:spTree>
    <p:extLst>
      <p:ext uri="{BB962C8B-B14F-4D97-AF65-F5344CB8AC3E}">
        <p14:creationId xmlns:p14="http://schemas.microsoft.com/office/powerpoint/2010/main" val="4105056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5540C-EA9B-49D4-A9B0-3FD3F7C94309}"/>
              </a:ext>
            </a:extLst>
          </p:cNvPr>
          <p:cNvSpPr>
            <a:spLocks noGrp="1"/>
          </p:cNvSpPr>
          <p:nvPr>
            <p:ph type="ctrTitle"/>
          </p:nvPr>
        </p:nvSpPr>
        <p:spPr/>
        <p:txBody>
          <a:bodyPr/>
          <a:lstStyle/>
          <a:p>
            <a:r>
              <a:rPr lang="es-CL" dirty="0"/>
              <a:t>Scrum Master</a:t>
            </a:r>
          </a:p>
        </p:txBody>
      </p:sp>
    </p:spTree>
    <p:extLst>
      <p:ext uri="{BB962C8B-B14F-4D97-AF65-F5344CB8AC3E}">
        <p14:creationId xmlns:p14="http://schemas.microsoft.com/office/powerpoint/2010/main" val="29272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B5929-F35F-44A0-AC51-B97225CE8F9A}"/>
              </a:ext>
            </a:extLst>
          </p:cNvPr>
          <p:cNvSpPr>
            <a:spLocks noGrp="1"/>
          </p:cNvSpPr>
          <p:nvPr>
            <p:ph type="title"/>
          </p:nvPr>
        </p:nvSpPr>
        <p:spPr/>
        <p:txBody>
          <a:bodyPr/>
          <a:lstStyle/>
          <a:p>
            <a:r>
              <a:rPr lang="es-CL" dirty="0"/>
              <a:t>Scrum Master</a:t>
            </a:r>
          </a:p>
        </p:txBody>
      </p:sp>
      <p:sp>
        <p:nvSpPr>
          <p:cNvPr id="3" name="Marcador de contenido 2">
            <a:extLst>
              <a:ext uri="{FF2B5EF4-FFF2-40B4-BE49-F238E27FC236}">
                <a16:creationId xmlns:a16="http://schemas.microsoft.com/office/drawing/2014/main" id="{F80E9BC2-AB70-405D-B0AB-9F70041A0550}"/>
              </a:ext>
            </a:extLst>
          </p:cNvPr>
          <p:cNvSpPr>
            <a:spLocks noGrp="1"/>
          </p:cNvSpPr>
          <p:nvPr>
            <p:ph idx="1"/>
          </p:nvPr>
        </p:nvSpPr>
        <p:spPr/>
        <p:txBody>
          <a:bodyPr/>
          <a:lstStyle/>
          <a:p>
            <a:r>
              <a:rPr lang="es-CL" dirty="0"/>
              <a:t>El Scrum Master es el elemento principal en el método scrum y juega un rol desconocido en algunos métodos de proyecto tradicionales.</a:t>
            </a:r>
          </a:p>
          <a:p>
            <a:r>
              <a:rPr lang="es-CL" dirty="0"/>
              <a:t>Muchas veces no se entiende cual es el rol del llamado Scrum Master, por lo que es necesario saber que este rol no es:</a:t>
            </a:r>
          </a:p>
          <a:p>
            <a:pPr lvl="1"/>
            <a:r>
              <a:rPr lang="es-CL" dirty="0"/>
              <a:t>Manager</a:t>
            </a:r>
          </a:p>
          <a:p>
            <a:pPr lvl="1"/>
            <a:r>
              <a:rPr lang="es-CL" dirty="0"/>
              <a:t>Jefe de Proyecto</a:t>
            </a:r>
          </a:p>
          <a:p>
            <a:pPr lvl="1"/>
            <a:r>
              <a:rPr lang="es-CL" dirty="0"/>
              <a:t>Líder técnico.</a:t>
            </a:r>
          </a:p>
        </p:txBody>
      </p:sp>
    </p:spTree>
    <p:extLst>
      <p:ext uri="{BB962C8B-B14F-4D97-AF65-F5344CB8AC3E}">
        <p14:creationId xmlns:p14="http://schemas.microsoft.com/office/powerpoint/2010/main" val="1036010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5BF35E-AB97-4CFB-9DC2-43B638C1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0706F57B-7F62-49EF-9B23-B0BDF0C31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D3B78202-005C-497D-8A4B-C001345A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B871B25-98AE-4AEC-87DE-2FA17CF8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4EA5522-A845-4D42-A874-03C13531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B9EC5BC6-68B0-4437-B494-E22240D2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06A9A08C-2236-423F-BF8D-3CF030475BE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3F5617FE-C08B-48ED-918D-23B922038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99CF5C8-EC2B-40AD-81BF-A66A059E3A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9BF8968F-0460-47B4-90FA-E3D3AD6636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925B37D9-BF8F-4A6E-A59A-1573BC0F4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04FACE-81BE-43B8-B14B-1C9DE227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3220D3-7CD4-4BB8-989A-00E976F1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E039B4A-F864-47DB-BC62-9AC1BAF57DEE}"/>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9396A9F7-3147-4CE5-B860-E5072680FA7C}"/>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n-US" sz="1600"/>
              <a:t>El Scrum master es un líder al servicio de todos los miembros del equipo ágil, que elimina los puntos de bloqueo y es el garante del respeto a los principios ágiles, actuando de interfaz entre los actores exteriores y el equipo Scrum.</a:t>
            </a:r>
          </a:p>
        </p:txBody>
      </p:sp>
      <p:pic>
        <p:nvPicPr>
          <p:cNvPr id="7" name="Marcador de contenido 6" descr="Imagen que contiene nombre de la empresa&#10;&#10;Descripción generada automáticamente">
            <a:extLst>
              <a:ext uri="{FF2B5EF4-FFF2-40B4-BE49-F238E27FC236}">
                <a16:creationId xmlns:a16="http://schemas.microsoft.com/office/drawing/2014/main" id="{0969C864-20BC-4F06-B93B-EA5996AB5282}"/>
              </a:ext>
            </a:extLst>
          </p:cNvPr>
          <p:cNvPicPr>
            <a:picLocks noGrp="1" noChangeAspect="1"/>
          </p:cNvPicPr>
          <p:nvPr>
            <p:ph sz="half" idx="2"/>
          </p:nvPr>
        </p:nvPicPr>
        <p:blipFill rotWithShape="1">
          <a:blip r:embed="rId5"/>
          <a:srcRect r="-4" b="12765"/>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9DA6A5E4-5476-47B9-8B91-5A041824A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115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02C29-0B83-4426-873F-C916BDC55CFA}"/>
              </a:ext>
            </a:extLst>
          </p:cNvPr>
          <p:cNvSpPr>
            <a:spLocks noGrp="1"/>
          </p:cNvSpPr>
          <p:nvPr>
            <p:ph type="title"/>
          </p:nvPr>
        </p:nvSpPr>
        <p:spPr/>
        <p:txBody>
          <a:bodyPr/>
          <a:lstStyle/>
          <a:p>
            <a:r>
              <a:rPr lang="es-CL" dirty="0"/>
              <a:t>Responsabilidades del Scrum Master</a:t>
            </a:r>
          </a:p>
        </p:txBody>
      </p:sp>
      <p:sp>
        <p:nvSpPr>
          <p:cNvPr id="3" name="Marcador de contenido 2">
            <a:extLst>
              <a:ext uri="{FF2B5EF4-FFF2-40B4-BE49-F238E27FC236}">
                <a16:creationId xmlns:a16="http://schemas.microsoft.com/office/drawing/2014/main" id="{B0477CC5-809E-453C-9751-61FF95569179}"/>
              </a:ext>
            </a:extLst>
          </p:cNvPr>
          <p:cNvSpPr>
            <a:spLocks noGrp="1"/>
          </p:cNvSpPr>
          <p:nvPr>
            <p:ph idx="1"/>
          </p:nvPr>
        </p:nvSpPr>
        <p:spPr/>
        <p:txBody>
          <a:bodyPr/>
          <a:lstStyle/>
          <a:p>
            <a:r>
              <a:rPr lang="es-CL" dirty="0"/>
              <a:t>Aunque el Scrum Master no sea un jefe de proyecto, de todas maneras, posee ciertas responsabilidades, que son fundamentales para el correcto desarrollo del proyecto:</a:t>
            </a:r>
          </a:p>
          <a:p>
            <a:pPr lvl="1"/>
            <a:r>
              <a:rPr lang="es-CL" dirty="0"/>
              <a:t>Aplicación de Scrum</a:t>
            </a:r>
          </a:p>
          <a:p>
            <a:pPr lvl="1"/>
            <a:r>
              <a:rPr lang="es-CL" dirty="0"/>
              <a:t>Eliminar los obstáculos.</a:t>
            </a:r>
          </a:p>
          <a:p>
            <a:pPr lvl="1"/>
            <a:r>
              <a:rPr lang="es-CL" dirty="0"/>
              <a:t>Optimizar las interacciones.</a:t>
            </a:r>
          </a:p>
          <a:p>
            <a:pPr lvl="1"/>
            <a:r>
              <a:rPr lang="es-CL" dirty="0"/>
              <a:t>Líder del cambio</a:t>
            </a:r>
          </a:p>
        </p:txBody>
      </p:sp>
    </p:spTree>
    <p:extLst>
      <p:ext uri="{BB962C8B-B14F-4D97-AF65-F5344CB8AC3E}">
        <p14:creationId xmlns:p14="http://schemas.microsoft.com/office/powerpoint/2010/main" val="259222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B5BF35E-AB97-4CFB-9DC2-43B638C180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0706F57B-7F62-49EF-9B23-B0BDF0C314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D3B78202-005C-497D-8A4B-C001345A4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B871B25-98AE-4AEC-87DE-2FA17CF8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4EA5522-A845-4D42-A874-03C135311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B9EC5BC6-68B0-4437-B494-E22240D2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06A9A08C-2236-423F-BF8D-3CF030475BE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3F5617FE-C08B-48ED-918D-23B922038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99CF5C8-EC2B-40AD-81BF-A66A059E3A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9BF8968F-0460-47B4-90FA-E3D3AD6636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925B37D9-BF8F-4A6E-A59A-1573BC0F4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04FACE-81BE-43B8-B14B-1C9DE227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3220D3-7CD4-4BB8-989A-00E976F1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FAA15458-E4B9-42DB-ACB3-DBA8E045DE1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B514B1B3-5CAD-4D0D-8D8F-1765A7043156}"/>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s-CL" sz="1600" dirty="0"/>
              <a:t>Podemos posicionar fácilmente los conceptos </a:t>
            </a:r>
            <a:r>
              <a:rPr lang="es-CL" sz="1600"/>
              <a:t>principales en </a:t>
            </a:r>
            <a:r>
              <a:rPr lang="es-CL" sz="1600" dirty="0"/>
              <a:t>un esquema de conjunto muy resumido:</a:t>
            </a:r>
          </a:p>
        </p:txBody>
      </p:sp>
      <p:pic>
        <p:nvPicPr>
          <p:cNvPr id="8" name="Marcador de contenido 7" descr="Diagrama&#10;&#10;Descripción generada automáticamente">
            <a:extLst>
              <a:ext uri="{FF2B5EF4-FFF2-40B4-BE49-F238E27FC236}">
                <a16:creationId xmlns:a16="http://schemas.microsoft.com/office/drawing/2014/main" id="{5FD15E19-4239-4DE9-AA3D-A2509E93266B}"/>
              </a:ext>
            </a:extLst>
          </p:cNvPr>
          <p:cNvPicPr>
            <a:picLocks noGrp="1" noChangeAspect="1"/>
          </p:cNvPicPr>
          <p:nvPr>
            <p:ph sz="half" idx="2"/>
          </p:nvPr>
        </p:nvPicPr>
        <p:blipFill rotWithShape="1">
          <a:blip r:embed="rId5"/>
          <a:srcRect r="-4" b="19993"/>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9DA6A5E4-5476-47B9-8B91-5A041824A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3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2F895-646E-40C0-A41B-45D58B324127}"/>
              </a:ext>
            </a:extLst>
          </p:cNvPr>
          <p:cNvSpPr>
            <a:spLocks noGrp="1"/>
          </p:cNvSpPr>
          <p:nvPr>
            <p:ph type="title"/>
          </p:nvPr>
        </p:nvSpPr>
        <p:spPr/>
        <p:txBody>
          <a:bodyPr/>
          <a:lstStyle/>
          <a:p>
            <a:r>
              <a:rPr lang="es-CL" dirty="0"/>
              <a:t>Aplicación de Scrum</a:t>
            </a:r>
          </a:p>
        </p:txBody>
      </p:sp>
      <p:sp>
        <p:nvSpPr>
          <p:cNvPr id="3" name="Marcador de contenido 2">
            <a:extLst>
              <a:ext uri="{FF2B5EF4-FFF2-40B4-BE49-F238E27FC236}">
                <a16:creationId xmlns:a16="http://schemas.microsoft.com/office/drawing/2014/main" id="{2A33EED8-1224-4DE5-AFCA-46D2AAB5DC61}"/>
              </a:ext>
            </a:extLst>
          </p:cNvPr>
          <p:cNvSpPr>
            <a:spLocks noGrp="1"/>
          </p:cNvSpPr>
          <p:nvPr>
            <p:ph idx="1"/>
          </p:nvPr>
        </p:nvSpPr>
        <p:spPr/>
        <p:txBody>
          <a:bodyPr>
            <a:normAutofit/>
          </a:bodyPr>
          <a:lstStyle/>
          <a:p>
            <a:r>
              <a:rPr lang="es-CL" dirty="0"/>
              <a:t>En este sentido, el Scrum Master se debe asegurar de que la teoría, las prácticas, las reglas y los valores se adopten, se entiendan y sean aplicadas por todos.</a:t>
            </a:r>
          </a:p>
          <a:p>
            <a:r>
              <a:rPr lang="es-CL" dirty="0"/>
              <a:t>Por ejemplo, puede ser útil que el Scrum Master se tome el tiempo necesario al inicio del proyecto para reunir al equipo Scrum y realizar una correcta nivelación del conjunto de actores, para que tengan la misma visión del marco del trabajo y resolver dudas y posibles preguntas.</a:t>
            </a:r>
          </a:p>
        </p:txBody>
      </p:sp>
    </p:spTree>
    <p:extLst>
      <p:ext uri="{BB962C8B-B14F-4D97-AF65-F5344CB8AC3E}">
        <p14:creationId xmlns:p14="http://schemas.microsoft.com/office/powerpoint/2010/main" val="226429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CF84D-D450-43CE-BFE0-CD2081EAF1A5}"/>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331154A4-9717-4585-8D97-5CBC0FA15733}"/>
              </a:ext>
            </a:extLst>
          </p:cNvPr>
          <p:cNvSpPr>
            <a:spLocks noGrp="1"/>
          </p:cNvSpPr>
          <p:nvPr>
            <p:ph idx="1"/>
          </p:nvPr>
        </p:nvSpPr>
        <p:spPr/>
        <p:txBody>
          <a:bodyPr>
            <a:normAutofit fontScale="92500"/>
          </a:bodyPr>
          <a:lstStyle/>
          <a:p>
            <a:r>
              <a:rPr lang="es-CL" dirty="0"/>
              <a:t>Una de las tareas básicas del Scrum Master es facilitar o asegurar el buen funcionamiento de las reuniones formando parte de la ceremonia Scrum:</a:t>
            </a:r>
          </a:p>
          <a:p>
            <a:pPr lvl="1"/>
            <a:r>
              <a:rPr lang="es-CL" dirty="0"/>
              <a:t>Planificación del Sprint,</a:t>
            </a:r>
          </a:p>
          <a:p>
            <a:pPr lvl="1"/>
            <a:r>
              <a:rPr lang="es-CL" dirty="0"/>
              <a:t>Scrum Meeting o </a:t>
            </a:r>
            <a:r>
              <a:rPr lang="es-CL" dirty="0" err="1"/>
              <a:t>Daily</a:t>
            </a:r>
            <a:r>
              <a:rPr lang="es-CL" dirty="0"/>
              <a:t> Meeting,</a:t>
            </a:r>
          </a:p>
          <a:p>
            <a:pPr lvl="1"/>
            <a:r>
              <a:rPr lang="es-CL" dirty="0"/>
              <a:t>Revisión del Sprint,</a:t>
            </a:r>
          </a:p>
          <a:p>
            <a:pPr lvl="1"/>
            <a:r>
              <a:rPr lang="es-CL" dirty="0"/>
              <a:t>Retrospectiva del Sprint.</a:t>
            </a:r>
          </a:p>
          <a:p>
            <a:r>
              <a:rPr lang="es-CL" dirty="0"/>
              <a:t>Cabe destacar que esto no es algo exclusivo de el Scrum Master, ya que otros miembros del equipo pueden facilitar estas reuniones.</a:t>
            </a:r>
          </a:p>
        </p:txBody>
      </p:sp>
    </p:spTree>
    <p:extLst>
      <p:ext uri="{BB962C8B-B14F-4D97-AF65-F5344CB8AC3E}">
        <p14:creationId xmlns:p14="http://schemas.microsoft.com/office/powerpoint/2010/main" val="502438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9253C-5734-4FBD-B736-5749B3D417A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0463102-1D44-4EEE-85D0-4469131B6F61}"/>
              </a:ext>
            </a:extLst>
          </p:cNvPr>
          <p:cNvSpPr>
            <a:spLocks noGrp="1"/>
          </p:cNvSpPr>
          <p:nvPr>
            <p:ph idx="1"/>
          </p:nvPr>
        </p:nvSpPr>
        <p:spPr/>
        <p:txBody>
          <a:bodyPr>
            <a:normAutofit/>
          </a:bodyPr>
          <a:lstStyle/>
          <a:p>
            <a:r>
              <a:rPr lang="es-CL" dirty="0"/>
              <a:t>El Scrum Master está al servicio del </a:t>
            </a:r>
            <a:r>
              <a:rPr lang="es-CL" dirty="0" err="1"/>
              <a:t>Product</a:t>
            </a:r>
            <a:r>
              <a:rPr lang="es-CL" dirty="0"/>
              <a:t> </a:t>
            </a:r>
            <a:r>
              <a:rPr lang="es-CL" dirty="0" err="1"/>
              <a:t>Owner</a:t>
            </a:r>
            <a:r>
              <a:rPr lang="es-CL" dirty="0"/>
              <a:t>, al que asiste en la implementación de Scrum y le ayuda a desempeñar eficazmente este rol especialmente importante. El Scrum Master debe ayudar: </a:t>
            </a:r>
          </a:p>
          <a:p>
            <a:pPr lvl="1"/>
            <a:r>
              <a:rPr lang="es-CL" dirty="0"/>
              <a:t>Escribir las User </a:t>
            </a:r>
            <a:r>
              <a:rPr lang="es-CL" dirty="0" err="1"/>
              <a:t>Stories</a:t>
            </a:r>
            <a:endParaRPr lang="es-CL" dirty="0"/>
          </a:p>
          <a:p>
            <a:pPr lvl="1"/>
            <a:r>
              <a:rPr lang="es-CL" dirty="0"/>
              <a:t>En la construcción del Backlog de producto</a:t>
            </a:r>
          </a:p>
          <a:p>
            <a:pPr lvl="1"/>
            <a:r>
              <a:rPr lang="es-CL" dirty="0"/>
              <a:t>Adoptar técnicas eficaces para gestionar el Backlog</a:t>
            </a:r>
          </a:p>
          <a:p>
            <a:r>
              <a:rPr lang="es-CL" dirty="0"/>
              <a:t>Es importante destacar que </a:t>
            </a:r>
            <a:r>
              <a:rPr lang="es-CL" b="1" dirty="0"/>
              <a:t>en ningún caso el Scrum Master puede tomar decisiones.</a:t>
            </a:r>
            <a:endParaRPr lang="es-CL" dirty="0"/>
          </a:p>
        </p:txBody>
      </p:sp>
    </p:spTree>
    <p:extLst>
      <p:ext uri="{BB962C8B-B14F-4D97-AF65-F5344CB8AC3E}">
        <p14:creationId xmlns:p14="http://schemas.microsoft.com/office/powerpoint/2010/main" val="275674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A6A0C-19B3-46C7-9F59-04986FFB748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C97E5A8-4664-4954-BF8F-88D02390A5BB}"/>
              </a:ext>
            </a:extLst>
          </p:cNvPr>
          <p:cNvSpPr>
            <a:spLocks noGrp="1"/>
          </p:cNvSpPr>
          <p:nvPr>
            <p:ph idx="1"/>
          </p:nvPr>
        </p:nvSpPr>
        <p:spPr/>
        <p:txBody>
          <a:bodyPr/>
          <a:lstStyle/>
          <a:p>
            <a:r>
              <a:rPr lang="es-CL" dirty="0"/>
              <a:t>Cabe mencionar que las responsabilidades del Scrum Master no se limitan solo al equipo. También está al servicio de la organización en su conjunto y en este sentido contribuye a la adopción de Scrum de manera más global, así como a explicar cómo funciona Scrum en las partes que forman parte del proyecto pero que no forman parte del equipo ágil.</a:t>
            </a:r>
          </a:p>
        </p:txBody>
      </p:sp>
    </p:spTree>
    <p:extLst>
      <p:ext uri="{BB962C8B-B14F-4D97-AF65-F5344CB8AC3E}">
        <p14:creationId xmlns:p14="http://schemas.microsoft.com/office/powerpoint/2010/main" val="3804552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E34EB-5FC4-4E5F-9DF3-7DE6C7E6BBAC}"/>
              </a:ext>
            </a:extLst>
          </p:cNvPr>
          <p:cNvSpPr>
            <a:spLocks noGrp="1"/>
          </p:cNvSpPr>
          <p:nvPr>
            <p:ph type="title"/>
          </p:nvPr>
        </p:nvSpPr>
        <p:spPr/>
        <p:txBody>
          <a:bodyPr/>
          <a:lstStyle/>
          <a:p>
            <a:r>
              <a:rPr lang="es-CL" dirty="0"/>
              <a:t>Eliminar los Obstáculos</a:t>
            </a:r>
          </a:p>
        </p:txBody>
      </p:sp>
      <p:sp>
        <p:nvSpPr>
          <p:cNvPr id="3" name="Marcador de contenido 2">
            <a:extLst>
              <a:ext uri="{FF2B5EF4-FFF2-40B4-BE49-F238E27FC236}">
                <a16:creationId xmlns:a16="http://schemas.microsoft.com/office/drawing/2014/main" id="{2B8B7993-B02D-4AC5-AE92-A01DED1055D0}"/>
              </a:ext>
            </a:extLst>
          </p:cNvPr>
          <p:cNvSpPr>
            <a:spLocks noGrp="1"/>
          </p:cNvSpPr>
          <p:nvPr>
            <p:ph idx="1"/>
          </p:nvPr>
        </p:nvSpPr>
        <p:spPr/>
        <p:txBody>
          <a:bodyPr/>
          <a:lstStyle/>
          <a:p>
            <a:r>
              <a:rPr lang="es-CL" dirty="0"/>
              <a:t>Una de las tareas principales del Scrum Master es la de trabajar para eliminar los bloqueos que el equipo encuentre, para que se pueda concentrar en la consecución de los objetivos fijados con los PO.</a:t>
            </a:r>
          </a:p>
          <a:p>
            <a:r>
              <a:rPr lang="es-CL" dirty="0"/>
              <a:t>Estos bloqueos normalmente se identifican como consecuencia de los seguimientos cotidianos o los ejercicios de retrospectiva y para resolverlos puede ser necesario que el Scrum Master se relacione con otros miembros de la organización "externos al proyecto".</a:t>
            </a:r>
          </a:p>
        </p:txBody>
      </p:sp>
    </p:spTree>
    <p:extLst>
      <p:ext uri="{BB962C8B-B14F-4D97-AF65-F5344CB8AC3E}">
        <p14:creationId xmlns:p14="http://schemas.microsoft.com/office/powerpoint/2010/main" val="3184253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33447-41E0-41CA-8417-511B54EB9340}"/>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883A7D09-1143-4D58-82DA-597C68B64F9B}"/>
              </a:ext>
            </a:extLst>
          </p:cNvPr>
          <p:cNvSpPr>
            <a:spLocks noGrp="1"/>
          </p:cNvSpPr>
          <p:nvPr>
            <p:ph idx="1"/>
          </p:nvPr>
        </p:nvSpPr>
        <p:spPr/>
        <p:txBody>
          <a:bodyPr/>
          <a:lstStyle/>
          <a:p>
            <a:r>
              <a:rPr lang="es-CL" dirty="0"/>
              <a:t>Cabe destacar, que no es responsabilidad del Scrum Master resolver todos los pequeños problemas, ya sea de orden o relacionados con el desarrollo del proyecto propiamente dicho</a:t>
            </a:r>
          </a:p>
        </p:txBody>
      </p:sp>
    </p:spTree>
    <p:extLst>
      <p:ext uri="{BB962C8B-B14F-4D97-AF65-F5344CB8AC3E}">
        <p14:creationId xmlns:p14="http://schemas.microsoft.com/office/powerpoint/2010/main" val="1869030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5F17A-A78E-460E-99B6-7415CF2423E6}"/>
              </a:ext>
            </a:extLst>
          </p:cNvPr>
          <p:cNvSpPr>
            <a:spLocks noGrp="1"/>
          </p:cNvSpPr>
          <p:nvPr>
            <p:ph type="title"/>
          </p:nvPr>
        </p:nvSpPr>
        <p:spPr/>
        <p:txBody>
          <a:bodyPr/>
          <a:lstStyle/>
          <a:p>
            <a:r>
              <a:rPr lang="es-CL" dirty="0"/>
              <a:t>Optimizar las interacciones</a:t>
            </a:r>
          </a:p>
        </p:txBody>
      </p:sp>
      <p:sp>
        <p:nvSpPr>
          <p:cNvPr id="3" name="Marcador de contenido 2">
            <a:extLst>
              <a:ext uri="{FF2B5EF4-FFF2-40B4-BE49-F238E27FC236}">
                <a16:creationId xmlns:a16="http://schemas.microsoft.com/office/drawing/2014/main" id="{D678619C-21E8-4A86-B781-8815FA774C61}"/>
              </a:ext>
            </a:extLst>
          </p:cNvPr>
          <p:cNvSpPr>
            <a:spLocks noGrp="1"/>
          </p:cNvSpPr>
          <p:nvPr>
            <p:ph idx="1"/>
          </p:nvPr>
        </p:nvSpPr>
        <p:spPr/>
        <p:txBody>
          <a:bodyPr>
            <a:normAutofit/>
          </a:bodyPr>
          <a:lstStyle/>
          <a:p>
            <a:r>
              <a:rPr lang="es-CL" dirty="0"/>
              <a:t>El Scrum Master debe facilitar permanentemente las relaciones entre los actores del proyecto y hacer que estas sean lo más fluidas posible y alineadas con los valores Scrum.</a:t>
            </a:r>
          </a:p>
          <a:p>
            <a:r>
              <a:rPr lang="es-CL" dirty="0"/>
              <a:t>Pero no hay que olvidar que un proyecto, ya sea Scrum o no, no vive en un entorno aislado: interactúa con numerosos actores que no forman parte del equipo. Es responsabilidad del Scrum Master hacer que estas interacciones no sean perjudiciales para la correcta marcha del proyecto.</a:t>
            </a:r>
          </a:p>
        </p:txBody>
      </p:sp>
    </p:spTree>
    <p:extLst>
      <p:ext uri="{BB962C8B-B14F-4D97-AF65-F5344CB8AC3E}">
        <p14:creationId xmlns:p14="http://schemas.microsoft.com/office/powerpoint/2010/main" val="4157029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AC893-4D24-486C-B0FA-5707BBF6196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51ADF8E-4F44-40BA-9BCA-31B0E151A694}"/>
              </a:ext>
            </a:extLst>
          </p:cNvPr>
          <p:cNvSpPr>
            <a:spLocks noGrp="1"/>
          </p:cNvSpPr>
          <p:nvPr>
            <p:ph idx="1"/>
          </p:nvPr>
        </p:nvSpPr>
        <p:spPr/>
        <p:txBody>
          <a:bodyPr/>
          <a:lstStyle/>
          <a:p>
            <a:r>
              <a:rPr lang="es-CL" dirty="0"/>
              <a:t>No es raro ver que un director de servicios informáticos solicite al </a:t>
            </a:r>
            <a:r>
              <a:rPr lang="es-CL" dirty="0" err="1"/>
              <a:t>Product</a:t>
            </a:r>
            <a:r>
              <a:rPr lang="es-CL" dirty="0"/>
              <a:t> </a:t>
            </a:r>
            <a:r>
              <a:rPr lang="es-CL" dirty="0" err="1"/>
              <a:t>Owner</a:t>
            </a:r>
            <a:r>
              <a:rPr lang="es-CL" dirty="0"/>
              <a:t> o al Scrum Master que presione al equipo de desarrollo por diversas razones. El rol del Scrum Master incluye la función de atemperar la situación y explicar por qué este tipo de peticiones no están en línea con la manera de trabajar del equipo.</a:t>
            </a:r>
          </a:p>
        </p:txBody>
      </p:sp>
    </p:spTree>
    <p:extLst>
      <p:ext uri="{BB962C8B-B14F-4D97-AF65-F5344CB8AC3E}">
        <p14:creationId xmlns:p14="http://schemas.microsoft.com/office/powerpoint/2010/main" val="257142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CE40F-6ED5-4A90-BB59-680F70E32928}"/>
              </a:ext>
            </a:extLst>
          </p:cNvPr>
          <p:cNvSpPr>
            <a:spLocks noGrp="1"/>
          </p:cNvSpPr>
          <p:nvPr>
            <p:ph type="title"/>
          </p:nvPr>
        </p:nvSpPr>
        <p:spPr/>
        <p:txBody>
          <a:bodyPr/>
          <a:lstStyle/>
          <a:p>
            <a:r>
              <a:rPr lang="es-CL" dirty="0"/>
              <a:t>Líder del cambio</a:t>
            </a:r>
          </a:p>
        </p:txBody>
      </p:sp>
      <p:sp>
        <p:nvSpPr>
          <p:cNvPr id="3" name="Marcador de contenido 2">
            <a:extLst>
              <a:ext uri="{FF2B5EF4-FFF2-40B4-BE49-F238E27FC236}">
                <a16:creationId xmlns:a16="http://schemas.microsoft.com/office/drawing/2014/main" id="{58B57035-FC3F-473C-B571-9E90146CAA00}"/>
              </a:ext>
            </a:extLst>
          </p:cNvPr>
          <p:cNvSpPr>
            <a:spLocks noGrp="1"/>
          </p:cNvSpPr>
          <p:nvPr>
            <p:ph idx="1"/>
          </p:nvPr>
        </p:nvSpPr>
        <p:spPr/>
        <p:txBody>
          <a:bodyPr/>
          <a:lstStyle/>
          <a:p>
            <a:r>
              <a:rPr lang="es-CL" dirty="0"/>
              <a:t>El cambio es una responsabilidad muy importante a nuestros ojos, pero en ocasiones difícil de asumir, en particular cuando se trata de acompañar un equipo en un entorno que no es ágil. En efecto, ser líder del cambio significa modificar un poco las costumbres de la empresa y proponer acciones adecuadas, que puedan entrar en el marco de la conducta del cambio.</a:t>
            </a:r>
          </a:p>
        </p:txBody>
      </p:sp>
    </p:spTree>
    <p:extLst>
      <p:ext uri="{BB962C8B-B14F-4D97-AF65-F5344CB8AC3E}">
        <p14:creationId xmlns:p14="http://schemas.microsoft.com/office/powerpoint/2010/main" val="1684318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39747-9E12-47A9-A506-C4417CB9B2AF}"/>
              </a:ext>
            </a:extLst>
          </p:cNvPr>
          <p:cNvSpPr>
            <a:spLocks noGrp="1"/>
          </p:cNvSpPr>
          <p:nvPr>
            <p:ph type="title"/>
          </p:nvPr>
        </p:nvSpPr>
        <p:spPr/>
        <p:txBody>
          <a:bodyPr/>
          <a:lstStyle/>
          <a:p>
            <a:r>
              <a:rPr lang="es-CL" dirty="0"/>
              <a:t>Competencias del Scrum Master</a:t>
            </a:r>
          </a:p>
        </p:txBody>
      </p:sp>
      <p:sp>
        <p:nvSpPr>
          <p:cNvPr id="3" name="Marcador de contenido 2">
            <a:extLst>
              <a:ext uri="{FF2B5EF4-FFF2-40B4-BE49-F238E27FC236}">
                <a16:creationId xmlns:a16="http://schemas.microsoft.com/office/drawing/2014/main" id="{B366EC50-6520-4A5A-87CD-F3E19A672AB2}"/>
              </a:ext>
            </a:extLst>
          </p:cNvPr>
          <p:cNvSpPr>
            <a:spLocks noGrp="1"/>
          </p:cNvSpPr>
          <p:nvPr>
            <p:ph idx="1"/>
          </p:nvPr>
        </p:nvSpPr>
        <p:spPr/>
        <p:txBody>
          <a:bodyPr/>
          <a:lstStyle/>
          <a:p>
            <a:r>
              <a:rPr lang="es-CL" dirty="0"/>
              <a:t>Ser Scrum Master no se improvisa y no todo el mundo puede ostentar este rol: hay un requisito previo importante en términos de conocimientos y de relaciones humanas. Estos requisitos serían los siguientes.</a:t>
            </a:r>
          </a:p>
          <a:p>
            <a:pPr lvl="1"/>
            <a:r>
              <a:rPr lang="es-CL" dirty="0"/>
              <a:t>Conocer Scrum.</a:t>
            </a:r>
          </a:p>
          <a:p>
            <a:pPr lvl="1"/>
            <a:r>
              <a:rPr lang="es-CL" dirty="0"/>
              <a:t>Ser un líder</a:t>
            </a:r>
          </a:p>
          <a:p>
            <a:pPr lvl="1"/>
            <a:r>
              <a:rPr lang="es-CL" dirty="0"/>
              <a:t>Ser comunicativo</a:t>
            </a:r>
          </a:p>
          <a:p>
            <a:pPr lvl="1"/>
            <a:r>
              <a:rPr lang="es-CL" dirty="0"/>
              <a:t>Tener capacidades de mediación.</a:t>
            </a:r>
          </a:p>
          <a:p>
            <a:pPr lvl="1"/>
            <a:r>
              <a:rPr lang="es-CL" dirty="0"/>
              <a:t>Ser transparente.</a:t>
            </a:r>
          </a:p>
        </p:txBody>
      </p:sp>
    </p:spTree>
    <p:extLst>
      <p:ext uri="{BB962C8B-B14F-4D97-AF65-F5344CB8AC3E}">
        <p14:creationId xmlns:p14="http://schemas.microsoft.com/office/powerpoint/2010/main" val="76782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B273748-B7B0-4CDF-9FFD-4B32CF65C887}"/>
              </a:ext>
            </a:extLst>
          </p:cNvPr>
          <p:cNvSpPr>
            <a:spLocks noGrp="1"/>
          </p:cNvSpPr>
          <p:nvPr>
            <p:ph type="title"/>
          </p:nvPr>
        </p:nvSpPr>
        <p:spPr/>
        <p:txBody>
          <a:bodyPr/>
          <a:lstStyle/>
          <a:p>
            <a:r>
              <a:rPr lang="es-CL" dirty="0"/>
              <a:t>Los valores de Scrum</a:t>
            </a:r>
          </a:p>
        </p:txBody>
      </p:sp>
      <p:sp>
        <p:nvSpPr>
          <p:cNvPr id="6" name="Marcador de contenido 5">
            <a:extLst>
              <a:ext uri="{FF2B5EF4-FFF2-40B4-BE49-F238E27FC236}">
                <a16:creationId xmlns:a16="http://schemas.microsoft.com/office/drawing/2014/main" id="{1B2E7D87-61A5-4183-9021-BF21CFD0ED63}"/>
              </a:ext>
            </a:extLst>
          </p:cNvPr>
          <p:cNvSpPr>
            <a:spLocks noGrp="1"/>
          </p:cNvSpPr>
          <p:nvPr>
            <p:ph idx="1"/>
          </p:nvPr>
        </p:nvSpPr>
        <p:spPr/>
        <p:txBody>
          <a:bodyPr/>
          <a:lstStyle/>
          <a:p>
            <a:r>
              <a:rPr lang="es-CL" dirty="0"/>
              <a:t>En la versión de la "Scrum Guide" del año 2016, apareció la noción de "valores". Esto vendría siendo una excelente idea, </a:t>
            </a:r>
            <a:r>
              <a:rPr lang="es-CL" dirty="0" err="1"/>
              <a:t>porquene</a:t>
            </a:r>
            <a:r>
              <a:rPr lang="es-CL" dirty="0"/>
              <a:t> el primer factor esencial del éxito en la implantación de Scrum o de cualquier otro método ágil, es la postura adoptada por los miembros de la organización ágil.</a:t>
            </a:r>
          </a:p>
          <a:p>
            <a:endParaRPr lang="es-CL" dirty="0"/>
          </a:p>
        </p:txBody>
      </p:sp>
    </p:spTree>
    <p:extLst>
      <p:ext uri="{BB962C8B-B14F-4D97-AF65-F5344CB8AC3E}">
        <p14:creationId xmlns:p14="http://schemas.microsoft.com/office/powerpoint/2010/main" val="4091235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77E6B-3FAE-4552-B008-2B8AA8C342A1}"/>
              </a:ext>
            </a:extLst>
          </p:cNvPr>
          <p:cNvSpPr>
            <a:spLocks noGrp="1"/>
          </p:cNvSpPr>
          <p:nvPr>
            <p:ph type="title"/>
          </p:nvPr>
        </p:nvSpPr>
        <p:spPr/>
        <p:txBody>
          <a:bodyPr/>
          <a:lstStyle/>
          <a:p>
            <a:r>
              <a:rPr lang="es-CL" dirty="0"/>
              <a:t>Conocer Scrum</a:t>
            </a:r>
          </a:p>
        </p:txBody>
      </p:sp>
      <p:sp>
        <p:nvSpPr>
          <p:cNvPr id="3" name="Marcador de contenido 2">
            <a:extLst>
              <a:ext uri="{FF2B5EF4-FFF2-40B4-BE49-F238E27FC236}">
                <a16:creationId xmlns:a16="http://schemas.microsoft.com/office/drawing/2014/main" id="{77F2B392-6C72-454D-AEBA-DDD29508BB40}"/>
              </a:ext>
            </a:extLst>
          </p:cNvPr>
          <p:cNvSpPr>
            <a:spLocks noGrp="1"/>
          </p:cNvSpPr>
          <p:nvPr>
            <p:ph idx="1"/>
          </p:nvPr>
        </p:nvSpPr>
        <p:spPr/>
        <p:txBody>
          <a:bodyPr/>
          <a:lstStyle/>
          <a:p>
            <a:r>
              <a:rPr lang="es-CL" dirty="0"/>
              <a:t>Para esto, es muy aconsejable que el Scrum Master siga una formación y un coach le ayude durante la primera puesta en práctica de Scrum.</a:t>
            </a:r>
          </a:p>
          <a:p>
            <a:r>
              <a:rPr lang="es-CL" dirty="0"/>
              <a:t>También es importante que el Scrum Master no se conforme con esta formación inicial y que la necesidad de mejorar permanentemente su conocimiento le lleve a consumir la abundante información que hay disponible: artículos en Internet, libros, conferencias, grupos de profesionales locales, etc.</a:t>
            </a:r>
          </a:p>
        </p:txBody>
      </p:sp>
    </p:spTree>
    <p:extLst>
      <p:ext uri="{BB962C8B-B14F-4D97-AF65-F5344CB8AC3E}">
        <p14:creationId xmlns:p14="http://schemas.microsoft.com/office/powerpoint/2010/main" val="2858357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39DAF-B762-4110-A286-D2739FB6F722}"/>
              </a:ext>
            </a:extLst>
          </p:cNvPr>
          <p:cNvSpPr>
            <a:spLocks noGrp="1"/>
          </p:cNvSpPr>
          <p:nvPr>
            <p:ph type="title"/>
          </p:nvPr>
        </p:nvSpPr>
        <p:spPr/>
        <p:txBody>
          <a:bodyPr/>
          <a:lstStyle/>
          <a:p>
            <a:r>
              <a:rPr lang="es-CL" dirty="0"/>
              <a:t>Ser un líder</a:t>
            </a:r>
          </a:p>
        </p:txBody>
      </p:sp>
      <p:sp>
        <p:nvSpPr>
          <p:cNvPr id="3" name="Marcador de contenido 2">
            <a:extLst>
              <a:ext uri="{FF2B5EF4-FFF2-40B4-BE49-F238E27FC236}">
                <a16:creationId xmlns:a16="http://schemas.microsoft.com/office/drawing/2014/main" id="{15C22FC6-F199-4CE2-991E-DC63E976C44B}"/>
              </a:ext>
            </a:extLst>
          </p:cNvPr>
          <p:cNvSpPr>
            <a:spLocks noGrp="1"/>
          </p:cNvSpPr>
          <p:nvPr>
            <p:ph idx="1"/>
          </p:nvPr>
        </p:nvSpPr>
        <p:spPr/>
        <p:txBody>
          <a:bodyPr/>
          <a:lstStyle/>
          <a:p>
            <a:r>
              <a:rPr lang="es-CL" dirty="0"/>
              <a:t>Como ya se ha visto, una de las responsabilidades del Scrum Master es guiar al equipo en el uso del método, para que pueda alcanzar sus objetivos.</a:t>
            </a:r>
          </a:p>
          <a:p>
            <a:r>
              <a:rPr lang="es-CL" dirty="0"/>
              <a:t>Por supuesto, no se trata de imponer y dictar su ley sino de saber encontrar las actitudes y palabras justas que permitan al equipo alcanzar el objetivo fijado, a saber, entregar un producto que funcione como resultado de una iteración.</a:t>
            </a:r>
          </a:p>
        </p:txBody>
      </p:sp>
    </p:spTree>
    <p:extLst>
      <p:ext uri="{BB962C8B-B14F-4D97-AF65-F5344CB8AC3E}">
        <p14:creationId xmlns:p14="http://schemas.microsoft.com/office/powerpoint/2010/main" val="1893503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251E6-BF2C-4F89-A527-E2BF1FB9EB35}"/>
              </a:ext>
            </a:extLst>
          </p:cNvPr>
          <p:cNvSpPr>
            <a:spLocks noGrp="1"/>
          </p:cNvSpPr>
          <p:nvPr>
            <p:ph type="title"/>
          </p:nvPr>
        </p:nvSpPr>
        <p:spPr/>
        <p:txBody>
          <a:bodyPr/>
          <a:lstStyle/>
          <a:p>
            <a:r>
              <a:rPr lang="es-CL" dirty="0"/>
              <a:t>Ser comunicativo</a:t>
            </a:r>
          </a:p>
        </p:txBody>
      </p:sp>
      <p:sp>
        <p:nvSpPr>
          <p:cNvPr id="3" name="Marcador de contenido 2">
            <a:extLst>
              <a:ext uri="{FF2B5EF4-FFF2-40B4-BE49-F238E27FC236}">
                <a16:creationId xmlns:a16="http://schemas.microsoft.com/office/drawing/2014/main" id="{BF4FC7A5-52E9-4A42-B13C-8DE4FA2E57DA}"/>
              </a:ext>
            </a:extLst>
          </p:cNvPr>
          <p:cNvSpPr>
            <a:spLocks noGrp="1"/>
          </p:cNvSpPr>
          <p:nvPr>
            <p:ph idx="1"/>
          </p:nvPr>
        </p:nvSpPr>
        <p:spPr/>
        <p:txBody>
          <a:bodyPr/>
          <a:lstStyle/>
          <a:p>
            <a:r>
              <a:rPr lang="es-CL" dirty="0"/>
              <a:t>La comunicación es un elemento principal de la actividad del Scrum Master: por una parte, porque debe poder animar el conjunto de las ceremonias, pero por otra debido al hecho de que se verá obligado a relacionarse con cualquier persona útil para el proyecto, eventualmente personas que no estén relacionadas con el equipo. En este marco es posible que se relacione con managers, algunas veces de alto nivel, y no puede haber inhibiciones particulares a este respeto.</a:t>
            </a:r>
          </a:p>
        </p:txBody>
      </p:sp>
    </p:spTree>
    <p:extLst>
      <p:ext uri="{BB962C8B-B14F-4D97-AF65-F5344CB8AC3E}">
        <p14:creationId xmlns:p14="http://schemas.microsoft.com/office/powerpoint/2010/main" val="3009815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5083F-EBFC-4610-9B9C-D6A49ECCEA13}"/>
              </a:ext>
            </a:extLst>
          </p:cNvPr>
          <p:cNvSpPr>
            <a:spLocks noGrp="1"/>
          </p:cNvSpPr>
          <p:nvPr>
            <p:ph type="title"/>
          </p:nvPr>
        </p:nvSpPr>
        <p:spPr/>
        <p:txBody>
          <a:bodyPr/>
          <a:lstStyle/>
          <a:p>
            <a:r>
              <a:rPr lang="es-CL" dirty="0"/>
              <a:t>Capacidad de mediación</a:t>
            </a:r>
          </a:p>
        </p:txBody>
      </p:sp>
      <p:sp>
        <p:nvSpPr>
          <p:cNvPr id="3" name="Marcador de contenido 2">
            <a:extLst>
              <a:ext uri="{FF2B5EF4-FFF2-40B4-BE49-F238E27FC236}">
                <a16:creationId xmlns:a16="http://schemas.microsoft.com/office/drawing/2014/main" id="{3F850749-53BC-474E-A801-95838B7A05E8}"/>
              </a:ext>
            </a:extLst>
          </p:cNvPr>
          <p:cNvSpPr>
            <a:spLocks noGrp="1"/>
          </p:cNvSpPr>
          <p:nvPr>
            <p:ph idx="1"/>
          </p:nvPr>
        </p:nvSpPr>
        <p:spPr/>
        <p:txBody>
          <a:bodyPr/>
          <a:lstStyle/>
          <a:p>
            <a:r>
              <a:rPr lang="es-CL" dirty="0"/>
              <a:t>En cualquier grupo humano los conflictos son muchas veces inevitables. Por tanto, el Scrum Master debe poder jugar el rol de mediador en relación a los miembros del equipo.</a:t>
            </a:r>
          </a:p>
          <a:p>
            <a:r>
              <a:rPr lang="es-CL" dirty="0"/>
              <a:t>No debe tomar partido, pero sí saber escuchar y ayudar a encontrar una solución, que sea aceptable por las diferentes partes.</a:t>
            </a:r>
          </a:p>
        </p:txBody>
      </p:sp>
    </p:spTree>
    <p:extLst>
      <p:ext uri="{BB962C8B-B14F-4D97-AF65-F5344CB8AC3E}">
        <p14:creationId xmlns:p14="http://schemas.microsoft.com/office/powerpoint/2010/main" val="964181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E486E-0995-426C-AC45-A30E0A41809E}"/>
              </a:ext>
            </a:extLst>
          </p:cNvPr>
          <p:cNvSpPr>
            <a:spLocks noGrp="1"/>
          </p:cNvSpPr>
          <p:nvPr>
            <p:ph type="title"/>
          </p:nvPr>
        </p:nvSpPr>
        <p:spPr/>
        <p:txBody>
          <a:bodyPr/>
          <a:lstStyle/>
          <a:p>
            <a:r>
              <a:rPr lang="es-CL" dirty="0"/>
              <a:t>Ser transparente</a:t>
            </a:r>
          </a:p>
        </p:txBody>
      </p:sp>
      <p:sp>
        <p:nvSpPr>
          <p:cNvPr id="3" name="Marcador de contenido 2">
            <a:extLst>
              <a:ext uri="{FF2B5EF4-FFF2-40B4-BE49-F238E27FC236}">
                <a16:creationId xmlns:a16="http://schemas.microsoft.com/office/drawing/2014/main" id="{16DE5AC1-615B-4549-8E45-BAE9A4731420}"/>
              </a:ext>
            </a:extLst>
          </p:cNvPr>
          <p:cNvSpPr>
            <a:spLocks noGrp="1"/>
          </p:cNvSpPr>
          <p:nvPr>
            <p:ph idx="1"/>
          </p:nvPr>
        </p:nvSpPr>
        <p:spPr/>
        <p:txBody>
          <a:bodyPr/>
          <a:lstStyle/>
          <a:p>
            <a:r>
              <a:rPr lang="es-CL" dirty="0"/>
              <a:t>Scrum permite identificar rápidamente los errores de funcionamiento. Esto tiene sus ventajas, pero también puede ser difícil de admitir para ciertas personas: no siempre es evidente que hay que aceptar que el proyecto en el que somos Scrum Master no va por buen camino.</a:t>
            </a:r>
          </a:p>
          <a:p>
            <a:r>
              <a:rPr lang="es-CL" dirty="0"/>
              <a:t>Por lo tanto, es importante que el Scrum Master aliente la transparencia de todos los miembros del equipo respeto al avance y la situación real del proyecto y predicar con el ejemplo, entre otras ocasiones cuando se trate de rendir cuentas al </a:t>
            </a:r>
            <a:r>
              <a:rPr lang="es-CL" dirty="0" err="1"/>
              <a:t>management</a:t>
            </a:r>
            <a:r>
              <a:rPr lang="es-CL" dirty="0"/>
              <a:t>.</a:t>
            </a:r>
          </a:p>
        </p:txBody>
      </p:sp>
    </p:spTree>
    <p:extLst>
      <p:ext uri="{BB962C8B-B14F-4D97-AF65-F5344CB8AC3E}">
        <p14:creationId xmlns:p14="http://schemas.microsoft.com/office/powerpoint/2010/main" val="4252569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21FDF-F586-4278-BB62-5C1C71C5B326}"/>
              </a:ext>
            </a:extLst>
          </p:cNvPr>
          <p:cNvSpPr>
            <a:spLocks noGrp="1"/>
          </p:cNvSpPr>
          <p:nvPr>
            <p:ph type="ctrTitle"/>
          </p:nvPr>
        </p:nvSpPr>
        <p:spPr/>
        <p:txBody>
          <a:bodyPr/>
          <a:lstStyle/>
          <a:p>
            <a:r>
              <a:rPr lang="es-CL" dirty="0" err="1"/>
              <a:t>Product</a:t>
            </a:r>
            <a:r>
              <a:rPr lang="es-CL" dirty="0"/>
              <a:t> </a:t>
            </a:r>
            <a:r>
              <a:rPr lang="es-CL" dirty="0" err="1"/>
              <a:t>Owner</a:t>
            </a:r>
            <a:endParaRPr lang="es-CL" dirty="0"/>
          </a:p>
        </p:txBody>
      </p:sp>
      <p:sp>
        <p:nvSpPr>
          <p:cNvPr id="3" name="Subtítulo 2">
            <a:extLst>
              <a:ext uri="{FF2B5EF4-FFF2-40B4-BE49-F238E27FC236}">
                <a16:creationId xmlns:a16="http://schemas.microsoft.com/office/drawing/2014/main" id="{4300CE8A-7A07-4042-BE02-6EA5F88FB8D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2060769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E2670-6F86-4BC9-A663-9AD29F515983}"/>
              </a:ext>
            </a:extLst>
          </p:cNvPr>
          <p:cNvSpPr>
            <a:spLocks noGrp="1"/>
          </p:cNvSpPr>
          <p:nvPr>
            <p:ph type="title"/>
          </p:nvPr>
        </p:nvSpPr>
        <p:spPr/>
        <p:txBody>
          <a:bodyPr/>
          <a:lstStyle/>
          <a:p>
            <a:r>
              <a:rPr lang="es-CL" dirty="0" err="1"/>
              <a:t>Product</a:t>
            </a:r>
            <a:r>
              <a:rPr lang="es-CL" dirty="0"/>
              <a:t> </a:t>
            </a:r>
            <a:r>
              <a:rPr lang="es-CL" dirty="0" err="1"/>
              <a:t>owner</a:t>
            </a:r>
            <a:endParaRPr lang="es-CL" dirty="0"/>
          </a:p>
        </p:txBody>
      </p:sp>
      <p:sp>
        <p:nvSpPr>
          <p:cNvPr id="3" name="Marcador de contenido 2">
            <a:extLst>
              <a:ext uri="{FF2B5EF4-FFF2-40B4-BE49-F238E27FC236}">
                <a16:creationId xmlns:a16="http://schemas.microsoft.com/office/drawing/2014/main" id="{38C8D94F-B0A3-4D0E-8F5A-283B29356979}"/>
              </a:ext>
            </a:extLst>
          </p:cNvPr>
          <p:cNvSpPr>
            <a:spLocks noGrp="1"/>
          </p:cNvSpPr>
          <p:nvPr>
            <p:ph idx="1"/>
          </p:nvPr>
        </p:nvSpPr>
        <p:spPr/>
        <p:txBody>
          <a:bodyPr/>
          <a:lstStyle/>
          <a:p>
            <a:r>
              <a:rPr lang="es-CL" dirty="0"/>
              <a:t>Es la persona que posee la visión del producto que se debe realizar.</a:t>
            </a:r>
          </a:p>
          <a:p>
            <a:r>
              <a:rPr lang="es-CL" dirty="0"/>
              <a:t>Es la parte visible porque centraliza el conjunto de necesidades de los usuarios, con el objetivo de ser su único representante. "Propietario del producto" no parece por tanto ser una traducción correcta, porque no es el único propietario del producto.</a:t>
            </a:r>
          </a:p>
          <a:p>
            <a:r>
              <a:rPr lang="es-CL" dirty="0"/>
              <a:t>Es habitual que el término </a:t>
            </a:r>
            <a:r>
              <a:rPr lang="es-CL" dirty="0" err="1"/>
              <a:t>Product</a:t>
            </a:r>
            <a:r>
              <a:rPr lang="es-CL" dirty="0"/>
              <a:t> </a:t>
            </a:r>
            <a:r>
              <a:rPr lang="es-CL" dirty="0" err="1"/>
              <a:t>Owner</a:t>
            </a:r>
            <a:r>
              <a:rPr lang="es-CL" dirty="0"/>
              <a:t> o PO no se traduzca y se utilice como tal.</a:t>
            </a:r>
          </a:p>
        </p:txBody>
      </p:sp>
    </p:spTree>
    <p:extLst>
      <p:ext uri="{BB962C8B-B14F-4D97-AF65-F5344CB8AC3E}">
        <p14:creationId xmlns:p14="http://schemas.microsoft.com/office/powerpoint/2010/main" val="2391875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F0E42-060E-4B55-902A-2976F54BF368}"/>
              </a:ext>
            </a:extLst>
          </p:cNvPr>
          <p:cNvSpPr>
            <a:spLocks noGrp="1"/>
          </p:cNvSpPr>
          <p:nvPr>
            <p:ph type="ctrTitle"/>
          </p:nvPr>
        </p:nvSpPr>
        <p:spPr>
          <a:xfrm>
            <a:off x="2011680" y="3428998"/>
            <a:ext cx="6118194" cy="2268559"/>
          </a:xfrm>
        </p:spPr>
        <p:txBody>
          <a:bodyPr>
            <a:normAutofit fontScale="90000"/>
          </a:bodyPr>
          <a:lstStyle/>
          <a:p>
            <a:r>
              <a:rPr lang="es-CL" dirty="0"/>
              <a:t>Responsabilidades del </a:t>
            </a:r>
            <a:r>
              <a:rPr lang="es-CL" dirty="0" err="1"/>
              <a:t>Product</a:t>
            </a:r>
            <a:r>
              <a:rPr lang="es-CL" dirty="0"/>
              <a:t> </a:t>
            </a:r>
            <a:r>
              <a:rPr lang="es-CL" dirty="0" err="1"/>
              <a:t>Owner</a:t>
            </a:r>
            <a:endParaRPr lang="es-CL" dirty="0"/>
          </a:p>
        </p:txBody>
      </p:sp>
    </p:spTree>
    <p:extLst>
      <p:ext uri="{BB962C8B-B14F-4D97-AF65-F5344CB8AC3E}">
        <p14:creationId xmlns:p14="http://schemas.microsoft.com/office/powerpoint/2010/main" val="4102319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FA899-45A7-43B5-B362-A73FA5B8415C}"/>
              </a:ext>
            </a:extLst>
          </p:cNvPr>
          <p:cNvSpPr>
            <a:spLocks noGrp="1"/>
          </p:cNvSpPr>
          <p:nvPr>
            <p:ph type="title"/>
          </p:nvPr>
        </p:nvSpPr>
        <p:spPr/>
        <p:txBody>
          <a:bodyPr/>
          <a:lstStyle/>
          <a:p>
            <a:r>
              <a:rPr lang="es-CL" dirty="0"/>
              <a:t>Crear la visión del producto</a:t>
            </a:r>
          </a:p>
        </p:txBody>
      </p:sp>
      <p:sp>
        <p:nvSpPr>
          <p:cNvPr id="3" name="Marcador de contenido 2">
            <a:extLst>
              <a:ext uri="{FF2B5EF4-FFF2-40B4-BE49-F238E27FC236}">
                <a16:creationId xmlns:a16="http://schemas.microsoft.com/office/drawing/2014/main" id="{91F4A4AF-692C-45D1-AC14-2EAC1D1DB29B}"/>
              </a:ext>
            </a:extLst>
          </p:cNvPr>
          <p:cNvSpPr>
            <a:spLocks noGrp="1"/>
          </p:cNvSpPr>
          <p:nvPr>
            <p:ph idx="1"/>
          </p:nvPr>
        </p:nvSpPr>
        <p:spPr/>
        <p:txBody>
          <a:bodyPr/>
          <a:lstStyle/>
          <a:p>
            <a:r>
              <a:rPr lang="es-CL" dirty="0"/>
              <a:t>Por medio de diferentes, el </a:t>
            </a:r>
            <a:r>
              <a:rPr lang="es-CL" dirty="0" err="1"/>
              <a:t>Product</a:t>
            </a:r>
            <a:r>
              <a:rPr lang="es-CL" dirty="0"/>
              <a:t> </a:t>
            </a:r>
            <a:r>
              <a:rPr lang="es-CL" dirty="0" err="1"/>
              <a:t>Owner</a:t>
            </a:r>
            <a:r>
              <a:rPr lang="es-CL" dirty="0"/>
              <a:t> define la visión del producto respondiendo a una o varias problemáticas, guiado por objetivos concretos. Por supuesto, esta visión de producto debe estar alineada con la de los usuarios o clientes, por lo que el PO debe ser la única voz frente al equipo Scrum.</a:t>
            </a:r>
          </a:p>
        </p:txBody>
      </p:sp>
    </p:spTree>
    <p:extLst>
      <p:ext uri="{BB962C8B-B14F-4D97-AF65-F5344CB8AC3E}">
        <p14:creationId xmlns:p14="http://schemas.microsoft.com/office/powerpoint/2010/main" val="2586756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2DEEE-7797-4E84-9B67-03F12DCF1BA0}"/>
              </a:ext>
            </a:extLst>
          </p:cNvPr>
          <p:cNvSpPr>
            <a:spLocks noGrp="1"/>
          </p:cNvSpPr>
          <p:nvPr>
            <p:ph type="title"/>
          </p:nvPr>
        </p:nvSpPr>
        <p:spPr/>
        <p:txBody>
          <a:bodyPr/>
          <a:lstStyle/>
          <a:p>
            <a:r>
              <a:rPr lang="es-CL" dirty="0"/>
              <a:t>Gestionar el </a:t>
            </a:r>
            <a:r>
              <a:rPr lang="es-CL" dirty="0" err="1"/>
              <a:t>Product</a:t>
            </a:r>
            <a:r>
              <a:rPr lang="es-CL" dirty="0"/>
              <a:t> Backlog</a:t>
            </a:r>
          </a:p>
        </p:txBody>
      </p:sp>
      <p:sp>
        <p:nvSpPr>
          <p:cNvPr id="3" name="Marcador de contenido 2">
            <a:extLst>
              <a:ext uri="{FF2B5EF4-FFF2-40B4-BE49-F238E27FC236}">
                <a16:creationId xmlns:a16="http://schemas.microsoft.com/office/drawing/2014/main" id="{0FE2838F-EAA7-4663-9AB3-E2E3B01F5E13}"/>
              </a:ext>
            </a:extLst>
          </p:cNvPr>
          <p:cNvSpPr>
            <a:spLocks noGrp="1"/>
          </p:cNvSpPr>
          <p:nvPr>
            <p:ph idx="1"/>
          </p:nvPr>
        </p:nvSpPr>
        <p:spPr/>
        <p:txBody>
          <a:bodyPr/>
          <a:lstStyle/>
          <a:p>
            <a:r>
              <a:rPr lang="es-CL" dirty="0"/>
              <a:t>El </a:t>
            </a:r>
            <a:r>
              <a:rPr lang="es-CL" dirty="0" err="1"/>
              <a:t>Product</a:t>
            </a:r>
            <a:r>
              <a:rPr lang="es-CL" dirty="0"/>
              <a:t> </a:t>
            </a:r>
            <a:r>
              <a:rPr lang="es-CL" dirty="0" err="1"/>
              <a:t>Owner</a:t>
            </a:r>
            <a:r>
              <a:rPr lang="es-CL" dirty="0"/>
              <a:t> es el único responsable del </a:t>
            </a:r>
            <a:r>
              <a:rPr lang="es-CL" dirty="0" err="1"/>
              <a:t>Product</a:t>
            </a:r>
            <a:r>
              <a:rPr lang="es-CL" dirty="0"/>
              <a:t> Backlog. En consecuencia, tiene la responsabilidad de escribir los elementos de este Backlog y priorizarlos.</a:t>
            </a:r>
          </a:p>
          <a:p>
            <a:r>
              <a:rPr lang="es-CL" dirty="0"/>
              <a:t>Esta tarea implica mucho trabajo y le confiere una gran responsabilidad. Como ya hemos visto anteriormente, el Scrum Master puede ayudar en esta tarea, implementando talleres o dando consejos.</a:t>
            </a:r>
          </a:p>
        </p:txBody>
      </p:sp>
    </p:spTree>
    <p:extLst>
      <p:ext uri="{BB962C8B-B14F-4D97-AF65-F5344CB8AC3E}">
        <p14:creationId xmlns:p14="http://schemas.microsoft.com/office/powerpoint/2010/main" val="317785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AC716-6E74-49D7-A165-643212B78EA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E2C84FF-B76F-4AFC-898D-BA17EF8946D1}"/>
              </a:ext>
            </a:extLst>
          </p:cNvPr>
          <p:cNvSpPr>
            <a:spLocks noGrp="1"/>
          </p:cNvSpPr>
          <p:nvPr>
            <p:ph idx="1"/>
          </p:nvPr>
        </p:nvSpPr>
        <p:spPr/>
        <p:txBody>
          <a:bodyPr>
            <a:normAutofit/>
          </a:bodyPr>
          <a:lstStyle/>
          <a:p>
            <a:r>
              <a:rPr lang="es-CL" dirty="0"/>
              <a:t>El hecho de que el equipo los encarne y los sitúe en el centro de su modo de funcionamiento, es de alguna manera un requisito previo y el medio privilegiado para que los pilares Scrum, es decir transparencia, inspección y adaptación (de los que hablaremos más adelante), se conviertan en una realidad con todo su esplendor.</a:t>
            </a:r>
          </a:p>
          <a:p>
            <a:r>
              <a:rPr lang="es-CL" dirty="0"/>
              <a:t>Por lo tanto, vale la pena pasar un poco de tiempo detallando lo que esperamos de estos conceptos, a los que no estamos forzosamente acostumbrados, a destacar en el marco de los métodos tradicionales de gestión de proyectos.</a:t>
            </a:r>
          </a:p>
        </p:txBody>
      </p:sp>
    </p:spTree>
    <p:extLst>
      <p:ext uri="{BB962C8B-B14F-4D97-AF65-F5344CB8AC3E}">
        <p14:creationId xmlns:p14="http://schemas.microsoft.com/office/powerpoint/2010/main" val="3827179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50340-3952-4640-914A-698D2C42472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28DBFA3-8BC8-4DCA-B6F9-11E7FD450D79}"/>
              </a:ext>
            </a:extLst>
          </p:cNvPr>
          <p:cNvSpPr>
            <a:spLocks noGrp="1"/>
          </p:cNvSpPr>
          <p:nvPr>
            <p:ph idx="1"/>
          </p:nvPr>
        </p:nvSpPr>
        <p:spPr/>
        <p:txBody>
          <a:bodyPr/>
          <a:lstStyle/>
          <a:p>
            <a:r>
              <a:rPr lang="es-CL" dirty="0"/>
              <a:t>No es necesario que el </a:t>
            </a:r>
            <a:r>
              <a:rPr lang="es-CL" dirty="0" err="1"/>
              <a:t>Product</a:t>
            </a:r>
            <a:r>
              <a:rPr lang="es-CL" dirty="0"/>
              <a:t> </a:t>
            </a:r>
            <a:r>
              <a:rPr lang="es-CL" dirty="0" err="1"/>
              <a:t>Owner</a:t>
            </a:r>
            <a:r>
              <a:rPr lang="es-CL" dirty="0"/>
              <a:t> gestione por si solo el </a:t>
            </a:r>
            <a:r>
              <a:rPr lang="es-CL" dirty="0" err="1"/>
              <a:t>Product</a:t>
            </a:r>
            <a:r>
              <a:rPr lang="es-CL" dirty="0"/>
              <a:t> Backlog. En algunas organizaciones el PO solicita la ayuda de analistas.</a:t>
            </a:r>
          </a:p>
          <a:p>
            <a:r>
              <a:rPr lang="es-CL" dirty="0"/>
              <a:t>Aun así, solo el </a:t>
            </a:r>
            <a:r>
              <a:rPr lang="es-CL" dirty="0" err="1"/>
              <a:t>Product</a:t>
            </a:r>
            <a:r>
              <a:rPr lang="es-CL" dirty="0"/>
              <a:t> </a:t>
            </a:r>
            <a:r>
              <a:rPr lang="es-CL" dirty="0" err="1"/>
              <a:t>Owner</a:t>
            </a:r>
            <a:r>
              <a:rPr lang="es-CL" dirty="0"/>
              <a:t> tendrá la responsabilidad de priorizar una u otra funcionalidad entre el conjunto del </a:t>
            </a:r>
            <a:r>
              <a:rPr lang="es-CL" dirty="0" err="1"/>
              <a:t>Product</a:t>
            </a:r>
            <a:r>
              <a:rPr lang="es-CL" dirty="0"/>
              <a:t> Backlog y tomar las decisiones.</a:t>
            </a:r>
          </a:p>
        </p:txBody>
      </p:sp>
    </p:spTree>
    <p:extLst>
      <p:ext uri="{BB962C8B-B14F-4D97-AF65-F5344CB8AC3E}">
        <p14:creationId xmlns:p14="http://schemas.microsoft.com/office/powerpoint/2010/main" val="3311685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E836C-A967-41ED-9BCB-52D5049DC13B}"/>
              </a:ext>
            </a:extLst>
          </p:cNvPr>
          <p:cNvSpPr>
            <a:spLocks noGrp="1"/>
          </p:cNvSpPr>
          <p:nvPr>
            <p:ph type="title"/>
          </p:nvPr>
        </p:nvSpPr>
        <p:spPr/>
        <p:txBody>
          <a:bodyPr/>
          <a:lstStyle/>
          <a:p>
            <a:r>
              <a:rPr lang="es-CL" dirty="0"/>
              <a:t>Maximizar el valor del producto</a:t>
            </a:r>
          </a:p>
        </p:txBody>
      </p:sp>
      <p:sp>
        <p:nvSpPr>
          <p:cNvPr id="3" name="Marcador de contenido 2">
            <a:extLst>
              <a:ext uri="{FF2B5EF4-FFF2-40B4-BE49-F238E27FC236}">
                <a16:creationId xmlns:a16="http://schemas.microsoft.com/office/drawing/2014/main" id="{481F21CD-5E26-4920-8E76-36320BBC607E}"/>
              </a:ext>
            </a:extLst>
          </p:cNvPr>
          <p:cNvSpPr>
            <a:spLocks noGrp="1"/>
          </p:cNvSpPr>
          <p:nvPr>
            <p:ph idx="1"/>
          </p:nvPr>
        </p:nvSpPr>
        <p:spPr/>
        <p:txBody>
          <a:bodyPr/>
          <a:lstStyle/>
          <a:p>
            <a:r>
              <a:rPr lang="es-CL" dirty="0"/>
              <a:t>Definir y priorizar el </a:t>
            </a:r>
            <a:r>
              <a:rPr lang="es-CL" dirty="0" err="1"/>
              <a:t>Product</a:t>
            </a:r>
            <a:r>
              <a:rPr lang="es-CL" dirty="0"/>
              <a:t> Backlog no es suficiente: no hay que olvidar que el PO debe poder explicar las necesidades al equipo de realización. Tener en cuenta el retorno de experiencia y las preguntas es un elemento principal en la definición de un </a:t>
            </a:r>
            <a:r>
              <a:rPr lang="es-CL" dirty="0" err="1"/>
              <a:t>Product</a:t>
            </a:r>
            <a:r>
              <a:rPr lang="es-CL" dirty="0"/>
              <a:t> Backlog pertinente.</a:t>
            </a:r>
          </a:p>
          <a:p>
            <a:r>
              <a:rPr lang="es-CL" dirty="0"/>
              <a:t>El objetivo del PO no es solamente dar el máximo valor al producto, sino también al trabajo del equipo y no obtener un máximo beneficio del trabajo de este.</a:t>
            </a:r>
          </a:p>
        </p:txBody>
      </p:sp>
    </p:spTree>
    <p:extLst>
      <p:ext uri="{BB962C8B-B14F-4D97-AF65-F5344CB8AC3E}">
        <p14:creationId xmlns:p14="http://schemas.microsoft.com/office/powerpoint/2010/main" val="1439737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7950E-58EB-4F5E-8EF3-0CD2F74C989A}"/>
              </a:ext>
            </a:extLst>
          </p:cNvPr>
          <p:cNvSpPr>
            <a:spLocks noGrp="1"/>
          </p:cNvSpPr>
          <p:nvPr>
            <p:ph type="title"/>
          </p:nvPr>
        </p:nvSpPr>
        <p:spPr/>
        <p:txBody>
          <a:bodyPr/>
          <a:lstStyle/>
          <a:p>
            <a:r>
              <a:rPr lang="es-CL" dirty="0"/>
              <a:t>Definir el plan de entrega</a:t>
            </a:r>
          </a:p>
        </p:txBody>
      </p:sp>
      <p:sp>
        <p:nvSpPr>
          <p:cNvPr id="3" name="Marcador de contenido 2">
            <a:extLst>
              <a:ext uri="{FF2B5EF4-FFF2-40B4-BE49-F238E27FC236}">
                <a16:creationId xmlns:a16="http://schemas.microsoft.com/office/drawing/2014/main" id="{C8B89DC9-AD88-4DD2-B365-2C0DD65F93E7}"/>
              </a:ext>
            </a:extLst>
          </p:cNvPr>
          <p:cNvSpPr>
            <a:spLocks noGrp="1"/>
          </p:cNvSpPr>
          <p:nvPr>
            <p:ph idx="1"/>
          </p:nvPr>
        </p:nvSpPr>
        <p:spPr/>
        <p:txBody>
          <a:bodyPr/>
          <a:lstStyle/>
          <a:p>
            <a:r>
              <a:rPr lang="es-CL" dirty="0"/>
              <a:t>No corresponde al Scrum Master ni al equipo de realización decidir las fechas de entrega ni el perímetro de las </a:t>
            </a:r>
            <a:r>
              <a:rPr lang="es-CL" dirty="0" err="1"/>
              <a:t>Releases</a:t>
            </a:r>
            <a:r>
              <a:rPr lang="es-CL" dirty="0"/>
              <a:t> (una </a:t>
            </a:r>
            <a:r>
              <a:rPr lang="es-CL" dirty="0" err="1"/>
              <a:t>Release</a:t>
            </a:r>
            <a:r>
              <a:rPr lang="es-CL" dirty="0"/>
              <a:t> es una entrega del proyecto que agrupa el trabajo de algunos </a:t>
            </a:r>
            <a:r>
              <a:rPr lang="es-CL" dirty="0" err="1"/>
              <a:t>Sprints</a:t>
            </a:r>
            <a:r>
              <a:rPr lang="es-CL" dirty="0"/>
              <a:t>). </a:t>
            </a:r>
          </a:p>
          <a:p>
            <a:r>
              <a:rPr lang="es-CL" dirty="0"/>
              <a:t>Es el </a:t>
            </a:r>
            <a:r>
              <a:rPr lang="es-CL" dirty="0" err="1"/>
              <a:t>Product</a:t>
            </a:r>
            <a:r>
              <a:rPr lang="es-CL" dirty="0"/>
              <a:t> </a:t>
            </a:r>
            <a:r>
              <a:rPr lang="es-CL" dirty="0" err="1"/>
              <a:t>Owner</a:t>
            </a:r>
            <a:r>
              <a:rPr lang="es-CL" dirty="0"/>
              <a:t> quien define estas entregas, en estrecha colaboración con el Scrum Master y el equipo de desarrollo, teniendo en cuenta la experiencia que este tiene sobre su propia capacidad de hacer o sobre una u otra restricción técnica.</a:t>
            </a:r>
          </a:p>
        </p:txBody>
      </p:sp>
    </p:spTree>
    <p:extLst>
      <p:ext uri="{BB962C8B-B14F-4D97-AF65-F5344CB8AC3E}">
        <p14:creationId xmlns:p14="http://schemas.microsoft.com/office/powerpoint/2010/main" val="583817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DF95D-C6B6-4409-9F04-88155387C73C}"/>
              </a:ext>
            </a:extLst>
          </p:cNvPr>
          <p:cNvSpPr>
            <a:spLocks noGrp="1"/>
          </p:cNvSpPr>
          <p:nvPr>
            <p:ph type="title"/>
          </p:nvPr>
        </p:nvSpPr>
        <p:spPr/>
        <p:txBody>
          <a:bodyPr/>
          <a:lstStyle/>
          <a:p>
            <a:r>
              <a:rPr lang="es-CL" dirty="0"/>
              <a:t>Integración en el proceso Scrum</a:t>
            </a:r>
          </a:p>
        </p:txBody>
      </p:sp>
      <p:sp>
        <p:nvSpPr>
          <p:cNvPr id="3" name="Marcador de contenido 2">
            <a:extLst>
              <a:ext uri="{FF2B5EF4-FFF2-40B4-BE49-F238E27FC236}">
                <a16:creationId xmlns:a16="http://schemas.microsoft.com/office/drawing/2014/main" id="{9744C645-874C-4AF4-B82F-0B0D90CFE570}"/>
              </a:ext>
            </a:extLst>
          </p:cNvPr>
          <p:cNvSpPr>
            <a:spLocks noGrp="1"/>
          </p:cNvSpPr>
          <p:nvPr>
            <p:ph idx="1"/>
          </p:nvPr>
        </p:nvSpPr>
        <p:spPr/>
        <p:txBody>
          <a:bodyPr/>
          <a:lstStyle/>
          <a:p>
            <a:r>
              <a:rPr lang="es-CL" dirty="0"/>
              <a:t>El </a:t>
            </a:r>
            <a:r>
              <a:rPr lang="es-CL" dirty="0" err="1"/>
              <a:t>Product</a:t>
            </a:r>
            <a:r>
              <a:rPr lang="es-CL" dirty="0"/>
              <a:t> </a:t>
            </a:r>
            <a:r>
              <a:rPr lang="es-CL" dirty="0" err="1"/>
              <a:t>Owner</a:t>
            </a:r>
            <a:r>
              <a:rPr lang="es-CL" dirty="0"/>
              <a:t> debe participar en el conjunto de ceremonias donde sea requerida su presencia, así como colaborando estrechamente con el equipo.</a:t>
            </a:r>
          </a:p>
          <a:p>
            <a:r>
              <a:rPr lang="es-CL" dirty="0"/>
              <a:t>Forma parte del equipo y debe evitar caer en un esquema tipo cliente/proveedor, en su relación con el equipo.</a:t>
            </a:r>
          </a:p>
          <a:p>
            <a:r>
              <a:rPr lang="es-CL" dirty="0"/>
              <a:t>Debe tener disponibilidad siempre. En la mayoría de los proyectos Scrum a lo largo del proyecto siempre será necesaria su presencia. Especialmente durante el </a:t>
            </a:r>
            <a:r>
              <a:rPr lang="es-CL" dirty="0" err="1"/>
              <a:t>Product</a:t>
            </a:r>
            <a:r>
              <a:rPr lang="es-CL" dirty="0"/>
              <a:t> Backlog.</a:t>
            </a:r>
          </a:p>
        </p:txBody>
      </p:sp>
    </p:spTree>
    <p:extLst>
      <p:ext uri="{BB962C8B-B14F-4D97-AF65-F5344CB8AC3E}">
        <p14:creationId xmlns:p14="http://schemas.microsoft.com/office/powerpoint/2010/main" val="3566905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F7FC1-9A35-455F-B7E8-0462B51D9C8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33C5F18-1235-400C-B3EE-F73FBFDD2942}"/>
              </a:ext>
            </a:extLst>
          </p:cNvPr>
          <p:cNvSpPr>
            <a:spLocks noGrp="1"/>
          </p:cNvSpPr>
          <p:nvPr>
            <p:ph idx="1"/>
          </p:nvPr>
        </p:nvSpPr>
        <p:spPr/>
        <p:txBody>
          <a:bodyPr/>
          <a:lstStyle/>
          <a:p>
            <a:r>
              <a:rPr lang="es-CL" dirty="0"/>
              <a:t>Es habitual ver proyectos en los que el verdadero </a:t>
            </a:r>
            <a:r>
              <a:rPr lang="es-CL" dirty="0" err="1"/>
              <a:t>Product</a:t>
            </a:r>
            <a:r>
              <a:rPr lang="es-CL" dirty="0"/>
              <a:t> </a:t>
            </a:r>
            <a:r>
              <a:rPr lang="es-CL" dirty="0" err="1"/>
              <a:t>Owner</a:t>
            </a:r>
            <a:r>
              <a:rPr lang="es-CL" dirty="0"/>
              <a:t> está poco implicado en el día a día del proyecto y delega su labor en un “delegado" que sí está implicado a diario si el "verdadero PO" no puede estarlo. Esta practica no es recomendable</a:t>
            </a:r>
          </a:p>
          <a:p>
            <a:r>
              <a:rPr lang="es-CL" dirty="0"/>
              <a:t>La noción de que alguien de </a:t>
            </a:r>
            <a:r>
              <a:rPr lang="es-CL" dirty="0" err="1"/>
              <a:t>managment</a:t>
            </a:r>
            <a:r>
              <a:rPr lang="es-CL" dirty="0"/>
              <a:t>/gerencia pase tanto tiempo en el proyecto aún es difícil para ellos comprenderla.</a:t>
            </a:r>
          </a:p>
        </p:txBody>
      </p:sp>
    </p:spTree>
    <p:extLst>
      <p:ext uri="{BB962C8B-B14F-4D97-AF65-F5344CB8AC3E}">
        <p14:creationId xmlns:p14="http://schemas.microsoft.com/office/powerpoint/2010/main" val="1028509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17955-536D-4C6F-8FF6-E976FF315FD0}"/>
              </a:ext>
            </a:extLst>
          </p:cNvPr>
          <p:cNvSpPr>
            <a:spLocks noGrp="1"/>
          </p:cNvSpPr>
          <p:nvPr>
            <p:ph type="title"/>
          </p:nvPr>
        </p:nvSpPr>
        <p:spPr/>
        <p:txBody>
          <a:bodyPr/>
          <a:lstStyle/>
          <a:p>
            <a:r>
              <a:rPr lang="es-CL" dirty="0"/>
              <a:t>Aprobar el resultado de un Sprint</a:t>
            </a:r>
          </a:p>
        </p:txBody>
      </p:sp>
      <p:sp>
        <p:nvSpPr>
          <p:cNvPr id="3" name="Marcador de contenido 2">
            <a:extLst>
              <a:ext uri="{FF2B5EF4-FFF2-40B4-BE49-F238E27FC236}">
                <a16:creationId xmlns:a16="http://schemas.microsoft.com/office/drawing/2014/main" id="{FE44C6E3-FE15-43AB-90B1-8F3F5778AEF0}"/>
              </a:ext>
            </a:extLst>
          </p:cNvPr>
          <p:cNvSpPr>
            <a:spLocks noGrp="1"/>
          </p:cNvSpPr>
          <p:nvPr>
            <p:ph idx="1"/>
          </p:nvPr>
        </p:nvSpPr>
        <p:spPr/>
        <p:txBody>
          <a:bodyPr/>
          <a:lstStyle/>
          <a:p>
            <a:r>
              <a:rPr lang="es-CL" dirty="0"/>
              <a:t>Durante la revisión del Sprint, el </a:t>
            </a:r>
            <a:r>
              <a:rPr lang="es-CL" dirty="0" err="1"/>
              <a:t>Product</a:t>
            </a:r>
            <a:r>
              <a:rPr lang="es-CL" dirty="0"/>
              <a:t> </a:t>
            </a:r>
            <a:r>
              <a:rPr lang="es-CL" dirty="0" err="1"/>
              <a:t>Owner</a:t>
            </a:r>
            <a:r>
              <a:rPr lang="es-CL" dirty="0"/>
              <a:t> tiene la posibilidad de aceptar o no la entrega realizada por el equipo de desarrollo. </a:t>
            </a:r>
          </a:p>
          <a:p>
            <a:r>
              <a:rPr lang="es-CL" dirty="0"/>
              <a:t>Este rechazo o aprobación se debe basar en indicadores propios, pero compartidos con todos los miembros del equipo Scrum. Uno de estos criterios es, evidentemente, el resultado de las pruebas de aceptación realizadas sobre las User </a:t>
            </a:r>
            <a:r>
              <a:rPr lang="es-CL" dirty="0" err="1"/>
              <a:t>Stories</a:t>
            </a:r>
            <a:r>
              <a:rPr lang="es-CL" dirty="0"/>
              <a:t> del Sprint.</a:t>
            </a:r>
          </a:p>
        </p:txBody>
      </p:sp>
    </p:spTree>
    <p:extLst>
      <p:ext uri="{BB962C8B-B14F-4D97-AF65-F5344CB8AC3E}">
        <p14:creationId xmlns:p14="http://schemas.microsoft.com/office/powerpoint/2010/main" val="38669203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C0B16-4EA2-4A99-9DE1-08BFB85D8AD2}"/>
              </a:ext>
            </a:extLst>
          </p:cNvPr>
          <p:cNvSpPr>
            <a:spLocks noGrp="1"/>
          </p:cNvSpPr>
          <p:nvPr>
            <p:ph type="title"/>
          </p:nvPr>
        </p:nvSpPr>
        <p:spPr/>
        <p:txBody>
          <a:bodyPr/>
          <a:lstStyle/>
          <a:p>
            <a:r>
              <a:rPr lang="es-CL" dirty="0"/>
              <a:t>Poderes y limites</a:t>
            </a:r>
          </a:p>
        </p:txBody>
      </p:sp>
      <p:sp>
        <p:nvSpPr>
          <p:cNvPr id="3" name="Marcador de contenido 2">
            <a:extLst>
              <a:ext uri="{FF2B5EF4-FFF2-40B4-BE49-F238E27FC236}">
                <a16:creationId xmlns:a16="http://schemas.microsoft.com/office/drawing/2014/main" id="{D22C1BC5-4443-4CA8-89F4-11367AB39D41}"/>
              </a:ext>
            </a:extLst>
          </p:cNvPr>
          <p:cNvSpPr>
            <a:spLocks noGrp="1"/>
          </p:cNvSpPr>
          <p:nvPr>
            <p:ph idx="1"/>
          </p:nvPr>
        </p:nvSpPr>
        <p:spPr/>
        <p:txBody>
          <a:bodyPr/>
          <a:lstStyle/>
          <a:p>
            <a:r>
              <a:rPr lang="es-CL" dirty="0"/>
              <a:t>El </a:t>
            </a:r>
            <a:r>
              <a:rPr lang="es-CL" dirty="0" err="1"/>
              <a:t>Product</a:t>
            </a:r>
            <a:r>
              <a:rPr lang="es-CL" dirty="0"/>
              <a:t> </a:t>
            </a:r>
            <a:r>
              <a:rPr lang="es-CL" dirty="0" err="1"/>
              <a:t>Owner</a:t>
            </a:r>
            <a:r>
              <a:rPr lang="es-CL" dirty="0"/>
              <a:t> tendrá poder para:</a:t>
            </a:r>
          </a:p>
          <a:p>
            <a:pPr lvl="1"/>
            <a:r>
              <a:rPr lang="es-CL" dirty="0"/>
              <a:t>Construir el contenido del Backlog de Producto y de esta manera definir el contenido de los </a:t>
            </a:r>
            <a:r>
              <a:rPr lang="es-CL" dirty="0" err="1"/>
              <a:t>Sprints</a:t>
            </a:r>
            <a:r>
              <a:rPr lang="es-CL" dirty="0"/>
              <a:t> y </a:t>
            </a:r>
            <a:r>
              <a:rPr lang="es-CL" dirty="0" err="1"/>
              <a:t>Releases</a:t>
            </a:r>
            <a:r>
              <a:rPr lang="es-CL" dirty="0"/>
              <a:t>.</a:t>
            </a:r>
          </a:p>
          <a:p>
            <a:pPr lvl="1"/>
            <a:r>
              <a:rPr lang="es-CL" dirty="0"/>
              <a:t>Definir las prioridades y funcionalidades candidatas en cada Sprint.</a:t>
            </a:r>
          </a:p>
          <a:p>
            <a:r>
              <a:rPr lang="es-CL" dirty="0"/>
              <a:t>Algo importante acerca del ultimo punto es que </a:t>
            </a:r>
            <a:r>
              <a:rPr lang="es-CL" b="1" dirty="0"/>
              <a:t>cuando un Sprint ha comenzado la modificación de las funciona-</a:t>
            </a:r>
            <a:r>
              <a:rPr lang="es-CL" b="1" dirty="0" err="1"/>
              <a:t>lidades</a:t>
            </a:r>
            <a:r>
              <a:rPr lang="es-CL" b="1" dirty="0"/>
              <a:t> de ese Sprint no es posible.</a:t>
            </a:r>
            <a:endParaRPr lang="es-CL" dirty="0"/>
          </a:p>
        </p:txBody>
      </p:sp>
    </p:spTree>
    <p:extLst>
      <p:ext uri="{BB962C8B-B14F-4D97-AF65-F5344CB8AC3E}">
        <p14:creationId xmlns:p14="http://schemas.microsoft.com/office/powerpoint/2010/main" val="1780351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0DC40-9E42-4EDB-9465-8CFBA7F6F7E7}"/>
              </a:ext>
            </a:extLst>
          </p:cNvPr>
          <p:cNvSpPr>
            <a:spLocks noGrp="1"/>
          </p:cNvSpPr>
          <p:nvPr>
            <p:ph type="ctrTitle"/>
          </p:nvPr>
        </p:nvSpPr>
        <p:spPr/>
        <p:txBody>
          <a:bodyPr>
            <a:normAutofit fontScale="90000"/>
          </a:bodyPr>
          <a:lstStyle/>
          <a:p>
            <a:r>
              <a:rPr lang="es-CL" dirty="0"/>
              <a:t>Personalidad y competencias del </a:t>
            </a:r>
            <a:r>
              <a:rPr lang="es-CL" dirty="0" err="1"/>
              <a:t>Product</a:t>
            </a:r>
            <a:r>
              <a:rPr lang="es-CL" dirty="0"/>
              <a:t> </a:t>
            </a:r>
            <a:r>
              <a:rPr lang="es-CL" dirty="0" err="1"/>
              <a:t>Owner</a:t>
            </a:r>
            <a:endParaRPr lang="es-CL" dirty="0"/>
          </a:p>
        </p:txBody>
      </p:sp>
    </p:spTree>
    <p:extLst>
      <p:ext uri="{BB962C8B-B14F-4D97-AF65-F5344CB8AC3E}">
        <p14:creationId xmlns:p14="http://schemas.microsoft.com/office/powerpoint/2010/main" val="68562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F08DD-95E7-4C44-A72E-01470C122429}"/>
              </a:ext>
            </a:extLst>
          </p:cNvPr>
          <p:cNvSpPr>
            <a:spLocks noGrp="1"/>
          </p:cNvSpPr>
          <p:nvPr>
            <p:ph type="title"/>
          </p:nvPr>
        </p:nvSpPr>
        <p:spPr/>
        <p:txBody>
          <a:bodyPr/>
          <a:lstStyle/>
          <a:p>
            <a:r>
              <a:rPr lang="es-CL" dirty="0"/>
              <a:t>Tener conocimientos funcionales</a:t>
            </a:r>
          </a:p>
        </p:txBody>
      </p:sp>
      <p:sp>
        <p:nvSpPr>
          <p:cNvPr id="3" name="Marcador de contenido 2">
            <a:extLst>
              <a:ext uri="{FF2B5EF4-FFF2-40B4-BE49-F238E27FC236}">
                <a16:creationId xmlns:a16="http://schemas.microsoft.com/office/drawing/2014/main" id="{38DC94C0-2F66-489A-9300-FAF859DE1659}"/>
              </a:ext>
            </a:extLst>
          </p:cNvPr>
          <p:cNvSpPr>
            <a:spLocks noGrp="1"/>
          </p:cNvSpPr>
          <p:nvPr>
            <p:ph idx="1"/>
          </p:nvPr>
        </p:nvSpPr>
        <p:spPr/>
        <p:txBody>
          <a:bodyPr/>
          <a:lstStyle/>
          <a:p>
            <a:r>
              <a:rPr lang="es-CL" dirty="0"/>
              <a:t>El primer requisito consiste en un correcto control del dominio funcional y (si se trata de un producto comercial) del mercado existente para el producto que se va a realizar. </a:t>
            </a:r>
          </a:p>
          <a:p>
            <a:r>
              <a:rPr lang="es-CL" dirty="0"/>
              <a:t>Por supuesto, él solo no puede tener todo el conocimiento funcional exhaustivo y los expertos del negocio le pueden apoyar.</a:t>
            </a:r>
          </a:p>
        </p:txBody>
      </p:sp>
    </p:spTree>
    <p:extLst>
      <p:ext uri="{BB962C8B-B14F-4D97-AF65-F5344CB8AC3E}">
        <p14:creationId xmlns:p14="http://schemas.microsoft.com/office/powerpoint/2010/main" val="284670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F70B0-EE1B-4FD5-BA47-6BC34FE301A1}"/>
              </a:ext>
            </a:extLst>
          </p:cNvPr>
          <p:cNvSpPr>
            <a:spLocks noGrp="1"/>
          </p:cNvSpPr>
          <p:nvPr>
            <p:ph type="title"/>
          </p:nvPr>
        </p:nvSpPr>
        <p:spPr/>
        <p:txBody>
          <a:bodyPr/>
          <a:lstStyle/>
          <a:p>
            <a:r>
              <a:rPr lang="es-CL" dirty="0"/>
              <a:t>Ser organizado</a:t>
            </a:r>
          </a:p>
        </p:txBody>
      </p:sp>
      <p:sp>
        <p:nvSpPr>
          <p:cNvPr id="3" name="Marcador de contenido 2">
            <a:extLst>
              <a:ext uri="{FF2B5EF4-FFF2-40B4-BE49-F238E27FC236}">
                <a16:creationId xmlns:a16="http://schemas.microsoft.com/office/drawing/2014/main" id="{A12515C1-CB8D-4632-B976-0EA316293E88}"/>
              </a:ext>
            </a:extLst>
          </p:cNvPr>
          <p:cNvSpPr>
            <a:spLocks noGrp="1"/>
          </p:cNvSpPr>
          <p:nvPr>
            <p:ph idx="1"/>
          </p:nvPr>
        </p:nvSpPr>
        <p:spPr/>
        <p:txBody>
          <a:bodyPr/>
          <a:lstStyle/>
          <a:p>
            <a:r>
              <a:rPr lang="es-CL" dirty="0"/>
              <a:t>Es importante que el </a:t>
            </a:r>
            <a:r>
              <a:rPr lang="es-CL" dirty="0" err="1"/>
              <a:t>Product</a:t>
            </a:r>
            <a:r>
              <a:rPr lang="es-CL" dirty="0"/>
              <a:t> </a:t>
            </a:r>
            <a:r>
              <a:rPr lang="es-CL" dirty="0" err="1"/>
              <a:t>Owner</a:t>
            </a:r>
            <a:r>
              <a:rPr lang="es-CL" dirty="0"/>
              <a:t> defina una visión a corto, medio y largo plazo, para las funcionalidades que se deben abordar, con niveles de detalle diferentes, con el objetivo de optimizar el trabajo de redacción de las User </a:t>
            </a:r>
            <a:r>
              <a:rPr lang="es-CL" dirty="0" err="1"/>
              <a:t>Stories</a:t>
            </a:r>
            <a:r>
              <a:rPr lang="es-CL" dirty="0"/>
              <a:t>. Esto le permitirá definir las User </a:t>
            </a:r>
            <a:r>
              <a:rPr lang="es-CL" dirty="0" err="1"/>
              <a:t>Stories</a:t>
            </a:r>
            <a:r>
              <a:rPr lang="es-CL" dirty="0"/>
              <a:t> de manera completa en el momento oportuno.</a:t>
            </a:r>
          </a:p>
        </p:txBody>
      </p:sp>
    </p:spTree>
    <p:extLst>
      <p:ext uri="{BB962C8B-B14F-4D97-AF65-F5344CB8AC3E}">
        <p14:creationId xmlns:p14="http://schemas.microsoft.com/office/powerpoint/2010/main" val="153387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6B9AD-09D1-4746-97B8-B743353EE327}"/>
              </a:ext>
            </a:extLst>
          </p:cNvPr>
          <p:cNvSpPr>
            <a:spLocks noGrp="1"/>
          </p:cNvSpPr>
          <p:nvPr>
            <p:ph type="title"/>
          </p:nvPr>
        </p:nvSpPr>
        <p:spPr/>
        <p:txBody>
          <a:bodyPr/>
          <a:lstStyle/>
          <a:p>
            <a:r>
              <a:rPr lang="es-CL" dirty="0"/>
              <a:t>Compromiso</a:t>
            </a:r>
          </a:p>
        </p:txBody>
      </p:sp>
      <p:sp>
        <p:nvSpPr>
          <p:cNvPr id="3" name="Marcador de contenido 2">
            <a:extLst>
              <a:ext uri="{FF2B5EF4-FFF2-40B4-BE49-F238E27FC236}">
                <a16:creationId xmlns:a16="http://schemas.microsoft.com/office/drawing/2014/main" id="{3AEC02A6-9390-4D70-8D9F-7B38BDBCD305}"/>
              </a:ext>
            </a:extLst>
          </p:cNvPr>
          <p:cNvSpPr>
            <a:spLocks noGrp="1"/>
          </p:cNvSpPr>
          <p:nvPr>
            <p:ph idx="1"/>
          </p:nvPr>
        </p:nvSpPr>
        <p:spPr/>
        <p:txBody>
          <a:bodyPr/>
          <a:lstStyle/>
          <a:p>
            <a:r>
              <a:rPr lang="es-CL" dirty="0"/>
              <a:t>Veremos que, en Scrum, se pedirá al equipo un compromiso colectivo alrededor de un objetivo: por lo tanto, esperamos que cada uno de los miembros del equipo se comprometa personalmente, sea cual sea su función o posición. Esto es crucial para la motivación y el rendimiento del equipo.</a:t>
            </a:r>
          </a:p>
        </p:txBody>
      </p:sp>
    </p:spTree>
    <p:extLst>
      <p:ext uri="{BB962C8B-B14F-4D97-AF65-F5344CB8AC3E}">
        <p14:creationId xmlns:p14="http://schemas.microsoft.com/office/powerpoint/2010/main" val="5256379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254DB-AF9A-427F-8C52-592F724C12EF}"/>
              </a:ext>
            </a:extLst>
          </p:cNvPr>
          <p:cNvSpPr>
            <a:spLocks noGrp="1"/>
          </p:cNvSpPr>
          <p:nvPr>
            <p:ph type="title"/>
          </p:nvPr>
        </p:nvSpPr>
        <p:spPr/>
        <p:txBody>
          <a:bodyPr/>
          <a:lstStyle/>
          <a:p>
            <a:r>
              <a:rPr lang="es-CL" dirty="0"/>
              <a:t>Tener capacidad de toma de decisión</a:t>
            </a:r>
          </a:p>
        </p:txBody>
      </p:sp>
      <p:sp>
        <p:nvSpPr>
          <p:cNvPr id="3" name="Marcador de contenido 2">
            <a:extLst>
              <a:ext uri="{FF2B5EF4-FFF2-40B4-BE49-F238E27FC236}">
                <a16:creationId xmlns:a16="http://schemas.microsoft.com/office/drawing/2014/main" id="{045064A5-ECA6-488B-A3A7-3EE855FB7430}"/>
              </a:ext>
            </a:extLst>
          </p:cNvPr>
          <p:cNvSpPr>
            <a:spLocks noGrp="1"/>
          </p:cNvSpPr>
          <p:nvPr>
            <p:ph idx="1"/>
          </p:nvPr>
        </p:nvSpPr>
        <p:spPr/>
        <p:txBody>
          <a:bodyPr/>
          <a:lstStyle/>
          <a:p>
            <a:r>
              <a:rPr lang="es-CL" dirty="0"/>
              <a:t>Como ya hemos visto, el </a:t>
            </a:r>
            <a:r>
              <a:rPr lang="es-CL" dirty="0" err="1"/>
              <a:t>Product</a:t>
            </a:r>
            <a:r>
              <a:rPr lang="es-CL" dirty="0"/>
              <a:t> </a:t>
            </a:r>
            <a:r>
              <a:rPr lang="es-CL" dirty="0" err="1"/>
              <a:t>Owner</a:t>
            </a:r>
            <a:r>
              <a:rPr lang="es-CL" dirty="0"/>
              <a:t> es la voz de los usuarios o clientes. Por lo tanto, debe poder decidir sobre sus deseos, priorizando (y manteniendo siempre en mente la maximización del valor del producto y del trabajo del equipo) y haciéndolo de tal manera que la visión del producto sea entendida y aceptada por todos.</a:t>
            </a:r>
          </a:p>
        </p:txBody>
      </p:sp>
    </p:spTree>
    <p:extLst>
      <p:ext uri="{BB962C8B-B14F-4D97-AF65-F5344CB8AC3E}">
        <p14:creationId xmlns:p14="http://schemas.microsoft.com/office/powerpoint/2010/main" val="6259235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531F8-D0E3-43C4-8AA7-3A03D606BC49}"/>
              </a:ext>
            </a:extLst>
          </p:cNvPr>
          <p:cNvSpPr>
            <a:spLocks noGrp="1"/>
          </p:cNvSpPr>
          <p:nvPr>
            <p:ph type="ctrTitle"/>
          </p:nvPr>
        </p:nvSpPr>
        <p:spPr/>
        <p:txBody>
          <a:bodyPr/>
          <a:lstStyle/>
          <a:p>
            <a:r>
              <a:rPr lang="es-CL" dirty="0"/>
              <a:t>Sprint</a:t>
            </a:r>
          </a:p>
        </p:txBody>
      </p:sp>
    </p:spTree>
    <p:extLst>
      <p:ext uri="{BB962C8B-B14F-4D97-AF65-F5344CB8AC3E}">
        <p14:creationId xmlns:p14="http://schemas.microsoft.com/office/powerpoint/2010/main" val="4177799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7B300-81B3-48A7-911F-B4D1FFEED511}"/>
              </a:ext>
            </a:extLst>
          </p:cNvPr>
          <p:cNvSpPr>
            <a:spLocks noGrp="1"/>
          </p:cNvSpPr>
          <p:nvPr>
            <p:ph type="title"/>
          </p:nvPr>
        </p:nvSpPr>
        <p:spPr/>
        <p:txBody>
          <a:bodyPr/>
          <a:lstStyle/>
          <a:p>
            <a:r>
              <a:rPr lang="es-CL" dirty="0"/>
              <a:t>Duración de un Sprint</a:t>
            </a:r>
          </a:p>
        </p:txBody>
      </p:sp>
      <p:sp>
        <p:nvSpPr>
          <p:cNvPr id="3" name="Marcador de contenido 2">
            <a:extLst>
              <a:ext uri="{FF2B5EF4-FFF2-40B4-BE49-F238E27FC236}">
                <a16:creationId xmlns:a16="http://schemas.microsoft.com/office/drawing/2014/main" id="{FCD57D24-6713-4573-B571-401BF5559158}"/>
              </a:ext>
            </a:extLst>
          </p:cNvPr>
          <p:cNvSpPr>
            <a:spLocks noGrp="1"/>
          </p:cNvSpPr>
          <p:nvPr>
            <p:ph idx="1"/>
          </p:nvPr>
        </p:nvSpPr>
        <p:spPr/>
        <p:txBody>
          <a:bodyPr>
            <a:normAutofit/>
          </a:bodyPr>
          <a:lstStyle/>
          <a:p>
            <a:r>
              <a:rPr lang="es-CL" dirty="0"/>
              <a:t>La elección de la duración de los Sprint no es algo trivial y es meritorio darle algo de tiempo.</a:t>
            </a:r>
          </a:p>
          <a:p>
            <a:r>
              <a:rPr lang="es-CL" dirty="0"/>
              <a:t>No existe una duración ideal, pero, como regla general, un Sprint durará 2, 3 o 4 semanas. Se considera que una semana es una duración realmente difícil de aplicar.</a:t>
            </a:r>
          </a:p>
          <a:p>
            <a:r>
              <a:rPr lang="es-CL" dirty="0"/>
              <a:t>Para un equipo poco experimentado, puede ser complicado seguir un ritmo de </a:t>
            </a:r>
            <a:r>
              <a:rPr lang="es-CL" dirty="0" err="1"/>
              <a:t>Sprints</a:t>
            </a:r>
            <a:r>
              <a:rPr lang="es-CL" dirty="0"/>
              <a:t> de 2 semanas. Sin embargo, si el proyecto dura solo algunos meses, se prestará atención a no elegir una duración demasiado larga.</a:t>
            </a:r>
          </a:p>
        </p:txBody>
      </p:sp>
    </p:spTree>
    <p:extLst>
      <p:ext uri="{BB962C8B-B14F-4D97-AF65-F5344CB8AC3E}">
        <p14:creationId xmlns:p14="http://schemas.microsoft.com/office/powerpoint/2010/main" val="821621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0DD91-D519-4F22-8B6A-D074495D3BF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3BCF092-564F-4D1F-8740-8EDA88CC9307}"/>
              </a:ext>
            </a:extLst>
          </p:cNvPr>
          <p:cNvSpPr>
            <a:spLocks noGrp="1"/>
          </p:cNvSpPr>
          <p:nvPr>
            <p:ph idx="1"/>
          </p:nvPr>
        </p:nvSpPr>
        <p:spPr/>
        <p:txBody>
          <a:bodyPr/>
          <a:lstStyle/>
          <a:p>
            <a:r>
              <a:rPr lang="es-CL" dirty="0"/>
              <a:t>Por el contrario, un equipo bien experimentado sacará ventaja de un ritmo de 2 semanas, entregando resultados de manera más frecuente.</a:t>
            </a:r>
          </a:p>
          <a:p>
            <a:r>
              <a:rPr lang="es-CL" dirty="0"/>
              <a:t>Prestar atención también a elegir un ritmo adecuado respecto a la disponibilidad del PO, si no se dedica al 100% al proyecto</a:t>
            </a:r>
          </a:p>
          <a:p>
            <a:r>
              <a:rPr lang="es-CL" dirty="0"/>
              <a:t>Existe el riesgo de que esté ocupado normalmente con aspectos relacionados con el negocio de base, por lo tanto, preste atención y permítale asistir a los eventos en los que su presencia es necesaria.</a:t>
            </a:r>
          </a:p>
        </p:txBody>
      </p:sp>
    </p:spTree>
    <p:extLst>
      <p:ext uri="{BB962C8B-B14F-4D97-AF65-F5344CB8AC3E}">
        <p14:creationId xmlns:p14="http://schemas.microsoft.com/office/powerpoint/2010/main" val="2920945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1" name="Picture 11">
            <a:extLst>
              <a:ext uri="{FF2B5EF4-FFF2-40B4-BE49-F238E27FC236}">
                <a16:creationId xmlns:a16="http://schemas.microsoft.com/office/drawing/2014/main" id="{2CE284CB-6F3E-4580-A46F-6A16895ED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3" name="Picture 13">
            <a:extLst>
              <a:ext uri="{FF2B5EF4-FFF2-40B4-BE49-F238E27FC236}">
                <a16:creationId xmlns:a16="http://schemas.microsoft.com/office/drawing/2014/main" id="{10FD6FA7-C4C8-43BC-9D6F-BE913BC954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4" name="Rectangle 15">
            <a:extLst>
              <a:ext uri="{FF2B5EF4-FFF2-40B4-BE49-F238E27FC236}">
                <a16:creationId xmlns:a16="http://schemas.microsoft.com/office/drawing/2014/main" id="{9FCE076F-81C8-402E-9FEF-15B3DA199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7">
            <a:extLst>
              <a:ext uri="{FF2B5EF4-FFF2-40B4-BE49-F238E27FC236}">
                <a16:creationId xmlns:a16="http://schemas.microsoft.com/office/drawing/2014/main" id="{8EB383BE-C88D-40DE-BB65-176AB7D91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19">
            <a:extLst>
              <a:ext uri="{FF2B5EF4-FFF2-40B4-BE49-F238E27FC236}">
                <a16:creationId xmlns:a16="http://schemas.microsoft.com/office/drawing/2014/main" id="{6C302042-3044-4C0E-89A6-9A5023710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21">
            <a:extLst>
              <a:ext uri="{FF2B5EF4-FFF2-40B4-BE49-F238E27FC236}">
                <a16:creationId xmlns:a16="http://schemas.microsoft.com/office/drawing/2014/main" id="{9183F5AD-95D8-4E05-98FF-0E831F5B5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xtBox 23">
            <a:extLst>
              <a:ext uri="{FF2B5EF4-FFF2-40B4-BE49-F238E27FC236}">
                <a16:creationId xmlns:a16="http://schemas.microsoft.com/office/drawing/2014/main" id="{B4E527AF-1AFF-43F5-AF98-0F3DE610C1C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9" name="Rectangle 25">
            <a:extLst>
              <a:ext uri="{FF2B5EF4-FFF2-40B4-BE49-F238E27FC236}">
                <a16:creationId xmlns:a16="http://schemas.microsoft.com/office/drawing/2014/main" id="{0D3C1206-777D-4825-88B0-E5A9CD789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7">
            <a:extLst>
              <a:ext uri="{FF2B5EF4-FFF2-40B4-BE49-F238E27FC236}">
                <a16:creationId xmlns:a16="http://schemas.microsoft.com/office/drawing/2014/main" id="{687CC0A4-C856-4E9E-8CD3-CBEA859086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1" name="Picture 29">
            <a:extLst>
              <a:ext uri="{FF2B5EF4-FFF2-40B4-BE49-F238E27FC236}">
                <a16:creationId xmlns:a16="http://schemas.microsoft.com/office/drawing/2014/main" id="{68CDA2D2-C73C-444F-BC41-1D2D3DEA77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2" name="Rectangle 31">
            <a:extLst>
              <a:ext uri="{FF2B5EF4-FFF2-40B4-BE49-F238E27FC236}">
                <a16:creationId xmlns:a16="http://schemas.microsoft.com/office/drawing/2014/main" id="{2178C27A-D130-4388-AF37-463786F4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3">
            <a:extLst>
              <a:ext uri="{FF2B5EF4-FFF2-40B4-BE49-F238E27FC236}">
                <a16:creationId xmlns:a16="http://schemas.microsoft.com/office/drawing/2014/main" id="{3CAA1534-DC72-4BA7-9175-B9AA333B3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5">
            <a:extLst>
              <a:ext uri="{FF2B5EF4-FFF2-40B4-BE49-F238E27FC236}">
                <a16:creationId xmlns:a16="http://schemas.microsoft.com/office/drawing/2014/main" id="{00FA6DA9-1B56-4535-8F6A-8CC7C21D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07DB971-7380-4E63-8833-33EC15AA1301}"/>
              </a:ext>
            </a:extLst>
          </p:cNvPr>
          <p:cNvSpPr>
            <a:spLocks noGrp="1"/>
          </p:cNvSpPr>
          <p:nvPr>
            <p:ph type="title"/>
          </p:nvPr>
        </p:nvSpPr>
        <p:spPr>
          <a:xfrm>
            <a:off x="1964445" y="808056"/>
            <a:ext cx="2668106" cy="1077229"/>
          </a:xfrm>
        </p:spPr>
        <p:txBody>
          <a:bodyPr vert="horz" lIns="91440" tIns="45720" rIns="91440" bIns="45720" rtlCol="0" anchor="t">
            <a:normAutofit fontScale="90000"/>
          </a:bodyPr>
          <a:lstStyle/>
          <a:p>
            <a:pPr algn="l"/>
            <a:r>
              <a:rPr lang="en-US" sz="2800" dirty="0"/>
              <a:t>El </a:t>
            </a:r>
            <a:r>
              <a:rPr lang="en-US" sz="2800" dirty="0" err="1"/>
              <a:t>ritmo</a:t>
            </a:r>
            <a:r>
              <a:rPr lang="en-US" sz="2800" dirty="0"/>
              <a:t> de Sprint y </a:t>
            </a:r>
            <a:r>
              <a:rPr lang="en-US" sz="2800" dirty="0" err="1"/>
              <a:t>requisitos</a:t>
            </a:r>
            <a:r>
              <a:rPr lang="en-US" sz="2800" dirty="0"/>
              <a:t> </a:t>
            </a:r>
            <a:r>
              <a:rPr lang="en-US" sz="2800" dirty="0" err="1"/>
              <a:t>previos</a:t>
            </a:r>
            <a:endParaRPr lang="en-US" sz="2800" dirty="0"/>
          </a:p>
        </p:txBody>
      </p:sp>
      <p:sp>
        <p:nvSpPr>
          <p:cNvPr id="4" name="Marcador de contenido 3">
            <a:extLst>
              <a:ext uri="{FF2B5EF4-FFF2-40B4-BE49-F238E27FC236}">
                <a16:creationId xmlns:a16="http://schemas.microsoft.com/office/drawing/2014/main" id="{83E97459-B11B-4C0B-AC05-E65AE21989D1}"/>
              </a:ext>
            </a:extLst>
          </p:cNvPr>
          <p:cNvSpPr>
            <a:spLocks noGrp="1"/>
          </p:cNvSpPr>
          <p:nvPr>
            <p:ph sz="half" idx="1"/>
          </p:nvPr>
        </p:nvSpPr>
        <p:spPr>
          <a:xfrm>
            <a:off x="1964444" y="2052116"/>
            <a:ext cx="2664217" cy="3997828"/>
          </a:xfrm>
        </p:spPr>
        <p:txBody>
          <a:bodyPr vert="horz" lIns="91440" tIns="45720" rIns="91440" bIns="45720" rtlCol="0" anchor="ctr">
            <a:normAutofit/>
          </a:bodyPr>
          <a:lstStyle/>
          <a:p>
            <a:r>
              <a:rPr lang="es-CL" sz="1600" dirty="0"/>
              <a:t>Lo siguiente es una representación de como es el ritmo de un Sprint con sus diferentes ceremonias. Esto equivale a un Sprint de 3 semanas.</a:t>
            </a:r>
          </a:p>
        </p:txBody>
      </p:sp>
      <p:sp>
        <p:nvSpPr>
          <p:cNvPr id="55" name="Rectangle 37">
            <a:extLst>
              <a:ext uri="{FF2B5EF4-FFF2-40B4-BE49-F238E27FC236}">
                <a16:creationId xmlns:a16="http://schemas.microsoft.com/office/drawing/2014/main" id="{A410BC7F-87B3-4CCB-9B94-34774287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descr="Diagrama&#10;&#10;Descripción generada automáticamente">
            <a:extLst>
              <a:ext uri="{FF2B5EF4-FFF2-40B4-BE49-F238E27FC236}">
                <a16:creationId xmlns:a16="http://schemas.microsoft.com/office/drawing/2014/main" id="{3B0ECD91-0AF0-48D9-814F-A5365339D5E4}"/>
              </a:ext>
            </a:extLst>
          </p:cNvPr>
          <p:cNvPicPr>
            <a:picLocks noGrp="1" noChangeAspect="1"/>
          </p:cNvPicPr>
          <p:nvPr>
            <p:ph sz="half" idx="2"/>
          </p:nvPr>
        </p:nvPicPr>
        <p:blipFill>
          <a:blip r:embed="rId5"/>
          <a:stretch>
            <a:fillRect/>
          </a:stretch>
        </p:blipFill>
        <p:spPr>
          <a:xfrm>
            <a:off x="5756053" y="2122626"/>
            <a:ext cx="5303975" cy="2612207"/>
          </a:xfrm>
          <a:prstGeom prst="rect">
            <a:avLst/>
          </a:prstGeom>
          <a:ln w="12700">
            <a:noFill/>
          </a:ln>
        </p:spPr>
      </p:pic>
      <p:sp>
        <p:nvSpPr>
          <p:cNvPr id="40" name="Rectangle 39">
            <a:extLst>
              <a:ext uri="{FF2B5EF4-FFF2-40B4-BE49-F238E27FC236}">
                <a16:creationId xmlns:a16="http://schemas.microsoft.com/office/drawing/2014/main" id="{A4660925-FEEF-4376-AB97-2A476C3BB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E1AD28C-96FE-4191-8A2F-7739CF978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9887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2F864-CAFE-4911-B79F-FC7B4D586756}"/>
              </a:ext>
            </a:extLst>
          </p:cNvPr>
          <p:cNvSpPr>
            <a:spLocks noGrp="1"/>
          </p:cNvSpPr>
          <p:nvPr>
            <p:ph type="title"/>
          </p:nvPr>
        </p:nvSpPr>
        <p:spPr/>
        <p:txBody>
          <a:bodyPr/>
          <a:lstStyle/>
          <a:p>
            <a:r>
              <a:rPr lang="es-CL" dirty="0"/>
              <a:t>Entorno de trabajo</a:t>
            </a:r>
          </a:p>
        </p:txBody>
      </p:sp>
      <p:sp>
        <p:nvSpPr>
          <p:cNvPr id="3" name="Marcador de contenido 2">
            <a:extLst>
              <a:ext uri="{FF2B5EF4-FFF2-40B4-BE49-F238E27FC236}">
                <a16:creationId xmlns:a16="http://schemas.microsoft.com/office/drawing/2014/main" id="{F9BE78D1-68D8-4D4F-B0C6-426EC2521B03}"/>
              </a:ext>
            </a:extLst>
          </p:cNvPr>
          <p:cNvSpPr>
            <a:spLocks noGrp="1"/>
          </p:cNvSpPr>
          <p:nvPr>
            <p:ph idx="1"/>
          </p:nvPr>
        </p:nvSpPr>
        <p:spPr/>
        <p:txBody>
          <a:bodyPr>
            <a:normAutofit/>
          </a:bodyPr>
          <a:lstStyle/>
          <a:p>
            <a:r>
              <a:rPr lang="es-CL" dirty="0"/>
              <a:t>El primer requisito previo de un Sprint afecta al entorno de trabajo. Además del aspecto técnico (hardware, licencias, etc.), es necesario asegurarse de que se presentan las condiciones necesarias para el bienestar del equipo y para que pueda desempeñar un trabajo eficaz.</a:t>
            </a:r>
          </a:p>
          <a:p>
            <a:r>
              <a:rPr lang="es-CL" dirty="0"/>
              <a:t>Es útil, si tenemos la posibilidad, prever un espacio dedicado para el equipo, que también se utilizará para los eventos Scrum y para las sesiones de trabajo que necesiten reunir a varias personas, sin molestar al resto.</a:t>
            </a:r>
          </a:p>
        </p:txBody>
      </p:sp>
    </p:spTree>
    <p:extLst>
      <p:ext uri="{BB962C8B-B14F-4D97-AF65-F5344CB8AC3E}">
        <p14:creationId xmlns:p14="http://schemas.microsoft.com/office/powerpoint/2010/main" val="505414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76599-B931-4B18-B71E-D21CCCAAD7E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85731E9-40BC-404E-B82D-3BB82B9BC37D}"/>
              </a:ext>
            </a:extLst>
          </p:cNvPr>
          <p:cNvSpPr>
            <a:spLocks noGrp="1"/>
          </p:cNvSpPr>
          <p:nvPr>
            <p:ph idx="1"/>
          </p:nvPr>
        </p:nvSpPr>
        <p:spPr/>
        <p:txBody>
          <a:bodyPr>
            <a:normAutofit/>
          </a:bodyPr>
          <a:lstStyle/>
          <a:p>
            <a:r>
              <a:rPr lang="es-CL" dirty="0"/>
              <a:t>También se pueden utilizar las paredes para mostrar toda la información útil (Scrum </a:t>
            </a:r>
            <a:r>
              <a:rPr lang="es-CL" dirty="0" err="1"/>
              <a:t>Board</a:t>
            </a:r>
            <a:r>
              <a:rPr lang="es-CL" dirty="0"/>
              <a:t>, </a:t>
            </a:r>
            <a:r>
              <a:rPr lang="es-CL" dirty="0" err="1"/>
              <a:t>Burn</a:t>
            </a:r>
            <a:r>
              <a:rPr lang="es-CL" dirty="0"/>
              <a:t> </a:t>
            </a:r>
            <a:r>
              <a:rPr lang="es-CL" dirty="0" err="1"/>
              <a:t>Downs</a:t>
            </a:r>
            <a:r>
              <a:rPr lang="es-CL" dirty="0"/>
              <a:t>, etc.): si no hay sala privada, prever superficies de visualización (paredes, ventanales, </a:t>
            </a:r>
            <a:r>
              <a:rPr lang="es-CL" dirty="0" err="1"/>
              <a:t>etc</a:t>
            </a:r>
            <a:r>
              <a:rPr lang="es-CL" dirty="0"/>
              <a:t>) en el espacio de trabajo del equipo para este efecto.</a:t>
            </a:r>
          </a:p>
          <a:p>
            <a:r>
              <a:rPr lang="es-CL" dirty="0"/>
              <a:t>Evidentemente, si el equipo no está físicamente junto, este espacio dedicado es todavía más importante (con todo el equipamiento para organizar reuniones por vídeo-conferencia) y será necesario invertir en herramientas de comunicación y compartición de documentos eficaces.</a:t>
            </a:r>
          </a:p>
        </p:txBody>
      </p:sp>
    </p:spTree>
    <p:extLst>
      <p:ext uri="{BB962C8B-B14F-4D97-AF65-F5344CB8AC3E}">
        <p14:creationId xmlns:p14="http://schemas.microsoft.com/office/powerpoint/2010/main" val="3519052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CDD6B-2262-48BE-A114-BD1708F10B1E}"/>
              </a:ext>
            </a:extLst>
          </p:cNvPr>
          <p:cNvSpPr>
            <a:spLocks noGrp="1"/>
          </p:cNvSpPr>
          <p:nvPr>
            <p:ph type="title"/>
          </p:nvPr>
        </p:nvSpPr>
        <p:spPr/>
        <p:txBody>
          <a:bodyPr/>
          <a:lstStyle/>
          <a:p>
            <a:r>
              <a:rPr lang="es-CL" dirty="0"/>
              <a:t>Equipo</a:t>
            </a:r>
          </a:p>
        </p:txBody>
      </p:sp>
      <p:sp>
        <p:nvSpPr>
          <p:cNvPr id="3" name="Marcador de contenido 2">
            <a:extLst>
              <a:ext uri="{FF2B5EF4-FFF2-40B4-BE49-F238E27FC236}">
                <a16:creationId xmlns:a16="http://schemas.microsoft.com/office/drawing/2014/main" id="{8AE6C690-7D11-4C2F-8F6E-407AA8DE9C11}"/>
              </a:ext>
            </a:extLst>
          </p:cNvPr>
          <p:cNvSpPr>
            <a:spLocks noGrp="1"/>
          </p:cNvSpPr>
          <p:nvPr>
            <p:ph idx="1"/>
          </p:nvPr>
        </p:nvSpPr>
        <p:spPr/>
        <p:txBody>
          <a:bodyPr/>
          <a:lstStyle/>
          <a:p>
            <a:r>
              <a:rPr lang="es-CL" dirty="0"/>
              <a:t>Antes de comenzar un Sprint hay que asegurarse de que el equipo está disponible y es idéntico al que ha realizado la planificación.</a:t>
            </a:r>
          </a:p>
        </p:txBody>
      </p:sp>
    </p:spTree>
    <p:extLst>
      <p:ext uri="{BB962C8B-B14F-4D97-AF65-F5344CB8AC3E}">
        <p14:creationId xmlns:p14="http://schemas.microsoft.com/office/powerpoint/2010/main" val="3914940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12E5F-1E01-4094-A021-5620BA364C08}"/>
              </a:ext>
            </a:extLst>
          </p:cNvPr>
          <p:cNvSpPr>
            <a:spLocks noGrp="1"/>
          </p:cNvSpPr>
          <p:nvPr>
            <p:ph type="title"/>
          </p:nvPr>
        </p:nvSpPr>
        <p:spPr/>
        <p:txBody>
          <a:bodyPr/>
          <a:lstStyle/>
          <a:p>
            <a:r>
              <a:rPr lang="es-CL" dirty="0"/>
              <a:t>Definición de terminado o </a:t>
            </a:r>
            <a:r>
              <a:rPr lang="es-CL" dirty="0" err="1"/>
              <a:t>DoD</a:t>
            </a:r>
            <a:endParaRPr lang="es-CL" dirty="0"/>
          </a:p>
        </p:txBody>
      </p:sp>
      <p:sp>
        <p:nvSpPr>
          <p:cNvPr id="3" name="Marcador de contenido 2">
            <a:extLst>
              <a:ext uri="{FF2B5EF4-FFF2-40B4-BE49-F238E27FC236}">
                <a16:creationId xmlns:a16="http://schemas.microsoft.com/office/drawing/2014/main" id="{3A069B14-970E-4565-B0E3-C692664C3663}"/>
              </a:ext>
            </a:extLst>
          </p:cNvPr>
          <p:cNvSpPr>
            <a:spLocks noGrp="1"/>
          </p:cNvSpPr>
          <p:nvPr>
            <p:ph idx="1"/>
          </p:nvPr>
        </p:nvSpPr>
        <p:spPr/>
        <p:txBody>
          <a:bodyPr/>
          <a:lstStyle/>
          <a:p>
            <a:r>
              <a:rPr lang="es-CL" dirty="0"/>
              <a:t>Consiste en definir cuando una historia de usuario esta completamente terminada.</a:t>
            </a:r>
          </a:p>
          <a:p>
            <a:r>
              <a:rPr lang="es-CL" dirty="0"/>
              <a:t>Si esta en un equipo de proyecto lo más probable es que se le invitará a resolver la siguiente pregunta: “Según tu criterio, ¿Cuándo estimas que la </a:t>
            </a:r>
            <a:r>
              <a:rPr lang="es-CL" dirty="0" err="1"/>
              <a:t>Story</a:t>
            </a:r>
            <a:r>
              <a:rPr lang="es-CL" dirty="0"/>
              <a:t> que desarrollas está terminada?”</a:t>
            </a:r>
          </a:p>
        </p:txBody>
      </p:sp>
    </p:spTree>
    <p:extLst>
      <p:ext uri="{BB962C8B-B14F-4D97-AF65-F5344CB8AC3E}">
        <p14:creationId xmlns:p14="http://schemas.microsoft.com/office/powerpoint/2010/main" val="22055988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56C8F-6282-4E60-A15D-F0624F4D20E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7AD4C54-D4CB-42F7-ABA8-474311C2766A}"/>
              </a:ext>
            </a:extLst>
          </p:cNvPr>
          <p:cNvSpPr>
            <a:spLocks noGrp="1"/>
          </p:cNvSpPr>
          <p:nvPr>
            <p:ph idx="1"/>
          </p:nvPr>
        </p:nvSpPr>
        <p:spPr/>
        <p:txBody>
          <a:bodyPr>
            <a:normAutofit/>
          </a:bodyPr>
          <a:lstStyle/>
          <a:p>
            <a:r>
              <a:rPr lang="es-CL" dirty="0"/>
              <a:t>Para que no haya ambigüedad en su significado, es necesario que el equipo defina la noción de “terminado”.</a:t>
            </a:r>
          </a:p>
          <a:p>
            <a:r>
              <a:rPr lang="es-CL" dirty="0"/>
              <a:t>Esta noción debe verse reflejada en una lista visible y aceptada por todos, que permita poner fin a una User </a:t>
            </a:r>
            <a:r>
              <a:rPr lang="es-CL" dirty="0" err="1"/>
              <a:t>Story</a:t>
            </a:r>
            <a:r>
              <a:rPr lang="es-CL" dirty="0"/>
              <a:t>, así como a un Sprint.</a:t>
            </a:r>
          </a:p>
          <a:p>
            <a:r>
              <a:rPr lang="es-CL" dirty="0"/>
              <a:t>Estas listas no están congeladas en el tiempo. Deberán evolucionar con el contexto del proyecto y el aprendizaje realizado en cada Sprint.</a:t>
            </a:r>
          </a:p>
        </p:txBody>
      </p:sp>
    </p:spTree>
    <p:extLst>
      <p:ext uri="{BB962C8B-B14F-4D97-AF65-F5344CB8AC3E}">
        <p14:creationId xmlns:p14="http://schemas.microsoft.com/office/powerpoint/2010/main" val="71457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630BB-F44E-4865-B926-CE6899F3DE16}"/>
              </a:ext>
            </a:extLst>
          </p:cNvPr>
          <p:cNvSpPr>
            <a:spLocks noGrp="1"/>
          </p:cNvSpPr>
          <p:nvPr>
            <p:ph type="title"/>
          </p:nvPr>
        </p:nvSpPr>
        <p:spPr/>
        <p:txBody>
          <a:bodyPr/>
          <a:lstStyle/>
          <a:p>
            <a:r>
              <a:rPr lang="es-CL" dirty="0"/>
              <a:t>Coraje</a:t>
            </a:r>
          </a:p>
        </p:txBody>
      </p:sp>
      <p:sp>
        <p:nvSpPr>
          <p:cNvPr id="3" name="Marcador de contenido 2">
            <a:extLst>
              <a:ext uri="{FF2B5EF4-FFF2-40B4-BE49-F238E27FC236}">
                <a16:creationId xmlns:a16="http://schemas.microsoft.com/office/drawing/2014/main" id="{767D8366-DAA4-41BE-A526-221A1D54E688}"/>
              </a:ext>
            </a:extLst>
          </p:cNvPr>
          <p:cNvSpPr>
            <a:spLocks noGrp="1"/>
          </p:cNvSpPr>
          <p:nvPr>
            <p:ph idx="1"/>
          </p:nvPr>
        </p:nvSpPr>
        <p:spPr/>
        <p:txBody>
          <a:bodyPr/>
          <a:lstStyle/>
          <a:p>
            <a:r>
              <a:rPr lang="es-CL" dirty="0"/>
              <a:t>Para asegurar que se alcanzan los objetivos, algunas veces es necesario tomar decisiones o hacer elecciones que no son fáciles, lo que demanda un cierto grado de coraje y, en particular, arriesgarse a fallar.</a:t>
            </a:r>
          </a:p>
          <a:p>
            <a:r>
              <a:rPr lang="es-CL" dirty="0"/>
              <a:t>Por lo tanto, una cierta tolerancia al fallo va de la mano junto a este valor: Scrum permite por definición, que los fallos tengan pocas consecuencias.</a:t>
            </a:r>
          </a:p>
          <a:p>
            <a:endParaRPr lang="es-CL" dirty="0"/>
          </a:p>
        </p:txBody>
      </p:sp>
    </p:spTree>
    <p:extLst>
      <p:ext uri="{BB962C8B-B14F-4D97-AF65-F5344CB8AC3E}">
        <p14:creationId xmlns:p14="http://schemas.microsoft.com/office/powerpoint/2010/main" val="2407701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03636-FFF4-457D-A65D-12954209BC7C}"/>
              </a:ext>
            </a:extLst>
          </p:cNvPr>
          <p:cNvSpPr>
            <a:spLocks noGrp="1"/>
          </p:cNvSpPr>
          <p:nvPr>
            <p:ph type="title"/>
          </p:nvPr>
        </p:nvSpPr>
        <p:spPr/>
        <p:txBody>
          <a:bodyPr/>
          <a:lstStyle/>
          <a:p>
            <a:r>
              <a:rPr lang="es-CL" dirty="0"/>
              <a:t>Reunión de planificación de Sprint</a:t>
            </a:r>
          </a:p>
        </p:txBody>
      </p:sp>
      <p:sp>
        <p:nvSpPr>
          <p:cNvPr id="3" name="Marcador de contenido 2">
            <a:extLst>
              <a:ext uri="{FF2B5EF4-FFF2-40B4-BE49-F238E27FC236}">
                <a16:creationId xmlns:a16="http://schemas.microsoft.com/office/drawing/2014/main" id="{D5234FCC-3FF9-4E38-AED1-0A36C3DE4026}"/>
              </a:ext>
            </a:extLst>
          </p:cNvPr>
          <p:cNvSpPr>
            <a:spLocks noGrp="1"/>
          </p:cNvSpPr>
          <p:nvPr>
            <p:ph idx="1"/>
          </p:nvPr>
        </p:nvSpPr>
        <p:spPr/>
        <p:txBody>
          <a:bodyPr>
            <a:normAutofit lnSpcReduction="10000"/>
          </a:bodyPr>
          <a:lstStyle/>
          <a:p>
            <a:r>
              <a:rPr lang="es-CL" dirty="0"/>
              <a:t>La reunión de planificación del Sprint (o Sprint </a:t>
            </a:r>
            <a:r>
              <a:rPr lang="es-CL" dirty="0" err="1"/>
              <a:t>Planning</a:t>
            </a:r>
            <a:r>
              <a:rPr lang="es-CL" dirty="0"/>
              <a:t>) es una ceremonia importante en el método Scrum. Una planificación del Sprint mal realizada puede poner en riesgo un Sprint completo.</a:t>
            </a:r>
          </a:p>
          <a:p>
            <a:r>
              <a:rPr lang="es-CL" dirty="0"/>
              <a:t>La sesión de planificación del Sprint, habitualmente guiada por el Scrum Master, se desarrolla en tres partes:</a:t>
            </a:r>
          </a:p>
          <a:p>
            <a:pPr lvl="1"/>
            <a:r>
              <a:rPr lang="es-CL" dirty="0"/>
              <a:t>Presentación de las User </a:t>
            </a:r>
            <a:r>
              <a:rPr lang="es-CL" dirty="0" err="1"/>
              <a:t>Stories</a:t>
            </a:r>
            <a:r>
              <a:rPr lang="es-CL" dirty="0"/>
              <a:t> por el </a:t>
            </a:r>
            <a:r>
              <a:rPr lang="es-CL" dirty="0" err="1"/>
              <a:t>Product</a:t>
            </a:r>
            <a:r>
              <a:rPr lang="es-CL" dirty="0"/>
              <a:t> </a:t>
            </a:r>
            <a:r>
              <a:rPr lang="es-CL" dirty="0" err="1"/>
              <a:t>Owner</a:t>
            </a:r>
            <a:r>
              <a:rPr lang="es-CL" dirty="0"/>
              <a:t>.</a:t>
            </a:r>
          </a:p>
          <a:p>
            <a:pPr lvl="1"/>
            <a:r>
              <a:rPr lang="es-CL" dirty="0"/>
              <a:t>¿Qué trabajo se realizará durante el Sprint? (Objetivo del Sprint).</a:t>
            </a:r>
          </a:p>
          <a:p>
            <a:pPr lvl="1"/>
            <a:r>
              <a:rPr lang="es-CL" dirty="0"/>
              <a:t>¿Cómo realizar el trabajo previsto? (División de las User </a:t>
            </a:r>
            <a:r>
              <a:rPr lang="es-CL" dirty="0" err="1"/>
              <a:t>Stories</a:t>
            </a:r>
            <a:r>
              <a:rPr lang="es-CL" dirty="0"/>
              <a:t> en tareas de desarrollo).</a:t>
            </a:r>
          </a:p>
        </p:txBody>
      </p:sp>
    </p:spTree>
    <p:extLst>
      <p:ext uri="{BB962C8B-B14F-4D97-AF65-F5344CB8AC3E}">
        <p14:creationId xmlns:p14="http://schemas.microsoft.com/office/powerpoint/2010/main" val="20463720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F89B0-8BF1-4935-80D4-077E9EBB9A76}"/>
              </a:ext>
            </a:extLst>
          </p:cNvPr>
          <p:cNvSpPr>
            <a:spLocks noGrp="1"/>
          </p:cNvSpPr>
          <p:nvPr>
            <p:ph type="title"/>
          </p:nvPr>
        </p:nvSpPr>
        <p:spPr/>
        <p:txBody>
          <a:bodyPr/>
          <a:lstStyle/>
          <a:p>
            <a:r>
              <a:rPr lang="es-CL" dirty="0"/>
              <a:t>Presentación de las User </a:t>
            </a:r>
            <a:r>
              <a:rPr lang="es-CL" dirty="0" err="1"/>
              <a:t>Stories</a:t>
            </a:r>
            <a:endParaRPr lang="es-CL" dirty="0"/>
          </a:p>
        </p:txBody>
      </p:sp>
      <p:sp>
        <p:nvSpPr>
          <p:cNvPr id="3" name="Marcador de contenido 2">
            <a:extLst>
              <a:ext uri="{FF2B5EF4-FFF2-40B4-BE49-F238E27FC236}">
                <a16:creationId xmlns:a16="http://schemas.microsoft.com/office/drawing/2014/main" id="{9730290B-449C-4D34-90B0-6CC4ECCFEBAE}"/>
              </a:ext>
            </a:extLst>
          </p:cNvPr>
          <p:cNvSpPr>
            <a:spLocks noGrp="1"/>
          </p:cNvSpPr>
          <p:nvPr>
            <p:ph idx="1"/>
          </p:nvPr>
        </p:nvSpPr>
        <p:spPr/>
        <p:txBody>
          <a:bodyPr>
            <a:normAutofit fontScale="92500" lnSpcReduction="10000"/>
          </a:bodyPr>
          <a:lstStyle/>
          <a:p>
            <a:r>
              <a:rPr lang="es-CL" dirty="0"/>
              <a:t>Durante esta fase, es cuando cada User </a:t>
            </a:r>
            <a:r>
              <a:rPr lang="es-CL" dirty="0" err="1"/>
              <a:t>Story</a:t>
            </a:r>
            <a:r>
              <a:rPr lang="es-CL" dirty="0"/>
              <a:t> se leerá y se explicará al equipo de desarrollo para que tenga todos los elementos necesarios para poder estimar su complejidad de desarrollo y visualizar la descomposición en tareas (desarrollo, pruebas, etc.).</a:t>
            </a:r>
          </a:p>
          <a:p>
            <a:r>
              <a:rPr lang="es-CL" dirty="0"/>
              <a:t>Prestar atención a la forma que se elige para presentar cuando ostenta el rol de </a:t>
            </a:r>
            <a:r>
              <a:rPr lang="es-CL" dirty="0" err="1"/>
              <a:t>Product</a:t>
            </a:r>
            <a:r>
              <a:rPr lang="es-CL" dirty="0"/>
              <a:t> </a:t>
            </a:r>
            <a:r>
              <a:rPr lang="es-CL" dirty="0" err="1"/>
              <a:t>Owner</a:t>
            </a:r>
            <a:r>
              <a:rPr lang="es-CL" dirty="0"/>
              <a:t>. Habitualmente el método preferido es recorrer una a una las líneas de un archivo Excel que contenga las User </a:t>
            </a:r>
            <a:r>
              <a:rPr lang="es-CL" dirty="0" err="1"/>
              <a:t>Stories</a:t>
            </a:r>
            <a:r>
              <a:rPr lang="es-CL" dirty="0"/>
              <a:t>, lo que no es recomendable.</a:t>
            </a:r>
          </a:p>
          <a:p>
            <a:r>
              <a:rPr lang="es-CL" dirty="0"/>
              <a:t>Las User </a:t>
            </a:r>
            <a:r>
              <a:rPr lang="es-CL" dirty="0" err="1"/>
              <a:t>Stories</a:t>
            </a:r>
            <a:r>
              <a:rPr lang="es-CL" dirty="0"/>
              <a:t> se escriben en los </a:t>
            </a:r>
            <a:r>
              <a:rPr lang="es-CL" dirty="0" err="1"/>
              <a:t>post-it</a:t>
            </a:r>
            <a:r>
              <a:rPr lang="es-CL" dirty="0"/>
              <a:t> y se muestran uno a uno en un tablero por orden de importancia.</a:t>
            </a:r>
          </a:p>
        </p:txBody>
      </p:sp>
    </p:spTree>
    <p:extLst>
      <p:ext uri="{BB962C8B-B14F-4D97-AF65-F5344CB8AC3E}">
        <p14:creationId xmlns:p14="http://schemas.microsoft.com/office/powerpoint/2010/main" val="7597468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9821E-FB9A-4336-8422-9DDCEB440A9A}"/>
              </a:ext>
            </a:extLst>
          </p:cNvPr>
          <p:cNvSpPr>
            <a:spLocks noGrp="1"/>
          </p:cNvSpPr>
          <p:nvPr>
            <p:ph type="title"/>
          </p:nvPr>
        </p:nvSpPr>
        <p:spPr/>
        <p:txBody>
          <a:bodyPr/>
          <a:lstStyle/>
          <a:p>
            <a:r>
              <a:rPr lang="es-CL" dirty="0" err="1"/>
              <a:t>Obejtivo</a:t>
            </a:r>
            <a:r>
              <a:rPr lang="es-CL" dirty="0"/>
              <a:t> del Sprint</a:t>
            </a:r>
          </a:p>
        </p:txBody>
      </p:sp>
      <p:sp>
        <p:nvSpPr>
          <p:cNvPr id="3" name="Marcador de contenido 2">
            <a:extLst>
              <a:ext uri="{FF2B5EF4-FFF2-40B4-BE49-F238E27FC236}">
                <a16:creationId xmlns:a16="http://schemas.microsoft.com/office/drawing/2014/main" id="{474FA5EE-A08D-4290-B11E-C2B05F5F8083}"/>
              </a:ext>
            </a:extLst>
          </p:cNvPr>
          <p:cNvSpPr>
            <a:spLocks noGrp="1"/>
          </p:cNvSpPr>
          <p:nvPr>
            <p:ph idx="1"/>
          </p:nvPr>
        </p:nvSpPr>
        <p:spPr/>
        <p:txBody>
          <a:bodyPr/>
          <a:lstStyle/>
          <a:p>
            <a:r>
              <a:rPr lang="es-CL" dirty="0"/>
              <a:t>Después de que el </a:t>
            </a:r>
            <a:r>
              <a:rPr lang="es-CL" dirty="0" err="1"/>
              <a:t>Product</a:t>
            </a:r>
            <a:r>
              <a:rPr lang="es-CL" dirty="0"/>
              <a:t> </a:t>
            </a:r>
            <a:r>
              <a:rPr lang="es-CL" dirty="0" err="1"/>
              <a:t>Owner</a:t>
            </a:r>
            <a:r>
              <a:rPr lang="es-CL" dirty="0"/>
              <a:t> haya revisado el conjunto del </a:t>
            </a:r>
            <a:r>
              <a:rPr lang="es-CL" dirty="0" err="1"/>
              <a:t>Product</a:t>
            </a:r>
            <a:r>
              <a:rPr lang="es-CL" dirty="0"/>
              <a:t> Backlog que considera para el Sprint, el equipo ahora puede estimar cada User </a:t>
            </a:r>
            <a:r>
              <a:rPr lang="es-CL" dirty="0" err="1"/>
              <a:t>Story</a:t>
            </a:r>
            <a:r>
              <a:rPr lang="es-CL" dirty="0"/>
              <a:t>. Se puede prever una duración del orden de 3 horas para esta etapa, para un Sprint de un mes.</a:t>
            </a:r>
          </a:p>
          <a:p>
            <a:r>
              <a:rPr lang="es-CL" dirty="0"/>
              <a:t>Cada User </a:t>
            </a:r>
            <a:r>
              <a:rPr lang="es-CL" dirty="0" err="1"/>
              <a:t>Story</a:t>
            </a:r>
            <a:r>
              <a:rPr lang="es-CL" dirty="0"/>
              <a:t> que el equipo de desarrollo tenga en cuenta será añadida al Sprint Backlog y, por lo tanto, conducirá a la definición del objetivo del Sprint</a:t>
            </a:r>
          </a:p>
          <a:p>
            <a:r>
              <a:rPr lang="es-CL" dirty="0"/>
              <a:t>A pesar del aspecto técnico de esta fase el </a:t>
            </a:r>
            <a:r>
              <a:rPr lang="es-CL" dirty="0" err="1"/>
              <a:t>Product</a:t>
            </a:r>
            <a:r>
              <a:rPr lang="es-CL" dirty="0"/>
              <a:t> </a:t>
            </a:r>
            <a:r>
              <a:rPr lang="es-CL" dirty="0" err="1"/>
              <a:t>Owner</a:t>
            </a:r>
            <a:r>
              <a:rPr lang="es-CL" dirty="0"/>
              <a:t> debe estar presente o poder ser preguntado. </a:t>
            </a:r>
          </a:p>
        </p:txBody>
      </p:sp>
    </p:spTree>
    <p:extLst>
      <p:ext uri="{BB962C8B-B14F-4D97-AF65-F5344CB8AC3E}">
        <p14:creationId xmlns:p14="http://schemas.microsoft.com/office/powerpoint/2010/main" val="28124092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A16C3-DA8B-4020-B09B-1068400F720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7F584EB-7AC2-4F6D-9F7E-F1F99668F30C}"/>
              </a:ext>
            </a:extLst>
          </p:cNvPr>
          <p:cNvSpPr>
            <a:spLocks noGrp="1"/>
          </p:cNvSpPr>
          <p:nvPr>
            <p:ph idx="1"/>
          </p:nvPr>
        </p:nvSpPr>
        <p:spPr/>
        <p:txBody>
          <a:bodyPr/>
          <a:lstStyle/>
          <a:p>
            <a:r>
              <a:rPr lang="es-CL" dirty="0"/>
              <a:t>Puede que el PO haya sobreestimado la capacidad del equipo de desarrollo, o puede el equipo de desarrollo se de cuenta que no hay suficientes User </a:t>
            </a:r>
            <a:r>
              <a:rPr lang="es-CL" dirty="0" err="1"/>
              <a:t>Stories</a:t>
            </a:r>
            <a:r>
              <a:rPr lang="es-CL" dirty="0"/>
              <a:t> para el Sprint. En este caso el PO y el equipo deben entrar en una negociación para añadir o eliminar User </a:t>
            </a:r>
            <a:r>
              <a:rPr lang="es-CL" dirty="0" err="1"/>
              <a:t>Stories</a:t>
            </a:r>
            <a:r>
              <a:rPr lang="es-CL" dirty="0"/>
              <a:t>.</a:t>
            </a:r>
          </a:p>
          <a:p>
            <a:endParaRPr lang="es-CL" dirty="0"/>
          </a:p>
        </p:txBody>
      </p:sp>
    </p:spTree>
    <p:extLst>
      <p:ext uri="{BB962C8B-B14F-4D97-AF65-F5344CB8AC3E}">
        <p14:creationId xmlns:p14="http://schemas.microsoft.com/office/powerpoint/2010/main" val="25016220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D04C7-6B28-4D91-86A5-F0477B5E4209}"/>
              </a:ext>
            </a:extLst>
          </p:cNvPr>
          <p:cNvSpPr>
            <a:spLocks noGrp="1"/>
          </p:cNvSpPr>
          <p:nvPr>
            <p:ph type="title"/>
          </p:nvPr>
        </p:nvSpPr>
        <p:spPr/>
        <p:txBody>
          <a:bodyPr/>
          <a:lstStyle/>
          <a:p>
            <a:r>
              <a:rPr lang="es-CL" dirty="0"/>
              <a:t>¿Cómo realizar el trabajo previsto?</a:t>
            </a:r>
          </a:p>
        </p:txBody>
      </p:sp>
      <p:sp>
        <p:nvSpPr>
          <p:cNvPr id="3" name="Marcador de contenido 2">
            <a:extLst>
              <a:ext uri="{FF2B5EF4-FFF2-40B4-BE49-F238E27FC236}">
                <a16:creationId xmlns:a16="http://schemas.microsoft.com/office/drawing/2014/main" id="{91CBDB57-D820-462D-AF5C-F29112BEB5A9}"/>
              </a:ext>
            </a:extLst>
          </p:cNvPr>
          <p:cNvSpPr>
            <a:spLocks noGrp="1"/>
          </p:cNvSpPr>
          <p:nvPr>
            <p:ph idx="1"/>
          </p:nvPr>
        </p:nvSpPr>
        <p:spPr/>
        <p:txBody>
          <a:bodyPr>
            <a:normAutofit lnSpcReduction="10000"/>
          </a:bodyPr>
          <a:lstStyle/>
          <a:p>
            <a:r>
              <a:rPr lang="es-CL" dirty="0"/>
              <a:t>Ahora que el Sprint Backlog está constituido, ha llegado el momento para el equipo de desarrollo de responder de manera concreta a la pregunta: "¿Cómo realizar estas User </a:t>
            </a:r>
            <a:r>
              <a:rPr lang="es-CL" dirty="0" err="1"/>
              <a:t>Stories</a:t>
            </a:r>
            <a:r>
              <a:rPr lang="es-CL" dirty="0"/>
              <a:t>?".</a:t>
            </a:r>
          </a:p>
          <a:p>
            <a:r>
              <a:rPr lang="es-CL" dirty="0"/>
              <a:t>Para hacer esto, la última etapa de la planificación del Sprint prevé que cada User </a:t>
            </a:r>
            <a:r>
              <a:rPr lang="es-CL" dirty="0" err="1"/>
              <a:t>Story</a:t>
            </a:r>
            <a:r>
              <a:rPr lang="es-CL" dirty="0"/>
              <a:t> se descompondrá en tareas, que son los trabajos a realizar por cada desarrollador o </a:t>
            </a:r>
            <a:r>
              <a:rPr lang="es-CL" dirty="0" err="1"/>
              <a:t>tester</a:t>
            </a:r>
            <a:r>
              <a:rPr lang="es-CL" dirty="0"/>
              <a:t>, para conseguir realizar completamente la </a:t>
            </a:r>
            <a:r>
              <a:rPr lang="es-CL" dirty="0" err="1"/>
              <a:t>user</a:t>
            </a:r>
            <a:r>
              <a:rPr lang="es-CL" dirty="0"/>
              <a:t> </a:t>
            </a:r>
            <a:r>
              <a:rPr lang="es-CL" dirty="0" err="1"/>
              <a:t>story</a:t>
            </a:r>
            <a:r>
              <a:rPr lang="es-CL" dirty="0"/>
              <a:t>.</a:t>
            </a:r>
          </a:p>
          <a:p>
            <a:r>
              <a:rPr lang="es-CL" dirty="0"/>
              <a:t>En principio, las tareas se describen en las fichas o </a:t>
            </a:r>
            <a:r>
              <a:rPr lang="es-CL" dirty="0" err="1"/>
              <a:t>post-it</a:t>
            </a:r>
            <a:r>
              <a:rPr lang="es-CL" dirty="0"/>
              <a:t> ubicados en la columna "Pendiente" del Scrum </a:t>
            </a:r>
            <a:r>
              <a:rPr lang="es-CL" dirty="0" err="1"/>
              <a:t>Board</a:t>
            </a:r>
            <a:r>
              <a:rPr lang="es-CL" dirty="0"/>
              <a:t>, junto a la </a:t>
            </a:r>
            <a:r>
              <a:rPr lang="es-CL" dirty="0" err="1"/>
              <a:t>Story</a:t>
            </a:r>
            <a:r>
              <a:rPr lang="es-CL" dirty="0"/>
              <a:t> correspondiente.</a:t>
            </a:r>
          </a:p>
        </p:txBody>
      </p:sp>
    </p:spTree>
    <p:extLst>
      <p:ext uri="{BB962C8B-B14F-4D97-AF65-F5344CB8AC3E}">
        <p14:creationId xmlns:p14="http://schemas.microsoft.com/office/powerpoint/2010/main" val="18238763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8BBD8B83-C5A2-4FBA-ABEA-665164690332}"/>
              </a:ext>
            </a:extLst>
          </p:cNvPr>
          <p:cNvSpPr>
            <a:spLocks noGrp="1"/>
          </p:cNvSpPr>
          <p:nvPr>
            <p:ph type="ctrTitle"/>
          </p:nvPr>
        </p:nvSpPr>
        <p:spPr/>
        <p:txBody>
          <a:bodyPr/>
          <a:lstStyle/>
          <a:p>
            <a:r>
              <a:rPr lang="es-CL" dirty="0" err="1"/>
              <a:t>Daily</a:t>
            </a:r>
            <a:r>
              <a:rPr lang="es-CL" dirty="0"/>
              <a:t> Scrum</a:t>
            </a:r>
          </a:p>
        </p:txBody>
      </p:sp>
      <p:sp>
        <p:nvSpPr>
          <p:cNvPr id="10" name="Subtítulo 9">
            <a:extLst>
              <a:ext uri="{FF2B5EF4-FFF2-40B4-BE49-F238E27FC236}">
                <a16:creationId xmlns:a16="http://schemas.microsoft.com/office/drawing/2014/main" id="{503757A3-D45D-4682-BC5A-297FFF419F97}"/>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4259054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103ED-41EA-4E9A-B571-83AD469518E3}"/>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4619C856-0DEB-4329-9556-2000A561140F}"/>
              </a:ext>
            </a:extLst>
          </p:cNvPr>
          <p:cNvSpPr>
            <a:spLocks noGrp="1"/>
          </p:cNvSpPr>
          <p:nvPr>
            <p:ph idx="1"/>
          </p:nvPr>
        </p:nvSpPr>
        <p:spPr/>
        <p:txBody>
          <a:bodyPr/>
          <a:lstStyle/>
          <a:p>
            <a:r>
              <a:rPr lang="es-CL" dirty="0"/>
              <a:t>Con el objetivo de respetar los tres pilares del método Scrum que permiten anticipar cualquier eventual desvío, es indispensable evaluar la situación a diario.</a:t>
            </a:r>
          </a:p>
          <a:p>
            <a:r>
              <a:rPr lang="es-CL" dirty="0"/>
              <a:t>En este momento podemos ser transparentes, expresando las dificultades encontradas y mostrando el trabajo realizado, así como comprobar la adaptación a la diferente información generada.</a:t>
            </a:r>
          </a:p>
        </p:txBody>
      </p:sp>
    </p:spTree>
    <p:extLst>
      <p:ext uri="{BB962C8B-B14F-4D97-AF65-F5344CB8AC3E}">
        <p14:creationId xmlns:p14="http://schemas.microsoft.com/office/powerpoint/2010/main" val="29026240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82145-7BC4-43A6-B26C-04E4AA826395}"/>
              </a:ext>
            </a:extLst>
          </p:cNvPr>
          <p:cNvSpPr>
            <a:spLocks noGrp="1"/>
          </p:cNvSpPr>
          <p:nvPr>
            <p:ph type="title"/>
          </p:nvPr>
        </p:nvSpPr>
        <p:spPr/>
        <p:txBody>
          <a:bodyPr/>
          <a:lstStyle/>
          <a:p>
            <a:r>
              <a:rPr lang="es-CL" dirty="0"/>
              <a:t>Un protocolo a respetar</a:t>
            </a:r>
          </a:p>
        </p:txBody>
      </p:sp>
      <p:sp>
        <p:nvSpPr>
          <p:cNvPr id="3" name="Marcador de contenido 2">
            <a:extLst>
              <a:ext uri="{FF2B5EF4-FFF2-40B4-BE49-F238E27FC236}">
                <a16:creationId xmlns:a16="http://schemas.microsoft.com/office/drawing/2014/main" id="{71A7C3C4-9291-4038-BAB3-925E1993739C}"/>
              </a:ext>
            </a:extLst>
          </p:cNvPr>
          <p:cNvSpPr>
            <a:spLocks noGrp="1"/>
          </p:cNvSpPr>
          <p:nvPr>
            <p:ph idx="1"/>
          </p:nvPr>
        </p:nvSpPr>
        <p:spPr/>
        <p:txBody>
          <a:bodyPr>
            <a:normAutofit fontScale="77500" lnSpcReduction="20000"/>
          </a:bodyPr>
          <a:lstStyle/>
          <a:p>
            <a:r>
              <a:rPr lang="es-CL" dirty="0"/>
              <a:t>El Scrum Meeting forma parte de las ceremonias de Scrum y, por consiguiente, debe seguir directivas concretas:</a:t>
            </a:r>
          </a:p>
          <a:p>
            <a:pPr lvl="1"/>
            <a:r>
              <a:rPr lang="es-CL" dirty="0"/>
              <a:t>Esta evaluación debe reunir a todo el equipo de realización y al Scrum Master delante del tablero de tareas y del gráfico de seguimiento (</a:t>
            </a:r>
            <a:r>
              <a:rPr lang="es-CL" dirty="0" err="1"/>
              <a:t>Burn</a:t>
            </a:r>
            <a:r>
              <a:rPr lang="es-CL" dirty="0"/>
              <a:t> Down u otro).</a:t>
            </a:r>
          </a:p>
          <a:p>
            <a:pPr lvl="1"/>
            <a:r>
              <a:rPr lang="es-CL" dirty="0"/>
              <a:t>Puede ser útil que el </a:t>
            </a:r>
            <a:r>
              <a:rPr lang="es-CL" dirty="0" err="1"/>
              <a:t>Product</a:t>
            </a:r>
            <a:r>
              <a:rPr lang="es-CL" dirty="0"/>
              <a:t> </a:t>
            </a:r>
            <a:r>
              <a:rPr lang="es-CL" dirty="0" err="1"/>
              <a:t>Owner</a:t>
            </a:r>
            <a:r>
              <a:rPr lang="es-CL" dirty="0"/>
              <a:t> (o alguno de sus representantes) participe, pero debería estar de oyente.</a:t>
            </a:r>
          </a:p>
          <a:p>
            <a:pPr lvl="1"/>
            <a:r>
              <a:rPr lang="es-CL" dirty="0"/>
              <a:t>Puede haber invitados (miembros del </a:t>
            </a:r>
            <a:r>
              <a:rPr lang="es-CL" dirty="0" err="1"/>
              <a:t>management</a:t>
            </a:r>
            <a:r>
              <a:rPr lang="es-CL" dirty="0"/>
              <a:t>, ayudantes externos del equipo, etc.) pero estos últimos deben tener también un papel pasivo.</a:t>
            </a:r>
          </a:p>
          <a:p>
            <a:pPr lvl="1"/>
            <a:r>
              <a:rPr lang="es-CL" dirty="0"/>
              <a:t>La duración no puede exceder 15 minutos.</a:t>
            </a:r>
          </a:p>
          <a:p>
            <a:pPr lvl="1"/>
            <a:r>
              <a:rPr lang="es-CL" dirty="0"/>
              <a:t>La reunión se debe desarrollar diariamente a la misma hora, en un momento en el que todos los participantes cuya asistencia sea obligatoria puedan estar presentes</a:t>
            </a:r>
          </a:p>
          <a:p>
            <a:pPr lvl="1"/>
            <a:r>
              <a:rPr lang="es-CL" dirty="0"/>
              <a:t>Los participantes deben permanecer de pie (de ahí el nombre "Stand up meeting" que algunas veces se da a esta ceremonial), lo que evitará que se pase demasiado tiempo en este tipo de reuniones.</a:t>
            </a:r>
          </a:p>
        </p:txBody>
      </p:sp>
    </p:spTree>
    <p:extLst>
      <p:ext uri="{BB962C8B-B14F-4D97-AF65-F5344CB8AC3E}">
        <p14:creationId xmlns:p14="http://schemas.microsoft.com/office/powerpoint/2010/main" val="2599009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D5D33-7997-4F36-9A5A-D412F338723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B05F9CB-4DBD-4E5A-AB07-47B81F74B859}"/>
              </a:ext>
            </a:extLst>
          </p:cNvPr>
          <p:cNvSpPr>
            <a:spLocks noGrp="1"/>
          </p:cNvSpPr>
          <p:nvPr>
            <p:ph idx="1"/>
          </p:nvPr>
        </p:nvSpPr>
        <p:spPr/>
        <p:txBody>
          <a:bodyPr>
            <a:normAutofit fontScale="85000" lnSpcReduction="20000"/>
          </a:bodyPr>
          <a:lstStyle/>
          <a:p>
            <a:r>
              <a:rPr lang="es-CL" dirty="0"/>
              <a:t>El primer objetivo del Scrum Meeting es ser transparente sobre el trabajo realizado desde el punto anterior y dar una visión precisa de la situación del Sprint a los participantes. Para ello, cada miembro del equipo debe responder a las tres preguntas siguientes:</a:t>
            </a:r>
          </a:p>
          <a:p>
            <a:pPr lvl="1"/>
            <a:r>
              <a:rPr lang="es-CL" dirty="0"/>
              <a:t>¿Qué he hecho ayer?</a:t>
            </a:r>
          </a:p>
          <a:p>
            <a:pPr lvl="1"/>
            <a:r>
              <a:rPr lang="es-CL" dirty="0"/>
              <a:t>¿Qué voy a hacer hoy?</a:t>
            </a:r>
          </a:p>
          <a:p>
            <a:pPr lvl="1"/>
            <a:r>
              <a:rPr lang="es-CL" dirty="0"/>
              <a:t>¿Qué dificultades he encontrado?</a:t>
            </a:r>
          </a:p>
          <a:p>
            <a:r>
              <a:rPr lang="es-CL" dirty="0"/>
              <a:t>No se trata de intentar resolver los problemas durante esta reunión, lo que puede penalizar su duración y rápidamente sobrepasar los 15 minutos establecidos. Cada problema se podrá resolver y discutir después de este punto de situación por parte de los miembros del equipo. El Scrum Master debe vigilar esta situación.</a:t>
            </a:r>
          </a:p>
        </p:txBody>
      </p:sp>
    </p:spTree>
    <p:extLst>
      <p:ext uri="{BB962C8B-B14F-4D97-AF65-F5344CB8AC3E}">
        <p14:creationId xmlns:p14="http://schemas.microsoft.com/office/powerpoint/2010/main" val="18974317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3C1206-777D-4825-88B0-E5A9CD789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87CC0A4-C856-4E9E-8CD3-CBEA859086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68CDA2D2-C73C-444F-BC41-1D2D3DEA77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2178C27A-D130-4388-AF37-463786F4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CAA1534-DC72-4BA7-9175-B9AA333B3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0FA6DA9-1B56-4535-8F6A-8CC7C21D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DFF78E-0A7A-4FD4-9040-D08087E1B6E3}"/>
              </a:ext>
            </a:extLst>
          </p:cNvPr>
          <p:cNvSpPr>
            <a:spLocks noGrp="1"/>
          </p:cNvSpPr>
          <p:nvPr>
            <p:ph type="title"/>
          </p:nvPr>
        </p:nvSpPr>
        <p:spPr>
          <a:xfrm>
            <a:off x="1964445" y="808056"/>
            <a:ext cx="2668106" cy="1077229"/>
          </a:xfrm>
        </p:spPr>
        <p:txBody>
          <a:bodyPr>
            <a:normAutofit/>
          </a:bodyPr>
          <a:lstStyle/>
          <a:p>
            <a:pPr algn="l"/>
            <a:endParaRPr lang="es-CL" sz="2800"/>
          </a:p>
        </p:txBody>
      </p:sp>
      <p:sp>
        <p:nvSpPr>
          <p:cNvPr id="9" name="Content Placeholder 8">
            <a:extLst>
              <a:ext uri="{FF2B5EF4-FFF2-40B4-BE49-F238E27FC236}">
                <a16:creationId xmlns:a16="http://schemas.microsoft.com/office/drawing/2014/main" id="{488A300E-B3B5-40E8-9F06-88341E9EF02C}"/>
              </a:ext>
            </a:extLst>
          </p:cNvPr>
          <p:cNvSpPr>
            <a:spLocks noGrp="1"/>
          </p:cNvSpPr>
          <p:nvPr>
            <p:ph idx="1"/>
          </p:nvPr>
        </p:nvSpPr>
        <p:spPr>
          <a:xfrm>
            <a:off x="1964444" y="2052116"/>
            <a:ext cx="2664217" cy="3997828"/>
          </a:xfrm>
        </p:spPr>
        <p:txBody>
          <a:bodyPr>
            <a:normAutofit/>
          </a:bodyPr>
          <a:lstStyle/>
          <a:p>
            <a:r>
              <a:rPr lang="en-US" sz="1600" dirty="0"/>
              <a:t>La imagen </a:t>
            </a:r>
            <a:r>
              <a:rPr lang="en-US" sz="1600" dirty="0" err="1"/>
              <a:t>muestra</a:t>
            </a:r>
            <a:r>
              <a:rPr lang="en-US" sz="1600" dirty="0"/>
              <a:t> de que </a:t>
            </a:r>
            <a:r>
              <a:rPr lang="en-US" sz="1600" dirty="0" err="1"/>
              <a:t>va</a:t>
            </a:r>
            <a:r>
              <a:rPr lang="en-US" sz="1600" dirty="0"/>
              <a:t> </a:t>
            </a:r>
            <a:r>
              <a:rPr lang="en-US" sz="1600" dirty="0" err="1"/>
              <a:t>este</a:t>
            </a:r>
            <a:r>
              <a:rPr lang="en-US" sz="1600" dirty="0"/>
              <a:t> modo operative.</a:t>
            </a:r>
          </a:p>
        </p:txBody>
      </p:sp>
      <p:sp>
        <p:nvSpPr>
          <p:cNvPr id="24" name="Rectangle 23">
            <a:extLst>
              <a:ext uri="{FF2B5EF4-FFF2-40B4-BE49-F238E27FC236}">
                <a16:creationId xmlns:a16="http://schemas.microsoft.com/office/drawing/2014/main" id="{A410BC7F-87B3-4CCB-9B94-34774287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F9868806-2166-4CAA-81B6-4FFFC2BD8AEA}"/>
              </a:ext>
            </a:extLst>
          </p:cNvPr>
          <p:cNvPicPr>
            <a:picLocks noChangeAspect="1"/>
          </p:cNvPicPr>
          <p:nvPr/>
        </p:nvPicPr>
        <p:blipFill>
          <a:blip r:embed="rId5"/>
          <a:stretch>
            <a:fillRect/>
          </a:stretch>
        </p:blipFill>
        <p:spPr>
          <a:xfrm>
            <a:off x="5756053" y="1512669"/>
            <a:ext cx="5303975" cy="3832121"/>
          </a:xfrm>
          <a:prstGeom prst="rect">
            <a:avLst/>
          </a:prstGeom>
          <a:ln w="12700">
            <a:noFill/>
          </a:ln>
        </p:spPr>
      </p:pic>
      <p:sp>
        <p:nvSpPr>
          <p:cNvPr id="26" name="Rectangle 25">
            <a:extLst>
              <a:ext uri="{FF2B5EF4-FFF2-40B4-BE49-F238E27FC236}">
                <a16:creationId xmlns:a16="http://schemas.microsoft.com/office/drawing/2014/main" id="{A4660925-FEEF-4376-AB97-2A476C3BB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E1AD28C-96FE-4191-8A2F-7739CF978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54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7AEFD-CE06-4EFD-9624-B6B6FE50AC86}"/>
              </a:ext>
            </a:extLst>
          </p:cNvPr>
          <p:cNvSpPr>
            <a:spLocks noGrp="1"/>
          </p:cNvSpPr>
          <p:nvPr>
            <p:ph type="title"/>
          </p:nvPr>
        </p:nvSpPr>
        <p:spPr/>
        <p:txBody>
          <a:bodyPr/>
          <a:lstStyle/>
          <a:p>
            <a:r>
              <a:rPr lang="es-CL" dirty="0"/>
              <a:t>Enfoque</a:t>
            </a:r>
          </a:p>
        </p:txBody>
      </p:sp>
      <p:sp>
        <p:nvSpPr>
          <p:cNvPr id="3" name="Marcador de contenido 2">
            <a:extLst>
              <a:ext uri="{FF2B5EF4-FFF2-40B4-BE49-F238E27FC236}">
                <a16:creationId xmlns:a16="http://schemas.microsoft.com/office/drawing/2014/main" id="{608F34E9-B704-4B1D-A07F-54FB9C300AE4}"/>
              </a:ext>
            </a:extLst>
          </p:cNvPr>
          <p:cNvSpPr>
            <a:spLocks noGrp="1"/>
          </p:cNvSpPr>
          <p:nvPr>
            <p:ph idx="1"/>
          </p:nvPr>
        </p:nvSpPr>
        <p:spPr/>
        <p:txBody>
          <a:bodyPr/>
          <a:lstStyle/>
          <a:p>
            <a:r>
              <a:rPr lang="es-CL" dirty="0"/>
              <a:t>Desde el momento en el que se ha conseguido un compromiso colectivo del equipo Scrum, cada uno debe enfocar su energía en una misma dirección, para asegurar el éxito en la consecución del objetivo.</a:t>
            </a:r>
          </a:p>
        </p:txBody>
      </p:sp>
    </p:spTree>
    <p:extLst>
      <p:ext uri="{BB962C8B-B14F-4D97-AF65-F5344CB8AC3E}">
        <p14:creationId xmlns:p14="http://schemas.microsoft.com/office/powerpoint/2010/main" val="30727411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8F8E0-B846-48F0-827A-DEC591113C09}"/>
              </a:ext>
            </a:extLst>
          </p:cNvPr>
          <p:cNvSpPr>
            <a:spLocks noGrp="1"/>
          </p:cNvSpPr>
          <p:nvPr>
            <p:ph type="title"/>
          </p:nvPr>
        </p:nvSpPr>
        <p:spPr/>
        <p:txBody>
          <a:bodyPr/>
          <a:lstStyle/>
          <a:p>
            <a:r>
              <a:rPr lang="es-CL" dirty="0"/>
              <a:t>Scrum Master y su rol en el Scrum Meeting</a:t>
            </a:r>
          </a:p>
        </p:txBody>
      </p:sp>
      <p:sp>
        <p:nvSpPr>
          <p:cNvPr id="3" name="Marcador de contenido 2">
            <a:extLst>
              <a:ext uri="{FF2B5EF4-FFF2-40B4-BE49-F238E27FC236}">
                <a16:creationId xmlns:a16="http://schemas.microsoft.com/office/drawing/2014/main" id="{247B794A-DF7D-4103-BBA3-0768917C875C}"/>
              </a:ext>
            </a:extLst>
          </p:cNvPr>
          <p:cNvSpPr>
            <a:spLocks noGrp="1"/>
          </p:cNvSpPr>
          <p:nvPr>
            <p:ph idx="1"/>
          </p:nvPr>
        </p:nvSpPr>
        <p:spPr/>
        <p:txBody>
          <a:bodyPr>
            <a:normAutofit/>
          </a:bodyPr>
          <a:lstStyle/>
          <a:p>
            <a:r>
              <a:rPr lang="es-CL" dirty="0"/>
              <a:t>Además de facilitar la ceremonia vigilando que se respete el turno y tiempo de palabra y que cada uno escuche con atención, deberá vigilar los problemas que no se puedan resolver por los miembros del equipo.</a:t>
            </a:r>
          </a:p>
          <a:p>
            <a:r>
              <a:rPr lang="es-CL" dirty="0"/>
              <a:t>El Scrum Master debe vigilar que los puntos de bloqueo se resuelvan, para que el equipo de realización pueda concentrarse en su objetivo principal: producir una aplicación de calidad.</a:t>
            </a:r>
          </a:p>
        </p:txBody>
      </p:sp>
    </p:spTree>
    <p:extLst>
      <p:ext uri="{BB962C8B-B14F-4D97-AF65-F5344CB8AC3E}">
        <p14:creationId xmlns:p14="http://schemas.microsoft.com/office/powerpoint/2010/main" val="10092625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11F66-4CBB-4B98-A3CD-BC2C09CA2397}"/>
              </a:ext>
            </a:extLst>
          </p:cNvPr>
          <p:cNvSpPr>
            <a:spLocks noGrp="1"/>
          </p:cNvSpPr>
          <p:nvPr>
            <p:ph type="title"/>
          </p:nvPr>
        </p:nvSpPr>
        <p:spPr/>
        <p:txBody>
          <a:bodyPr/>
          <a:lstStyle/>
          <a:p>
            <a:r>
              <a:rPr lang="es-CL" dirty="0"/>
              <a:t>Seguimiento de avances</a:t>
            </a:r>
          </a:p>
        </p:txBody>
      </p:sp>
      <p:sp>
        <p:nvSpPr>
          <p:cNvPr id="3" name="Marcador de contenido 2">
            <a:extLst>
              <a:ext uri="{FF2B5EF4-FFF2-40B4-BE49-F238E27FC236}">
                <a16:creationId xmlns:a16="http://schemas.microsoft.com/office/drawing/2014/main" id="{E4E9602F-D8F8-4800-843A-85653BE1A4B2}"/>
              </a:ext>
            </a:extLst>
          </p:cNvPr>
          <p:cNvSpPr>
            <a:spLocks noGrp="1"/>
          </p:cNvSpPr>
          <p:nvPr>
            <p:ph idx="1"/>
          </p:nvPr>
        </p:nvSpPr>
        <p:spPr/>
        <p:txBody>
          <a:bodyPr/>
          <a:lstStyle/>
          <a:p>
            <a:r>
              <a:rPr lang="es-CL" dirty="0"/>
              <a:t>La melé diaria es la ocasión de visualizar el avance de las User </a:t>
            </a:r>
            <a:r>
              <a:rPr lang="es-CL" dirty="0" err="1"/>
              <a:t>Stories</a:t>
            </a:r>
            <a:r>
              <a:rPr lang="es-CL" dirty="0"/>
              <a:t> y de las tareas asociadas.</a:t>
            </a:r>
          </a:p>
          <a:p>
            <a:r>
              <a:rPr lang="es-CL" dirty="0"/>
              <a:t>Durante su turno de palabra, el miembro del equipo debe actualizar el estado, si todavía no lo ha hecho: Pendiente, En curso, Finalizado.</a:t>
            </a:r>
          </a:p>
          <a:p>
            <a:r>
              <a:rPr lang="es-CL" dirty="0"/>
              <a:t>A continuación, el equipo va a actualizar el gráfico </a:t>
            </a:r>
            <a:r>
              <a:rPr lang="es-CL" dirty="0" err="1"/>
              <a:t>Burn</a:t>
            </a:r>
            <a:r>
              <a:rPr lang="es-CL" dirty="0"/>
              <a:t> Down Chart con el objetivo de visualizar lo que falta por hacer y proyectarse hacia la consecución del resultado del Sprint.</a:t>
            </a:r>
          </a:p>
        </p:txBody>
      </p:sp>
    </p:spTree>
    <p:extLst>
      <p:ext uri="{BB962C8B-B14F-4D97-AF65-F5344CB8AC3E}">
        <p14:creationId xmlns:p14="http://schemas.microsoft.com/office/powerpoint/2010/main" val="14368679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8B2A6EC-ECED-4B37-816C-70F12124189F}"/>
              </a:ext>
            </a:extLst>
          </p:cNvPr>
          <p:cNvSpPr>
            <a:spLocks noGrp="1"/>
          </p:cNvSpPr>
          <p:nvPr>
            <p:ph type="title"/>
          </p:nvPr>
        </p:nvSpPr>
        <p:spPr/>
        <p:txBody>
          <a:bodyPr/>
          <a:lstStyle/>
          <a:p>
            <a:r>
              <a:rPr lang="es-CL" dirty="0"/>
              <a:t>Opciones de Seguimiento</a:t>
            </a:r>
          </a:p>
        </p:txBody>
      </p:sp>
      <p:sp>
        <p:nvSpPr>
          <p:cNvPr id="3" name="Marcador de contenido 2">
            <a:extLst>
              <a:ext uri="{FF2B5EF4-FFF2-40B4-BE49-F238E27FC236}">
                <a16:creationId xmlns:a16="http://schemas.microsoft.com/office/drawing/2014/main" id="{E4FA97C4-2CE8-4FED-BA02-8A58880A7420}"/>
              </a:ext>
            </a:extLst>
          </p:cNvPr>
          <p:cNvSpPr>
            <a:spLocks noGrp="1"/>
          </p:cNvSpPr>
          <p:nvPr>
            <p:ph idx="1"/>
          </p:nvPr>
        </p:nvSpPr>
        <p:spPr/>
        <p:txBody>
          <a:bodyPr>
            <a:normAutofit/>
          </a:bodyPr>
          <a:lstStyle/>
          <a:p>
            <a:r>
              <a:rPr lang="es-CL" dirty="0"/>
              <a:t>Si hace el seguimiento en relación a lo que falta por hacer para llegar al estado "Terminado o no" de las </a:t>
            </a:r>
            <a:r>
              <a:rPr lang="es-CL" dirty="0" err="1"/>
              <a:t>Stories</a:t>
            </a:r>
            <a:r>
              <a:rPr lang="es-CL" dirty="0"/>
              <a:t>. Este es el enfoque más riguroso, porque al final del Sprint la medida del éxito del resultado estará únicamente relacionado con esto. Puede ser bastante frustrante, porque mientras no se termine la última tarea, la </a:t>
            </a:r>
            <a:r>
              <a:rPr lang="es-CL" dirty="0" err="1"/>
              <a:t>Story</a:t>
            </a:r>
            <a:r>
              <a:rPr lang="es-CL" dirty="0"/>
              <a:t> no está terminada, pero pone en evidencia algunos problemas, como la concentración de las pruebas al final del Sprint.</a:t>
            </a:r>
          </a:p>
        </p:txBody>
      </p:sp>
    </p:spTree>
    <p:extLst>
      <p:ext uri="{BB962C8B-B14F-4D97-AF65-F5344CB8AC3E}">
        <p14:creationId xmlns:p14="http://schemas.microsoft.com/office/powerpoint/2010/main" val="36733894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8B3AB-8D8D-4132-B3F7-AE5041B1F99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C2A12E5-5038-4CE2-A796-D3263DF25E53}"/>
              </a:ext>
            </a:extLst>
          </p:cNvPr>
          <p:cNvSpPr>
            <a:spLocks noGrp="1"/>
          </p:cNvSpPr>
          <p:nvPr>
            <p:ph idx="1"/>
          </p:nvPr>
        </p:nvSpPr>
        <p:spPr/>
        <p:txBody>
          <a:bodyPr>
            <a:normAutofit fontScale="92500"/>
          </a:bodyPr>
          <a:lstStyle/>
          <a:p>
            <a:r>
              <a:rPr lang="es-CL" dirty="0"/>
              <a:t>Si se utiliza la estimación en horas a nivel de las tareas, puede actualizar el </a:t>
            </a:r>
            <a:r>
              <a:rPr lang="es-CL" dirty="0" err="1"/>
              <a:t>Burn</a:t>
            </a:r>
            <a:r>
              <a:rPr lang="es-CL" dirty="0"/>
              <a:t> Down en función del avance de estas tareas. </a:t>
            </a:r>
          </a:p>
          <a:p>
            <a:r>
              <a:rPr lang="es-CL" dirty="0"/>
              <a:t>Para hacer esto, se pide a cada desarrollador actualizar lo que falta por hacer de las tareas sobre las que ha trabajado.</a:t>
            </a:r>
          </a:p>
          <a:p>
            <a:r>
              <a:rPr lang="es-CL" dirty="0"/>
              <a:t>Se trata del tiempo objetivo y no del tiempo calculado. Preste atención, este enfoque puede dar una falsa impresión de avance </a:t>
            </a:r>
          </a:p>
          <a:p>
            <a:r>
              <a:rPr lang="es-CL" dirty="0"/>
              <a:t>Si no tenemos tiempo de hacer la última tarea de pruebas antes del final del Sprint, no servirá de nada haber hecho el 90% del trabajo: la </a:t>
            </a:r>
            <a:r>
              <a:rPr lang="es-CL" dirty="0" err="1"/>
              <a:t>Story</a:t>
            </a:r>
            <a:r>
              <a:rPr lang="es-CL" dirty="0"/>
              <a:t> no estará terminada.</a:t>
            </a:r>
          </a:p>
        </p:txBody>
      </p:sp>
    </p:spTree>
    <p:extLst>
      <p:ext uri="{BB962C8B-B14F-4D97-AF65-F5344CB8AC3E}">
        <p14:creationId xmlns:p14="http://schemas.microsoft.com/office/powerpoint/2010/main" val="14750214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3325F-CA6C-4503-8BAF-95BB13656B62}"/>
              </a:ext>
            </a:extLst>
          </p:cNvPr>
          <p:cNvSpPr>
            <a:spLocks noGrp="1"/>
          </p:cNvSpPr>
          <p:nvPr>
            <p:ph type="title"/>
          </p:nvPr>
        </p:nvSpPr>
        <p:spPr/>
        <p:txBody>
          <a:bodyPr/>
          <a:lstStyle/>
          <a:p>
            <a:r>
              <a:rPr lang="es-CL" dirty="0"/>
              <a:t>“No tengo nada más hacer”</a:t>
            </a:r>
          </a:p>
        </p:txBody>
      </p:sp>
      <p:sp>
        <p:nvSpPr>
          <p:cNvPr id="3" name="Marcador de contenido 2">
            <a:extLst>
              <a:ext uri="{FF2B5EF4-FFF2-40B4-BE49-F238E27FC236}">
                <a16:creationId xmlns:a16="http://schemas.microsoft.com/office/drawing/2014/main" id="{6193D779-3BB2-4FF4-A8A5-35E792D361E2}"/>
              </a:ext>
            </a:extLst>
          </p:cNvPr>
          <p:cNvSpPr>
            <a:spLocks noGrp="1"/>
          </p:cNvSpPr>
          <p:nvPr>
            <p:ph idx="1"/>
          </p:nvPr>
        </p:nvSpPr>
        <p:spPr/>
        <p:txBody>
          <a:bodyPr/>
          <a:lstStyle/>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Puede que, durante el Scrum Meeting, alguno de los miembros del equipo termine su turno de palabra con "No tengo nada más que hacer".</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En este caso, el Scrum Master nos invitará a continuar con la reunión y al final de esta, visto el avance de las tareas y de los diferentes añadidos, se puede solicitar a esta misma persona si es que hará alguna otra tarea. </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Si a pesar de todo esta persona continúa en su posición e insiste en que no tiene nada que hacer, esto pone en evidencia un problema que se debe resolver rápidamente, a través de un coaching, escuchando a la persona.</a:t>
            </a:r>
            <a:endParaRPr lang="es-CL" dirty="0"/>
          </a:p>
        </p:txBody>
      </p:sp>
    </p:spTree>
    <p:extLst>
      <p:ext uri="{BB962C8B-B14F-4D97-AF65-F5344CB8AC3E}">
        <p14:creationId xmlns:p14="http://schemas.microsoft.com/office/powerpoint/2010/main" val="38213047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3D1A3-AEC2-41F7-AD28-7EE9BAF2132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4343677-2E91-4655-8AE8-7387A96144B2}"/>
              </a:ext>
            </a:extLst>
          </p:cNvPr>
          <p:cNvSpPr>
            <a:spLocks noGrp="1"/>
          </p:cNvSpPr>
          <p:nvPr>
            <p:ph idx="1"/>
          </p:nvPr>
        </p:nvSpPr>
        <p:spPr/>
        <p:txBody>
          <a:bodyPr/>
          <a:lstStyle/>
          <a:p>
            <a:r>
              <a:rPr lang="es-CL" dirty="0"/>
              <a:t>La melé diaria permite evaluar la situación, teniendo en cuenta el objetivo del Sprint, preguntando al equipo sobre su grado de confianza respeto al cumplimiento del objetivo fijado por el Sprint y observando la tendencia del </a:t>
            </a:r>
            <a:r>
              <a:rPr lang="es-CL" dirty="0" err="1"/>
              <a:t>Burn</a:t>
            </a:r>
            <a:r>
              <a:rPr lang="es-CL" dirty="0"/>
              <a:t> Down chart.</a:t>
            </a:r>
          </a:p>
        </p:txBody>
      </p:sp>
    </p:spTree>
    <p:extLst>
      <p:ext uri="{BB962C8B-B14F-4D97-AF65-F5344CB8AC3E}">
        <p14:creationId xmlns:p14="http://schemas.microsoft.com/office/powerpoint/2010/main" val="13347105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DA721F7F-CFA3-4B68-A94B-85915DA6C751}"/>
              </a:ext>
            </a:extLst>
          </p:cNvPr>
          <p:cNvSpPr>
            <a:spLocks noGrp="1"/>
          </p:cNvSpPr>
          <p:nvPr>
            <p:ph type="body" idx="1"/>
          </p:nvPr>
        </p:nvSpPr>
        <p:spPr>
          <a:xfrm>
            <a:off x="2609285" y="1702676"/>
            <a:ext cx="3896467" cy="1063257"/>
          </a:xfrm>
        </p:spPr>
        <p:txBody>
          <a:bodyPr/>
          <a:lstStyle/>
          <a:p>
            <a:r>
              <a:rPr lang="es-CL" dirty="0"/>
              <a:t>El equipo se ha adelantado al inicio, pero progresa en línea con el objetivo</a:t>
            </a:r>
          </a:p>
        </p:txBody>
      </p:sp>
      <p:pic>
        <p:nvPicPr>
          <p:cNvPr id="14" name="Marcador de contenido 13" descr="Gráfico, Gráfico de líneas&#10;&#10;Descripción generada automáticamente">
            <a:extLst>
              <a:ext uri="{FF2B5EF4-FFF2-40B4-BE49-F238E27FC236}">
                <a16:creationId xmlns:a16="http://schemas.microsoft.com/office/drawing/2014/main" id="{C6269A93-C5AD-446C-BF18-294F3016F660}"/>
              </a:ext>
            </a:extLst>
          </p:cNvPr>
          <p:cNvPicPr>
            <a:picLocks noGrp="1" noChangeAspect="1"/>
          </p:cNvPicPr>
          <p:nvPr>
            <p:ph sz="half" idx="2"/>
          </p:nvPr>
        </p:nvPicPr>
        <p:blipFill>
          <a:blip r:embed="rId2"/>
          <a:stretch>
            <a:fillRect/>
          </a:stretch>
        </p:blipFill>
        <p:spPr>
          <a:xfrm>
            <a:off x="2609850" y="3248981"/>
            <a:ext cx="3892550" cy="2276151"/>
          </a:xfrm>
        </p:spPr>
      </p:pic>
      <p:sp>
        <p:nvSpPr>
          <p:cNvPr id="11" name="Marcador de texto 10">
            <a:extLst>
              <a:ext uri="{FF2B5EF4-FFF2-40B4-BE49-F238E27FC236}">
                <a16:creationId xmlns:a16="http://schemas.microsoft.com/office/drawing/2014/main" id="{D326767A-63F4-4014-AA8A-719503E5785F}"/>
              </a:ext>
            </a:extLst>
          </p:cNvPr>
          <p:cNvSpPr>
            <a:spLocks noGrp="1"/>
          </p:cNvSpPr>
          <p:nvPr>
            <p:ph type="body" sz="quarter" idx="3"/>
          </p:nvPr>
        </p:nvSpPr>
        <p:spPr>
          <a:xfrm>
            <a:off x="6666634" y="1340069"/>
            <a:ext cx="3899798" cy="1425864"/>
          </a:xfrm>
        </p:spPr>
        <p:txBody>
          <a:bodyPr/>
          <a:lstStyle/>
          <a:p>
            <a:r>
              <a:rPr lang="es-CL" dirty="0"/>
              <a:t>El equipo progresivamente va acumulando un retraso. Se anticipará un no cumplimento de objetivos</a:t>
            </a:r>
          </a:p>
        </p:txBody>
      </p:sp>
      <p:pic>
        <p:nvPicPr>
          <p:cNvPr id="16" name="Marcador de contenido 15" descr="Gráfico, Gráfico de líneas&#10;&#10;Descripción generada automáticamente">
            <a:extLst>
              <a:ext uri="{FF2B5EF4-FFF2-40B4-BE49-F238E27FC236}">
                <a16:creationId xmlns:a16="http://schemas.microsoft.com/office/drawing/2014/main" id="{3CA0FED9-E293-4A5D-93AA-C58619C9F385}"/>
              </a:ext>
            </a:extLst>
          </p:cNvPr>
          <p:cNvPicPr>
            <a:picLocks noGrp="1" noChangeAspect="1"/>
          </p:cNvPicPr>
          <p:nvPr>
            <p:ph sz="quarter" idx="4"/>
          </p:nvPr>
        </p:nvPicPr>
        <p:blipFill>
          <a:blip r:embed="rId3"/>
          <a:stretch>
            <a:fillRect/>
          </a:stretch>
        </p:blipFill>
        <p:spPr>
          <a:xfrm>
            <a:off x="6665913" y="3269798"/>
            <a:ext cx="3900487" cy="2234516"/>
          </a:xfrm>
        </p:spPr>
      </p:pic>
    </p:spTree>
    <p:extLst>
      <p:ext uri="{BB962C8B-B14F-4D97-AF65-F5344CB8AC3E}">
        <p14:creationId xmlns:p14="http://schemas.microsoft.com/office/powerpoint/2010/main" val="22423811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3009BE6-57BC-4FDC-BBB4-404152103C33}"/>
              </a:ext>
            </a:extLst>
          </p:cNvPr>
          <p:cNvSpPr>
            <a:spLocks noGrp="1"/>
          </p:cNvSpPr>
          <p:nvPr>
            <p:ph type="title"/>
          </p:nvPr>
        </p:nvSpPr>
        <p:spPr/>
        <p:txBody>
          <a:bodyPr/>
          <a:lstStyle/>
          <a:p>
            <a:r>
              <a:rPr lang="es-CL" dirty="0"/>
              <a:t>Caso N°1: El equipo piensa terminar anticipadamente</a:t>
            </a:r>
          </a:p>
        </p:txBody>
      </p:sp>
      <p:sp>
        <p:nvSpPr>
          <p:cNvPr id="8" name="Marcador de contenido 7">
            <a:extLst>
              <a:ext uri="{FF2B5EF4-FFF2-40B4-BE49-F238E27FC236}">
                <a16:creationId xmlns:a16="http://schemas.microsoft.com/office/drawing/2014/main" id="{927445DE-BC85-4ACB-B9D1-61E5D1F4C628}"/>
              </a:ext>
            </a:extLst>
          </p:cNvPr>
          <p:cNvSpPr>
            <a:spLocks noGrp="1"/>
          </p:cNvSpPr>
          <p:nvPr>
            <p:ph idx="1"/>
          </p:nvPr>
        </p:nvSpPr>
        <p:spPr/>
        <p:txBody>
          <a:bodyPr/>
          <a:lstStyle/>
          <a:p>
            <a:r>
              <a:rPr lang="es-CL" dirty="0"/>
              <a:t>En este caso es necesario solicitar al </a:t>
            </a:r>
            <a:r>
              <a:rPr lang="es-CL" dirty="0" err="1"/>
              <a:t>Product</a:t>
            </a:r>
            <a:r>
              <a:rPr lang="es-CL" dirty="0"/>
              <a:t> </a:t>
            </a:r>
            <a:r>
              <a:rPr lang="es-CL" dirty="0" err="1"/>
              <a:t>Owner</a:t>
            </a:r>
            <a:r>
              <a:rPr lang="es-CL" dirty="0"/>
              <a:t> una o varias User </a:t>
            </a:r>
            <a:r>
              <a:rPr lang="es-CL" dirty="0" err="1"/>
              <a:t>Stories</a:t>
            </a:r>
            <a:r>
              <a:rPr lang="es-CL" dirty="0"/>
              <a:t> que se puedan integrar en este Sprint.</a:t>
            </a:r>
          </a:p>
          <a:p>
            <a:r>
              <a:rPr lang="es-CL" dirty="0"/>
              <a:t>Si permanece un día y visiblemente no es posible añadir User </a:t>
            </a:r>
            <a:r>
              <a:rPr lang="es-CL" dirty="0" err="1"/>
              <a:t>Stories</a:t>
            </a:r>
            <a:r>
              <a:rPr lang="es-CL" dirty="0"/>
              <a:t>, podemos aprovechar este tiempo para realizar la refactorización del código y volver a pasar las pruebas, para asegurarse de la calidad del entregable.</a:t>
            </a:r>
          </a:p>
          <a:p>
            <a:endParaRPr lang="es-CL" dirty="0"/>
          </a:p>
        </p:txBody>
      </p:sp>
    </p:spTree>
    <p:extLst>
      <p:ext uri="{BB962C8B-B14F-4D97-AF65-F5344CB8AC3E}">
        <p14:creationId xmlns:p14="http://schemas.microsoft.com/office/powerpoint/2010/main" val="670193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31FD7-97C4-456C-B632-A544E5DACE69}"/>
              </a:ext>
            </a:extLst>
          </p:cNvPr>
          <p:cNvSpPr>
            <a:spLocks noGrp="1"/>
          </p:cNvSpPr>
          <p:nvPr>
            <p:ph type="title"/>
          </p:nvPr>
        </p:nvSpPr>
        <p:spPr/>
        <p:txBody>
          <a:bodyPr/>
          <a:lstStyle/>
          <a:p>
            <a:r>
              <a:rPr lang="es-CL" dirty="0"/>
              <a:t>Caso N°2: El equipo piensa que no podrá terminar </a:t>
            </a:r>
          </a:p>
        </p:txBody>
      </p:sp>
      <p:sp>
        <p:nvSpPr>
          <p:cNvPr id="3" name="Marcador de contenido 2">
            <a:extLst>
              <a:ext uri="{FF2B5EF4-FFF2-40B4-BE49-F238E27FC236}">
                <a16:creationId xmlns:a16="http://schemas.microsoft.com/office/drawing/2014/main" id="{E77539D8-EFF7-4D7E-B884-FBB4EEF91D3F}"/>
              </a:ext>
            </a:extLst>
          </p:cNvPr>
          <p:cNvSpPr>
            <a:spLocks noGrp="1"/>
          </p:cNvSpPr>
          <p:nvPr>
            <p:ph idx="1"/>
          </p:nvPr>
        </p:nvSpPr>
        <p:spPr/>
        <p:txBody>
          <a:bodyPr/>
          <a:lstStyle/>
          <a:p>
            <a:r>
              <a:rPr lang="es-CL" dirty="0"/>
              <a:t>En este caso es necesario negociar con el </a:t>
            </a:r>
            <a:r>
              <a:rPr lang="es-CL" dirty="0" err="1"/>
              <a:t>Product</a:t>
            </a:r>
            <a:r>
              <a:rPr lang="es-CL" dirty="0"/>
              <a:t> </a:t>
            </a:r>
            <a:r>
              <a:rPr lang="es-CL" dirty="0" err="1"/>
              <a:t>Owner</a:t>
            </a:r>
            <a:r>
              <a:rPr lang="es-CL" dirty="0"/>
              <a:t> para retirar aquellas que juzga menos prioritarias en este Sprint, y que se puedan integrar en el Sprint siguiente. Normalmente, los equipos temen este momento, porque esto significa que han encontrado dificultades. Pero aquí está toda la fuerza de Scrum: poder anticipar los desvíos.</a:t>
            </a:r>
          </a:p>
        </p:txBody>
      </p:sp>
    </p:spTree>
    <p:extLst>
      <p:ext uri="{BB962C8B-B14F-4D97-AF65-F5344CB8AC3E}">
        <p14:creationId xmlns:p14="http://schemas.microsoft.com/office/powerpoint/2010/main" val="28740225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C4B06-8A3F-480A-8631-02FB1CF1A48B}"/>
              </a:ext>
            </a:extLst>
          </p:cNvPr>
          <p:cNvSpPr>
            <a:spLocks noGrp="1"/>
          </p:cNvSpPr>
          <p:nvPr>
            <p:ph type="title"/>
          </p:nvPr>
        </p:nvSpPr>
        <p:spPr/>
        <p:txBody>
          <a:bodyPr>
            <a:normAutofit fontScale="90000"/>
          </a:bodyPr>
          <a:lstStyle/>
          <a:p>
            <a:r>
              <a:rPr lang="es-CL" dirty="0"/>
              <a:t>Caso N°3: El equipo no podrá demostrar nada durante la revisión del Sprint</a:t>
            </a:r>
          </a:p>
        </p:txBody>
      </p:sp>
      <p:sp>
        <p:nvSpPr>
          <p:cNvPr id="3" name="Marcador de contenido 2">
            <a:extLst>
              <a:ext uri="{FF2B5EF4-FFF2-40B4-BE49-F238E27FC236}">
                <a16:creationId xmlns:a16="http://schemas.microsoft.com/office/drawing/2014/main" id="{88438FB5-8A8D-4620-AB52-ECD5DE4D31A2}"/>
              </a:ext>
            </a:extLst>
          </p:cNvPr>
          <p:cNvSpPr>
            <a:spLocks noGrp="1"/>
          </p:cNvSpPr>
          <p:nvPr>
            <p:ph idx="1"/>
          </p:nvPr>
        </p:nvSpPr>
        <p:spPr/>
        <p:txBody>
          <a:bodyPr/>
          <a:lstStyle/>
          <a:p>
            <a:r>
              <a:rPr lang="es-CL" dirty="0"/>
              <a:t>En este caso es necesario negociar con el </a:t>
            </a:r>
            <a:r>
              <a:rPr lang="es-CL" dirty="0" err="1"/>
              <a:t>Product</a:t>
            </a:r>
            <a:r>
              <a:rPr lang="es-CL" dirty="0"/>
              <a:t> </a:t>
            </a:r>
            <a:r>
              <a:rPr lang="es-CL" dirty="0" err="1"/>
              <a:t>Owner</a:t>
            </a:r>
            <a:r>
              <a:rPr lang="es-CL" dirty="0"/>
              <a:t> para retirar aquellas que juzga menos prioritarias en este Sprint, y que se puedan integrar en el Sprint siguiente. Normalmente, los equipos temen este momento, porque esto significa que han encontrado dificultades. Pero aquí está toda la fuerza de Scrum: poder anticipar los desvíos.</a:t>
            </a:r>
          </a:p>
        </p:txBody>
      </p:sp>
    </p:spTree>
    <p:extLst>
      <p:ext uri="{BB962C8B-B14F-4D97-AF65-F5344CB8AC3E}">
        <p14:creationId xmlns:p14="http://schemas.microsoft.com/office/powerpoint/2010/main" val="482427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TM16401375[[fn=Madison]]</Template>
  <TotalTime>2903</TotalTime>
  <Words>6415</Words>
  <Application>Microsoft Office PowerPoint</Application>
  <PresentationFormat>Panorámica</PresentationFormat>
  <Paragraphs>287</Paragraphs>
  <Slides>100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100</vt:i4>
      </vt:variant>
    </vt:vector>
  </HeadingPairs>
  <TitlesOfParts>
    <vt:vector size="107" baseType="lpstr">
      <vt:lpstr>Arial</vt:lpstr>
      <vt:lpstr>Calibri</vt:lpstr>
      <vt:lpstr>MS Shell Dlg 2</vt:lpstr>
      <vt:lpstr>Symbol</vt:lpstr>
      <vt:lpstr>Wingdings</vt:lpstr>
      <vt:lpstr>Wingdings 3</vt:lpstr>
      <vt:lpstr>Madison</vt:lpstr>
      <vt:lpstr>SCRUM</vt:lpstr>
      <vt:lpstr>Historia</vt:lpstr>
      <vt:lpstr>¿Qué es Scrum?</vt:lpstr>
      <vt:lpstr>Presentación de PowerPoint</vt:lpstr>
      <vt:lpstr>Los valores de Scrum</vt:lpstr>
      <vt:lpstr>Presentación de PowerPoint</vt:lpstr>
      <vt:lpstr>Compromiso</vt:lpstr>
      <vt:lpstr>Coraje</vt:lpstr>
      <vt:lpstr>Enfoque</vt:lpstr>
      <vt:lpstr>Apertura</vt:lpstr>
      <vt:lpstr>Respeto</vt:lpstr>
      <vt:lpstr>Equipo de Scrum</vt:lpstr>
      <vt:lpstr>Product Owner</vt:lpstr>
      <vt:lpstr>Scrum Master</vt:lpstr>
      <vt:lpstr>Equipo de Desarrollo</vt:lpstr>
      <vt:lpstr>Pilares de Scrum</vt:lpstr>
      <vt:lpstr>Transparencia</vt:lpstr>
      <vt:lpstr>Inspección</vt:lpstr>
      <vt:lpstr>Adaptación</vt:lpstr>
      <vt:lpstr>Eventos</vt:lpstr>
      <vt:lpstr>Sprint</vt:lpstr>
      <vt:lpstr>La reunión de planificación del Sprint</vt:lpstr>
      <vt:lpstr>Melé diaria</vt:lpstr>
      <vt:lpstr>La revisión del Sprint</vt:lpstr>
      <vt:lpstr>Retrospectiva del Sprint</vt:lpstr>
      <vt:lpstr>Herramientas de Scrum</vt:lpstr>
      <vt:lpstr>Product Backlog</vt:lpstr>
      <vt:lpstr>Backlog de Sprint</vt:lpstr>
      <vt:lpstr>Presentación de PowerPoint</vt:lpstr>
      <vt:lpstr>Seguimiento del progreso</vt:lpstr>
      <vt:lpstr>Presentación de PowerPoint</vt:lpstr>
      <vt:lpstr>El equipo de Scrum</vt:lpstr>
      <vt:lpstr>Presentación de PowerPoint</vt:lpstr>
      <vt:lpstr>Características</vt:lpstr>
      <vt:lpstr>Presentación de PowerPoint</vt:lpstr>
      <vt:lpstr>Scrum Master</vt:lpstr>
      <vt:lpstr>Scrum Master</vt:lpstr>
      <vt:lpstr>Presentación de PowerPoint</vt:lpstr>
      <vt:lpstr>Responsabilidades del Scrum Master</vt:lpstr>
      <vt:lpstr>Aplicación de Scrum</vt:lpstr>
      <vt:lpstr>Presentación de PowerPoint</vt:lpstr>
      <vt:lpstr>Presentación de PowerPoint</vt:lpstr>
      <vt:lpstr>Presentación de PowerPoint</vt:lpstr>
      <vt:lpstr>Eliminar los Obstáculos</vt:lpstr>
      <vt:lpstr>Presentación de PowerPoint</vt:lpstr>
      <vt:lpstr>Optimizar las interacciones</vt:lpstr>
      <vt:lpstr>Presentación de PowerPoint</vt:lpstr>
      <vt:lpstr>Líder del cambio</vt:lpstr>
      <vt:lpstr>Competencias del Scrum Master</vt:lpstr>
      <vt:lpstr>Conocer Scrum</vt:lpstr>
      <vt:lpstr>Ser un líder</vt:lpstr>
      <vt:lpstr>Ser comunicativo</vt:lpstr>
      <vt:lpstr>Capacidad de mediación</vt:lpstr>
      <vt:lpstr>Ser transparente</vt:lpstr>
      <vt:lpstr>Product Owner</vt:lpstr>
      <vt:lpstr>Product owner</vt:lpstr>
      <vt:lpstr>Responsabilidades del Product Owner</vt:lpstr>
      <vt:lpstr>Crear la visión del producto</vt:lpstr>
      <vt:lpstr>Gestionar el Product Backlog</vt:lpstr>
      <vt:lpstr>Presentación de PowerPoint</vt:lpstr>
      <vt:lpstr>Maximizar el valor del producto</vt:lpstr>
      <vt:lpstr>Definir el plan de entrega</vt:lpstr>
      <vt:lpstr>Integración en el proceso Scrum</vt:lpstr>
      <vt:lpstr>Presentación de PowerPoint</vt:lpstr>
      <vt:lpstr>Aprobar el resultado de un Sprint</vt:lpstr>
      <vt:lpstr>Poderes y limites</vt:lpstr>
      <vt:lpstr>Personalidad y competencias del Product Owner</vt:lpstr>
      <vt:lpstr>Tener conocimientos funcionales</vt:lpstr>
      <vt:lpstr>Ser organizado</vt:lpstr>
      <vt:lpstr>Tener capacidad de toma de decisión</vt:lpstr>
      <vt:lpstr>Sprint</vt:lpstr>
      <vt:lpstr>Duración de un Sprint</vt:lpstr>
      <vt:lpstr>Presentación de PowerPoint</vt:lpstr>
      <vt:lpstr>El ritmo de Sprint y requisitos previos</vt:lpstr>
      <vt:lpstr>Entorno de trabajo</vt:lpstr>
      <vt:lpstr>Presentación de PowerPoint</vt:lpstr>
      <vt:lpstr>Equipo</vt:lpstr>
      <vt:lpstr>Definición de terminado o DoD</vt:lpstr>
      <vt:lpstr>Presentación de PowerPoint</vt:lpstr>
      <vt:lpstr>Reunión de planificación de Sprint</vt:lpstr>
      <vt:lpstr>Presentación de las User Stories</vt:lpstr>
      <vt:lpstr>Obejtivo del Sprint</vt:lpstr>
      <vt:lpstr>Presentación de PowerPoint</vt:lpstr>
      <vt:lpstr>¿Cómo realizar el trabajo previsto?</vt:lpstr>
      <vt:lpstr>Daily Scrum</vt:lpstr>
      <vt:lpstr>Presentación de PowerPoint</vt:lpstr>
      <vt:lpstr>Un protocolo a respetar</vt:lpstr>
      <vt:lpstr>Presentación de PowerPoint</vt:lpstr>
      <vt:lpstr>Presentación de PowerPoint</vt:lpstr>
      <vt:lpstr>Scrum Master y su rol en el Scrum Meeting</vt:lpstr>
      <vt:lpstr>Seguimiento de avances</vt:lpstr>
      <vt:lpstr>Opciones de Seguimiento</vt:lpstr>
      <vt:lpstr>Presentación de PowerPoint</vt:lpstr>
      <vt:lpstr>“No tengo nada más hacer”</vt:lpstr>
      <vt:lpstr>Presentación de PowerPoint</vt:lpstr>
      <vt:lpstr>Presentación de PowerPoint</vt:lpstr>
      <vt:lpstr>Caso N°1: El equipo piensa terminar anticipadamente</vt:lpstr>
      <vt:lpstr>Caso N°2: El equipo piensa que no podrá terminar </vt:lpstr>
      <vt:lpstr>Caso N°3: El equipo no podrá demostrar nada durante la revisión del Sprint</vt:lpstr>
      <vt:lpstr>Actividad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FELIPE ANTONIO OLIVARES ACUNA</dc:creator>
  <cp:lastModifiedBy>FELIPE ANTONIO OLIVARES ACUNA</cp:lastModifiedBy>
  <cp:revision>10</cp:revision>
  <dcterms:created xsi:type="dcterms:W3CDTF">2021-11-15T15:31:18Z</dcterms:created>
  <dcterms:modified xsi:type="dcterms:W3CDTF">2022-05-25T15:39:58Z</dcterms:modified>
</cp:coreProperties>
</file>