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69" r:id="rId6"/>
    <p:sldId id="270" r:id="rId7"/>
    <p:sldId id="271" r:id="rId8"/>
    <p:sldId id="259" r:id="rId9"/>
    <p:sldId id="260" r:id="rId10"/>
    <p:sldId id="263" r:id="rId11"/>
    <p:sldId id="261" r:id="rId12"/>
    <p:sldId id="262" r:id="rId13"/>
    <p:sldId id="264" r:id="rId14"/>
    <p:sldId id="265" r:id="rId15"/>
    <p:sldId id="272" r:id="rId16"/>
    <p:sldId id="273" r:id="rId17"/>
    <p:sldId id="276" r:id="rId18"/>
    <p:sldId id="277" r:id="rId19"/>
    <p:sldId id="278" r:id="rId20"/>
    <p:sldId id="279" r:id="rId21"/>
    <p:sldId id="280" r:id="rId22"/>
    <p:sldId id="281" r:id="rId23"/>
    <p:sldId id="283" r:id="rId24"/>
    <p:sldId id="282"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5/30/2022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ynamics.microsoft.com/es-es/what-is-dynamics365/" TargetMode="External"/><Relationship Id="rId2" Type="http://schemas.openxmlformats.org/officeDocument/2006/relationships/hyperlink" Target="https://www.oracle.com/cl/middleware/" TargetMode="External"/><Relationship Id="rId1" Type="http://schemas.openxmlformats.org/officeDocument/2006/relationships/slideLayout" Target="../slideLayouts/slideLayout2.xml"/><Relationship Id="rId4" Type="http://schemas.openxmlformats.org/officeDocument/2006/relationships/hyperlink" Target="https://www.sap.com/latinamerica/products/s4hana-er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gi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34E6-267A-4D7A-8177-15EC2AA12007}"/>
              </a:ext>
            </a:extLst>
          </p:cNvPr>
          <p:cNvSpPr>
            <a:spLocks noGrp="1"/>
          </p:cNvSpPr>
          <p:nvPr>
            <p:ph type="ctrTitle"/>
          </p:nvPr>
        </p:nvSpPr>
        <p:spPr/>
        <p:txBody>
          <a:bodyPr>
            <a:normAutofit/>
          </a:bodyPr>
          <a:lstStyle/>
          <a:p>
            <a:r>
              <a:rPr lang="es-CL" dirty="0"/>
              <a:t>Software ERP</a:t>
            </a:r>
          </a:p>
        </p:txBody>
      </p:sp>
      <p:sp>
        <p:nvSpPr>
          <p:cNvPr id="3" name="Subtítulo 2">
            <a:extLst>
              <a:ext uri="{FF2B5EF4-FFF2-40B4-BE49-F238E27FC236}">
                <a16:creationId xmlns:a16="http://schemas.microsoft.com/office/drawing/2014/main" id="{32846E7E-CFF8-44C9-A300-6AB6A4275A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412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AFC04-55BA-D14B-EC08-A6AB0152617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A5A50BD-1054-59FF-3157-B128EFE04A97}"/>
              </a:ext>
            </a:extLst>
          </p:cNvPr>
          <p:cNvSpPr>
            <a:spLocks noGrp="1"/>
          </p:cNvSpPr>
          <p:nvPr>
            <p:ph idx="1"/>
          </p:nvPr>
        </p:nvSpPr>
        <p:spPr/>
        <p:txBody>
          <a:bodyPr>
            <a:normAutofit fontScale="85000" lnSpcReduction="20000"/>
          </a:bodyPr>
          <a:lstStyle/>
          <a:p>
            <a:r>
              <a:rPr lang="es-CL" dirty="0"/>
              <a:t>Uno de los principios clave de la ERP es la recopilación centralizada de datos para su amplia distribución En lugar de utilizar diversas bases de datos independientes con un inventario interminable de hojas de datos inconexas, los sistemas de ERP organizan el caos y permiten a todos los usuarios (desde el director ejecutivo hasta los empleados de cuentas por pagar) crear, almacenar y utilizar los mismos datos derivados a partir de procesos comunes.</a:t>
            </a:r>
          </a:p>
          <a:p>
            <a:r>
              <a:rPr lang="es-CL" dirty="0"/>
              <a:t>Gracias al repositorio de datos seguro y centralizado, cualquier persona de la organización puede estar segura de que los datos son correctos y que están actualizados y completos. La integridad de los datos queda garantizada para cada tarea que se lleva a cabo en la organización, desde un estado financiero trimestral hasta un único informe de cuentas pendientes, sin necesidad de depender de hojas de cálculo propensas a errores.</a:t>
            </a:r>
          </a:p>
        </p:txBody>
      </p:sp>
    </p:spTree>
    <p:extLst>
      <p:ext uri="{BB962C8B-B14F-4D97-AF65-F5344CB8AC3E}">
        <p14:creationId xmlns:p14="http://schemas.microsoft.com/office/powerpoint/2010/main" val="17752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60820-8DE2-98D4-BDCB-5E962C38799B}"/>
              </a:ext>
            </a:extLst>
          </p:cNvPr>
          <p:cNvSpPr>
            <a:spLocks noGrp="1"/>
          </p:cNvSpPr>
          <p:nvPr>
            <p:ph type="title"/>
          </p:nvPr>
        </p:nvSpPr>
        <p:spPr/>
        <p:txBody>
          <a:bodyPr/>
          <a:lstStyle/>
          <a:p>
            <a:r>
              <a:rPr lang="es-CL" dirty="0"/>
              <a:t>¿Cómo funcionan los sistemas ERP?</a:t>
            </a:r>
          </a:p>
        </p:txBody>
      </p:sp>
      <p:sp>
        <p:nvSpPr>
          <p:cNvPr id="3" name="Marcador de contenido 2">
            <a:extLst>
              <a:ext uri="{FF2B5EF4-FFF2-40B4-BE49-F238E27FC236}">
                <a16:creationId xmlns:a16="http://schemas.microsoft.com/office/drawing/2014/main" id="{B7306396-2567-9526-B4A6-24FDBA82347C}"/>
              </a:ext>
            </a:extLst>
          </p:cNvPr>
          <p:cNvSpPr>
            <a:spLocks noGrp="1"/>
          </p:cNvSpPr>
          <p:nvPr>
            <p:ph idx="1"/>
          </p:nvPr>
        </p:nvSpPr>
        <p:spPr/>
        <p:txBody>
          <a:bodyPr/>
          <a:lstStyle/>
          <a:p>
            <a:r>
              <a:rPr lang="es-CL" dirty="0"/>
              <a:t>A modo de ejemplificación tenemos una empresa que se encarga de la fabricación de papeles y obtiene la materia prima y otros componentes de múltiples proveedores. La empresa podría utilizar un sistema de ERP para hacer un seguimiento de la solicitud y la compra de estos productos, así como para asegurarse de que cada componente utilice datos uniformes y limpios, conectados a flujos de trabajo empresariales integrados, procesos de negocios, informes y analítica a lo largo de todo el proceso de aprovisionamiento a pago. </a:t>
            </a:r>
          </a:p>
        </p:txBody>
      </p:sp>
    </p:spTree>
    <p:extLst>
      <p:ext uri="{BB962C8B-B14F-4D97-AF65-F5344CB8AC3E}">
        <p14:creationId xmlns:p14="http://schemas.microsoft.com/office/powerpoint/2010/main" val="23513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D1AA6-7A89-07EF-7CCA-605AA044C80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5BE7E39-0C91-8C75-626F-AC6EA71BB4A9}"/>
              </a:ext>
            </a:extLst>
          </p:cNvPr>
          <p:cNvSpPr>
            <a:spLocks noGrp="1"/>
          </p:cNvSpPr>
          <p:nvPr>
            <p:ph idx="1"/>
          </p:nvPr>
        </p:nvSpPr>
        <p:spPr/>
        <p:txBody>
          <a:bodyPr>
            <a:normAutofit lnSpcReduction="10000"/>
          </a:bodyPr>
          <a:lstStyle/>
          <a:p>
            <a:r>
              <a:rPr lang="es-CL" dirty="0"/>
              <a:t>Cuando el sistema de ERP se implementa correctamente en esta empresa papelera, un componente (por ejemplo, EPP para sus trabajadores, madera, regaderas), se identifica de manera uniforme por el nombre de la pieza, el tamaño, el material, la fuente, el número de lote, el número de pieza del proveedor, el número de serie, el coste y las especificaciones, con multitud de otros elementos descriptivos y basados en datos. Como los datos son el elemento vital de todas las empresas modernas, el sistema ERP facilita la recopilación, organización, análisis y distribución de esta información a cada individuo y sistema que la necesite para cumplir mejor su función y responsabilidad.</a:t>
            </a:r>
          </a:p>
        </p:txBody>
      </p:sp>
    </p:spTree>
    <p:extLst>
      <p:ext uri="{BB962C8B-B14F-4D97-AF65-F5344CB8AC3E}">
        <p14:creationId xmlns:p14="http://schemas.microsoft.com/office/powerpoint/2010/main" val="336709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440FF-9DC1-9E43-DC01-BDF02C1EB4B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912839A-A56A-66F1-6B23-15D9BA5342F6}"/>
              </a:ext>
            </a:extLst>
          </p:cNvPr>
          <p:cNvSpPr>
            <a:spLocks noGrp="1"/>
          </p:cNvSpPr>
          <p:nvPr>
            <p:ph idx="1"/>
          </p:nvPr>
        </p:nvSpPr>
        <p:spPr/>
        <p:txBody>
          <a:bodyPr>
            <a:normAutofit lnSpcReduction="10000"/>
          </a:bodyPr>
          <a:lstStyle/>
          <a:p>
            <a:r>
              <a:rPr lang="es-CL" dirty="0"/>
              <a:t>La ERP también garantiza que estos campos de datos y atributos se acumulen en la cuenta correcta en el libro mayor general de la empresa, para que todos los costes se rastreen y representen adecuadamente. </a:t>
            </a:r>
          </a:p>
          <a:p>
            <a:r>
              <a:rPr lang="es-CL" dirty="0"/>
              <a:t>Si los elementos de protección personal se llamaran “elementos de protección personal" en un sistema de software (o tal vez en un conjunto de hojas de cálculo), “elementos de protección" en otro y “EPP" en un tercero, sería difícil para la empresa de fabricación automotriz calcular cuánto se gasta anualmente en las pastillas de freno delanteras y si debe cambiar de proveedor o negociar para obtener mejores precios.</a:t>
            </a:r>
          </a:p>
        </p:txBody>
      </p:sp>
    </p:spTree>
    <p:extLst>
      <p:ext uri="{BB962C8B-B14F-4D97-AF65-F5344CB8AC3E}">
        <p14:creationId xmlns:p14="http://schemas.microsoft.com/office/powerpoint/2010/main" val="243579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6B74C-309B-B2DE-A601-05BBE1828848}"/>
              </a:ext>
            </a:extLst>
          </p:cNvPr>
          <p:cNvSpPr>
            <a:spLocks noGrp="1"/>
          </p:cNvSpPr>
          <p:nvPr>
            <p:ph type="title"/>
          </p:nvPr>
        </p:nvSpPr>
        <p:spPr/>
        <p:txBody>
          <a:bodyPr/>
          <a:lstStyle/>
          <a:p>
            <a:r>
              <a:rPr lang="es-CL" dirty="0"/>
              <a:t>Ventajas de la utilización de ERP</a:t>
            </a:r>
          </a:p>
        </p:txBody>
      </p:sp>
      <p:sp>
        <p:nvSpPr>
          <p:cNvPr id="3" name="Marcador de contenido 2">
            <a:extLst>
              <a:ext uri="{FF2B5EF4-FFF2-40B4-BE49-F238E27FC236}">
                <a16:creationId xmlns:a16="http://schemas.microsoft.com/office/drawing/2014/main" id="{F08C4A94-FB0A-10A7-7D97-3B9F62B0ED4F}"/>
              </a:ext>
            </a:extLst>
          </p:cNvPr>
          <p:cNvSpPr>
            <a:spLocks noGrp="1"/>
          </p:cNvSpPr>
          <p:nvPr>
            <p:ph idx="1"/>
          </p:nvPr>
        </p:nvSpPr>
        <p:spPr/>
        <p:txBody>
          <a:bodyPr>
            <a:normAutofit fontScale="55000" lnSpcReduction="20000"/>
          </a:bodyPr>
          <a:lstStyle/>
          <a:p>
            <a:r>
              <a:rPr lang="es-CL" dirty="0"/>
              <a:t>No se puede ignorar la influencia de los sistemas ERP en el mundo empresarial actual. A medida que los datos y los procesos empresariales se recopilan en los sistemas ERP, las empresas pueden alinear departamentos independientes y mejorar los flujos de trabajo, lo que supone un ahorro neto considerable. Esto aporta ventajas empresariales específicas:</a:t>
            </a:r>
          </a:p>
          <a:p>
            <a:pPr lvl="1"/>
            <a:r>
              <a:rPr lang="es-CL" dirty="0"/>
              <a:t>Mejor visión del negocio a partir de la información en tiempo real generada por los informes</a:t>
            </a:r>
          </a:p>
          <a:p>
            <a:pPr lvl="1"/>
            <a:r>
              <a:rPr lang="es-CL" dirty="0"/>
              <a:t>Costes operacionales más bajos a través de procesos empresariales optimizados y mejores prácticas</a:t>
            </a:r>
          </a:p>
          <a:p>
            <a:pPr lvl="1"/>
            <a:r>
              <a:rPr lang="es-CL" dirty="0"/>
              <a:t>Aumento de la colaboración por los usuarios que comparten datos en contratos, solicitudes y órdenes de compra</a:t>
            </a:r>
          </a:p>
          <a:p>
            <a:pPr lvl="1"/>
            <a:r>
              <a:rPr lang="es-CL" dirty="0"/>
              <a:t>Aumento de la eficacia a través de una experiencia de usuario común en muchas funciones y procesos empresariales bien definidos</a:t>
            </a:r>
          </a:p>
          <a:p>
            <a:pPr lvl="1"/>
            <a:r>
              <a:rPr lang="es-CL" dirty="0"/>
              <a:t>Infraestructura homogénea, desde la administración interna hasta la directiva; todas las actividades empresariales tienen el mismo aspecto</a:t>
            </a:r>
          </a:p>
          <a:p>
            <a:pPr lvl="1"/>
            <a:r>
              <a:rPr lang="es-CL" dirty="0"/>
              <a:t>Índices más altos de adopción por parte de los usuarios debido a una experiencia de usuario y un diseño comunes</a:t>
            </a:r>
          </a:p>
          <a:p>
            <a:pPr lvl="1"/>
            <a:r>
              <a:rPr lang="es-CL" dirty="0"/>
              <a:t>Menor riesgo a través de una mayor integridad de los datos y controles financieros</a:t>
            </a:r>
          </a:p>
          <a:p>
            <a:pPr lvl="1"/>
            <a:r>
              <a:rPr lang="es-CL" dirty="0"/>
              <a:t>Menos costes de explotación y gestión a través de sistemas uniformes e integrados</a:t>
            </a:r>
          </a:p>
        </p:txBody>
      </p:sp>
    </p:spTree>
    <p:extLst>
      <p:ext uri="{BB962C8B-B14F-4D97-AF65-F5344CB8AC3E}">
        <p14:creationId xmlns:p14="http://schemas.microsoft.com/office/powerpoint/2010/main" val="270916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585B5-8256-E2A1-8EAB-4DDEA366D197}"/>
              </a:ext>
            </a:extLst>
          </p:cNvPr>
          <p:cNvSpPr>
            <a:spLocks noGrp="1"/>
          </p:cNvSpPr>
          <p:nvPr>
            <p:ph type="title"/>
          </p:nvPr>
        </p:nvSpPr>
        <p:spPr/>
        <p:txBody>
          <a:bodyPr/>
          <a:lstStyle/>
          <a:p>
            <a:r>
              <a:rPr lang="es-CL" dirty="0"/>
              <a:t>Tipos de sistemas ERP</a:t>
            </a:r>
          </a:p>
        </p:txBody>
      </p:sp>
      <p:sp>
        <p:nvSpPr>
          <p:cNvPr id="4" name="Marcador de contenido 3">
            <a:extLst>
              <a:ext uri="{FF2B5EF4-FFF2-40B4-BE49-F238E27FC236}">
                <a16:creationId xmlns:a16="http://schemas.microsoft.com/office/drawing/2014/main" id="{8E544751-1135-B9FE-4AE0-D4807D0A4B2E}"/>
              </a:ext>
            </a:extLst>
          </p:cNvPr>
          <p:cNvSpPr>
            <a:spLocks noGrp="1"/>
          </p:cNvSpPr>
          <p:nvPr>
            <p:ph idx="1"/>
          </p:nvPr>
        </p:nvSpPr>
        <p:spPr/>
        <p:txBody>
          <a:bodyPr/>
          <a:lstStyle/>
          <a:p>
            <a:r>
              <a:rPr lang="es-CL" dirty="0"/>
              <a:t>Hoy en día existen muchas variedades de sistemas ERP para la comodidad de las múltiples organizaciones existentes. Así como existen variedades de sistemas, también existen variedades de empresas que ofrecen estos sistemas, dentro de las cuales se destacan:</a:t>
            </a:r>
          </a:p>
          <a:p>
            <a:pPr lvl="1"/>
            <a:r>
              <a:rPr lang="es-CL" dirty="0">
                <a:hlinkClick r:id="rId2"/>
              </a:rPr>
              <a:t>Oracle Fusion</a:t>
            </a:r>
            <a:endParaRPr lang="es-CL" dirty="0"/>
          </a:p>
          <a:p>
            <a:pPr lvl="1"/>
            <a:r>
              <a:rPr lang="es-CL" dirty="0">
                <a:hlinkClick r:id="rId3"/>
              </a:rPr>
              <a:t>Microsoft Dynamics 365</a:t>
            </a:r>
            <a:endParaRPr lang="es-CL" dirty="0"/>
          </a:p>
          <a:p>
            <a:pPr lvl="1"/>
            <a:r>
              <a:rPr lang="es-CL" dirty="0">
                <a:hlinkClick r:id="rId4"/>
              </a:rPr>
              <a:t>SAP</a:t>
            </a:r>
            <a:endParaRPr lang="es-CL" dirty="0"/>
          </a:p>
        </p:txBody>
      </p:sp>
    </p:spTree>
    <p:extLst>
      <p:ext uri="{BB962C8B-B14F-4D97-AF65-F5344CB8AC3E}">
        <p14:creationId xmlns:p14="http://schemas.microsoft.com/office/powerpoint/2010/main" val="7906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1" name="Picture 10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2" name="Picture 10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3" name="Rectangle 10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0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Rectangle 11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1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xtBox 11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38" name="Rectangle 11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1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0" name="Picture 12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1" name="Rectangle 12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2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2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C3E208-07A4-F684-25A2-AF5C8F43D28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SAP</a:t>
            </a:r>
          </a:p>
        </p:txBody>
      </p:sp>
      <p:sp>
        <p:nvSpPr>
          <p:cNvPr id="3" name="Marcador de contenido 2">
            <a:extLst>
              <a:ext uri="{FF2B5EF4-FFF2-40B4-BE49-F238E27FC236}">
                <a16:creationId xmlns:a16="http://schemas.microsoft.com/office/drawing/2014/main" id="{84E73E72-C90A-DAB5-B036-D1C26F34395C}"/>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400"/>
              <a:t>Fundada en 1972, el nombre inicial de la empresa significaba "desarrollo de programas de sistemas de análisis" (Systemanalyse Programmentwicklung) y más tarde se abrevió como SAP. Desde entonces, ha crecido de pequeño emprendimiento de cinco personas a empresa multinacional con casa matriz en Walldorf, Alemania con centenares de miles de trabajadores.</a:t>
            </a:r>
          </a:p>
        </p:txBody>
      </p:sp>
      <p:pic>
        <p:nvPicPr>
          <p:cNvPr id="10" name="Marcador de contenido 9" descr="SAP R/2&#10;Interfaz CMD">
            <a:extLst>
              <a:ext uri="{FF2B5EF4-FFF2-40B4-BE49-F238E27FC236}">
                <a16:creationId xmlns:a16="http://schemas.microsoft.com/office/drawing/2014/main" id="{D798FD87-C172-5250-1BBD-359179C19CA0}"/>
              </a:ext>
              <a:ext uri="{C183D7F6-B498-43B3-948B-1728B52AA6E4}">
                <adec:decorative xmlns:adec="http://schemas.microsoft.com/office/drawing/2017/decorative" val="0"/>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32992" y="1758462"/>
            <a:ext cx="5851298" cy="387113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44" name="Rectangle 12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28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48">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50">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4D747E59-EDB0-47FA-899B-0621ED112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C2629343-044F-4737-89E9-3E1790341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xtBox 58">
            <a:extLst>
              <a:ext uri="{FF2B5EF4-FFF2-40B4-BE49-F238E27FC236}">
                <a16:creationId xmlns:a16="http://schemas.microsoft.com/office/drawing/2014/main" id="{C9B9C8E0-18D9-430D-B171-939E0EEEBAB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1" name="Rectangle 60">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5" name="Picture 64">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7" name="Rectangle 66">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8D8A4D3B-4C4F-1C18-0A28-C4CB0764AF9B}"/>
              </a:ext>
            </a:extLst>
          </p:cNvPr>
          <p:cNvSpPr>
            <a:spLocks noGrp="1"/>
          </p:cNvSpPr>
          <p:nvPr>
            <p:ph sz="half" idx="1"/>
          </p:nvPr>
        </p:nvSpPr>
        <p:spPr>
          <a:xfrm>
            <a:off x="1969803" y="1651782"/>
            <a:ext cx="3969505" cy="3997828"/>
          </a:xfrm>
        </p:spPr>
        <p:txBody>
          <a:bodyPr vert="horz" lIns="91440" tIns="45720" rIns="91440" bIns="45720" rtlCol="0" anchor="ctr">
            <a:normAutofit fontScale="92500" lnSpcReduction="10000"/>
          </a:bodyPr>
          <a:lstStyle/>
          <a:p>
            <a:r>
              <a:rPr lang="es-CL" sz="1800" dirty="0"/>
              <a:t>Con la presentación de su software original SAP R/2 y SAP R/3, esta empresa alemana estableció el estándar global para el software de planificación de recursos empresariales (ERP).</a:t>
            </a:r>
          </a:p>
          <a:p>
            <a:r>
              <a:rPr lang="es-CL" sz="1800" dirty="0"/>
              <a:t>Posteriormente con la creación de SAP S/4HANA, SAP logró llevar los sistemas ERP más allá con la capacidad de dar soporte a las nuevas tecnologías que han llegado tales como la IA y machine </a:t>
            </a:r>
            <a:r>
              <a:rPr lang="es-CL" sz="1800" dirty="0" err="1"/>
              <a:t>learning</a:t>
            </a:r>
            <a:r>
              <a:rPr lang="es-CL" sz="1800" dirty="0"/>
              <a:t>.</a:t>
            </a:r>
          </a:p>
        </p:txBody>
      </p:sp>
      <p:pic>
        <p:nvPicPr>
          <p:cNvPr id="11" name="Marcador de contenido 10" descr="Interfaz de usuario gráfica, Texto, Aplicación&#10;&#10;Descripción generada automáticamente">
            <a:extLst>
              <a:ext uri="{FF2B5EF4-FFF2-40B4-BE49-F238E27FC236}">
                <a16:creationId xmlns:a16="http://schemas.microsoft.com/office/drawing/2014/main" id="{099424F0-E8FA-22C4-835F-C50796BC2C5A}"/>
              </a:ext>
            </a:extLst>
          </p:cNvPr>
          <p:cNvPicPr>
            <a:picLocks noGrp="1" noChangeAspect="1"/>
          </p:cNvPicPr>
          <p:nvPr>
            <p:ph sz="half" idx="2"/>
          </p:nvPr>
        </p:nvPicPr>
        <p:blipFill>
          <a:blip r:embed="rId5"/>
          <a:stretch>
            <a:fillRect/>
          </a:stretch>
        </p:blipFill>
        <p:spPr>
          <a:xfrm>
            <a:off x="6751768" y="828359"/>
            <a:ext cx="3994617" cy="22469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7" name="Imagen 16" descr="Interfaz de usuario gráfica, Texto, Aplicación&#10;&#10;Descripción generada automáticamente">
            <a:extLst>
              <a:ext uri="{FF2B5EF4-FFF2-40B4-BE49-F238E27FC236}">
                <a16:creationId xmlns:a16="http://schemas.microsoft.com/office/drawing/2014/main" id="{1A5A1105-A815-DFBB-CE64-2557997EEB5B}"/>
              </a:ext>
            </a:extLst>
          </p:cNvPr>
          <p:cNvPicPr>
            <a:picLocks noChangeAspect="1"/>
          </p:cNvPicPr>
          <p:nvPr/>
        </p:nvPicPr>
        <p:blipFill>
          <a:blip r:embed="rId6"/>
          <a:stretch>
            <a:fillRect/>
          </a:stretch>
        </p:blipFill>
        <p:spPr>
          <a:xfrm>
            <a:off x="6751768" y="3777350"/>
            <a:ext cx="3994617" cy="22469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3" name="Rectangle 72">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8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30DBA34-6953-F780-D7F6-EF4848B948C6}"/>
              </a:ext>
            </a:extLst>
          </p:cNvPr>
          <p:cNvSpPr>
            <a:spLocks noGrp="1"/>
          </p:cNvSpPr>
          <p:nvPr>
            <p:ph type="ctrTitle"/>
          </p:nvPr>
        </p:nvSpPr>
        <p:spPr/>
        <p:txBody>
          <a:bodyPr/>
          <a:lstStyle/>
          <a:p>
            <a:r>
              <a:rPr lang="es-CL" dirty="0"/>
              <a:t>Software as a </a:t>
            </a:r>
            <a:r>
              <a:rPr lang="es-CL" dirty="0" err="1"/>
              <a:t>Service</a:t>
            </a:r>
            <a:r>
              <a:rPr lang="es-CL" dirty="0"/>
              <a:t> (SaaS)</a:t>
            </a:r>
          </a:p>
        </p:txBody>
      </p:sp>
      <p:sp>
        <p:nvSpPr>
          <p:cNvPr id="5" name="Subtítulo 4">
            <a:extLst>
              <a:ext uri="{FF2B5EF4-FFF2-40B4-BE49-F238E27FC236}">
                <a16:creationId xmlns:a16="http://schemas.microsoft.com/office/drawing/2014/main" id="{B19874D7-D920-95B1-411E-CE6A586A9121}"/>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82637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7DF0B-1B0B-795D-DAC8-11FEFFD3EC60}"/>
              </a:ext>
            </a:extLst>
          </p:cNvPr>
          <p:cNvSpPr>
            <a:spLocks noGrp="1"/>
          </p:cNvSpPr>
          <p:nvPr>
            <p:ph type="title"/>
          </p:nvPr>
        </p:nvSpPr>
        <p:spPr/>
        <p:txBody>
          <a:bodyPr/>
          <a:lstStyle/>
          <a:p>
            <a:r>
              <a:rPr lang="es-CL" dirty="0"/>
              <a:t>¿En que consiste?</a:t>
            </a:r>
          </a:p>
        </p:txBody>
      </p:sp>
      <p:sp>
        <p:nvSpPr>
          <p:cNvPr id="3" name="Marcador de contenido 2">
            <a:extLst>
              <a:ext uri="{FF2B5EF4-FFF2-40B4-BE49-F238E27FC236}">
                <a16:creationId xmlns:a16="http://schemas.microsoft.com/office/drawing/2014/main" id="{B9E686BD-8519-D440-CC5F-3C3204D805E6}"/>
              </a:ext>
            </a:extLst>
          </p:cNvPr>
          <p:cNvSpPr>
            <a:spLocks noGrp="1"/>
          </p:cNvSpPr>
          <p:nvPr>
            <p:ph idx="1"/>
          </p:nvPr>
        </p:nvSpPr>
        <p:spPr/>
        <p:txBody>
          <a:bodyPr>
            <a:normAutofit fontScale="85000" lnSpcReduction="10000"/>
          </a:bodyPr>
          <a:lstStyle/>
          <a:p>
            <a:r>
              <a:rPr lang="es-CL" dirty="0"/>
              <a:t>El software como servicio (SaaS) es un modelo de entrega de software basado en servidores (o “la nube”) en el que el proveedor del servidor desarrolla y mantiene el software de las aplicaciones en la nube, proporciona actualizaciones automáticas del mismo y lo pone a disposición de sus clientes a través de Internet con un sistema de pago por uso. </a:t>
            </a:r>
          </a:p>
          <a:p>
            <a:r>
              <a:rPr lang="es-CL" dirty="0"/>
              <a:t>El proveedor del servidor público administra todo el hardware y el software tradicional, incluidos middleware, software de aplicaciones y seguridad. De ese modo, los clientes de SaaS pueden reducir drásticamente los costos, implementar, ampliar y actualizar las soluciones empresariales con mayor rapidez de la que proporciona el mantenimiento de sistemas y software locales y predecir el coste total de propiedad con mayor precisión</a:t>
            </a:r>
          </a:p>
        </p:txBody>
      </p:sp>
    </p:spTree>
    <p:extLst>
      <p:ext uri="{BB962C8B-B14F-4D97-AF65-F5344CB8AC3E}">
        <p14:creationId xmlns:p14="http://schemas.microsoft.com/office/powerpoint/2010/main" val="183769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6D1A2-1C6F-D7F7-4B6B-DA153065F20F}"/>
              </a:ext>
            </a:extLst>
          </p:cNvPr>
          <p:cNvSpPr>
            <a:spLocks noGrp="1"/>
          </p:cNvSpPr>
          <p:nvPr>
            <p:ph type="title"/>
          </p:nvPr>
        </p:nvSpPr>
        <p:spPr/>
        <p:txBody>
          <a:bodyPr/>
          <a:lstStyle/>
          <a:p>
            <a:r>
              <a:rPr lang="es-CL" dirty="0"/>
              <a:t>¿Qué es un sistema ERP?</a:t>
            </a:r>
          </a:p>
        </p:txBody>
      </p:sp>
      <p:sp>
        <p:nvSpPr>
          <p:cNvPr id="3" name="Marcador de contenido 2">
            <a:extLst>
              <a:ext uri="{FF2B5EF4-FFF2-40B4-BE49-F238E27FC236}">
                <a16:creationId xmlns:a16="http://schemas.microsoft.com/office/drawing/2014/main" id="{7CB629A1-E564-EB06-700F-722875899BAE}"/>
              </a:ext>
            </a:extLst>
          </p:cNvPr>
          <p:cNvSpPr>
            <a:spLocks noGrp="1"/>
          </p:cNvSpPr>
          <p:nvPr>
            <p:ph idx="1"/>
          </p:nvPr>
        </p:nvSpPr>
        <p:spPr/>
        <p:txBody>
          <a:bodyPr>
            <a:normAutofit fontScale="85000" lnSpcReduction="20000"/>
          </a:bodyPr>
          <a:lstStyle/>
          <a:p>
            <a:r>
              <a:rPr lang="es-CL" dirty="0"/>
              <a:t>ERP son las siglas para hacer referencia a los sistemas de gestión o planificación de recursos empresariales (Enterprise </a:t>
            </a:r>
            <a:r>
              <a:rPr lang="es-CL" dirty="0" err="1"/>
              <a:t>Resource</a:t>
            </a:r>
            <a:r>
              <a:rPr lang="es-CL" dirty="0"/>
              <a:t> </a:t>
            </a:r>
            <a:r>
              <a:rPr lang="es-CL" dirty="0" err="1"/>
              <a:t>Planning</a:t>
            </a:r>
            <a:r>
              <a:rPr lang="es-CL" dirty="0"/>
              <a:t>). Este tipo de software es utilizado para gestionar actividades empresariales tales como:</a:t>
            </a:r>
          </a:p>
          <a:p>
            <a:pPr lvl="1"/>
            <a:r>
              <a:rPr lang="es-CL" dirty="0"/>
              <a:t>Finanzas.</a:t>
            </a:r>
          </a:p>
          <a:p>
            <a:pPr lvl="1"/>
            <a:r>
              <a:rPr lang="es-CL" dirty="0"/>
              <a:t>Fabricación.</a:t>
            </a:r>
          </a:p>
          <a:p>
            <a:pPr lvl="1"/>
            <a:r>
              <a:rPr lang="es-CL" dirty="0"/>
              <a:t>Ventas.</a:t>
            </a:r>
          </a:p>
          <a:p>
            <a:pPr lvl="1"/>
            <a:r>
              <a:rPr lang="es-CL" dirty="0"/>
              <a:t>Cadena de suministro.</a:t>
            </a:r>
          </a:p>
          <a:p>
            <a:pPr lvl="1"/>
            <a:r>
              <a:rPr lang="es-CL" dirty="0"/>
              <a:t>Recursos humanos.</a:t>
            </a:r>
          </a:p>
          <a:p>
            <a:r>
              <a:rPr lang="es-CL" dirty="0"/>
              <a:t>Una solución de ERP completa también incluye herramientas de gestión del rendimiento empresarial, que ayudan a planificar, presupuestar, predecir y notificar los resultados financieros de una organización.</a:t>
            </a:r>
          </a:p>
        </p:txBody>
      </p:sp>
    </p:spTree>
    <p:extLst>
      <p:ext uri="{BB962C8B-B14F-4D97-AF65-F5344CB8AC3E}">
        <p14:creationId xmlns:p14="http://schemas.microsoft.com/office/powerpoint/2010/main" val="133191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9CE31-EBB7-79F3-CA4F-6D589F15BE5E}"/>
              </a:ext>
            </a:extLst>
          </p:cNvPr>
          <p:cNvSpPr>
            <a:spLocks noGrp="1"/>
          </p:cNvSpPr>
          <p:nvPr>
            <p:ph type="title"/>
          </p:nvPr>
        </p:nvSpPr>
        <p:spPr/>
        <p:txBody>
          <a:bodyPr/>
          <a:lstStyle/>
          <a:p>
            <a:r>
              <a:rPr lang="es-CL" dirty="0"/>
              <a:t>Evolución del SaaS</a:t>
            </a:r>
          </a:p>
        </p:txBody>
      </p:sp>
      <p:sp>
        <p:nvSpPr>
          <p:cNvPr id="3" name="Marcador de contenido 2">
            <a:extLst>
              <a:ext uri="{FF2B5EF4-FFF2-40B4-BE49-F238E27FC236}">
                <a16:creationId xmlns:a16="http://schemas.microsoft.com/office/drawing/2014/main" id="{E558313D-613F-3E77-5F18-E6F1C44B4C2D}"/>
              </a:ext>
            </a:extLst>
          </p:cNvPr>
          <p:cNvSpPr>
            <a:spLocks noGrp="1"/>
          </p:cNvSpPr>
          <p:nvPr>
            <p:ph idx="1"/>
          </p:nvPr>
        </p:nvSpPr>
        <p:spPr/>
        <p:txBody>
          <a:bodyPr/>
          <a:lstStyle/>
          <a:p>
            <a:r>
              <a:rPr lang="es-CL" dirty="0"/>
              <a:t>En la década del ‘60, los ordenadores centrales estaban conectados a terminales que compartían el software de la unidad central, un sistema de entrega de software conocido como de tiempo compartido. </a:t>
            </a:r>
          </a:p>
          <a:p>
            <a:r>
              <a:rPr lang="es-CL" dirty="0"/>
              <a:t>A medida que el costo de los ordenadores comenzó a reducirse en los ‘80, muchas empresas crearon su propia versión local de tiempo compartido, que se denominó red de área local (LAN). Sin embargo, la empresa era el responsable de suministrar y administrar el hardware y la red.</a:t>
            </a:r>
          </a:p>
        </p:txBody>
      </p:sp>
    </p:spTree>
    <p:extLst>
      <p:ext uri="{BB962C8B-B14F-4D97-AF65-F5344CB8AC3E}">
        <p14:creationId xmlns:p14="http://schemas.microsoft.com/office/powerpoint/2010/main" val="149338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E6C07-DDD4-1F88-537C-8C3B5B2DE0F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368E2C5-B34E-C236-E759-FBDF528F96A1}"/>
              </a:ext>
            </a:extLst>
          </p:cNvPr>
          <p:cNvSpPr>
            <a:spLocks noGrp="1"/>
          </p:cNvSpPr>
          <p:nvPr>
            <p:ph idx="1"/>
          </p:nvPr>
        </p:nvSpPr>
        <p:spPr/>
        <p:txBody>
          <a:bodyPr>
            <a:normAutofit lnSpcReduction="10000"/>
          </a:bodyPr>
          <a:lstStyle/>
          <a:p>
            <a:r>
              <a:rPr lang="es-CL" dirty="0"/>
              <a:t>En los ’90, con la llegada del internet, los proveedores comenzaron a alojar software y a ponerlo a disposición de los clientes a través de Internet. No obstante, el denominado modelo de proveedor de servicios de aplicaciones (ASP), tenía serias limitaciones. </a:t>
            </a:r>
          </a:p>
          <a:p>
            <a:r>
              <a:rPr lang="es-CL" dirty="0"/>
              <a:t>Por ejemplo, cada cliente requería su propia versión del software, lo que significaba que tenían que instalar algún software en los ordenadores de los usuarios. La configuración era costosa y consumía mucho tiempo. Y, por último, las soluciones ASP por lo general no ofrecían una forma de recopilar y agregar datos de manera eficiente.</a:t>
            </a:r>
          </a:p>
        </p:txBody>
      </p:sp>
    </p:spTree>
    <p:extLst>
      <p:ext uri="{BB962C8B-B14F-4D97-AF65-F5344CB8AC3E}">
        <p14:creationId xmlns:p14="http://schemas.microsoft.com/office/powerpoint/2010/main" val="309095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93F17-4A93-111D-848B-4F4602DD539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C600050-6A57-08CD-D19A-497CAF1660F2}"/>
              </a:ext>
            </a:extLst>
          </p:cNvPr>
          <p:cNvSpPr>
            <a:spLocks noGrp="1"/>
          </p:cNvSpPr>
          <p:nvPr>
            <p:ph idx="1"/>
          </p:nvPr>
        </p:nvSpPr>
        <p:spPr/>
        <p:txBody>
          <a:bodyPr>
            <a:normAutofit fontScale="85000" lnSpcReduction="10000"/>
          </a:bodyPr>
          <a:lstStyle/>
          <a:p>
            <a:r>
              <a:rPr lang="es-CL" dirty="0"/>
              <a:t>Comenzando el nuevo milenio se empezó a utilizar el término SaaS. Este nuevo modelo ofrecía eficiencias mucho mayores que el modelo ASP. Una sola instancia de la aplicación podía atender a varios usuarios e incluso a clientes, gracias a su arquitectura llamada </a:t>
            </a:r>
            <a:r>
              <a:rPr lang="es-CL" dirty="0" err="1"/>
              <a:t>multi-inquilino</a:t>
            </a:r>
            <a:r>
              <a:rPr lang="es-CL" dirty="0"/>
              <a:t>. La instalación local de software ya no era necesaria. Y se proporcionaba una manera de recopilar, agregar y centralizar valiosos datos de aplicaciones.</a:t>
            </a:r>
          </a:p>
          <a:p>
            <a:r>
              <a:rPr lang="es-CL" dirty="0"/>
              <a:t>Si bien el modelo de entrega se ha mantenido constante desde principios de la década de 2000, el SaaS ha evolucionado significativamente desde soluciones en silos de primera generación hasta conjuntos de aplicaciones modernos que permiten una alta visibilidad en toda la empresa y pueden extender su poder a través de tecnologías integradas como IA, machine </a:t>
            </a:r>
            <a:r>
              <a:rPr lang="es-CL" dirty="0" err="1"/>
              <a:t>learning</a:t>
            </a:r>
            <a:r>
              <a:rPr lang="es-CL" dirty="0"/>
              <a:t>, </a:t>
            </a:r>
            <a:r>
              <a:rPr lang="es-CL" dirty="0" err="1"/>
              <a:t>chatbots</a:t>
            </a:r>
            <a:r>
              <a:rPr lang="es-CL" dirty="0"/>
              <a:t>, asistentes digitales, </a:t>
            </a:r>
            <a:r>
              <a:rPr lang="es-CL" dirty="0" err="1"/>
              <a:t>IoT</a:t>
            </a:r>
            <a:r>
              <a:rPr lang="es-CL" dirty="0"/>
              <a:t>, </a:t>
            </a:r>
            <a:r>
              <a:rPr lang="es-CL" dirty="0" err="1"/>
              <a:t>blockchain</a:t>
            </a:r>
            <a:r>
              <a:rPr lang="es-CL" dirty="0"/>
              <a:t>, realidad aumentada y realidad virtual.</a:t>
            </a:r>
          </a:p>
        </p:txBody>
      </p:sp>
    </p:spTree>
    <p:extLst>
      <p:ext uri="{BB962C8B-B14F-4D97-AF65-F5344CB8AC3E}">
        <p14:creationId xmlns:p14="http://schemas.microsoft.com/office/powerpoint/2010/main" val="3386245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TextBox 27">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0" name="Rectangle 2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745F9D-2273-353B-3F04-D6335093FCC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Ventajas del software como servicio </a:t>
            </a:r>
          </a:p>
        </p:txBody>
      </p:sp>
      <p:sp>
        <p:nvSpPr>
          <p:cNvPr id="9" name="Marcador de contenido 8">
            <a:extLst>
              <a:ext uri="{FF2B5EF4-FFF2-40B4-BE49-F238E27FC236}">
                <a16:creationId xmlns:a16="http://schemas.microsoft.com/office/drawing/2014/main" id="{6FE54E36-B632-9095-B6BF-5C2A404948A3}"/>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s-CL" sz="900" dirty="0"/>
              <a:t>SaaS no es un concepto nuevo. De hecho, las aplicaciones basadas en la web entregadas por los proveedores de servicios de aplicaciones (ASP) en realidad son anteriores al concepto de "computación en la nube" tal como lo conocemos hoy. Las primeras aplicaciones entregadas mediante el modelo SaaS a menudo se centraban en automatización de la fuerza de ventas (SFA), gestión de relaciones con los clientes (CRM) y administración de contenido web. Hoy en día, Oracle ofrece un conjunto completo de aplicaciones de negocio para la planificación de recursos empresariales (ERP), la gestión de carteras de proyectos (PPM), la planificación y generación de presupuestos, los informes financieros, la gestión de capital humano (HCM), la gestión del talento, las ventas y el marketing, el servicio y soporte al cliente, las redes sociales, el marketing social y la supervisión y el compromiso social.</a:t>
            </a:r>
          </a:p>
        </p:txBody>
      </p:sp>
      <p:sp>
        <p:nvSpPr>
          <p:cNvPr id="42" name="Rectangle 4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Marcador de contenido 10">
            <a:extLst>
              <a:ext uri="{FF2B5EF4-FFF2-40B4-BE49-F238E27FC236}">
                <a16:creationId xmlns:a16="http://schemas.microsoft.com/office/drawing/2014/main" id="{E19AECAA-2D54-0638-65FD-D0F3EF2426F8}"/>
              </a:ext>
            </a:extLst>
          </p:cNvPr>
          <p:cNvGraphicFramePr>
            <a:graphicFrameLocks noGrp="1"/>
          </p:cNvGraphicFramePr>
          <p:nvPr>
            <p:ph sz="half" idx="2"/>
            <p:extLst>
              <p:ext uri="{D42A27DB-BD31-4B8C-83A1-F6EECF244321}">
                <p14:modId xmlns:p14="http://schemas.microsoft.com/office/powerpoint/2010/main" val="4013254198"/>
              </p:ext>
            </p:extLst>
          </p:nvPr>
        </p:nvGraphicFramePr>
        <p:xfrm>
          <a:off x="5432992" y="2606837"/>
          <a:ext cx="4818975" cy="2986782"/>
        </p:xfrm>
        <a:graphic>
          <a:graphicData uri="http://schemas.openxmlformats.org/drawingml/2006/table">
            <a:tbl>
              <a:tblPr/>
              <a:tblGrid>
                <a:gridCol w="1413322">
                  <a:extLst>
                    <a:ext uri="{9D8B030D-6E8A-4147-A177-3AD203B41FA5}">
                      <a16:colId xmlns:a16="http://schemas.microsoft.com/office/drawing/2014/main" val="3379686265"/>
                    </a:ext>
                  </a:extLst>
                </a:gridCol>
                <a:gridCol w="3405653">
                  <a:extLst>
                    <a:ext uri="{9D8B030D-6E8A-4147-A177-3AD203B41FA5}">
                      <a16:colId xmlns:a16="http://schemas.microsoft.com/office/drawing/2014/main" val="2015886275"/>
                    </a:ext>
                  </a:extLst>
                </a:gridCol>
              </a:tblGrid>
              <a:tr h="677041">
                <a:tc>
                  <a:txBody>
                    <a:bodyPr/>
                    <a:lstStyle/>
                    <a:p>
                      <a:pPr algn="r" fontAlgn="t"/>
                      <a:r>
                        <a:rPr lang="es-CL" sz="1000" b="1">
                          <a:solidFill>
                            <a:srgbClr val="161513"/>
                          </a:solidFill>
                          <a:effectLst/>
                        </a:rPr>
                        <a:t>Costos iniciales más bajos</a:t>
                      </a:r>
                    </a:p>
                  </a:txBody>
                  <a:tcPr marL="44468" marR="44468" marT="22234" marB="22234">
                    <a:lnL>
                      <a:noFill/>
                    </a:lnL>
                    <a:lnR>
                      <a:noFill/>
                    </a:lnR>
                    <a:lnT>
                      <a:noFill/>
                    </a:lnT>
                    <a:lnB>
                      <a:noFill/>
                    </a:lnB>
                    <a:solidFill>
                      <a:srgbClr val="FFFFFF"/>
                    </a:solidFill>
                  </a:tcPr>
                </a:tc>
                <a:tc>
                  <a:txBody>
                    <a:bodyPr/>
                    <a:lstStyle/>
                    <a:p>
                      <a:r>
                        <a:rPr lang="es-CL" sz="1000">
                          <a:solidFill>
                            <a:srgbClr val="161513"/>
                          </a:solidFill>
                          <a:effectLst/>
                        </a:rPr>
                        <a:t>Elimina la necesidad de hardware y middleware adicionales.</a:t>
                      </a:r>
                      <a:br>
                        <a:rPr lang="es-CL" sz="1000">
                          <a:solidFill>
                            <a:srgbClr val="161513"/>
                          </a:solidFill>
                          <a:effectLst/>
                        </a:rPr>
                      </a:br>
                      <a:r>
                        <a:rPr lang="es-CL" sz="1000">
                          <a:solidFill>
                            <a:srgbClr val="161513"/>
                          </a:solidFill>
                          <a:effectLst/>
                        </a:rPr>
                        <a:t>Reduzce los costes de instalación e implementación.</a:t>
                      </a:r>
                      <a:br>
                        <a:rPr lang="es-CL" sz="1000">
                          <a:solidFill>
                            <a:srgbClr val="161513"/>
                          </a:solidFill>
                          <a:effectLst/>
                        </a:rPr>
                      </a:br>
                      <a:r>
                        <a:rPr lang="es-CL" sz="1000">
                          <a:solidFill>
                            <a:srgbClr val="161513"/>
                          </a:solidFill>
                          <a:effectLst/>
                        </a:rPr>
                        <a:t>Valida y corrige errores antes de actualizar la información maestra.</a:t>
                      </a:r>
                    </a:p>
                  </a:txBody>
                  <a:tcPr marL="44468" marR="44468" marT="22234" marB="22234" anchor="ctr">
                    <a:lnL>
                      <a:noFill/>
                    </a:lnL>
                    <a:lnR>
                      <a:noFill/>
                    </a:lnR>
                    <a:lnT>
                      <a:noFill/>
                    </a:lnT>
                    <a:lnB>
                      <a:noFill/>
                    </a:lnB>
                    <a:solidFill>
                      <a:srgbClr val="FFFFFF"/>
                    </a:solidFill>
                  </a:tcPr>
                </a:tc>
                <a:extLst>
                  <a:ext uri="{0D108BD9-81ED-4DB2-BD59-A6C34878D82A}">
                    <a16:rowId xmlns:a16="http://schemas.microsoft.com/office/drawing/2014/main" val="4000018459"/>
                  </a:ext>
                </a:extLst>
              </a:tr>
              <a:tr h="826232">
                <a:tc>
                  <a:txBody>
                    <a:bodyPr/>
                    <a:lstStyle/>
                    <a:p>
                      <a:pPr algn="r" fontAlgn="t"/>
                      <a:r>
                        <a:rPr lang="es-CL" sz="1000" b="1">
                          <a:solidFill>
                            <a:srgbClr val="161513"/>
                          </a:solidFill>
                          <a:effectLst/>
                        </a:rPr>
                        <a:t>Costos corrientes predecibles</a:t>
                      </a:r>
                    </a:p>
                  </a:txBody>
                  <a:tcPr marL="44468" marR="44468" marT="22234" marB="22234">
                    <a:lnL>
                      <a:noFill/>
                    </a:lnL>
                    <a:lnR>
                      <a:noFill/>
                    </a:lnR>
                    <a:lnT>
                      <a:noFill/>
                    </a:lnT>
                    <a:lnB>
                      <a:noFill/>
                    </a:lnB>
                    <a:solidFill>
                      <a:srgbClr val="FFFFFF"/>
                    </a:solidFill>
                  </a:tcPr>
                </a:tc>
                <a:tc>
                  <a:txBody>
                    <a:bodyPr/>
                    <a:lstStyle/>
                    <a:p>
                      <a:r>
                        <a:rPr lang="es-CL" sz="1000">
                          <a:solidFill>
                            <a:srgbClr val="161513"/>
                          </a:solidFill>
                          <a:effectLst/>
                        </a:rPr>
                        <a:t>Elimina los impredecibles costos de administración, parcheo y actualización de software y hardware.</a:t>
                      </a:r>
                      <a:br>
                        <a:rPr lang="es-CL" sz="1000">
                          <a:solidFill>
                            <a:srgbClr val="161513"/>
                          </a:solidFill>
                          <a:effectLst/>
                        </a:rPr>
                      </a:br>
                      <a:r>
                        <a:rPr lang="es-CL" sz="1000">
                          <a:solidFill>
                            <a:srgbClr val="161513"/>
                          </a:solidFill>
                          <a:effectLst/>
                        </a:rPr>
                        <a:t>Convierte los gastos de capital en gastos operativos.</a:t>
                      </a:r>
                      <a:br>
                        <a:rPr lang="es-CL" sz="1000">
                          <a:solidFill>
                            <a:srgbClr val="161513"/>
                          </a:solidFill>
                          <a:effectLst/>
                        </a:rPr>
                      </a:br>
                      <a:r>
                        <a:rPr lang="es-CL" sz="1000">
                          <a:solidFill>
                            <a:srgbClr val="161513"/>
                          </a:solidFill>
                          <a:effectLst/>
                        </a:rPr>
                        <a:t>Reduzce el riesgo con expertos que administran software y supervisan la seguridad de la nube.</a:t>
                      </a:r>
                    </a:p>
                  </a:txBody>
                  <a:tcPr marL="44468" marR="44468" marT="22234" marB="22234" anchor="ctr">
                    <a:lnL>
                      <a:noFill/>
                    </a:lnL>
                    <a:lnR>
                      <a:noFill/>
                    </a:lnR>
                    <a:lnT>
                      <a:noFill/>
                    </a:lnT>
                    <a:lnB>
                      <a:noFill/>
                    </a:lnB>
                    <a:solidFill>
                      <a:srgbClr val="FFFFFF"/>
                    </a:solidFill>
                  </a:tcPr>
                </a:tc>
                <a:extLst>
                  <a:ext uri="{0D108BD9-81ED-4DB2-BD59-A6C34878D82A}">
                    <a16:rowId xmlns:a16="http://schemas.microsoft.com/office/drawing/2014/main" val="1842025986"/>
                  </a:ext>
                </a:extLst>
              </a:tr>
              <a:tr h="677041">
                <a:tc>
                  <a:txBody>
                    <a:bodyPr/>
                    <a:lstStyle/>
                    <a:p>
                      <a:pPr algn="r" fontAlgn="t"/>
                      <a:r>
                        <a:rPr lang="es-CL" sz="1000" b="1">
                          <a:solidFill>
                            <a:srgbClr val="161513"/>
                          </a:solidFill>
                          <a:effectLst/>
                        </a:rPr>
                        <a:t>Despliegue rápido</a:t>
                      </a:r>
                    </a:p>
                  </a:txBody>
                  <a:tcPr marL="44468" marR="44468" marT="22234" marB="22234">
                    <a:lnL>
                      <a:noFill/>
                    </a:lnL>
                    <a:lnR>
                      <a:noFill/>
                    </a:lnR>
                    <a:lnT>
                      <a:noFill/>
                    </a:lnT>
                    <a:lnB>
                      <a:noFill/>
                    </a:lnB>
                    <a:solidFill>
                      <a:srgbClr val="FFFFFF"/>
                    </a:solidFill>
                  </a:tcPr>
                </a:tc>
                <a:tc>
                  <a:txBody>
                    <a:bodyPr/>
                    <a:lstStyle/>
                    <a:p>
                      <a:r>
                        <a:rPr lang="es-CL" sz="1000">
                          <a:solidFill>
                            <a:srgbClr val="161513"/>
                          </a:solidFill>
                          <a:effectLst/>
                        </a:rPr>
                        <a:t>Ponte en marcha en cuestión de horas en lugar de meses.</a:t>
                      </a:r>
                      <a:br>
                        <a:rPr lang="es-CL" sz="1000">
                          <a:solidFill>
                            <a:srgbClr val="161513"/>
                          </a:solidFill>
                          <a:effectLst/>
                        </a:rPr>
                      </a:br>
                      <a:r>
                        <a:rPr lang="es-CL" sz="1000">
                          <a:solidFill>
                            <a:srgbClr val="161513"/>
                          </a:solidFill>
                          <a:effectLst/>
                        </a:rPr>
                        <a:t>Encienda y utilice las últimas innovaciones y actualizaciones.</a:t>
                      </a:r>
                      <a:br>
                        <a:rPr lang="es-CL" sz="1000">
                          <a:solidFill>
                            <a:srgbClr val="161513"/>
                          </a:solidFill>
                          <a:effectLst/>
                        </a:rPr>
                      </a:br>
                      <a:r>
                        <a:rPr lang="es-CL" sz="1000">
                          <a:solidFill>
                            <a:srgbClr val="161513"/>
                          </a:solidFill>
                          <a:effectLst/>
                        </a:rPr>
                        <a:t>Parches de software automatizados.</a:t>
                      </a:r>
                    </a:p>
                  </a:txBody>
                  <a:tcPr marL="44468" marR="44468" marT="22234" marB="22234" anchor="ctr">
                    <a:lnL>
                      <a:noFill/>
                    </a:lnL>
                    <a:lnR>
                      <a:noFill/>
                    </a:lnR>
                    <a:lnT>
                      <a:noFill/>
                    </a:lnT>
                    <a:lnB>
                      <a:noFill/>
                    </a:lnB>
                    <a:solidFill>
                      <a:srgbClr val="FFFFFF"/>
                    </a:solidFill>
                  </a:tcPr>
                </a:tc>
                <a:extLst>
                  <a:ext uri="{0D108BD9-81ED-4DB2-BD59-A6C34878D82A}">
                    <a16:rowId xmlns:a16="http://schemas.microsoft.com/office/drawing/2014/main" val="3689007100"/>
                  </a:ext>
                </a:extLst>
              </a:tr>
              <a:tr h="677041">
                <a:tc>
                  <a:txBody>
                    <a:bodyPr/>
                    <a:lstStyle/>
                    <a:p>
                      <a:pPr algn="r" fontAlgn="t"/>
                      <a:r>
                        <a:rPr lang="es-CL" sz="1000" b="1">
                          <a:solidFill>
                            <a:srgbClr val="161513"/>
                          </a:solidFill>
                          <a:effectLst/>
                        </a:rPr>
                        <a:t>Escalabilidad bajo demanda.</a:t>
                      </a:r>
                    </a:p>
                  </a:txBody>
                  <a:tcPr marL="44468" marR="44468" marT="22234" marB="22234">
                    <a:lnL>
                      <a:noFill/>
                    </a:lnL>
                    <a:lnR>
                      <a:noFill/>
                    </a:lnR>
                    <a:lnT>
                      <a:noFill/>
                    </a:lnT>
                    <a:lnB>
                      <a:noFill/>
                    </a:lnB>
                    <a:solidFill>
                      <a:srgbClr val="FFFFFF"/>
                    </a:solidFill>
                  </a:tcPr>
                </a:tc>
                <a:tc>
                  <a:txBody>
                    <a:bodyPr/>
                    <a:lstStyle/>
                    <a:p>
                      <a:r>
                        <a:rPr lang="es-CL" sz="1000" dirty="0">
                          <a:solidFill>
                            <a:srgbClr val="161513"/>
                          </a:solidFill>
                          <a:effectLst/>
                        </a:rPr>
                        <a:t>Escala al instante para satisfacer las crecientes demandas de datos o transacciones.</a:t>
                      </a:r>
                      <a:br>
                        <a:rPr lang="es-CL" sz="1000" dirty="0">
                          <a:solidFill>
                            <a:srgbClr val="161513"/>
                          </a:solidFill>
                          <a:effectLst/>
                        </a:rPr>
                      </a:br>
                      <a:r>
                        <a:rPr lang="es-CL" sz="1000" dirty="0">
                          <a:solidFill>
                            <a:srgbClr val="161513"/>
                          </a:solidFill>
                          <a:effectLst/>
                        </a:rPr>
                        <a:t>Reduce las interrupciones manteniendo los niveles de servicio.</a:t>
                      </a:r>
                    </a:p>
                  </a:txBody>
                  <a:tcPr marL="44468" marR="44468" marT="22234" marB="22234" anchor="ctr">
                    <a:lnL>
                      <a:noFill/>
                    </a:lnL>
                    <a:lnR>
                      <a:noFill/>
                    </a:lnR>
                    <a:lnT>
                      <a:noFill/>
                    </a:lnT>
                    <a:lnB>
                      <a:noFill/>
                    </a:lnB>
                    <a:solidFill>
                      <a:srgbClr val="FFFFFF"/>
                    </a:solidFill>
                  </a:tcPr>
                </a:tc>
                <a:extLst>
                  <a:ext uri="{0D108BD9-81ED-4DB2-BD59-A6C34878D82A}">
                    <a16:rowId xmlns:a16="http://schemas.microsoft.com/office/drawing/2014/main" val="4118772174"/>
                  </a:ext>
                </a:extLst>
              </a:tr>
            </a:tbl>
          </a:graphicData>
        </a:graphic>
      </p:graphicFrame>
    </p:spTree>
    <p:extLst>
      <p:ext uri="{BB962C8B-B14F-4D97-AF65-F5344CB8AC3E}">
        <p14:creationId xmlns:p14="http://schemas.microsoft.com/office/powerpoint/2010/main" val="891714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CB377-CAD8-66D3-F4B5-A3F25575C4ED}"/>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591309CE-3FF5-AF87-20C0-0B951ED44B0C}"/>
              </a:ext>
            </a:extLst>
          </p:cNvPr>
          <p:cNvSpPr>
            <a:spLocks noGrp="1"/>
          </p:cNvSpPr>
          <p:nvPr>
            <p:ph idx="1"/>
          </p:nvPr>
        </p:nvSpPr>
        <p:spPr/>
        <p:txBody>
          <a:bodyPr/>
          <a:lstStyle/>
          <a:p>
            <a:r>
              <a:rPr lang="es-CL" dirty="0"/>
              <a:t>¿Qué cree usted que ha influido en la evolución de los tipos de ERP que las diversas empresas ofertan hoy en día?</a:t>
            </a:r>
          </a:p>
        </p:txBody>
      </p:sp>
    </p:spTree>
    <p:extLst>
      <p:ext uri="{BB962C8B-B14F-4D97-AF65-F5344CB8AC3E}">
        <p14:creationId xmlns:p14="http://schemas.microsoft.com/office/powerpoint/2010/main" val="280532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95769D-57D1-23F9-7037-8019E48A0818}"/>
              </a:ext>
            </a:extLst>
          </p:cNvPr>
          <p:cNvSpPr>
            <a:spLocks noGrp="1"/>
          </p:cNvSpPr>
          <p:nvPr>
            <p:ph type="title"/>
          </p:nvPr>
        </p:nvSpPr>
        <p:spPr/>
        <p:txBody>
          <a:bodyPr/>
          <a:lstStyle/>
          <a:p>
            <a:r>
              <a:rPr lang="es-CL" dirty="0"/>
              <a:t>Finanzas</a:t>
            </a:r>
          </a:p>
        </p:txBody>
      </p:sp>
      <p:sp>
        <p:nvSpPr>
          <p:cNvPr id="3" name="Marcador de contenido 2">
            <a:extLst>
              <a:ext uri="{FF2B5EF4-FFF2-40B4-BE49-F238E27FC236}">
                <a16:creationId xmlns:a16="http://schemas.microsoft.com/office/drawing/2014/main" id="{469FF9EC-3F51-707E-2138-6D2115877363}"/>
              </a:ext>
            </a:extLst>
          </p:cNvPr>
          <p:cNvSpPr>
            <a:spLocks noGrp="1"/>
          </p:cNvSpPr>
          <p:nvPr>
            <p:ph sz="half" idx="1"/>
          </p:nvPr>
        </p:nvSpPr>
        <p:spPr/>
        <p:txBody>
          <a:bodyPr/>
          <a:lstStyle/>
          <a:p>
            <a:r>
              <a:rPr lang="es-CL" dirty="0"/>
              <a:t>Aumenta la rentabilidad, identifica errores, elimina la duplicación de recursos y garantiza el cumplimiento normativo.</a:t>
            </a:r>
          </a:p>
        </p:txBody>
      </p:sp>
      <p:sp>
        <p:nvSpPr>
          <p:cNvPr id="5" name="Marcador de contenido 4">
            <a:extLst>
              <a:ext uri="{FF2B5EF4-FFF2-40B4-BE49-F238E27FC236}">
                <a16:creationId xmlns:a16="http://schemas.microsoft.com/office/drawing/2014/main" id="{E40A3D4A-8531-D83C-919C-31E0F7B83D8F}"/>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138406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0C0EE-33CC-3831-C2A5-5EBA2DFFA244}"/>
              </a:ext>
            </a:extLst>
          </p:cNvPr>
          <p:cNvSpPr>
            <a:spLocks noGrp="1"/>
          </p:cNvSpPr>
          <p:nvPr>
            <p:ph type="title"/>
          </p:nvPr>
        </p:nvSpPr>
        <p:spPr/>
        <p:txBody>
          <a:bodyPr/>
          <a:lstStyle/>
          <a:p>
            <a:r>
              <a:rPr lang="es-CL" dirty="0"/>
              <a:t>Fabricación</a:t>
            </a:r>
          </a:p>
        </p:txBody>
      </p:sp>
      <p:sp>
        <p:nvSpPr>
          <p:cNvPr id="3" name="Marcador de contenido 2">
            <a:extLst>
              <a:ext uri="{FF2B5EF4-FFF2-40B4-BE49-F238E27FC236}">
                <a16:creationId xmlns:a16="http://schemas.microsoft.com/office/drawing/2014/main" id="{6877F281-7FC3-72AF-889C-9A8007010055}"/>
              </a:ext>
            </a:extLst>
          </p:cNvPr>
          <p:cNvSpPr>
            <a:spLocks noGrp="1"/>
          </p:cNvSpPr>
          <p:nvPr>
            <p:ph sz="half" idx="1"/>
          </p:nvPr>
        </p:nvSpPr>
        <p:spPr/>
        <p:txBody>
          <a:bodyPr>
            <a:normAutofit lnSpcReduction="10000"/>
          </a:bodyPr>
          <a:lstStyle/>
          <a:p>
            <a:r>
              <a:rPr lang="es-CL" dirty="0"/>
              <a:t>Los sistemas ERP conforman una solución unificada para la industria, ya que aceleran la producción y la entrega de productos. Permiten supervisar, programar y optimizar la fabricación y entrega de productos, lo que favorece todo el ciclo hasta el cliente, incluidas las etapas intermedias.</a:t>
            </a:r>
          </a:p>
          <a:p>
            <a:endParaRPr lang="es-CL" dirty="0"/>
          </a:p>
        </p:txBody>
      </p:sp>
      <p:sp>
        <p:nvSpPr>
          <p:cNvPr id="4" name="Marcador de contenido 3">
            <a:extLst>
              <a:ext uri="{FF2B5EF4-FFF2-40B4-BE49-F238E27FC236}">
                <a16:creationId xmlns:a16="http://schemas.microsoft.com/office/drawing/2014/main" id="{048502DC-CCD5-B1C7-67EF-125D8286F95D}"/>
              </a:ext>
            </a:extLst>
          </p:cNvPr>
          <p:cNvSpPr>
            <a:spLocks noGrp="1"/>
          </p:cNvSpPr>
          <p:nvPr>
            <p:ph sz="half" idx="2"/>
          </p:nvPr>
        </p:nvSpPr>
        <p:spPr/>
        <p:txBody>
          <a:bodyPr>
            <a:normAutofit lnSpcReduction="10000"/>
          </a:bodyPr>
          <a:lstStyle/>
          <a:p>
            <a:endParaRPr lang="es-CL"/>
          </a:p>
        </p:txBody>
      </p:sp>
    </p:spTree>
    <p:extLst>
      <p:ext uri="{BB962C8B-B14F-4D97-AF65-F5344CB8AC3E}">
        <p14:creationId xmlns:p14="http://schemas.microsoft.com/office/powerpoint/2010/main" val="28622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803DC-3F63-F00C-CD9D-59347CE4A73F}"/>
              </a:ext>
            </a:extLst>
          </p:cNvPr>
          <p:cNvSpPr>
            <a:spLocks noGrp="1"/>
          </p:cNvSpPr>
          <p:nvPr>
            <p:ph type="title"/>
          </p:nvPr>
        </p:nvSpPr>
        <p:spPr/>
        <p:txBody>
          <a:bodyPr/>
          <a:lstStyle/>
          <a:p>
            <a:r>
              <a:rPr lang="es-CL" dirty="0"/>
              <a:t>Ventas</a:t>
            </a:r>
          </a:p>
        </p:txBody>
      </p:sp>
      <p:sp>
        <p:nvSpPr>
          <p:cNvPr id="3" name="Marcador de contenido 2">
            <a:extLst>
              <a:ext uri="{FF2B5EF4-FFF2-40B4-BE49-F238E27FC236}">
                <a16:creationId xmlns:a16="http://schemas.microsoft.com/office/drawing/2014/main" id="{6DCA7FCA-8550-BCD5-0CE7-625326B607E0}"/>
              </a:ext>
            </a:extLst>
          </p:cNvPr>
          <p:cNvSpPr>
            <a:spLocks noGrp="1"/>
          </p:cNvSpPr>
          <p:nvPr>
            <p:ph sz="half" idx="1"/>
          </p:nvPr>
        </p:nvSpPr>
        <p:spPr/>
        <p:txBody>
          <a:bodyPr>
            <a:normAutofit/>
          </a:bodyPr>
          <a:lstStyle/>
          <a:p>
            <a:r>
              <a:rPr lang="es-CL" dirty="0"/>
              <a:t>Con los sistemas ERP, se facilitaran las operaciones. La información de los productos, el inventario, las promociones y los datos de ventas se gestionan de forma centralizada, lo que simplifica tanto las ventas en el establecimiento como las compras en línea.</a:t>
            </a:r>
          </a:p>
        </p:txBody>
      </p:sp>
      <p:sp>
        <p:nvSpPr>
          <p:cNvPr id="4" name="Marcador de contenido 3">
            <a:extLst>
              <a:ext uri="{FF2B5EF4-FFF2-40B4-BE49-F238E27FC236}">
                <a16:creationId xmlns:a16="http://schemas.microsoft.com/office/drawing/2014/main" id="{EA40B4C6-AA75-A8EC-624C-3532377445AA}"/>
              </a:ext>
            </a:extLst>
          </p:cNvPr>
          <p:cNvSpPr>
            <a:spLocks noGrp="1"/>
          </p:cNvSpPr>
          <p:nvPr>
            <p:ph sz="half" idx="2"/>
          </p:nvPr>
        </p:nvSpPr>
        <p:spPr/>
        <p:txBody>
          <a:bodyPr>
            <a:normAutofit/>
          </a:bodyPr>
          <a:lstStyle/>
          <a:p>
            <a:endParaRPr lang="es-CL"/>
          </a:p>
        </p:txBody>
      </p:sp>
    </p:spTree>
    <p:extLst>
      <p:ext uri="{BB962C8B-B14F-4D97-AF65-F5344CB8AC3E}">
        <p14:creationId xmlns:p14="http://schemas.microsoft.com/office/powerpoint/2010/main" val="243081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E6510-6C04-7B03-98E2-A325973B2256}"/>
              </a:ext>
            </a:extLst>
          </p:cNvPr>
          <p:cNvSpPr>
            <a:spLocks noGrp="1"/>
          </p:cNvSpPr>
          <p:nvPr>
            <p:ph type="title"/>
          </p:nvPr>
        </p:nvSpPr>
        <p:spPr/>
        <p:txBody>
          <a:bodyPr/>
          <a:lstStyle/>
          <a:p>
            <a:r>
              <a:rPr lang="es-CL" dirty="0"/>
              <a:t>Cadena de suministro</a:t>
            </a:r>
          </a:p>
        </p:txBody>
      </p:sp>
      <p:sp>
        <p:nvSpPr>
          <p:cNvPr id="3" name="Marcador de contenido 2">
            <a:extLst>
              <a:ext uri="{FF2B5EF4-FFF2-40B4-BE49-F238E27FC236}">
                <a16:creationId xmlns:a16="http://schemas.microsoft.com/office/drawing/2014/main" id="{FD2FE311-9CF6-8112-2C48-655BCCA71402}"/>
              </a:ext>
            </a:extLst>
          </p:cNvPr>
          <p:cNvSpPr>
            <a:spLocks noGrp="1"/>
          </p:cNvSpPr>
          <p:nvPr>
            <p:ph sz="half" idx="1"/>
          </p:nvPr>
        </p:nvSpPr>
        <p:spPr/>
        <p:txBody>
          <a:bodyPr>
            <a:normAutofit lnSpcReduction="10000"/>
          </a:bodyPr>
          <a:lstStyle/>
          <a:p>
            <a:r>
              <a:rPr lang="es-CL" dirty="0"/>
              <a:t>Impulsa la optimización, mejora la visibilidad y optimiza la cadena de suministro, desde las ventas hasta el procesamiento de pedidos. Los sistemas ERP ayudan a optimizar la logística en las plantas de producción, los almacenes, las instalaciones y el transporte.</a:t>
            </a:r>
          </a:p>
        </p:txBody>
      </p:sp>
      <p:sp>
        <p:nvSpPr>
          <p:cNvPr id="4" name="Marcador de contenido 3">
            <a:extLst>
              <a:ext uri="{FF2B5EF4-FFF2-40B4-BE49-F238E27FC236}">
                <a16:creationId xmlns:a16="http://schemas.microsoft.com/office/drawing/2014/main" id="{67558CBF-E6CE-D3AE-9AF8-E4288DE7F599}"/>
              </a:ext>
            </a:extLst>
          </p:cNvPr>
          <p:cNvSpPr>
            <a:spLocks noGrp="1"/>
          </p:cNvSpPr>
          <p:nvPr>
            <p:ph sz="half" idx="2"/>
          </p:nvPr>
        </p:nvSpPr>
        <p:spPr/>
        <p:txBody>
          <a:bodyPr>
            <a:normAutofit lnSpcReduction="10000"/>
          </a:bodyPr>
          <a:lstStyle/>
          <a:p>
            <a:endParaRPr lang="es-CL"/>
          </a:p>
        </p:txBody>
      </p:sp>
    </p:spTree>
    <p:extLst>
      <p:ext uri="{BB962C8B-B14F-4D97-AF65-F5344CB8AC3E}">
        <p14:creationId xmlns:p14="http://schemas.microsoft.com/office/powerpoint/2010/main" val="78320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9D3E0-D18C-D904-9DEA-DB1BC4323FDA}"/>
              </a:ext>
            </a:extLst>
          </p:cNvPr>
          <p:cNvSpPr>
            <a:spLocks noGrp="1"/>
          </p:cNvSpPr>
          <p:nvPr>
            <p:ph type="title"/>
          </p:nvPr>
        </p:nvSpPr>
        <p:spPr/>
        <p:txBody>
          <a:bodyPr/>
          <a:lstStyle/>
          <a:p>
            <a:r>
              <a:rPr lang="es-CL" dirty="0"/>
              <a:t>Recursos Humanos</a:t>
            </a:r>
          </a:p>
        </p:txBody>
      </p:sp>
      <p:sp>
        <p:nvSpPr>
          <p:cNvPr id="3" name="Marcador de contenido 2">
            <a:extLst>
              <a:ext uri="{FF2B5EF4-FFF2-40B4-BE49-F238E27FC236}">
                <a16:creationId xmlns:a16="http://schemas.microsoft.com/office/drawing/2014/main" id="{A67AE528-C067-5F04-8B64-376271D1E674}"/>
              </a:ext>
            </a:extLst>
          </p:cNvPr>
          <p:cNvSpPr>
            <a:spLocks noGrp="1"/>
          </p:cNvSpPr>
          <p:nvPr>
            <p:ph sz="half" idx="1"/>
          </p:nvPr>
        </p:nvSpPr>
        <p:spPr/>
        <p:txBody>
          <a:bodyPr>
            <a:normAutofit fontScale="85000" lnSpcReduction="10000"/>
          </a:bodyPr>
          <a:lstStyle/>
          <a:p>
            <a:r>
              <a:rPr lang="es-CL" dirty="0"/>
              <a:t>Los sistemas de gestión de capital humano suelen integrarse en los sistemas ERP para centralizar todos los datos en una misma plataforma. Contribuya al éxito de sus empleados con la gestión de prestaciones, la administración de bajas y ausencias, las opciones para atraer e incorporar a los mejores talentos y herramientas para garantizar el cumplimiento.</a:t>
            </a:r>
          </a:p>
        </p:txBody>
      </p:sp>
      <p:sp>
        <p:nvSpPr>
          <p:cNvPr id="4" name="Marcador de contenido 3">
            <a:extLst>
              <a:ext uri="{FF2B5EF4-FFF2-40B4-BE49-F238E27FC236}">
                <a16:creationId xmlns:a16="http://schemas.microsoft.com/office/drawing/2014/main" id="{B79F7B6E-896A-5D45-1F13-BF41468E8609}"/>
              </a:ext>
            </a:extLst>
          </p:cNvPr>
          <p:cNvSpPr>
            <a:spLocks noGrp="1"/>
          </p:cNvSpPr>
          <p:nvPr>
            <p:ph sz="half" idx="2"/>
          </p:nvPr>
        </p:nvSpPr>
        <p:spPr/>
        <p:txBody>
          <a:bodyPr>
            <a:normAutofit fontScale="85000" lnSpcReduction="10000"/>
          </a:bodyPr>
          <a:lstStyle/>
          <a:p>
            <a:endParaRPr lang="es-CL"/>
          </a:p>
        </p:txBody>
      </p:sp>
    </p:spTree>
    <p:extLst>
      <p:ext uri="{BB962C8B-B14F-4D97-AF65-F5344CB8AC3E}">
        <p14:creationId xmlns:p14="http://schemas.microsoft.com/office/powerpoint/2010/main" val="23404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88904-661F-C916-8EDC-F2AA713E030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65115F7-33E2-977D-AFF9-A142525DFFB0}"/>
              </a:ext>
            </a:extLst>
          </p:cNvPr>
          <p:cNvSpPr>
            <a:spLocks noGrp="1"/>
          </p:cNvSpPr>
          <p:nvPr>
            <p:ph idx="1"/>
          </p:nvPr>
        </p:nvSpPr>
        <p:spPr/>
        <p:txBody>
          <a:bodyPr>
            <a:normAutofit/>
          </a:bodyPr>
          <a:lstStyle/>
          <a:p>
            <a:r>
              <a:rPr lang="es-CL" dirty="0"/>
              <a:t>Hoy en día, los sistemas de ERP son elementos imprescindibles en la gestión de miles de empresas de todos los tamaños y de todas las industrias. Para estas empresas, la ERP es tan indispensable como la electricidad que les permite tener luz. Esta importancia se debe a que los sistemas ERP desglosan los silos de datos e integran la información obtenida en los diversos departamentos, de esta forma, ayudan a los directivos a extraer conocimientos, optimizar operaciones y mejorar la toma de decisiones.</a:t>
            </a:r>
          </a:p>
        </p:txBody>
      </p:sp>
    </p:spTree>
    <p:extLst>
      <p:ext uri="{BB962C8B-B14F-4D97-AF65-F5344CB8AC3E}">
        <p14:creationId xmlns:p14="http://schemas.microsoft.com/office/powerpoint/2010/main" val="24787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00B9E-2625-97D4-F2ED-6E9A9C7CC495}"/>
              </a:ext>
            </a:extLst>
          </p:cNvPr>
          <p:cNvSpPr>
            <a:spLocks noGrp="1"/>
          </p:cNvSpPr>
          <p:nvPr>
            <p:ph type="title"/>
          </p:nvPr>
        </p:nvSpPr>
        <p:spPr/>
        <p:txBody>
          <a:bodyPr/>
          <a:lstStyle/>
          <a:p>
            <a:r>
              <a:rPr lang="es-CL" dirty="0"/>
              <a:t>Principios de sistemas ERP</a:t>
            </a:r>
          </a:p>
        </p:txBody>
      </p:sp>
      <p:sp>
        <p:nvSpPr>
          <p:cNvPr id="3" name="Marcador de contenido 2">
            <a:extLst>
              <a:ext uri="{FF2B5EF4-FFF2-40B4-BE49-F238E27FC236}">
                <a16:creationId xmlns:a16="http://schemas.microsoft.com/office/drawing/2014/main" id="{70406EE7-909A-FDE0-D422-1B898F4408DE}"/>
              </a:ext>
            </a:extLst>
          </p:cNvPr>
          <p:cNvSpPr>
            <a:spLocks noGrp="1"/>
          </p:cNvSpPr>
          <p:nvPr>
            <p:ph idx="1"/>
          </p:nvPr>
        </p:nvSpPr>
        <p:spPr/>
        <p:txBody>
          <a:bodyPr/>
          <a:lstStyle/>
          <a:p>
            <a:r>
              <a:rPr lang="es-CL" dirty="0"/>
              <a:t>Estos sistemas están diseñados en torno a un esquema único que normalmente posee una base de datos común. Esto ayudará a garantizar que la información utilizada en toda la empresa esté normalizada y se base en definiciones y experiencias de usuario comunes.</a:t>
            </a:r>
          </a:p>
          <a:p>
            <a:r>
              <a:rPr lang="es-CL" dirty="0"/>
              <a:t>Estos esquemas se interconectan con los procesos empresariales impulsados por los flujos de trabajo en los departamentos de la empresa (por ejemplo, finanzas, recursos humanos, ingeniería, marketing, operaciones), y conectan a los sistemas y las personas que los utilizan.</a:t>
            </a:r>
          </a:p>
        </p:txBody>
      </p:sp>
    </p:spTree>
    <p:extLst>
      <p:ext uri="{BB962C8B-B14F-4D97-AF65-F5344CB8AC3E}">
        <p14:creationId xmlns:p14="http://schemas.microsoft.com/office/powerpoint/2010/main" val="129573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430</TotalTime>
  <Words>2211</Words>
  <Application>Microsoft Office PowerPoint</Application>
  <PresentationFormat>Panorámica</PresentationFormat>
  <Paragraphs>75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MS Shell Dlg 2</vt:lpstr>
      <vt:lpstr>Wingdings</vt:lpstr>
      <vt:lpstr>Wingdings 3</vt:lpstr>
      <vt:lpstr>Madison</vt:lpstr>
      <vt:lpstr>Software ERP</vt:lpstr>
      <vt:lpstr>¿Qué es un sistema ERP?</vt:lpstr>
      <vt:lpstr>Finanzas</vt:lpstr>
      <vt:lpstr>Fabricación</vt:lpstr>
      <vt:lpstr>Ventas</vt:lpstr>
      <vt:lpstr>Cadena de suministro</vt:lpstr>
      <vt:lpstr>Recursos Humanos</vt:lpstr>
      <vt:lpstr>Presentación de PowerPoint</vt:lpstr>
      <vt:lpstr>Principios de sistemas ERP</vt:lpstr>
      <vt:lpstr>Presentación de PowerPoint</vt:lpstr>
      <vt:lpstr>¿Cómo funcionan los sistemas ERP?</vt:lpstr>
      <vt:lpstr>Presentación de PowerPoint</vt:lpstr>
      <vt:lpstr>Presentación de PowerPoint</vt:lpstr>
      <vt:lpstr>Ventajas de la utilización de ERP</vt:lpstr>
      <vt:lpstr>Tipos de sistemas ERP</vt:lpstr>
      <vt:lpstr>SAP</vt:lpstr>
      <vt:lpstr>Presentación de PowerPoint</vt:lpstr>
      <vt:lpstr>Software as a Service (SaaS)</vt:lpstr>
      <vt:lpstr>¿En que consiste?</vt:lpstr>
      <vt:lpstr>Evolución del SaaS</vt:lpstr>
      <vt:lpstr>Presentación de PowerPoint</vt:lpstr>
      <vt:lpstr>Presentación de PowerPoint</vt:lpstr>
      <vt:lpstr>Ventajas del software como servicio </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ERP</dc:title>
  <dc:creator>FELIPE ANTONIO OLIVARES ACUNA</dc:creator>
  <cp:lastModifiedBy>FELIPE ANTONIO OLIVARES ACUNA</cp:lastModifiedBy>
  <cp:revision>3</cp:revision>
  <dcterms:created xsi:type="dcterms:W3CDTF">2022-05-30T20:38:41Z</dcterms:created>
  <dcterms:modified xsi:type="dcterms:W3CDTF">2022-05-31T06:17:43Z</dcterms:modified>
</cp:coreProperties>
</file>