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4" r:id="rId6"/>
    <p:sldId id="261" r:id="rId7"/>
    <p:sldId id="262" r:id="rId8"/>
    <p:sldId id="263" r:id="rId9"/>
    <p:sldId id="264" r:id="rId10"/>
    <p:sldId id="265" r:id="rId11"/>
    <p:sldId id="266" r:id="rId12"/>
    <p:sldId id="267" r:id="rId13"/>
    <p:sldId id="268" r:id="rId14"/>
    <p:sldId id="272" r:id="rId15"/>
    <p:sldId id="269" r:id="rId16"/>
    <p:sldId id="270" r:id="rId17"/>
    <p:sldId id="271" r:id="rId18"/>
    <p:sldId id="273" r:id="rId1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6/7/2022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6/7/2022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6/7/2022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6/7/2022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6/7/2022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6/7/2022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B34E6-267A-4D7A-8177-15EC2AA12007}"/>
              </a:ext>
            </a:extLst>
          </p:cNvPr>
          <p:cNvSpPr>
            <a:spLocks noGrp="1"/>
          </p:cNvSpPr>
          <p:nvPr>
            <p:ph type="ctrTitle"/>
          </p:nvPr>
        </p:nvSpPr>
        <p:spPr/>
        <p:txBody>
          <a:bodyPr>
            <a:normAutofit/>
          </a:bodyPr>
          <a:lstStyle/>
          <a:p>
            <a:r>
              <a:rPr lang="es-CL" dirty="0"/>
              <a:t>Diagrama de clases</a:t>
            </a:r>
          </a:p>
        </p:txBody>
      </p:sp>
      <p:sp>
        <p:nvSpPr>
          <p:cNvPr id="3" name="Subtítulo 2">
            <a:extLst>
              <a:ext uri="{FF2B5EF4-FFF2-40B4-BE49-F238E27FC236}">
                <a16:creationId xmlns:a16="http://schemas.microsoft.com/office/drawing/2014/main" id="{32846E7E-CFF8-44C9-A300-6AB6A4275A8C}"/>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09412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1FAD0390-34BF-40AC-9261-46DC940FC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0CB6B56-9C1C-44DD-B973-C2B1F233A2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FCA363CE-60DD-4ABB-A0E6-1294AB0FB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B9F61B35-8B17-4284-8EC1-80628EE63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3D6F20C-3324-4FEE-A14F-84CEC82D1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148D7B-86F6-4516-8EEA-A549827E4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C90FD32D-8F36-BF78-0117-F2CD51A0CEE9}"/>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15F95B24-AAFC-06B6-EC74-6FB456742A2D}"/>
              </a:ext>
            </a:extLst>
          </p:cNvPr>
          <p:cNvSpPr>
            <a:spLocks noGrp="1"/>
          </p:cNvSpPr>
          <p:nvPr>
            <p:ph sz="half" idx="1"/>
          </p:nvPr>
        </p:nvSpPr>
        <p:spPr>
          <a:xfrm>
            <a:off x="1969803" y="2052116"/>
            <a:ext cx="5249782" cy="3997828"/>
          </a:xfrm>
        </p:spPr>
        <p:txBody>
          <a:bodyPr vert="horz" lIns="91440" tIns="45720" rIns="91440" bIns="45720" rtlCol="0" anchor="ctr">
            <a:normAutofit/>
          </a:bodyPr>
          <a:lstStyle/>
          <a:p>
            <a:r>
              <a:rPr lang="es-CL" dirty="0"/>
              <a:t>Esta es la forma más simple de representación de las clases porque no hace aparecer las características de los atributos y de los métodos, a excepción de su nombre. Se utiliza a menudo en las primeras fases del modelado.</a:t>
            </a:r>
          </a:p>
        </p:txBody>
      </p:sp>
      <p:pic>
        <p:nvPicPr>
          <p:cNvPr id="7" name="Marcador de contenido 6" descr="Tabla&#10;&#10;Descripción generada automáticamente">
            <a:extLst>
              <a:ext uri="{FF2B5EF4-FFF2-40B4-BE49-F238E27FC236}">
                <a16:creationId xmlns:a16="http://schemas.microsoft.com/office/drawing/2014/main" id="{FB6E8F02-5270-16A0-06FE-85C49587C5C0}"/>
              </a:ext>
            </a:extLst>
          </p:cNvPr>
          <p:cNvPicPr>
            <a:picLocks noGrp="1" noChangeAspect="1"/>
          </p:cNvPicPr>
          <p:nvPr>
            <p:ph sz="half" idx="2"/>
          </p:nvPr>
        </p:nvPicPr>
        <p:blipFill rotWithShape="1">
          <a:blip r:embed="rId5"/>
          <a:srcRect l="5609" r="8837" b="2"/>
          <a:stretch/>
        </p:blipFill>
        <p:spPr>
          <a:xfrm>
            <a:off x="8029123" y="2348779"/>
            <a:ext cx="2222842"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E3F52668-573E-409A-9976-4842BB9EA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41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17761-C3F9-B8B7-884E-E7DD3E18E3A8}"/>
              </a:ext>
            </a:extLst>
          </p:cNvPr>
          <p:cNvSpPr>
            <a:spLocks noGrp="1"/>
          </p:cNvSpPr>
          <p:nvPr>
            <p:ph type="title"/>
          </p:nvPr>
        </p:nvSpPr>
        <p:spPr/>
        <p:txBody>
          <a:bodyPr/>
          <a:lstStyle/>
          <a:p>
            <a:r>
              <a:rPr lang="es-CL" dirty="0"/>
              <a:t>Encapsulación</a:t>
            </a:r>
          </a:p>
        </p:txBody>
      </p:sp>
      <p:sp>
        <p:nvSpPr>
          <p:cNvPr id="3" name="Marcador de contenido 2">
            <a:extLst>
              <a:ext uri="{FF2B5EF4-FFF2-40B4-BE49-F238E27FC236}">
                <a16:creationId xmlns:a16="http://schemas.microsoft.com/office/drawing/2014/main" id="{9D64182F-CB17-6FD1-F40F-A5C3D809D41D}"/>
              </a:ext>
            </a:extLst>
          </p:cNvPr>
          <p:cNvSpPr>
            <a:spLocks noGrp="1"/>
          </p:cNvSpPr>
          <p:nvPr>
            <p:ph idx="1"/>
          </p:nvPr>
        </p:nvSpPr>
        <p:spPr/>
        <p:txBody>
          <a:bodyPr>
            <a:normAutofit/>
          </a:bodyPr>
          <a:lstStyle/>
          <a:p>
            <a:r>
              <a:rPr lang="es-CL"/>
              <a:t>UML permite también especificar la visibilidad de cada uno de los atributos y/o métodos u operaciones como públicos, protegidos o privados.</a:t>
            </a:r>
          </a:p>
          <a:p>
            <a:r>
              <a:rPr lang="es-CL"/>
              <a:t>Dependiendo del detalle del diagrama de clase, la notación para un atributo puede indicar su nombre, su tipo, un valor de inicio y su visibilidad, siendo su sintaxis: </a:t>
            </a:r>
          </a:p>
          <a:p>
            <a:pPr lvl="1"/>
            <a:r>
              <a:rPr lang="es-CL" b="1"/>
              <a:t>visibilidad nombre: tipo = valor</a:t>
            </a:r>
            <a:endParaRPr lang="es-CL" b="1" dirty="0"/>
          </a:p>
        </p:txBody>
      </p:sp>
    </p:spTree>
    <p:extLst>
      <p:ext uri="{BB962C8B-B14F-4D97-AF65-F5344CB8AC3E}">
        <p14:creationId xmlns:p14="http://schemas.microsoft.com/office/powerpoint/2010/main" val="270944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3" name="Picture 4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5" name="Rectangle 4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TextBox 5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55" name="Rectangle 5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9" name="Picture 5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1" name="Rectangle 6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0ED7495-816D-EF26-F7E7-8FC137C848E7}"/>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3" name="Marcador de contenido 2">
            <a:extLst>
              <a:ext uri="{FF2B5EF4-FFF2-40B4-BE49-F238E27FC236}">
                <a16:creationId xmlns:a16="http://schemas.microsoft.com/office/drawing/2014/main" id="{690740EE-3566-65A5-1CE8-5CF98B0F6A1A}"/>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La visibilidad expresa si el atributo o el método es visible para el resto de objetos del diagrama, pudiéndose dar los siguientes casos</a:t>
            </a:r>
          </a:p>
        </p:txBody>
      </p:sp>
      <p:sp>
        <p:nvSpPr>
          <p:cNvPr id="67" name="Rectangle 6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a 8">
            <a:extLst>
              <a:ext uri="{FF2B5EF4-FFF2-40B4-BE49-F238E27FC236}">
                <a16:creationId xmlns:a16="http://schemas.microsoft.com/office/drawing/2014/main" id="{5F018546-0DEA-AAC6-965F-554989D4E27C}"/>
              </a:ext>
            </a:extLst>
          </p:cNvPr>
          <p:cNvGraphicFramePr>
            <a:graphicFrameLocks noGrp="1"/>
          </p:cNvGraphicFramePr>
          <p:nvPr>
            <p:ph sz="half" idx="2"/>
            <p:extLst>
              <p:ext uri="{D42A27DB-BD31-4B8C-83A1-F6EECF244321}">
                <p14:modId xmlns:p14="http://schemas.microsoft.com/office/powerpoint/2010/main" val="717352084"/>
              </p:ext>
            </p:extLst>
          </p:nvPr>
        </p:nvGraphicFramePr>
        <p:xfrm>
          <a:off x="5432992" y="2548009"/>
          <a:ext cx="4818975" cy="3271011"/>
        </p:xfrm>
        <a:graphic>
          <a:graphicData uri="http://schemas.openxmlformats.org/drawingml/2006/table">
            <a:tbl>
              <a:tblPr firstRow="1" bandRow="1">
                <a:tableStyleId>{0505E3EF-67EA-436B-97B2-0124C06EBD24}</a:tableStyleId>
              </a:tblPr>
              <a:tblGrid>
                <a:gridCol w="578802">
                  <a:extLst>
                    <a:ext uri="{9D8B030D-6E8A-4147-A177-3AD203B41FA5}">
                      <a16:colId xmlns:a16="http://schemas.microsoft.com/office/drawing/2014/main" val="3720150196"/>
                    </a:ext>
                  </a:extLst>
                </a:gridCol>
                <a:gridCol w="1783955">
                  <a:extLst>
                    <a:ext uri="{9D8B030D-6E8A-4147-A177-3AD203B41FA5}">
                      <a16:colId xmlns:a16="http://schemas.microsoft.com/office/drawing/2014/main" val="2373431898"/>
                    </a:ext>
                  </a:extLst>
                </a:gridCol>
                <a:gridCol w="2456218">
                  <a:extLst>
                    <a:ext uri="{9D8B030D-6E8A-4147-A177-3AD203B41FA5}">
                      <a16:colId xmlns:a16="http://schemas.microsoft.com/office/drawing/2014/main" val="2600347535"/>
                    </a:ext>
                  </a:extLst>
                </a:gridCol>
              </a:tblGrid>
              <a:tr h="873614">
                <a:tc>
                  <a:txBody>
                    <a:bodyPr/>
                    <a:lstStyle/>
                    <a:p>
                      <a:pPr algn="ctr"/>
                      <a:r>
                        <a:rPr lang="es-CL" sz="2300"/>
                        <a:t>+</a:t>
                      </a:r>
                    </a:p>
                  </a:txBody>
                  <a:tcPr marL="118056" marR="118056" marT="59028" marB="59028"/>
                </a:tc>
                <a:tc>
                  <a:txBody>
                    <a:bodyPr/>
                    <a:lstStyle/>
                    <a:p>
                      <a:r>
                        <a:rPr lang="es-CL" sz="2300"/>
                        <a:t>Publico</a:t>
                      </a:r>
                    </a:p>
                  </a:txBody>
                  <a:tcPr marL="118056" marR="118056" marT="59028" marB="59028"/>
                </a:tc>
                <a:tc>
                  <a:txBody>
                    <a:bodyPr/>
                    <a:lstStyle/>
                    <a:p>
                      <a:r>
                        <a:rPr lang="es-CL" sz="2300"/>
                        <a:t>Visible por todos los objetos</a:t>
                      </a:r>
                    </a:p>
                  </a:txBody>
                  <a:tcPr marL="118056" marR="118056" marT="59028" marB="59028"/>
                </a:tc>
                <a:extLst>
                  <a:ext uri="{0D108BD9-81ED-4DB2-BD59-A6C34878D82A}">
                    <a16:rowId xmlns:a16="http://schemas.microsoft.com/office/drawing/2014/main" val="54599072"/>
                  </a:ext>
                </a:extLst>
              </a:tr>
              <a:tr h="1227781">
                <a:tc>
                  <a:txBody>
                    <a:bodyPr/>
                    <a:lstStyle/>
                    <a:p>
                      <a:pPr algn="ctr"/>
                      <a:r>
                        <a:rPr lang="es-CL" sz="2300" b="1"/>
                        <a:t>-</a:t>
                      </a:r>
                    </a:p>
                  </a:txBody>
                  <a:tcPr marL="118056" marR="118056" marT="59028" marB="59028"/>
                </a:tc>
                <a:tc>
                  <a:txBody>
                    <a:bodyPr/>
                    <a:lstStyle/>
                    <a:p>
                      <a:r>
                        <a:rPr lang="es-CL" sz="2300" b="1"/>
                        <a:t>Privado</a:t>
                      </a:r>
                    </a:p>
                  </a:txBody>
                  <a:tcPr marL="118056" marR="118056" marT="59028" marB="59028"/>
                </a:tc>
                <a:tc>
                  <a:txBody>
                    <a:bodyPr/>
                    <a:lstStyle/>
                    <a:p>
                      <a:r>
                        <a:rPr lang="es-CL" sz="2300" b="1"/>
                        <a:t>Visible sólo por el objeto y sus descendientes</a:t>
                      </a:r>
                    </a:p>
                  </a:txBody>
                  <a:tcPr marL="118056" marR="118056" marT="59028" marB="59028"/>
                </a:tc>
                <a:extLst>
                  <a:ext uri="{0D108BD9-81ED-4DB2-BD59-A6C34878D82A}">
                    <a16:rowId xmlns:a16="http://schemas.microsoft.com/office/drawing/2014/main" val="1018449020"/>
                  </a:ext>
                </a:extLst>
              </a:tr>
              <a:tr h="873614">
                <a:tc>
                  <a:txBody>
                    <a:bodyPr/>
                    <a:lstStyle/>
                    <a:p>
                      <a:pPr algn="ctr"/>
                      <a:r>
                        <a:rPr lang="es-CL" sz="2300" b="1"/>
                        <a:t>#</a:t>
                      </a:r>
                    </a:p>
                  </a:txBody>
                  <a:tcPr marL="118056" marR="118056" marT="59028" marB="59028"/>
                </a:tc>
                <a:tc>
                  <a:txBody>
                    <a:bodyPr/>
                    <a:lstStyle/>
                    <a:p>
                      <a:r>
                        <a:rPr lang="es-CL" sz="2300" b="1"/>
                        <a:t>Protegido</a:t>
                      </a:r>
                    </a:p>
                  </a:txBody>
                  <a:tcPr marL="118056" marR="118056" marT="59028" marB="59028"/>
                </a:tc>
                <a:tc>
                  <a:txBody>
                    <a:bodyPr/>
                    <a:lstStyle/>
                    <a:p>
                      <a:r>
                        <a:rPr lang="es-CL" sz="2300" b="1"/>
                        <a:t>Visible sólo por el objeto</a:t>
                      </a:r>
                    </a:p>
                  </a:txBody>
                  <a:tcPr marL="118056" marR="118056" marT="59028" marB="59028"/>
                </a:tc>
                <a:extLst>
                  <a:ext uri="{0D108BD9-81ED-4DB2-BD59-A6C34878D82A}">
                    <a16:rowId xmlns:a16="http://schemas.microsoft.com/office/drawing/2014/main" val="352492366"/>
                  </a:ext>
                </a:extLst>
              </a:tr>
            </a:tbl>
          </a:graphicData>
        </a:graphic>
      </p:graphicFrame>
    </p:spTree>
    <p:extLst>
      <p:ext uri="{BB962C8B-B14F-4D97-AF65-F5344CB8AC3E}">
        <p14:creationId xmlns:p14="http://schemas.microsoft.com/office/powerpoint/2010/main" val="124999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72A71-C2EA-D664-64D6-8AA9F2554FBF}"/>
              </a:ext>
            </a:extLst>
          </p:cNvPr>
          <p:cNvSpPr>
            <a:spLocks noGrp="1"/>
          </p:cNvSpPr>
          <p:nvPr>
            <p:ph type="title"/>
          </p:nvPr>
        </p:nvSpPr>
        <p:spPr/>
        <p:txBody>
          <a:bodyPr/>
          <a:lstStyle/>
          <a:p>
            <a:r>
              <a:rPr lang="es-CL" dirty="0"/>
              <a:t>Asociaciones</a:t>
            </a:r>
          </a:p>
        </p:txBody>
      </p:sp>
      <p:sp>
        <p:nvSpPr>
          <p:cNvPr id="3" name="Marcador de contenido 2">
            <a:extLst>
              <a:ext uri="{FF2B5EF4-FFF2-40B4-BE49-F238E27FC236}">
                <a16:creationId xmlns:a16="http://schemas.microsoft.com/office/drawing/2014/main" id="{AF8A3B46-4B46-D5F8-C869-A9C88827127A}"/>
              </a:ext>
            </a:extLst>
          </p:cNvPr>
          <p:cNvSpPr>
            <a:spLocks noGrp="1"/>
          </p:cNvSpPr>
          <p:nvPr>
            <p:ph sz="half" idx="1"/>
          </p:nvPr>
        </p:nvSpPr>
        <p:spPr/>
        <p:txBody>
          <a:bodyPr>
            <a:normAutofit fontScale="62500" lnSpcReduction="20000"/>
          </a:bodyPr>
          <a:lstStyle/>
          <a:p>
            <a:r>
              <a:rPr lang="es-CL" dirty="0"/>
              <a:t>Para UML una asociación va a describir un conjunto de vínculos entre las instancias de las clases. </a:t>
            </a:r>
          </a:p>
          <a:p>
            <a:r>
              <a:rPr lang="es-CL" dirty="0"/>
              <a:t>Las asociaciones pueden ser entre solo dos clases, o pueden conectar muchas clases, aunque generalmente en un modelo se utilizan las conexiones entre dos clases</a:t>
            </a:r>
          </a:p>
          <a:p>
            <a:r>
              <a:rPr lang="es-CL" dirty="0"/>
              <a:t>La forma de representar las asociaciones en UML es mediante una línea que conecta las dos clases. En general, las asociaciones</a:t>
            </a:r>
          </a:p>
          <a:p>
            <a:pPr lvl="1"/>
            <a:r>
              <a:rPr lang="es-CL" dirty="0"/>
              <a:t>Son bidireccionales, esto es, no tienen un sentido asociado</a:t>
            </a:r>
          </a:p>
          <a:p>
            <a:pPr lvl="1"/>
            <a:r>
              <a:rPr lang="es-CL" dirty="0"/>
              <a:t>Se les puede asigna un nombre</a:t>
            </a:r>
          </a:p>
          <a:p>
            <a:pPr lvl="1"/>
            <a:r>
              <a:rPr lang="es-CL" dirty="0"/>
              <a:t>Tiene una cardinalidad</a:t>
            </a:r>
          </a:p>
        </p:txBody>
      </p:sp>
      <p:pic>
        <p:nvPicPr>
          <p:cNvPr id="7" name="Marcador de contenido 6">
            <a:extLst>
              <a:ext uri="{FF2B5EF4-FFF2-40B4-BE49-F238E27FC236}">
                <a16:creationId xmlns:a16="http://schemas.microsoft.com/office/drawing/2014/main" id="{64B66D1B-E428-53EA-B6AA-1819B523A7C0}"/>
              </a:ext>
            </a:extLst>
          </p:cNvPr>
          <p:cNvPicPr>
            <a:picLocks noGrp="1" noChangeAspect="1"/>
          </p:cNvPicPr>
          <p:nvPr>
            <p:ph sz="half" idx="2"/>
          </p:nvPr>
        </p:nvPicPr>
        <p:blipFill>
          <a:blip r:embed="rId2"/>
          <a:stretch>
            <a:fillRect/>
          </a:stretch>
        </p:blipFill>
        <p:spPr>
          <a:xfrm>
            <a:off x="6665913" y="3635036"/>
            <a:ext cx="3895725" cy="832528"/>
          </a:xfrm>
        </p:spPr>
      </p:pic>
    </p:spTree>
    <p:extLst>
      <p:ext uri="{BB962C8B-B14F-4D97-AF65-F5344CB8AC3E}">
        <p14:creationId xmlns:p14="http://schemas.microsoft.com/office/powerpoint/2010/main" val="3200650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47807-6E8A-CD3C-C8B3-C8CE38CEFE03}"/>
              </a:ext>
            </a:extLst>
          </p:cNvPr>
          <p:cNvSpPr>
            <a:spLocks noGrp="1"/>
          </p:cNvSpPr>
          <p:nvPr>
            <p:ph type="title"/>
          </p:nvPr>
        </p:nvSpPr>
        <p:spPr/>
        <p:txBody>
          <a:bodyPr>
            <a:normAutofit/>
          </a:bodyPr>
          <a:lstStyle/>
          <a:p>
            <a:r>
              <a:rPr lang="es-CL" dirty="0"/>
              <a:t>Clase asociada</a:t>
            </a:r>
          </a:p>
        </p:txBody>
      </p:sp>
      <p:sp>
        <p:nvSpPr>
          <p:cNvPr id="3" name="Marcador de contenido 2">
            <a:extLst>
              <a:ext uri="{FF2B5EF4-FFF2-40B4-BE49-F238E27FC236}">
                <a16:creationId xmlns:a16="http://schemas.microsoft.com/office/drawing/2014/main" id="{32495428-ECBC-AB60-1A8B-5CC4A394F37C}"/>
              </a:ext>
            </a:extLst>
          </p:cNvPr>
          <p:cNvSpPr>
            <a:spLocks noGrp="1"/>
          </p:cNvSpPr>
          <p:nvPr>
            <p:ph sz="half" idx="1"/>
          </p:nvPr>
        </p:nvSpPr>
        <p:spPr/>
        <p:txBody>
          <a:bodyPr/>
          <a:lstStyle/>
          <a:p>
            <a:r>
              <a:rPr lang="es-CL" dirty="0"/>
              <a:t>Esto significa que hay propiedades que no pertenecen a la clases que están siendo representadas en el modelo, sino a la propia relación.</a:t>
            </a:r>
          </a:p>
        </p:txBody>
      </p:sp>
      <p:pic>
        <p:nvPicPr>
          <p:cNvPr id="6" name="Marcador de contenido 5">
            <a:extLst>
              <a:ext uri="{FF2B5EF4-FFF2-40B4-BE49-F238E27FC236}">
                <a16:creationId xmlns:a16="http://schemas.microsoft.com/office/drawing/2014/main" id="{69DB34CF-A1A0-D844-0213-A01D80DD57B3}"/>
              </a:ext>
            </a:extLst>
          </p:cNvPr>
          <p:cNvPicPr>
            <a:picLocks noGrp="1" noChangeAspect="1"/>
          </p:cNvPicPr>
          <p:nvPr>
            <p:ph sz="half" idx="2"/>
          </p:nvPr>
        </p:nvPicPr>
        <p:blipFill>
          <a:blip r:embed="rId2"/>
          <a:stretch>
            <a:fillRect/>
          </a:stretch>
        </p:blipFill>
        <p:spPr>
          <a:xfrm>
            <a:off x="6665913" y="2662284"/>
            <a:ext cx="3895725" cy="2778032"/>
          </a:xfrm>
        </p:spPr>
      </p:pic>
    </p:spTree>
    <p:extLst>
      <p:ext uri="{BB962C8B-B14F-4D97-AF65-F5344CB8AC3E}">
        <p14:creationId xmlns:p14="http://schemas.microsoft.com/office/powerpoint/2010/main" val="153273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AE3AEFD-9093-4326-4690-BAB8B064EC80}"/>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s-CL" dirty="0"/>
              <a:t>Agregación</a:t>
            </a:r>
          </a:p>
        </p:txBody>
      </p:sp>
      <p:sp>
        <p:nvSpPr>
          <p:cNvPr id="3" name="Marcador de contenido 2">
            <a:extLst>
              <a:ext uri="{FF2B5EF4-FFF2-40B4-BE49-F238E27FC236}">
                <a16:creationId xmlns:a16="http://schemas.microsoft.com/office/drawing/2014/main" id="{0C9EB484-6402-0929-255D-A4DE85374A9F}"/>
              </a:ext>
            </a:extLst>
          </p:cNvPr>
          <p:cNvSpPr>
            <a:spLocks noGrp="1"/>
          </p:cNvSpPr>
          <p:nvPr>
            <p:ph sz="half" idx="1"/>
          </p:nvPr>
        </p:nvSpPr>
        <p:spPr>
          <a:xfrm>
            <a:off x="1975804" y="1651783"/>
            <a:ext cx="3841899" cy="4398162"/>
          </a:xfrm>
        </p:spPr>
        <p:txBody>
          <a:bodyPr vert="horz" lIns="91440" tIns="45720" rIns="91440" bIns="45720" rtlCol="0" anchor="ctr">
            <a:normAutofit/>
          </a:bodyPr>
          <a:lstStyle/>
          <a:p>
            <a:pPr>
              <a:lnSpc>
                <a:spcPct val="110000"/>
              </a:lnSpc>
            </a:pPr>
            <a:r>
              <a:rPr lang="es-CL" sz="1300" dirty="0"/>
              <a:t>La agregación es la relación “parte-de”, que presenta a una entidad como un agregado de partes (en orientación a objeto, un objeto como agregado de otros objetos).</a:t>
            </a:r>
          </a:p>
          <a:p>
            <a:pPr>
              <a:lnSpc>
                <a:spcPct val="110000"/>
              </a:lnSpc>
            </a:pPr>
            <a:r>
              <a:rPr lang="es-CL" sz="1300" dirty="0"/>
              <a:t>La existencia de las partes agregadas es independiente de la existencia del objeto agregado, esto es, cuando se crea el objeto agregado se irán estableciendo las relaciones con cada una de las partes que lo constituyen a medida que se vayan necesitando. Los objetos que representan las partes del objeto agregado pueden ya existir o crearse para formar parte del objeto agregado, pero cuando se destruye el objeto agregado, los objetos que lo forman no tienen porque ser destruidos, por consiguiente, las partes pueden sobrevivir a la destrucción del objeto agregado.</a:t>
            </a:r>
          </a:p>
        </p:txBody>
      </p:sp>
      <p:pic>
        <p:nvPicPr>
          <p:cNvPr id="6" name="Marcador de contenido 5" descr="Diagrama&#10;&#10;Descripción generada automáticamente">
            <a:extLst>
              <a:ext uri="{FF2B5EF4-FFF2-40B4-BE49-F238E27FC236}">
                <a16:creationId xmlns:a16="http://schemas.microsoft.com/office/drawing/2014/main" id="{B25E5371-C331-79E3-9F16-9F4A264C8FA8}"/>
              </a:ext>
            </a:extLst>
          </p:cNvPr>
          <p:cNvPicPr>
            <a:picLocks noGrp="1" noChangeAspect="1"/>
          </p:cNvPicPr>
          <p:nvPr>
            <p:ph sz="half" idx="2"/>
          </p:nvPr>
        </p:nvPicPr>
        <p:blipFill>
          <a:blip r:embed="rId5"/>
          <a:stretch>
            <a:fillRect/>
          </a:stretch>
        </p:blipFill>
        <p:spPr>
          <a:xfrm>
            <a:off x="6096000" y="2170043"/>
            <a:ext cx="4818974" cy="251791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8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extBox 26">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9" name="Rectangle 28">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3" name="Picture 32">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53EFDCDF-74F1-E15C-8F7E-0552D546D940}"/>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Composición</a:t>
            </a:r>
          </a:p>
        </p:txBody>
      </p:sp>
      <p:sp>
        <p:nvSpPr>
          <p:cNvPr id="7" name="Marcador de contenido 6">
            <a:extLst>
              <a:ext uri="{FF2B5EF4-FFF2-40B4-BE49-F238E27FC236}">
                <a16:creationId xmlns:a16="http://schemas.microsoft.com/office/drawing/2014/main" id="{7A3A582E-197C-EBB3-12A5-C5F175B41D6A}"/>
              </a:ext>
            </a:extLst>
          </p:cNvPr>
          <p:cNvSpPr>
            <a:spLocks noGrp="1"/>
          </p:cNvSpPr>
          <p:nvPr>
            <p:ph sz="half" idx="1"/>
          </p:nvPr>
        </p:nvSpPr>
        <p:spPr>
          <a:xfrm>
            <a:off x="1975805" y="2052116"/>
            <a:ext cx="2658877" cy="3997828"/>
          </a:xfrm>
        </p:spPr>
        <p:txBody>
          <a:bodyPr vert="horz" lIns="91440" tIns="45720" rIns="91440" bIns="45720" rtlCol="0" anchor="ctr">
            <a:normAutofit fontScale="92500" lnSpcReduction="20000"/>
          </a:bodyPr>
          <a:lstStyle/>
          <a:p>
            <a:r>
              <a:rPr lang="es-CL" sz="1400" dirty="0"/>
              <a:t>UML presenta una variación mucho más restrictiva de agregación que recibe el nombre de composición. La composición implica que los componentes de un objeto sólo pueden pertenecer a un solo objeto agregado, de forma que cuando el objeto agregado es destruido todas sus partes son destruidas también.</a:t>
            </a:r>
          </a:p>
          <a:p>
            <a:r>
              <a:rPr lang="es-CL" sz="1400" dirty="0"/>
              <a:t>La notación empleada para la composición es la misma que para la agregación con la diferencia que el adorno de composición es un diamante relleno.</a:t>
            </a:r>
            <a:endParaRPr lang="en-US" sz="1600" dirty="0"/>
          </a:p>
        </p:txBody>
      </p:sp>
      <p:pic>
        <p:nvPicPr>
          <p:cNvPr id="10" name="Marcador de contenido 9">
            <a:extLst>
              <a:ext uri="{FF2B5EF4-FFF2-40B4-BE49-F238E27FC236}">
                <a16:creationId xmlns:a16="http://schemas.microsoft.com/office/drawing/2014/main" id="{3F3A6CF3-E199-B233-3B53-BBEDBE6868AB}"/>
              </a:ext>
            </a:extLst>
          </p:cNvPr>
          <p:cNvPicPr>
            <a:picLocks noGrp="1" noChangeAspect="1"/>
          </p:cNvPicPr>
          <p:nvPr>
            <p:ph sz="half" idx="2"/>
          </p:nvPr>
        </p:nvPicPr>
        <p:blipFill>
          <a:blip r:embed="rId5"/>
          <a:stretch>
            <a:fillRect/>
          </a:stretch>
        </p:blipFill>
        <p:spPr>
          <a:xfrm>
            <a:off x="5432992" y="2704271"/>
            <a:ext cx="4818974" cy="26624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1" name="Rectangle 40">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86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0" name="Picture 41">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1" name="Picture 43">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2" name="Rectangle 45">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47">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49">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51">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TextBox 53">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77" name="Rectangle 55">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57">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9" name="Picture 59">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0" name="Rectangle 61">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3">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5">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237EBA-6FF7-9E1F-F8BA-B9BD6B0E4C4B}"/>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s-CL" dirty="0"/>
              <a:t>Herencia</a:t>
            </a:r>
          </a:p>
        </p:txBody>
      </p:sp>
      <p:sp>
        <p:nvSpPr>
          <p:cNvPr id="3" name="Marcador de contenido 2">
            <a:extLst>
              <a:ext uri="{FF2B5EF4-FFF2-40B4-BE49-F238E27FC236}">
                <a16:creationId xmlns:a16="http://schemas.microsoft.com/office/drawing/2014/main" id="{0C1D95BF-CDD0-305A-BB3C-AF51B1E79360}"/>
              </a:ext>
            </a:extLst>
          </p:cNvPr>
          <p:cNvSpPr>
            <a:spLocks noGrp="1"/>
          </p:cNvSpPr>
          <p:nvPr>
            <p:ph sz="half" idx="1"/>
          </p:nvPr>
        </p:nvSpPr>
        <p:spPr>
          <a:xfrm>
            <a:off x="1975805" y="1818613"/>
            <a:ext cx="3358859" cy="4231331"/>
          </a:xfrm>
        </p:spPr>
        <p:txBody>
          <a:bodyPr vert="horz" lIns="91440" tIns="45720" rIns="91440" bIns="45720" rtlCol="0" anchor="ctr">
            <a:noAutofit/>
          </a:bodyPr>
          <a:lstStyle/>
          <a:p>
            <a:pPr>
              <a:lnSpc>
                <a:spcPct val="110000"/>
              </a:lnSpc>
            </a:pPr>
            <a:r>
              <a:rPr lang="es-CL" sz="1200" dirty="0"/>
              <a:t>La herencia es la típica relación de generalización/especialización entre clases. En UML la herencia se representa mediante una flecha, cuya punta es un triángulo vacío. La flecha que representa a la herencia va orientada desde la subclase a la superclase. Cuando de una superclase se derivan varias subclases existen dos notaciones diferentes, aunque totalmente equivalentes, para su representación. En la primera forma de representar esta situación se muestra una superclase a la que llegan tantas flechas como clases derivadas tiene. En la segunda representación se tiene una única punta de flecha que llega a la superclase, pero a la base del triángulo que hace de punta de flecha llegan tantos caminos como subclases haya.</a:t>
            </a:r>
          </a:p>
        </p:txBody>
      </p:sp>
      <p:pic>
        <p:nvPicPr>
          <p:cNvPr id="6" name="Marcador de contenido 5" descr="Diagrama&#10;&#10;Descripción generada automáticamente">
            <a:extLst>
              <a:ext uri="{FF2B5EF4-FFF2-40B4-BE49-F238E27FC236}">
                <a16:creationId xmlns:a16="http://schemas.microsoft.com/office/drawing/2014/main" id="{EA1261B3-9F22-90BE-FCFF-D63612613077}"/>
              </a:ext>
            </a:extLst>
          </p:cNvPr>
          <p:cNvPicPr>
            <a:picLocks noGrp="1" noChangeAspect="1"/>
          </p:cNvPicPr>
          <p:nvPr>
            <p:ph sz="half" idx="2"/>
          </p:nvPr>
        </p:nvPicPr>
        <p:blipFill>
          <a:blip r:embed="rId5"/>
          <a:stretch>
            <a:fillRect/>
          </a:stretch>
        </p:blipFill>
        <p:spPr>
          <a:xfrm>
            <a:off x="5943184" y="2238878"/>
            <a:ext cx="5400895" cy="307850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3" name="Rectangle 67">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017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8A1D211-9830-BD87-0FEA-EB946650D952}"/>
              </a:ext>
            </a:extLst>
          </p:cNvPr>
          <p:cNvSpPr>
            <a:spLocks noGrp="1"/>
          </p:cNvSpPr>
          <p:nvPr>
            <p:ph type="title"/>
          </p:nvPr>
        </p:nvSpPr>
        <p:spPr/>
        <p:txBody>
          <a:bodyPr/>
          <a:lstStyle/>
          <a:p>
            <a:r>
              <a:rPr lang="es-CL" dirty="0"/>
              <a:t>Actividad</a:t>
            </a:r>
          </a:p>
        </p:txBody>
      </p:sp>
      <p:sp>
        <p:nvSpPr>
          <p:cNvPr id="6" name="Marcador de contenido 5">
            <a:extLst>
              <a:ext uri="{FF2B5EF4-FFF2-40B4-BE49-F238E27FC236}">
                <a16:creationId xmlns:a16="http://schemas.microsoft.com/office/drawing/2014/main" id="{7AABC5E0-468A-CDEE-4689-0E16EAD6112E}"/>
              </a:ext>
            </a:extLst>
          </p:cNvPr>
          <p:cNvSpPr>
            <a:spLocks noGrp="1"/>
          </p:cNvSpPr>
          <p:nvPr>
            <p:ph idx="1"/>
          </p:nvPr>
        </p:nvSpPr>
        <p:spPr/>
        <p:txBody>
          <a:bodyPr>
            <a:normAutofit fontScale="70000" lnSpcReduction="20000"/>
          </a:bodyPr>
          <a:lstStyle/>
          <a:p>
            <a:r>
              <a:rPr lang="es-CL" dirty="0"/>
              <a:t>Una tienda de electrodomésticos necesita que construya un programa para gestionar la parte de contabilidad de la empresa.</a:t>
            </a:r>
          </a:p>
          <a:p>
            <a:pPr lvl="1"/>
            <a:r>
              <a:rPr lang="es-CL" dirty="0"/>
              <a:t>El sistema deberá poder registrar todos los gastos, con un titulo, una breve descripción, el monto que significó y la fecha en la cual se hizo la operación</a:t>
            </a:r>
          </a:p>
          <a:p>
            <a:pPr lvl="1"/>
            <a:r>
              <a:rPr lang="es-CL" dirty="0"/>
              <a:t>Los gastos pueden ser compras, donaciones, pago impuestos, sueldos, o perdidas de dinero. En el caso de las compras se desea registrar el RUT de la empresa proveedora y la categoría de productos comprado. Para el caso de las donaciones se desea guardar el nombre del destinatario beneficiado. Para el pago de impuesto se desea guardar el tipo de impuesto pagado, y en el caso de las perdidas se registrará el motivo.</a:t>
            </a:r>
          </a:p>
          <a:p>
            <a:pPr lvl="1"/>
            <a:r>
              <a:rPr lang="es-CL" dirty="0"/>
              <a:t>Los gastos por pagos de sueldos, se registraran con el RUN del empleado al cual se le esta pagando. El sistema también tiene que guardar datos de cada empleado, para así poder realizar las búsquedas de los pagos que se les ha realizado. Para cada empleado el sistema debe guardar el RUN, nombre, la dirección, teléfono y cargo (ejemplo; vendedor, auxiliar, etc.)</a:t>
            </a:r>
          </a:p>
          <a:p>
            <a:r>
              <a:rPr lang="es-CL" dirty="0"/>
              <a:t>Construya el diagrama de clases de especificación</a:t>
            </a:r>
          </a:p>
        </p:txBody>
      </p:sp>
    </p:spTree>
    <p:extLst>
      <p:ext uri="{BB962C8B-B14F-4D97-AF65-F5344CB8AC3E}">
        <p14:creationId xmlns:p14="http://schemas.microsoft.com/office/powerpoint/2010/main" val="45383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DAC21-EC29-AF6C-F787-D41A109F709F}"/>
              </a:ext>
            </a:extLst>
          </p:cNvPr>
          <p:cNvSpPr>
            <a:spLocks noGrp="1"/>
          </p:cNvSpPr>
          <p:nvPr>
            <p:ph type="title"/>
          </p:nvPr>
        </p:nvSpPr>
        <p:spPr/>
        <p:txBody>
          <a:bodyPr/>
          <a:lstStyle/>
          <a:p>
            <a:r>
              <a:rPr lang="es-CL" dirty="0"/>
              <a:t>¿Para que ocupamos el diagrama de clases?</a:t>
            </a:r>
          </a:p>
        </p:txBody>
      </p:sp>
      <p:sp>
        <p:nvSpPr>
          <p:cNvPr id="3" name="Marcador de contenido 2">
            <a:extLst>
              <a:ext uri="{FF2B5EF4-FFF2-40B4-BE49-F238E27FC236}">
                <a16:creationId xmlns:a16="http://schemas.microsoft.com/office/drawing/2014/main" id="{B6D94AAB-E201-6C92-65B2-20606D456315}"/>
              </a:ext>
            </a:extLst>
          </p:cNvPr>
          <p:cNvSpPr>
            <a:spLocks noGrp="1"/>
          </p:cNvSpPr>
          <p:nvPr>
            <p:ph idx="1"/>
          </p:nvPr>
        </p:nvSpPr>
        <p:spPr/>
        <p:txBody>
          <a:bodyPr/>
          <a:lstStyle/>
          <a:p>
            <a:r>
              <a:rPr lang="es-CL" dirty="0"/>
              <a:t>El propósito de un diagrama de clase es describir las clases que conforman el modelo de un determinado sistema. Dado el carácter de refinamiento iterativo que caracteriza un desarrollo orientado a objetos, el diagrama de clase va a ser creado y refinado durante las fases de análisis y diseño, estando presente como guía en la implementación del sistema.</a:t>
            </a:r>
          </a:p>
        </p:txBody>
      </p:sp>
    </p:spTree>
    <p:extLst>
      <p:ext uri="{BB962C8B-B14F-4D97-AF65-F5344CB8AC3E}">
        <p14:creationId xmlns:p14="http://schemas.microsoft.com/office/powerpoint/2010/main" val="37539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EDBC3-E5BC-3C5F-6C58-1E2F6F9801F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DABBEF7-8FD0-56F4-8E3A-D78D6B01AEBF}"/>
              </a:ext>
            </a:extLst>
          </p:cNvPr>
          <p:cNvSpPr>
            <a:spLocks noGrp="1"/>
          </p:cNvSpPr>
          <p:nvPr>
            <p:ph idx="1"/>
          </p:nvPr>
        </p:nvSpPr>
        <p:spPr/>
        <p:txBody>
          <a:bodyPr/>
          <a:lstStyle/>
          <a:p>
            <a:r>
              <a:rPr lang="es-CL" dirty="0"/>
              <a:t>Los diagramas de clase describen los tipos de objetos de un sistema, así como los distintos tipos de relaciones que pueden existir entre ellos. </a:t>
            </a:r>
          </a:p>
          <a:p>
            <a:r>
              <a:rPr lang="es-CL" dirty="0"/>
              <a:t>Los diagramas de clase se convierten así en la técnica más potente para el modelado conceptual de un sistema software, la cual suele recoger los conceptos clave del modelo de objetos que esta </a:t>
            </a:r>
            <a:r>
              <a:rPr lang="es-CL"/>
              <a:t>bajo el </a:t>
            </a:r>
            <a:r>
              <a:rPr lang="es-CL" dirty="0"/>
              <a:t>método orientado a objetos que la incorpora.</a:t>
            </a:r>
          </a:p>
        </p:txBody>
      </p:sp>
    </p:spTree>
    <p:extLst>
      <p:ext uri="{BB962C8B-B14F-4D97-AF65-F5344CB8AC3E}">
        <p14:creationId xmlns:p14="http://schemas.microsoft.com/office/powerpoint/2010/main" val="365423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CF188-6C32-9118-B72B-A094A638A1D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E6FB35B5-1E88-6D87-0F30-1F8936E997B6}"/>
              </a:ext>
            </a:extLst>
          </p:cNvPr>
          <p:cNvSpPr>
            <a:spLocks noGrp="1"/>
          </p:cNvSpPr>
          <p:nvPr>
            <p:ph idx="1"/>
          </p:nvPr>
        </p:nvSpPr>
        <p:spPr/>
        <p:txBody>
          <a:bodyPr>
            <a:normAutofit fontScale="92500" lnSpcReduction="10000"/>
          </a:bodyPr>
          <a:lstStyle/>
          <a:p>
            <a:r>
              <a:rPr lang="es-CL" dirty="0"/>
              <a:t>Para realizar diagramas de clases nos podemos poner desde el punto de vista de las siguientes tres perspectivas:</a:t>
            </a:r>
          </a:p>
          <a:p>
            <a:pPr lvl="1"/>
            <a:r>
              <a:rPr lang="es-CL" dirty="0"/>
              <a:t>Conceptual: El diagrama de clase representa los conceptos en el dominio del problema que se está estudiando. Este modelo debe crearse con la mayor independencia posible de la implementación final del sistema.</a:t>
            </a:r>
          </a:p>
          <a:p>
            <a:pPr lvl="1"/>
            <a:r>
              <a:rPr lang="es-CL" dirty="0"/>
              <a:t>Especificación: El diagrama de clase refleja las interfaces de las clases, pero no su implementación. Aquí las clases aparecen más cercanas a los tipos de datos, ya que un tipo representa una interfaz que puede tener muchas implementaciones diferentes.</a:t>
            </a:r>
          </a:p>
          <a:p>
            <a:pPr lvl="1"/>
            <a:r>
              <a:rPr lang="es-CL" dirty="0"/>
              <a:t>Implementación: Esta vista representa las clases tal cual aparecen en el entorno de implementación.</a:t>
            </a:r>
          </a:p>
        </p:txBody>
      </p:sp>
    </p:spTree>
    <p:extLst>
      <p:ext uri="{BB962C8B-B14F-4D97-AF65-F5344CB8AC3E}">
        <p14:creationId xmlns:p14="http://schemas.microsoft.com/office/powerpoint/2010/main" val="245813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6" name="Picture 45">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47">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xtBox 55">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58" name="Rectangle 57">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2" name="Picture 61">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4" name="Rectangle 63">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924C3ED9-252B-7906-171E-C94DC365A522}"/>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5" name="Marcador de contenido 4">
            <a:extLst>
              <a:ext uri="{FF2B5EF4-FFF2-40B4-BE49-F238E27FC236}">
                <a16:creationId xmlns:a16="http://schemas.microsoft.com/office/drawing/2014/main" id="{2D1B0139-99D0-1C83-AC8B-67D7E5778E39}"/>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s-CL" sz="1600" dirty="0"/>
              <a:t>Los diagramas de clase de UML pueden utilizarse en cualquiera de las tres perspectivas presentadas, como se muestra en la</a:t>
            </a:r>
          </a:p>
        </p:txBody>
      </p:sp>
      <p:pic>
        <p:nvPicPr>
          <p:cNvPr id="8" name="Marcador de contenido 7" descr="Diagrama, Texto&#10;&#10;Descripción generada automáticamente">
            <a:extLst>
              <a:ext uri="{FF2B5EF4-FFF2-40B4-BE49-F238E27FC236}">
                <a16:creationId xmlns:a16="http://schemas.microsoft.com/office/drawing/2014/main" id="{24DC4F16-AB21-35DE-02B5-D982F3054BA6}"/>
              </a:ext>
            </a:extLst>
          </p:cNvPr>
          <p:cNvPicPr>
            <a:picLocks noGrp="1" noChangeAspect="1"/>
          </p:cNvPicPr>
          <p:nvPr>
            <p:ph sz="half" idx="2"/>
          </p:nvPr>
        </p:nvPicPr>
        <p:blipFill>
          <a:blip r:embed="rId5"/>
          <a:stretch>
            <a:fillRect/>
          </a:stretch>
        </p:blipFill>
        <p:spPr>
          <a:xfrm>
            <a:off x="5432992" y="3131956"/>
            <a:ext cx="4818974" cy="180711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0" name="Rectangle 69">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19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85CCD0C-580E-91F5-A4D1-4C0B7FAC24BB}"/>
              </a:ext>
            </a:extLst>
          </p:cNvPr>
          <p:cNvSpPr>
            <a:spLocks noGrp="1"/>
          </p:cNvSpPr>
          <p:nvPr>
            <p:ph type="ctrTitle"/>
          </p:nvPr>
        </p:nvSpPr>
        <p:spPr>
          <a:xfrm>
            <a:off x="2611808" y="3161711"/>
            <a:ext cx="5518066" cy="2985870"/>
          </a:xfrm>
        </p:spPr>
        <p:txBody>
          <a:bodyPr>
            <a:normAutofit fontScale="90000"/>
          </a:bodyPr>
          <a:lstStyle/>
          <a:p>
            <a:r>
              <a:rPr lang="es-CL" dirty="0"/>
              <a:t>Elementos esenciales de un diagrama de clases</a:t>
            </a:r>
          </a:p>
        </p:txBody>
      </p:sp>
      <p:sp>
        <p:nvSpPr>
          <p:cNvPr id="5" name="Subtítulo 4">
            <a:extLst>
              <a:ext uri="{FF2B5EF4-FFF2-40B4-BE49-F238E27FC236}">
                <a16:creationId xmlns:a16="http://schemas.microsoft.com/office/drawing/2014/main" id="{CCF2E3AE-5C81-82A3-DBFD-8AEFCDE878EA}"/>
              </a:ext>
            </a:extLst>
          </p:cNvPr>
          <p:cNvSpPr>
            <a:spLocks noGrp="1"/>
          </p:cNvSpPr>
          <p:nvPr>
            <p:ph type="subTitle" idx="1"/>
          </p:nvPr>
        </p:nvSpPr>
        <p:spPr>
          <a:xfrm>
            <a:off x="2772274" y="1551333"/>
            <a:ext cx="5357600" cy="1160213"/>
          </a:xfrm>
        </p:spPr>
        <p:txBody>
          <a:bodyPr/>
          <a:lstStyle/>
          <a:p>
            <a:endParaRPr lang="es-CL"/>
          </a:p>
        </p:txBody>
      </p:sp>
    </p:spTree>
    <p:extLst>
      <p:ext uri="{BB962C8B-B14F-4D97-AF65-F5344CB8AC3E}">
        <p14:creationId xmlns:p14="http://schemas.microsoft.com/office/powerpoint/2010/main" val="261414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D3882-BB8B-B35C-3261-E36A17E50725}"/>
              </a:ext>
            </a:extLst>
          </p:cNvPr>
          <p:cNvSpPr>
            <a:spLocks noGrp="1"/>
          </p:cNvSpPr>
          <p:nvPr>
            <p:ph type="title"/>
          </p:nvPr>
        </p:nvSpPr>
        <p:spPr/>
        <p:txBody>
          <a:bodyPr vert="horz" lIns="91440" tIns="45720" rIns="91440" bIns="45720" rtlCol="0" anchor="t">
            <a:normAutofit/>
          </a:bodyPr>
          <a:lstStyle/>
          <a:p>
            <a:pPr algn="l"/>
            <a:r>
              <a:rPr lang="en-US"/>
              <a:t>Clases</a:t>
            </a:r>
          </a:p>
        </p:txBody>
      </p:sp>
      <p:sp>
        <p:nvSpPr>
          <p:cNvPr id="3" name="Marcador de contenido 2">
            <a:extLst>
              <a:ext uri="{FF2B5EF4-FFF2-40B4-BE49-F238E27FC236}">
                <a16:creationId xmlns:a16="http://schemas.microsoft.com/office/drawing/2014/main" id="{0F3DA44B-6DB9-0A0C-51F2-FBE271C3CEE0}"/>
              </a:ext>
            </a:extLst>
          </p:cNvPr>
          <p:cNvSpPr>
            <a:spLocks noGrp="1"/>
          </p:cNvSpPr>
          <p:nvPr>
            <p:ph idx="1"/>
          </p:nvPr>
        </p:nvSpPr>
        <p:spPr/>
        <p:txBody>
          <a:bodyPr vert="horz" lIns="91440" tIns="45720" rIns="91440" bIns="45720" rtlCol="0" anchor="ctr">
            <a:normAutofit/>
          </a:bodyPr>
          <a:lstStyle/>
          <a:p>
            <a:pPr>
              <a:lnSpc>
                <a:spcPct val="110000"/>
              </a:lnSpc>
            </a:pPr>
            <a:r>
              <a:rPr lang="en-US" sz="1700" b="0" i="0" dirty="0"/>
              <a:t>Los </a:t>
            </a:r>
            <a:r>
              <a:rPr lang="en-US" sz="1700" b="0" i="0" dirty="0" err="1"/>
              <a:t>objetos</a:t>
            </a:r>
            <a:r>
              <a:rPr lang="en-US" sz="1700" b="0" i="0" dirty="0"/>
              <a:t> del </a:t>
            </a:r>
            <a:r>
              <a:rPr lang="en-US" sz="1700" b="0" i="0" dirty="0" err="1"/>
              <a:t>sistema</a:t>
            </a:r>
            <a:r>
              <a:rPr lang="en-US" sz="1700" b="0" i="0" dirty="0"/>
              <a:t> se </a:t>
            </a:r>
            <a:r>
              <a:rPr lang="en-US" sz="1700" b="0" i="0" dirty="0" err="1"/>
              <a:t>describen</a:t>
            </a:r>
            <a:r>
              <a:rPr lang="en-US" sz="1700" b="0" i="0" dirty="0"/>
              <a:t> </a:t>
            </a:r>
            <a:r>
              <a:rPr lang="en-US" sz="1700" b="0" i="0" dirty="0" err="1"/>
              <a:t>mediante</a:t>
            </a:r>
            <a:r>
              <a:rPr lang="en-US" sz="1700" b="0" i="0" dirty="0"/>
              <a:t> </a:t>
            </a:r>
            <a:r>
              <a:rPr lang="en-US" sz="1700" b="0" i="0" dirty="0" err="1"/>
              <a:t>clases</a:t>
            </a:r>
            <a:r>
              <a:rPr lang="en-US" sz="1700" b="0" i="0" dirty="0"/>
              <a:t>. </a:t>
            </a:r>
            <a:r>
              <a:rPr lang="en-US" sz="1700" dirty="0"/>
              <a:t>Para UML </a:t>
            </a:r>
            <a:r>
              <a:rPr lang="en-US" sz="1700" dirty="0" err="1"/>
              <a:t>una</a:t>
            </a:r>
            <a:r>
              <a:rPr lang="en-US" sz="1700" dirty="0"/>
              <a:t> </a:t>
            </a:r>
            <a:r>
              <a:rPr lang="en-US" sz="1700" dirty="0" err="1"/>
              <a:t>clase</a:t>
            </a:r>
            <a:r>
              <a:rPr lang="en-US" sz="1700" dirty="0"/>
              <a:t> es </a:t>
            </a:r>
            <a:r>
              <a:rPr lang="en-US" sz="1700" u="sng" dirty="0" err="1"/>
              <a:t>una</a:t>
            </a:r>
            <a:r>
              <a:rPr lang="en-US" sz="1700" u="sng" dirty="0"/>
              <a:t> </a:t>
            </a:r>
            <a:r>
              <a:rPr lang="en-US" sz="1700" u="sng" dirty="0" err="1"/>
              <a:t>descripción</a:t>
            </a:r>
            <a:r>
              <a:rPr lang="en-US" sz="1700" u="sng" dirty="0"/>
              <a:t> de un conjunto de </a:t>
            </a:r>
            <a:r>
              <a:rPr lang="en-US" sz="1700" u="sng" dirty="0" err="1"/>
              <a:t>objetos</a:t>
            </a:r>
            <a:r>
              <a:rPr lang="en-US" sz="1700" u="sng" dirty="0"/>
              <a:t> que </a:t>
            </a:r>
            <a:r>
              <a:rPr lang="en-US" sz="1700" u="sng" dirty="0" err="1"/>
              <a:t>comparten</a:t>
            </a:r>
            <a:r>
              <a:rPr lang="en-US" sz="1700" u="sng" dirty="0"/>
              <a:t> </a:t>
            </a:r>
            <a:r>
              <a:rPr lang="en-US" sz="1700" u="sng" dirty="0" err="1"/>
              <a:t>los</a:t>
            </a:r>
            <a:r>
              <a:rPr lang="en-US" sz="1700" u="sng" dirty="0"/>
              <a:t> </a:t>
            </a:r>
            <a:r>
              <a:rPr lang="en-US" sz="1700" u="sng" dirty="0" err="1"/>
              <a:t>mismos</a:t>
            </a:r>
            <a:r>
              <a:rPr lang="en-US" sz="1700" u="sng" dirty="0"/>
              <a:t> </a:t>
            </a:r>
            <a:r>
              <a:rPr lang="en-US" sz="1700" u="sng" dirty="0" err="1"/>
              <a:t>atributos</a:t>
            </a:r>
            <a:r>
              <a:rPr lang="en-US" sz="1700" u="sng" dirty="0"/>
              <a:t>, </a:t>
            </a:r>
            <a:r>
              <a:rPr lang="en-US" sz="1700" u="sng" dirty="0" err="1"/>
              <a:t>operaciones</a:t>
            </a:r>
            <a:r>
              <a:rPr lang="en-US" sz="1700" u="sng" dirty="0"/>
              <a:t>, </a:t>
            </a:r>
            <a:r>
              <a:rPr lang="en-US" sz="1700" u="sng" dirty="0" err="1"/>
              <a:t>métodos</a:t>
            </a:r>
            <a:r>
              <a:rPr lang="en-US" sz="1700" u="sng" dirty="0"/>
              <a:t>, </a:t>
            </a:r>
            <a:r>
              <a:rPr lang="en-US" sz="1700" u="sng" dirty="0" err="1"/>
              <a:t>relaciones</a:t>
            </a:r>
            <a:r>
              <a:rPr lang="en-US" sz="1700" u="sng" dirty="0"/>
              <a:t>, y </a:t>
            </a:r>
            <a:r>
              <a:rPr lang="en-US" sz="1700" u="sng" dirty="0" err="1"/>
              <a:t>semántica</a:t>
            </a:r>
            <a:r>
              <a:rPr lang="en-US" sz="1700" dirty="0"/>
              <a:t>. De </a:t>
            </a:r>
            <a:r>
              <a:rPr lang="en-US" sz="1700" dirty="0" err="1"/>
              <a:t>esta</a:t>
            </a:r>
            <a:r>
              <a:rPr lang="en-US" sz="1700" dirty="0"/>
              <a:t> forma, un </a:t>
            </a:r>
            <a:r>
              <a:rPr lang="en-US" sz="1700" dirty="0" err="1"/>
              <a:t>diagrama</a:t>
            </a:r>
            <a:r>
              <a:rPr lang="en-US" sz="1700" dirty="0"/>
              <a:t> de </a:t>
            </a:r>
            <a:r>
              <a:rPr lang="en-US" sz="1700" dirty="0" err="1"/>
              <a:t>clase</a:t>
            </a:r>
            <a:r>
              <a:rPr lang="en-US" sz="1700" dirty="0"/>
              <a:t> de UML </a:t>
            </a:r>
            <a:r>
              <a:rPr lang="en-US" sz="1700" dirty="0" err="1"/>
              <a:t>puede</a:t>
            </a:r>
            <a:r>
              <a:rPr lang="en-US" sz="1700" dirty="0"/>
              <a:t> </a:t>
            </a:r>
            <a:r>
              <a:rPr lang="en-US" sz="1700" dirty="0" err="1"/>
              <a:t>describir</a:t>
            </a:r>
            <a:r>
              <a:rPr lang="en-US" sz="1700" dirty="0"/>
              <a:t> </a:t>
            </a:r>
            <a:r>
              <a:rPr lang="en-US" sz="1700" dirty="0" err="1"/>
              <a:t>todos</a:t>
            </a:r>
            <a:r>
              <a:rPr lang="en-US" sz="1700" dirty="0"/>
              <a:t> </a:t>
            </a:r>
            <a:r>
              <a:rPr lang="en-US" sz="1700" dirty="0" err="1"/>
              <a:t>los</a:t>
            </a:r>
            <a:r>
              <a:rPr lang="en-US" sz="1700" dirty="0"/>
              <a:t> </a:t>
            </a:r>
            <a:r>
              <a:rPr lang="en-US" sz="1700" dirty="0" err="1"/>
              <a:t>componentes</a:t>
            </a:r>
            <a:r>
              <a:rPr lang="en-US" sz="1700" dirty="0"/>
              <a:t> de </a:t>
            </a:r>
            <a:r>
              <a:rPr lang="en-US" sz="1700" dirty="0" err="1"/>
              <a:t>una</a:t>
            </a:r>
            <a:r>
              <a:rPr lang="en-US" sz="1700" dirty="0"/>
              <a:t> </a:t>
            </a:r>
            <a:r>
              <a:rPr lang="en-US" sz="1700" dirty="0" err="1"/>
              <a:t>clase</a:t>
            </a:r>
            <a:r>
              <a:rPr lang="en-US" sz="1700" dirty="0"/>
              <a:t> de </a:t>
            </a:r>
            <a:r>
              <a:rPr lang="en-US" sz="1700" dirty="0" err="1"/>
              <a:t>una</a:t>
            </a:r>
            <a:r>
              <a:rPr lang="en-US" sz="1700" dirty="0"/>
              <a:t> forma </a:t>
            </a:r>
            <a:r>
              <a:rPr lang="en-US" sz="1700" dirty="0" err="1"/>
              <a:t>sencilla</a:t>
            </a:r>
            <a:r>
              <a:rPr lang="en-US" sz="1700" dirty="0"/>
              <a:t>. </a:t>
            </a:r>
            <a:r>
              <a:rPr lang="en-US" sz="1700" dirty="0" err="1"/>
              <a:t>Así</a:t>
            </a:r>
            <a:r>
              <a:rPr lang="en-US" sz="1700" dirty="0"/>
              <a:t>, </a:t>
            </a:r>
            <a:r>
              <a:rPr lang="en-US" sz="1700" dirty="0" err="1"/>
              <a:t>el</a:t>
            </a:r>
            <a:r>
              <a:rPr lang="en-US" sz="1700" dirty="0"/>
              <a:t> </a:t>
            </a:r>
            <a:r>
              <a:rPr lang="en-US" sz="1700" dirty="0" err="1"/>
              <a:t>elemento</a:t>
            </a:r>
            <a:r>
              <a:rPr lang="en-US" sz="1700" dirty="0"/>
              <a:t> fundamental de </a:t>
            </a:r>
            <a:r>
              <a:rPr lang="en-US" sz="1700" dirty="0" err="1"/>
              <a:t>los</a:t>
            </a:r>
            <a:r>
              <a:rPr lang="en-US" sz="1700" dirty="0"/>
              <a:t> </a:t>
            </a:r>
            <a:r>
              <a:rPr lang="en-US" sz="1700" dirty="0" err="1"/>
              <a:t>diagramas</a:t>
            </a:r>
            <a:r>
              <a:rPr lang="en-US" sz="1700" dirty="0"/>
              <a:t> de </a:t>
            </a:r>
            <a:r>
              <a:rPr lang="en-US" sz="1700" dirty="0" err="1"/>
              <a:t>clase</a:t>
            </a:r>
            <a:r>
              <a:rPr lang="en-US" sz="1700" dirty="0"/>
              <a:t> es </a:t>
            </a:r>
            <a:r>
              <a:rPr lang="en-US" sz="1700" dirty="0" err="1"/>
              <a:t>el</a:t>
            </a:r>
            <a:r>
              <a:rPr lang="en-US" sz="1700" dirty="0"/>
              <a:t> </a:t>
            </a:r>
            <a:r>
              <a:rPr lang="en-US" sz="1700" dirty="0" err="1"/>
              <a:t>icono</a:t>
            </a:r>
            <a:r>
              <a:rPr lang="en-US" sz="1700" dirty="0"/>
              <a:t> que </a:t>
            </a:r>
            <a:r>
              <a:rPr lang="en-US" sz="1700" dirty="0" err="1"/>
              <a:t>representa</a:t>
            </a:r>
            <a:r>
              <a:rPr lang="en-US" sz="1700" dirty="0"/>
              <a:t> </a:t>
            </a:r>
            <a:r>
              <a:rPr lang="en-US" sz="1700" dirty="0" err="1"/>
              <a:t>una</a:t>
            </a:r>
            <a:r>
              <a:rPr lang="en-US" sz="1700" dirty="0"/>
              <a:t> </a:t>
            </a:r>
            <a:r>
              <a:rPr lang="en-US" sz="1700" dirty="0" err="1"/>
              <a:t>clase</a:t>
            </a:r>
            <a:r>
              <a:rPr lang="en-US" sz="1700" dirty="0"/>
              <a:t>.</a:t>
            </a:r>
          </a:p>
        </p:txBody>
      </p:sp>
    </p:spTree>
    <p:extLst>
      <p:ext uri="{BB962C8B-B14F-4D97-AF65-F5344CB8AC3E}">
        <p14:creationId xmlns:p14="http://schemas.microsoft.com/office/powerpoint/2010/main" val="87844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3" name="Picture 13">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4" name="Picture 15">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5" name="Rectangle 17">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19">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21">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23">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TextBox 25">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90" name="Rectangle 27">
            <a:extLst>
              <a:ext uri="{FF2B5EF4-FFF2-40B4-BE49-F238E27FC236}">
                <a16:creationId xmlns:a16="http://schemas.microsoft.com/office/drawing/2014/main" id="{1FAD0390-34BF-40AC-9261-46DC940FC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29">
            <a:extLst>
              <a:ext uri="{FF2B5EF4-FFF2-40B4-BE49-F238E27FC236}">
                <a16:creationId xmlns:a16="http://schemas.microsoft.com/office/drawing/2014/main" id="{60CB6B56-9C1C-44DD-B973-C2B1F233A2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2" name="Picture 31">
            <a:extLst>
              <a:ext uri="{FF2B5EF4-FFF2-40B4-BE49-F238E27FC236}">
                <a16:creationId xmlns:a16="http://schemas.microsoft.com/office/drawing/2014/main" id="{FCA363CE-60DD-4ABB-A0E6-1294AB0FB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3" name="Rectangle 33">
            <a:extLst>
              <a:ext uri="{FF2B5EF4-FFF2-40B4-BE49-F238E27FC236}">
                <a16:creationId xmlns:a16="http://schemas.microsoft.com/office/drawing/2014/main" id="{B9F61B35-8B17-4284-8EC1-80628EE63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35">
            <a:extLst>
              <a:ext uri="{FF2B5EF4-FFF2-40B4-BE49-F238E27FC236}">
                <a16:creationId xmlns:a16="http://schemas.microsoft.com/office/drawing/2014/main" id="{63D6F20C-3324-4FEE-A14F-84CEC82D1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37">
            <a:extLst>
              <a:ext uri="{FF2B5EF4-FFF2-40B4-BE49-F238E27FC236}">
                <a16:creationId xmlns:a16="http://schemas.microsoft.com/office/drawing/2014/main" id="{25148D7B-86F6-4516-8EEA-A549827E4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B1995CE1-9AD5-0EEC-AAE0-C3472AABE858}"/>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6" name="Marcador de contenido 5">
            <a:extLst>
              <a:ext uri="{FF2B5EF4-FFF2-40B4-BE49-F238E27FC236}">
                <a16:creationId xmlns:a16="http://schemas.microsoft.com/office/drawing/2014/main" id="{3A390DA8-67FD-B512-6E29-2AA30F46E256}"/>
              </a:ext>
            </a:extLst>
          </p:cNvPr>
          <p:cNvSpPr>
            <a:spLocks noGrp="1"/>
          </p:cNvSpPr>
          <p:nvPr>
            <p:ph sz="half" idx="1"/>
          </p:nvPr>
        </p:nvSpPr>
        <p:spPr>
          <a:xfrm>
            <a:off x="1969803" y="2052116"/>
            <a:ext cx="5249782" cy="3997828"/>
          </a:xfrm>
        </p:spPr>
        <p:txBody>
          <a:bodyPr vert="horz" lIns="91440" tIns="45720" rIns="91440" bIns="45720" rtlCol="0" anchor="ctr">
            <a:normAutofit/>
          </a:bodyPr>
          <a:lstStyle/>
          <a:p>
            <a:r>
              <a:rPr lang="es-CL" dirty="0"/>
              <a:t>En la imagen observamos una representación grafica de una clase. </a:t>
            </a:r>
            <a:r>
              <a:rPr lang="es-CL" b="0" i="0" dirty="0"/>
              <a:t>Cabe señalar que el nombre de las clases se escribe en singular y está formado por un nombre común. </a:t>
            </a:r>
          </a:p>
          <a:p>
            <a:r>
              <a:rPr lang="es-CL" b="0" i="0" dirty="0"/>
              <a:t>Dicho nombre es representativo del conjunto de objetos que forman la clase, representa la naturaleza de las instancias de una clase.</a:t>
            </a:r>
            <a:endParaRPr lang="es-CL" dirty="0"/>
          </a:p>
        </p:txBody>
      </p:sp>
      <p:pic>
        <p:nvPicPr>
          <p:cNvPr id="9" name="Marcador de contenido 5" descr="Diagrama, Tabla&#10;&#10;Descripción generada automáticamente">
            <a:extLst>
              <a:ext uri="{FF2B5EF4-FFF2-40B4-BE49-F238E27FC236}">
                <a16:creationId xmlns:a16="http://schemas.microsoft.com/office/drawing/2014/main" id="{84B0BB96-0EC5-9A44-C58B-9808402F8705}"/>
              </a:ext>
            </a:extLst>
          </p:cNvPr>
          <p:cNvPicPr>
            <a:picLocks noGrp="1" noChangeAspect="1"/>
          </p:cNvPicPr>
          <p:nvPr>
            <p:ph sz="half" idx="2"/>
          </p:nvPr>
        </p:nvPicPr>
        <p:blipFill rotWithShape="1">
          <a:blip r:embed="rId5"/>
          <a:srcRect l="7647" r="14481" b="1"/>
          <a:stretch/>
        </p:blipFill>
        <p:spPr>
          <a:xfrm>
            <a:off x="8029123" y="2348779"/>
            <a:ext cx="2222842"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96" name="Rectangle 39">
            <a:extLst>
              <a:ext uri="{FF2B5EF4-FFF2-40B4-BE49-F238E27FC236}">
                <a16:creationId xmlns:a16="http://schemas.microsoft.com/office/drawing/2014/main" id="{E3F52668-573E-409A-9976-4842BB9EA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75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E60B9C8-274B-B57F-5246-EFB269CD8DB0}"/>
              </a:ext>
            </a:extLst>
          </p:cNvPr>
          <p:cNvSpPr>
            <a:spLocks noGrp="1"/>
          </p:cNvSpPr>
          <p:nvPr>
            <p:ph type="title"/>
          </p:nvPr>
        </p:nvSpPr>
        <p:spPr/>
        <p:txBody>
          <a:bodyPr/>
          <a:lstStyle/>
          <a:p>
            <a:endParaRPr lang="es-CL"/>
          </a:p>
        </p:txBody>
      </p:sp>
      <p:sp>
        <p:nvSpPr>
          <p:cNvPr id="6" name="Marcador de contenido 5">
            <a:extLst>
              <a:ext uri="{FF2B5EF4-FFF2-40B4-BE49-F238E27FC236}">
                <a16:creationId xmlns:a16="http://schemas.microsoft.com/office/drawing/2014/main" id="{CEDDF7A0-BE46-0957-9686-075BA70C9C6C}"/>
              </a:ext>
            </a:extLst>
          </p:cNvPr>
          <p:cNvSpPr>
            <a:spLocks noGrp="1"/>
          </p:cNvSpPr>
          <p:nvPr>
            <p:ph idx="1"/>
          </p:nvPr>
        </p:nvSpPr>
        <p:spPr/>
        <p:txBody>
          <a:bodyPr>
            <a:normAutofit/>
          </a:bodyPr>
          <a:lstStyle/>
          <a:p>
            <a:pPr algn="l"/>
            <a:r>
              <a:rPr lang="es-CL" b="0" i="0" dirty="0">
                <a:solidFill>
                  <a:srgbClr val="FFFFFF"/>
                </a:solidFill>
                <a:effectLst/>
                <a:latin typeface="Roboto" panose="02000000000000000000" pitchFamily="2" charset="0"/>
              </a:rPr>
              <a:t>La segunda parte contiene los atributos. Éstos contienen a su vez la información de los objetos. El conjunto de atributos forma la estructura del objeto.</a:t>
            </a:r>
          </a:p>
          <a:p>
            <a:pPr algn="l"/>
            <a:r>
              <a:rPr lang="es-CL" b="0" i="0" dirty="0">
                <a:solidFill>
                  <a:srgbClr val="FFFFFF"/>
                </a:solidFill>
                <a:effectLst/>
                <a:latin typeface="Roboto" panose="02000000000000000000" pitchFamily="2" charset="0"/>
              </a:rPr>
              <a:t>La tercera parte contiene los métodos, que corresponden a los servicios ofrecidos por el objeto y pueden modificar el valor de los atributos. El conjunto de métodos forma el comportamiento del objeto.</a:t>
            </a:r>
          </a:p>
        </p:txBody>
      </p:sp>
    </p:spTree>
    <p:extLst>
      <p:ext uri="{BB962C8B-B14F-4D97-AF65-F5344CB8AC3E}">
        <p14:creationId xmlns:p14="http://schemas.microsoft.com/office/powerpoint/2010/main" val="2157358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420</TotalTime>
  <Words>1308</Words>
  <Application>Microsoft Office PowerPoint</Application>
  <PresentationFormat>Panorámica</PresentationFormat>
  <Paragraphs>62</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MS Shell Dlg 2</vt:lpstr>
      <vt:lpstr>Roboto</vt:lpstr>
      <vt:lpstr>Wingdings</vt:lpstr>
      <vt:lpstr>Wingdings 3</vt:lpstr>
      <vt:lpstr>Madison</vt:lpstr>
      <vt:lpstr>Diagrama de clases</vt:lpstr>
      <vt:lpstr>¿Para que ocupamos el diagrama de clases?</vt:lpstr>
      <vt:lpstr>Presentación de PowerPoint</vt:lpstr>
      <vt:lpstr>Presentación de PowerPoint</vt:lpstr>
      <vt:lpstr>Presentación de PowerPoint</vt:lpstr>
      <vt:lpstr>Elementos esenciales de un diagrama de clases</vt:lpstr>
      <vt:lpstr>Clases</vt:lpstr>
      <vt:lpstr>Presentación de PowerPoint</vt:lpstr>
      <vt:lpstr>Presentación de PowerPoint</vt:lpstr>
      <vt:lpstr>Presentación de PowerPoint</vt:lpstr>
      <vt:lpstr>Encapsulación</vt:lpstr>
      <vt:lpstr>Presentación de PowerPoint</vt:lpstr>
      <vt:lpstr>Asociaciones</vt:lpstr>
      <vt:lpstr>Clase asociada</vt:lpstr>
      <vt:lpstr>Agregación</vt:lpstr>
      <vt:lpstr>Composición</vt:lpstr>
      <vt:lpstr>Herencia</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 de clases</dc:title>
  <dc:creator>FELIPE ANTONIO OLIVARES ACUNA</dc:creator>
  <cp:lastModifiedBy>FELIPE ANTONIO OLIVARES ACUNA</cp:lastModifiedBy>
  <cp:revision>4</cp:revision>
  <dcterms:created xsi:type="dcterms:W3CDTF">2022-06-06T20:14:00Z</dcterms:created>
  <dcterms:modified xsi:type="dcterms:W3CDTF">2022-06-07T14:59:48Z</dcterms:modified>
</cp:coreProperties>
</file>