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304" r:id="rId16"/>
    <p:sldId id="305" r:id="rId17"/>
    <p:sldId id="306" r:id="rId18"/>
    <p:sldId id="307" r:id="rId19"/>
    <p:sldId id="308" r:id="rId20"/>
    <p:sldId id="309"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10" r:id="rId46"/>
    <p:sldId id="311" r:id="rId47"/>
    <p:sldId id="312" r:id="rId48"/>
    <p:sldId id="291" r:id="rId49"/>
    <p:sldId id="313" r:id="rId50"/>
    <p:sldId id="314" r:id="rId51"/>
    <p:sldId id="315" r:id="rId52"/>
    <p:sldId id="316" r:id="rId53"/>
    <p:sldId id="317" r:id="rId54"/>
    <p:sldId id="318" r:id="rId55"/>
    <p:sldId id="319" r:id="rId56"/>
    <p:sldId id="322" r:id="rId57"/>
    <p:sldId id="320" r:id="rId58"/>
    <p:sldId id="321" r:id="rId59"/>
    <p:sldId id="323" r:id="rId60"/>
    <p:sldId id="334" r:id="rId61"/>
    <p:sldId id="333" r:id="rId62"/>
    <p:sldId id="332" r:id="rId63"/>
    <p:sldId id="331" r:id="rId64"/>
    <p:sldId id="330" r:id="rId65"/>
    <p:sldId id="329" r:id="rId66"/>
    <p:sldId id="328" r:id="rId67"/>
    <p:sldId id="327" r:id="rId68"/>
    <p:sldId id="326" r:id="rId69"/>
    <p:sldId id="325" r:id="rId70"/>
    <p:sldId id="324" r:id="rId71"/>
    <p:sldId id="343" r:id="rId72"/>
    <p:sldId id="342" r:id="rId73"/>
    <p:sldId id="341" r:id="rId74"/>
    <p:sldId id="340" r:id="rId75"/>
    <p:sldId id="339" r:id="rId76"/>
    <p:sldId id="338" r:id="rId77"/>
    <p:sldId id="337" r:id="rId78"/>
    <p:sldId id="336" r:id="rId79"/>
    <p:sldId id="335" r:id="rId8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4F89F-B679-9BED-EC93-01E8C11560DF}" v="11" dt="2022-07-04T16:08:13.505"/>
    <p1510:client id="{F4415D5B-8796-55F6-82B1-9A976F9AEBE7}" v="9" dt="2022-07-05T16:05:42.06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NTONIO OLIVARES ACUNA" userId="S::felipe.olivaresac@correoaiep.cl::073f0951-1222-40d6-965f-79a28c6ac934" providerId="AD" clId="Web-{0264F89F-B679-9BED-EC93-01E8C11560DF}"/>
    <pc:docChg chg="addSld">
      <pc:chgData name="FELIPE ANTONIO OLIVARES ACUNA" userId="S::felipe.olivaresac@correoaiep.cl::073f0951-1222-40d6-965f-79a28c6ac934" providerId="AD" clId="Web-{0264F89F-B679-9BED-EC93-01E8C11560DF}" dt="2022-07-04T16:08:13.505" v="10"/>
      <pc:docMkLst>
        <pc:docMk/>
      </pc:docMkLst>
      <pc:sldChg chg="add">
        <pc:chgData name="FELIPE ANTONIO OLIVARES ACUNA" userId="S::felipe.olivaresac@correoaiep.cl::073f0951-1222-40d6-965f-79a28c6ac934" providerId="AD" clId="Web-{0264F89F-B679-9BED-EC93-01E8C11560DF}" dt="2022-07-04T16:08:05.864" v="0"/>
        <pc:sldMkLst>
          <pc:docMk/>
          <pc:sldMk cId="2273332265" sldId="324"/>
        </pc:sldMkLst>
      </pc:sldChg>
      <pc:sldChg chg="add">
        <pc:chgData name="FELIPE ANTONIO OLIVARES ACUNA" userId="S::felipe.olivaresac@correoaiep.cl::073f0951-1222-40d6-965f-79a28c6ac934" providerId="AD" clId="Web-{0264F89F-B679-9BED-EC93-01E8C11560DF}" dt="2022-07-04T16:08:06.848" v="1"/>
        <pc:sldMkLst>
          <pc:docMk/>
          <pc:sldMk cId="1344110912" sldId="325"/>
        </pc:sldMkLst>
      </pc:sldChg>
      <pc:sldChg chg="add">
        <pc:chgData name="FELIPE ANTONIO OLIVARES ACUNA" userId="S::felipe.olivaresac@correoaiep.cl::073f0951-1222-40d6-965f-79a28c6ac934" providerId="AD" clId="Web-{0264F89F-B679-9BED-EC93-01E8C11560DF}" dt="2022-07-04T16:08:07.130" v="2"/>
        <pc:sldMkLst>
          <pc:docMk/>
          <pc:sldMk cId="1777429004" sldId="326"/>
        </pc:sldMkLst>
      </pc:sldChg>
      <pc:sldChg chg="add">
        <pc:chgData name="FELIPE ANTONIO OLIVARES ACUNA" userId="S::felipe.olivaresac@correoaiep.cl::073f0951-1222-40d6-965f-79a28c6ac934" providerId="AD" clId="Web-{0264F89F-B679-9BED-EC93-01E8C11560DF}" dt="2022-07-04T16:08:08.114" v="3"/>
        <pc:sldMkLst>
          <pc:docMk/>
          <pc:sldMk cId="1920114716" sldId="327"/>
        </pc:sldMkLst>
      </pc:sldChg>
      <pc:sldChg chg="add">
        <pc:chgData name="FELIPE ANTONIO OLIVARES ACUNA" userId="S::felipe.olivaresac@correoaiep.cl::073f0951-1222-40d6-965f-79a28c6ac934" providerId="AD" clId="Web-{0264F89F-B679-9BED-EC93-01E8C11560DF}" dt="2022-07-04T16:08:09.083" v="4"/>
        <pc:sldMkLst>
          <pc:docMk/>
          <pc:sldMk cId="1232387789" sldId="328"/>
        </pc:sldMkLst>
      </pc:sldChg>
      <pc:sldChg chg="add">
        <pc:chgData name="FELIPE ANTONIO OLIVARES ACUNA" userId="S::felipe.olivaresac@correoaiep.cl::073f0951-1222-40d6-965f-79a28c6ac934" providerId="AD" clId="Web-{0264F89F-B679-9BED-EC93-01E8C11560DF}" dt="2022-07-04T16:08:10.052" v="5"/>
        <pc:sldMkLst>
          <pc:docMk/>
          <pc:sldMk cId="347676246" sldId="329"/>
        </pc:sldMkLst>
      </pc:sldChg>
      <pc:sldChg chg="add">
        <pc:chgData name="FELIPE ANTONIO OLIVARES ACUNA" userId="S::felipe.olivaresac@correoaiep.cl::073f0951-1222-40d6-965f-79a28c6ac934" providerId="AD" clId="Web-{0264F89F-B679-9BED-EC93-01E8C11560DF}" dt="2022-07-04T16:08:11.067" v="6"/>
        <pc:sldMkLst>
          <pc:docMk/>
          <pc:sldMk cId="112752214" sldId="330"/>
        </pc:sldMkLst>
      </pc:sldChg>
      <pc:sldChg chg="add">
        <pc:chgData name="FELIPE ANTONIO OLIVARES ACUNA" userId="S::felipe.olivaresac@correoaiep.cl::073f0951-1222-40d6-965f-79a28c6ac934" providerId="AD" clId="Web-{0264F89F-B679-9BED-EC93-01E8C11560DF}" dt="2022-07-04T16:08:12.052" v="7"/>
        <pc:sldMkLst>
          <pc:docMk/>
          <pc:sldMk cId="3946871216" sldId="331"/>
        </pc:sldMkLst>
      </pc:sldChg>
      <pc:sldChg chg="add">
        <pc:chgData name="FELIPE ANTONIO OLIVARES ACUNA" userId="S::felipe.olivaresac@correoaiep.cl::073f0951-1222-40d6-965f-79a28c6ac934" providerId="AD" clId="Web-{0264F89F-B679-9BED-EC93-01E8C11560DF}" dt="2022-07-04T16:08:12.989" v="8"/>
        <pc:sldMkLst>
          <pc:docMk/>
          <pc:sldMk cId="2271712607" sldId="332"/>
        </pc:sldMkLst>
      </pc:sldChg>
      <pc:sldChg chg="add">
        <pc:chgData name="FELIPE ANTONIO OLIVARES ACUNA" userId="S::felipe.olivaresac@correoaiep.cl::073f0951-1222-40d6-965f-79a28c6ac934" providerId="AD" clId="Web-{0264F89F-B679-9BED-EC93-01E8C11560DF}" dt="2022-07-04T16:08:13.239" v="9"/>
        <pc:sldMkLst>
          <pc:docMk/>
          <pc:sldMk cId="4025897925" sldId="333"/>
        </pc:sldMkLst>
      </pc:sldChg>
      <pc:sldChg chg="add">
        <pc:chgData name="FELIPE ANTONIO OLIVARES ACUNA" userId="S::felipe.olivaresac@correoaiep.cl::073f0951-1222-40d6-965f-79a28c6ac934" providerId="AD" clId="Web-{0264F89F-B679-9BED-EC93-01E8C11560DF}" dt="2022-07-04T16:08:13.505" v="10"/>
        <pc:sldMkLst>
          <pc:docMk/>
          <pc:sldMk cId="1863518103" sldId="334"/>
        </pc:sldMkLst>
      </pc:sldChg>
    </pc:docChg>
  </pc:docChgLst>
  <pc:docChgLst>
    <pc:chgData name="FELIPE ANTONIO OLIVARES ACUNA" userId="S::felipe.olivaresac@correoaiep.cl::073f0951-1222-40d6-965f-79a28c6ac934" providerId="AD" clId="Web-{F4415D5B-8796-55F6-82B1-9A976F9AEBE7}"/>
    <pc:docChg chg="addSld">
      <pc:chgData name="FELIPE ANTONIO OLIVARES ACUNA" userId="S::felipe.olivaresac@correoaiep.cl::073f0951-1222-40d6-965f-79a28c6ac934" providerId="AD" clId="Web-{F4415D5B-8796-55F6-82B1-9A976F9AEBE7}" dt="2022-07-05T16:05:42.062" v="8"/>
      <pc:docMkLst>
        <pc:docMk/>
      </pc:docMkLst>
      <pc:sldChg chg="add">
        <pc:chgData name="FELIPE ANTONIO OLIVARES ACUNA" userId="S::felipe.olivaresac@correoaiep.cl::073f0951-1222-40d6-965f-79a28c6ac934" providerId="AD" clId="Web-{F4415D5B-8796-55F6-82B1-9A976F9AEBE7}" dt="2022-07-05T16:05:37.062" v="0"/>
        <pc:sldMkLst>
          <pc:docMk/>
          <pc:sldMk cId="3666877796" sldId="335"/>
        </pc:sldMkLst>
      </pc:sldChg>
      <pc:sldChg chg="add">
        <pc:chgData name="FELIPE ANTONIO OLIVARES ACUNA" userId="S::felipe.olivaresac@correoaiep.cl::073f0951-1222-40d6-965f-79a28c6ac934" providerId="AD" clId="Web-{F4415D5B-8796-55F6-82B1-9A976F9AEBE7}" dt="2022-07-05T16:05:37.328" v="1"/>
        <pc:sldMkLst>
          <pc:docMk/>
          <pc:sldMk cId="451232515" sldId="336"/>
        </pc:sldMkLst>
      </pc:sldChg>
      <pc:sldChg chg="add">
        <pc:chgData name="FELIPE ANTONIO OLIVARES ACUNA" userId="S::felipe.olivaresac@correoaiep.cl::073f0951-1222-40d6-965f-79a28c6ac934" providerId="AD" clId="Web-{F4415D5B-8796-55F6-82B1-9A976F9AEBE7}" dt="2022-07-05T16:05:37.609" v="2"/>
        <pc:sldMkLst>
          <pc:docMk/>
          <pc:sldMk cId="1016507884" sldId="337"/>
        </pc:sldMkLst>
      </pc:sldChg>
      <pc:sldChg chg="add">
        <pc:chgData name="FELIPE ANTONIO OLIVARES ACUNA" userId="S::felipe.olivaresac@correoaiep.cl::073f0951-1222-40d6-965f-79a28c6ac934" providerId="AD" clId="Web-{F4415D5B-8796-55F6-82B1-9A976F9AEBE7}" dt="2022-07-05T16:05:38.640" v="3"/>
        <pc:sldMkLst>
          <pc:docMk/>
          <pc:sldMk cId="987848945" sldId="338"/>
        </pc:sldMkLst>
      </pc:sldChg>
      <pc:sldChg chg="add">
        <pc:chgData name="FELIPE ANTONIO OLIVARES ACUNA" userId="S::felipe.olivaresac@correoaiep.cl::073f0951-1222-40d6-965f-79a28c6ac934" providerId="AD" clId="Web-{F4415D5B-8796-55F6-82B1-9A976F9AEBE7}" dt="2022-07-05T16:05:39.578" v="4"/>
        <pc:sldMkLst>
          <pc:docMk/>
          <pc:sldMk cId="3270135052" sldId="339"/>
        </pc:sldMkLst>
      </pc:sldChg>
      <pc:sldChg chg="add">
        <pc:chgData name="FELIPE ANTONIO OLIVARES ACUNA" userId="S::felipe.olivaresac@correoaiep.cl::073f0951-1222-40d6-965f-79a28c6ac934" providerId="AD" clId="Web-{F4415D5B-8796-55F6-82B1-9A976F9AEBE7}" dt="2022-07-05T16:05:40.515" v="5"/>
        <pc:sldMkLst>
          <pc:docMk/>
          <pc:sldMk cId="2925262177" sldId="340"/>
        </pc:sldMkLst>
      </pc:sldChg>
      <pc:sldChg chg="add">
        <pc:chgData name="FELIPE ANTONIO OLIVARES ACUNA" userId="S::felipe.olivaresac@correoaiep.cl::073f0951-1222-40d6-965f-79a28c6ac934" providerId="AD" clId="Web-{F4415D5B-8796-55F6-82B1-9A976F9AEBE7}" dt="2022-07-05T16:05:40.781" v="6"/>
        <pc:sldMkLst>
          <pc:docMk/>
          <pc:sldMk cId="803414807" sldId="341"/>
        </pc:sldMkLst>
      </pc:sldChg>
      <pc:sldChg chg="add">
        <pc:chgData name="FELIPE ANTONIO OLIVARES ACUNA" userId="S::felipe.olivaresac@correoaiep.cl::073f0951-1222-40d6-965f-79a28c6ac934" providerId="AD" clId="Web-{F4415D5B-8796-55F6-82B1-9A976F9AEBE7}" dt="2022-07-05T16:05:41.812" v="7"/>
        <pc:sldMkLst>
          <pc:docMk/>
          <pc:sldMk cId="2452530291" sldId="342"/>
        </pc:sldMkLst>
      </pc:sldChg>
      <pc:sldChg chg="add">
        <pc:chgData name="FELIPE ANTONIO OLIVARES ACUNA" userId="S::felipe.olivaresac@correoaiep.cl::073f0951-1222-40d6-965f-79a28c6ac934" providerId="AD" clId="Web-{F4415D5B-8796-55F6-82B1-9A976F9AEBE7}" dt="2022-07-05T16:05:42.062" v="8"/>
        <pc:sldMkLst>
          <pc:docMk/>
          <pc:sldMk cId="3681974601" sldId="34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7/5/2022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7/5/2022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7/5/2022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52" r:id="rId1"/>
    <p:sldLayoutId id="2147483649" r:id="rId2"/>
    <p:sldLayoutId id="2147483650" r:id="rId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51" r:id="rId3"/>
    <p:sldLayoutId id="2147483663"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29.jp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31.jp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39.jp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14882-1200-4DE5-A104-A8064B27B062}"/>
              </a:ext>
            </a:extLst>
          </p:cNvPr>
          <p:cNvSpPr>
            <a:spLocks noGrp="1"/>
          </p:cNvSpPr>
          <p:nvPr>
            <p:ph type="ctrTitle"/>
          </p:nvPr>
        </p:nvSpPr>
        <p:spPr/>
        <p:txBody>
          <a:bodyPr>
            <a:normAutofit/>
          </a:bodyPr>
          <a:lstStyle/>
          <a:p>
            <a:r>
              <a:rPr lang="es-CL" dirty="0"/>
              <a:t>Diagramas UML</a:t>
            </a:r>
          </a:p>
        </p:txBody>
      </p:sp>
      <p:sp>
        <p:nvSpPr>
          <p:cNvPr id="3" name="Subtítulo 2">
            <a:extLst>
              <a:ext uri="{FF2B5EF4-FFF2-40B4-BE49-F238E27FC236}">
                <a16:creationId xmlns:a16="http://schemas.microsoft.com/office/drawing/2014/main" id="{D8C39B78-D1F5-44D6-8E17-6BEC7A263260}"/>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6277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84FF1EB-C844-4EDC-9C9D-21C688CAAA16}"/>
              </a:ext>
            </a:extLst>
          </p:cNvPr>
          <p:cNvSpPr>
            <a:spLocks noGrp="1"/>
          </p:cNvSpPr>
          <p:nvPr>
            <p:ph type="title"/>
          </p:nvPr>
        </p:nvSpPr>
        <p:spPr/>
        <p:txBody>
          <a:bodyPr/>
          <a:lstStyle/>
          <a:p>
            <a:r>
              <a:rPr lang="es-CL" dirty="0"/>
              <a:t>Extensión.</a:t>
            </a:r>
          </a:p>
        </p:txBody>
      </p:sp>
      <p:sp>
        <p:nvSpPr>
          <p:cNvPr id="5" name="Marcador de contenido 4">
            <a:extLst>
              <a:ext uri="{FF2B5EF4-FFF2-40B4-BE49-F238E27FC236}">
                <a16:creationId xmlns:a16="http://schemas.microsoft.com/office/drawing/2014/main" id="{434EF255-2B46-4CFD-AE12-76B154FE4F49}"/>
              </a:ext>
            </a:extLst>
          </p:cNvPr>
          <p:cNvSpPr>
            <a:spLocks noGrp="1"/>
          </p:cNvSpPr>
          <p:nvPr>
            <p:ph idx="1"/>
          </p:nvPr>
        </p:nvSpPr>
        <p:spPr/>
        <p:txBody>
          <a:bodyPr>
            <a:normAutofit fontScale="77500" lnSpcReduction="20000"/>
          </a:bodyPr>
          <a:lstStyle/>
          <a:p>
            <a:pPr algn="l"/>
            <a:r>
              <a:rPr lang="es-CL" b="0" i="0" dirty="0">
                <a:solidFill>
                  <a:srgbClr val="FFFFFF"/>
                </a:solidFill>
                <a:effectLst/>
                <a:latin typeface="Roboto" panose="02000000000000000000" pitchFamily="2" charset="0"/>
              </a:rPr>
              <a:t>Al igual que la relación de inclusión, la relación de extensión enriquece un caso de uso mediante un caso de uso de subfunción. El enriquecimiento es similar al de la relación de inclusión, no obstante, es opcional.</a:t>
            </a:r>
          </a:p>
          <a:p>
            <a:pPr algn="l"/>
            <a:r>
              <a:rPr lang="es-CL" b="0" i="0" dirty="0">
                <a:solidFill>
                  <a:srgbClr val="FFFFFF"/>
                </a:solidFill>
                <a:effectLst/>
                <a:latin typeface="Roboto" panose="02000000000000000000" pitchFamily="2" charset="0"/>
              </a:rPr>
              <a:t>En el caso de uso básico, la extensión se hace en una serie de puntos concretos y previstos en el momento del diseño, llamados </a:t>
            </a:r>
            <a:r>
              <a:rPr lang="es-CL" b="0" i="1" dirty="0">
                <a:solidFill>
                  <a:srgbClr val="FFFFFF"/>
                </a:solidFill>
                <a:effectLst/>
                <a:latin typeface="Roboto" panose="02000000000000000000" pitchFamily="2" charset="0"/>
              </a:rPr>
              <a:t>puntos de extensión</a:t>
            </a:r>
            <a:r>
              <a:rPr lang="es-CL" b="0" i="0" dirty="0">
                <a:solidFill>
                  <a:srgbClr val="FFFFFF"/>
                </a:solidFill>
                <a:effectLst/>
                <a:latin typeface="Roboto" panose="02000000000000000000" pitchFamily="2" charset="0"/>
              </a:rPr>
              <a:t>.</a:t>
            </a:r>
          </a:p>
          <a:p>
            <a:pPr algn="l"/>
            <a:r>
              <a:rPr lang="es-CL" b="0" i="0" dirty="0">
                <a:solidFill>
                  <a:srgbClr val="FFFFFF"/>
                </a:solidFill>
                <a:effectLst/>
                <a:latin typeface="Roboto" panose="02000000000000000000" pitchFamily="2" charset="0"/>
              </a:rPr>
              <a:t>La aplicación de cada extensión se decide durante el desarrollo de un escenario. Por consiguiente, el caso de uso básico puede emplearse sin estar extendido.</a:t>
            </a:r>
          </a:p>
          <a:p>
            <a:pPr algn="l"/>
            <a:r>
              <a:rPr lang="es-CL" b="0" i="0" dirty="0">
                <a:solidFill>
                  <a:srgbClr val="FFFFFF"/>
                </a:solidFill>
                <a:effectLst/>
                <a:latin typeface="Roboto" panose="02000000000000000000" pitchFamily="2" charset="0"/>
              </a:rPr>
              <a:t>Como ocurre con la inclusión, la extensión sirve para estructurar un caso de uso o para compartir un caso de uso de subfunción.</a:t>
            </a:r>
          </a:p>
          <a:p>
            <a:pPr algn="l"/>
            <a:r>
              <a:rPr lang="es-CL" b="1" i="1" u="sng" dirty="0">
                <a:solidFill>
                  <a:srgbClr val="FFFFFF"/>
                </a:solidFill>
                <a:effectLst/>
                <a:latin typeface="Roboto" panose="02000000000000000000" pitchFamily="2" charset="0"/>
              </a:rPr>
              <a:t>En el diagrama de los casos de uso, esta relación se representa mediante una flecha discontinua acompañada del estereotipo </a:t>
            </a:r>
            <a:r>
              <a:rPr lang="es-CL" b="1" i="1" u="sng" dirty="0">
                <a:solidFill>
                  <a:srgbClr val="FFFFFF"/>
                </a:solidFill>
                <a:effectLst/>
                <a:latin typeface="Courier New" panose="02070309020205020404" pitchFamily="49" charset="0"/>
              </a:rPr>
              <a:t>«</a:t>
            </a:r>
            <a:r>
              <a:rPr lang="es-CL" b="1" i="1" u="sng" dirty="0" err="1">
                <a:solidFill>
                  <a:srgbClr val="FFFFFF"/>
                </a:solidFill>
                <a:effectLst/>
                <a:latin typeface="Courier New" panose="02070309020205020404" pitchFamily="49" charset="0"/>
              </a:rPr>
              <a:t>extend</a:t>
            </a:r>
            <a:r>
              <a:rPr lang="es-CL" b="1" i="1" u="sng" dirty="0">
                <a:solidFill>
                  <a:srgbClr val="FFFFFF"/>
                </a:solidFill>
                <a:effectLst/>
                <a:latin typeface="Courier New" panose="02070309020205020404" pitchFamily="49" charset="0"/>
              </a:rPr>
              <a:t>»</a:t>
            </a:r>
            <a:r>
              <a:rPr lang="es-CL" b="1" i="1" u="sng" dirty="0">
                <a:solidFill>
                  <a:srgbClr val="FFFFFF"/>
                </a:solidFill>
                <a:effectLst/>
                <a:latin typeface="Roboto" panose="02000000000000000000" pitchFamily="2" charset="0"/>
              </a:rPr>
              <a:t>.</a:t>
            </a:r>
          </a:p>
        </p:txBody>
      </p:sp>
    </p:spTree>
    <p:extLst>
      <p:ext uri="{BB962C8B-B14F-4D97-AF65-F5344CB8AC3E}">
        <p14:creationId xmlns:p14="http://schemas.microsoft.com/office/powerpoint/2010/main" val="245974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6AA35313-0BD2-42CE-8F15-2CD8C44A9EB2}"/>
              </a:ext>
            </a:extLst>
          </p:cNvPr>
          <p:cNvSpPr>
            <a:spLocks noGrp="1"/>
          </p:cNvSpPr>
          <p:nvPr>
            <p:ph sz="half" idx="1"/>
          </p:nvPr>
        </p:nvSpPr>
        <p:spPr>
          <a:xfrm>
            <a:off x="1969803" y="2052116"/>
            <a:ext cx="3317493" cy="3997828"/>
          </a:xfrm>
        </p:spPr>
        <p:txBody>
          <a:bodyPr vert="horz" lIns="91440" tIns="45720" rIns="91440" bIns="45720" rtlCol="0" anchor="ctr">
            <a:normAutofit lnSpcReduction="10000"/>
          </a:bodyPr>
          <a:lstStyle/>
          <a:p>
            <a:r>
              <a:rPr lang="es-CL" sz="1800" dirty="0"/>
              <a:t>A la hora de adquirir un caballo, el comprador puede examinar el carácter del animal o su pelaje. Por consiguiente, el caso de uso de compra de un caballo puede extenderse con alguna de esas verificaciones.</a:t>
            </a:r>
          </a:p>
          <a:p>
            <a:r>
              <a:rPr lang="es-CL" sz="1800" dirty="0"/>
              <a:t>Opcionalmente, podemos comprobar la capacidad de dar a luz de la yegua</a:t>
            </a:r>
            <a:endParaRPr lang="en-US" sz="1800" dirty="0"/>
          </a:p>
        </p:txBody>
      </p:sp>
      <p:pic>
        <p:nvPicPr>
          <p:cNvPr id="8" name="Marcador de contenido 7" descr="Diagrama&#10;&#10;Descripción generada automáticamente">
            <a:extLst>
              <a:ext uri="{FF2B5EF4-FFF2-40B4-BE49-F238E27FC236}">
                <a16:creationId xmlns:a16="http://schemas.microsoft.com/office/drawing/2014/main" id="{A09C4F2B-68B8-41D6-8426-9A5778A276C4}"/>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094766" y="1458208"/>
            <a:ext cx="4651619" cy="394224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71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1533B-D8B1-4A2B-8C63-D3B06CCF8AAE}"/>
              </a:ext>
            </a:extLst>
          </p:cNvPr>
          <p:cNvSpPr>
            <a:spLocks noGrp="1"/>
          </p:cNvSpPr>
          <p:nvPr>
            <p:ph type="title"/>
          </p:nvPr>
        </p:nvSpPr>
        <p:spPr/>
        <p:txBody>
          <a:bodyPr>
            <a:normAutofit fontScale="90000"/>
          </a:bodyPr>
          <a:lstStyle/>
          <a:p>
            <a:r>
              <a:rPr lang="es-CL" b="0" i="0" dirty="0">
                <a:solidFill>
                  <a:srgbClr val="FFFFFF"/>
                </a:solidFill>
                <a:effectLst/>
                <a:latin typeface="Roboto" panose="02000000000000000000" pitchFamily="2" charset="0"/>
              </a:rPr>
              <a:t>Especialización y generalización de los casos de uso</a:t>
            </a:r>
            <a:br>
              <a:rPr lang="es-CL" b="0" i="0" dirty="0">
                <a:solidFill>
                  <a:srgbClr val="FFFFFF"/>
                </a:solidFill>
                <a:effectLst/>
                <a:latin typeface="Roboto" panose="02000000000000000000" pitchFamily="2" charset="0"/>
              </a:rPr>
            </a:br>
            <a:endParaRPr lang="es-CL" dirty="0"/>
          </a:p>
        </p:txBody>
      </p:sp>
      <p:sp>
        <p:nvSpPr>
          <p:cNvPr id="6" name="Marcador de contenido 5">
            <a:extLst>
              <a:ext uri="{FF2B5EF4-FFF2-40B4-BE49-F238E27FC236}">
                <a16:creationId xmlns:a16="http://schemas.microsoft.com/office/drawing/2014/main" id="{41ED6B91-37AA-40B5-8682-008750626253}"/>
              </a:ext>
            </a:extLst>
          </p:cNvPr>
          <p:cNvSpPr>
            <a:spLocks noGrp="1"/>
          </p:cNvSpPr>
          <p:nvPr>
            <p:ph idx="1"/>
          </p:nvPr>
        </p:nvSpPr>
        <p:spPr/>
        <p:txBody>
          <a:bodyPr>
            <a:normAutofit fontScale="77500" lnSpcReduction="20000"/>
          </a:bodyPr>
          <a:lstStyle/>
          <a:p>
            <a:pPr algn="l"/>
            <a:r>
              <a:rPr lang="es-CL" b="0" i="0" dirty="0">
                <a:solidFill>
                  <a:srgbClr val="FFFFFF"/>
                </a:solidFill>
                <a:effectLst/>
                <a:latin typeface="Roboto" panose="02000000000000000000" pitchFamily="2" charset="0"/>
              </a:rPr>
              <a:t>De manera análoga a las clases, el </a:t>
            </a:r>
            <a:r>
              <a:rPr lang="es-CL" b="0" i="0" dirty="0" err="1">
                <a:solidFill>
                  <a:srgbClr val="FFFFFF"/>
                </a:solidFill>
                <a:effectLst/>
                <a:latin typeface="Roboto" panose="02000000000000000000" pitchFamily="2" charset="0"/>
              </a:rPr>
              <a:t>subcaso</a:t>
            </a:r>
            <a:r>
              <a:rPr lang="es-CL" b="0" i="0" dirty="0">
                <a:solidFill>
                  <a:srgbClr val="FFFFFF"/>
                </a:solidFill>
                <a:effectLst/>
                <a:latin typeface="Roboto" panose="02000000000000000000" pitchFamily="2" charset="0"/>
              </a:rPr>
              <a:t> hereda del comportamiento del </a:t>
            </a:r>
            <a:r>
              <a:rPr lang="es-CL" b="0" i="0" dirty="0" err="1">
                <a:solidFill>
                  <a:srgbClr val="FFFFFF"/>
                </a:solidFill>
                <a:effectLst/>
                <a:latin typeface="Roboto" panose="02000000000000000000" pitchFamily="2" charset="0"/>
              </a:rPr>
              <a:t>supercaso</a:t>
            </a:r>
            <a:r>
              <a:rPr lang="es-CL" b="0" i="0" dirty="0">
                <a:solidFill>
                  <a:srgbClr val="FFFFFF"/>
                </a:solidFill>
                <a:effectLst/>
                <a:latin typeface="Roboto" panose="02000000000000000000" pitchFamily="2" charset="0"/>
              </a:rPr>
              <a:t> de uso. Un </a:t>
            </a:r>
            <a:r>
              <a:rPr lang="es-CL" b="0" i="0" dirty="0" err="1">
                <a:solidFill>
                  <a:srgbClr val="FFFFFF"/>
                </a:solidFill>
                <a:effectLst/>
                <a:latin typeface="Roboto" panose="02000000000000000000" pitchFamily="2" charset="0"/>
              </a:rPr>
              <a:t>subcaso</a:t>
            </a:r>
            <a:r>
              <a:rPr lang="es-CL" b="0" i="0" dirty="0">
                <a:solidFill>
                  <a:srgbClr val="FFFFFF"/>
                </a:solidFill>
                <a:effectLst/>
                <a:latin typeface="Roboto" panose="02000000000000000000" pitchFamily="2" charset="0"/>
              </a:rPr>
              <a:t> de uso hereda también las asociaciones que vinculan el </a:t>
            </a:r>
            <a:r>
              <a:rPr lang="es-CL" b="0" i="0" dirty="0" err="1">
                <a:solidFill>
                  <a:srgbClr val="FFFFFF"/>
                </a:solidFill>
                <a:effectLst/>
                <a:latin typeface="Roboto" panose="02000000000000000000" pitchFamily="2" charset="0"/>
              </a:rPr>
              <a:t>supercaso</a:t>
            </a:r>
            <a:r>
              <a:rPr lang="es-CL" b="0" i="0" dirty="0">
                <a:solidFill>
                  <a:srgbClr val="FFFFFF"/>
                </a:solidFill>
                <a:effectLst/>
                <a:latin typeface="Roboto" panose="02000000000000000000" pitchFamily="2" charset="0"/>
              </a:rPr>
              <a:t> con los actores, así como las relaciones de inclusión y de extensión del </a:t>
            </a:r>
            <a:r>
              <a:rPr lang="es-CL" b="0" i="0" dirty="0" err="1">
                <a:solidFill>
                  <a:srgbClr val="FFFFFF"/>
                </a:solidFill>
                <a:effectLst/>
                <a:latin typeface="Roboto" panose="02000000000000000000" pitchFamily="2" charset="0"/>
              </a:rPr>
              <a:t>supercaso</a:t>
            </a:r>
            <a:r>
              <a:rPr lang="es-CL" b="0" i="0" dirty="0">
                <a:solidFill>
                  <a:srgbClr val="FFFFFF"/>
                </a:solidFill>
                <a:effectLst/>
                <a:latin typeface="Roboto" panose="02000000000000000000" pitchFamily="2" charset="0"/>
              </a:rPr>
              <a:t> de uso.</a:t>
            </a:r>
          </a:p>
          <a:p>
            <a:pPr algn="l"/>
            <a:r>
              <a:rPr lang="es-CL" b="0" i="0" dirty="0">
                <a:solidFill>
                  <a:srgbClr val="FFFFFF"/>
                </a:solidFill>
                <a:effectLst/>
                <a:latin typeface="Roboto" panose="02000000000000000000" pitchFamily="2" charset="0"/>
              </a:rPr>
              <a:t>El </a:t>
            </a:r>
            <a:r>
              <a:rPr lang="es-CL" b="0" i="0" dirty="0" err="1">
                <a:solidFill>
                  <a:srgbClr val="FFFFFF"/>
                </a:solidFill>
                <a:effectLst/>
                <a:latin typeface="Roboto" panose="02000000000000000000" pitchFamily="2" charset="0"/>
              </a:rPr>
              <a:t>supercaso</a:t>
            </a:r>
            <a:r>
              <a:rPr lang="es-CL" b="0" i="0" dirty="0">
                <a:solidFill>
                  <a:srgbClr val="FFFFFF"/>
                </a:solidFill>
                <a:effectLst/>
                <a:latin typeface="Roboto" panose="02000000000000000000" pitchFamily="2" charset="0"/>
              </a:rPr>
              <a:t> de uso es, a menudo, abstracto, es decir, corresponde a un comportamiento parcial completado en el </a:t>
            </a:r>
            <a:r>
              <a:rPr lang="es-CL" b="0" i="0" dirty="0" err="1">
                <a:solidFill>
                  <a:srgbClr val="FFFFFF"/>
                </a:solidFill>
                <a:effectLst/>
                <a:latin typeface="Roboto" panose="02000000000000000000" pitchFamily="2" charset="0"/>
              </a:rPr>
              <a:t>subcaso</a:t>
            </a:r>
            <a:r>
              <a:rPr lang="es-CL" b="0" i="0" dirty="0">
                <a:solidFill>
                  <a:srgbClr val="FFFFFF"/>
                </a:solidFill>
                <a:effectLst/>
                <a:latin typeface="Roboto" panose="02000000000000000000" pitchFamily="2" charset="0"/>
              </a:rPr>
              <a:t> de uso.</a:t>
            </a:r>
          </a:p>
          <a:p>
            <a:pPr algn="l"/>
            <a:r>
              <a:rPr lang="es-CL" b="0" i="0" dirty="0">
                <a:solidFill>
                  <a:srgbClr val="FFFFFF"/>
                </a:solidFill>
                <a:effectLst/>
                <a:latin typeface="Roboto" panose="02000000000000000000" pitchFamily="2" charset="0"/>
              </a:rPr>
              <a:t>Los </a:t>
            </a:r>
            <a:r>
              <a:rPr lang="es-CL" b="0" i="0" dirty="0" err="1">
                <a:solidFill>
                  <a:srgbClr val="FFFFFF"/>
                </a:solidFill>
                <a:effectLst/>
                <a:latin typeface="Roboto" panose="02000000000000000000" pitchFamily="2" charset="0"/>
              </a:rPr>
              <a:t>subcasos</a:t>
            </a:r>
            <a:r>
              <a:rPr lang="es-CL" b="0" i="0" dirty="0">
                <a:solidFill>
                  <a:srgbClr val="FFFFFF"/>
                </a:solidFill>
                <a:effectLst/>
                <a:latin typeface="Roboto" panose="02000000000000000000" pitchFamily="2" charset="0"/>
              </a:rPr>
              <a:t> de uso tienen el mismo nivel que sus </a:t>
            </a:r>
            <a:r>
              <a:rPr lang="es-CL" b="0" i="0" dirty="0" err="1">
                <a:solidFill>
                  <a:srgbClr val="FFFFFF"/>
                </a:solidFill>
                <a:effectLst/>
                <a:latin typeface="Roboto" panose="02000000000000000000" pitchFamily="2" charset="0"/>
              </a:rPr>
              <a:t>supercasos</a:t>
            </a:r>
            <a:r>
              <a:rPr lang="es-CL" b="0" i="0" dirty="0">
                <a:solidFill>
                  <a:srgbClr val="FFFFFF"/>
                </a:solidFill>
                <a:effectLst/>
                <a:latin typeface="Roboto" panose="02000000000000000000" pitchFamily="2" charset="0"/>
              </a:rPr>
              <a:t>. Si el </a:t>
            </a:r>
            <a:r>
              <a:rPr lang="es-CL" b="0" i="0" dirty="0" err="1">
                <a:solidFill>
                  <a:srgbClr val="FFFFFF"/>
                </a:solidFill>
                <a:effectLst/>
                <a:latin typeface="Roboto" panose="02000000000000000000" pitchFamily="2" charset="0"/>
              </a:rPr>
              <a:t>supercaso</a:t>
            </a:r>
            <a:r>
              <a:rPr lang="es-CL" b="0" i="0" dirty="0">
                <a:solidFill>
                  <a:srgbClr val="FFFFFF"/>
                </a:solidFill>
                <a:effectLst/>
                <a:latin typeface="Roboto" panose="02000000000000000000" pitchFamily="2" charset="0"/>
              </a:rPr>
              <a:t> es un caso con objetivo de un actor primario, lo mismo ocurrirá con el </a:t>
            </a:r>
            <a:r>
              <a:rPr lang="es-CL" b="0" i="0" dirty="0" err="1">
                <a:solidFill>
                  <a:srgbClr val="FFFFFF"/>
                </a:solidFill>
                <a:effectLst/>
                <a:latin typeface="Roboto" panose="02000000000000000000" pitchFamily="2" charset="0"/>
              </a:rPr>
              <a:t>subcaso</a:t>
            </a:r>
            <a:r>
              <a:rPr lang="es-CL" b="0" i="0" dirty="0">
                <a:solidFill>
                  <a:srgbClr val="FFFFFF"/>
                </a:solidFill>
                <a:effectLst/>
                <a:latin typeface="Roboto" panose="02000000000000000000" pitchFamily="2" charset="0"/>
              </a:rPr>
              <a:t>. Si es un caso de subfunción, el </a:t>
            </a:r>
            <a:r>
              <a:rPr lang="es-CL" b="0" i="0" dirty="0" err="1">
                <a:solidFill>
                  <a:srgbClr val="FFFFFF"/>
                </a:solidFill>
                <a:effectLst/>
                <a:latin typeface="Roboto" panose="02000000000000000000" pitchFamily="2" charset="0"/>
              </a:rPr>
              <a:t>subcaso</a:t>
            </a:r>
            <a:r>
              <a:rPr lang="es-CL" b="0" i="0" dirty="0">
                <a:solidFill>
                  <a:srgbClr val="FFFFFF"/>
                </a:solidFill>
                <a:effectLst/>
                <a:latin typeface="Roboto" panose="02000000000000000000" pitchFamily="2" charset="0"/>
              </a:rPr>
              <a:t> será también una subfunción.</a:t>
            </a:r>
          </a:p>
          <a:p>
            <a:pPr algn="l"/>
            <a:r>
              <a:rPr lang="es-CL" b="0" i="0" dirty="0">
                <a:solidFill>
                  <a:srgbClr val="FFFFFF"/>
                </a:solidFill>
                <a:effectLst/>
                <a:latin typeface="Roboto" panose="02000000000000000000" pitchFamily="2" charset="0"/>
              </a:rPr>
              <a:t>En el diagrama de los casos de uso, la relación de especialización se representa mediante una flecha de especialización idéntica a la que une las subclases con las superclases.</a:t>
            </a:r>
          </a:p>
        </p:txBody>
      </p:sp>
    </p:spTree>
    <p:extLst>
      <p:ext uri="{BB962C8B-B14F-4D97-AF65-F5344CB8AC3E}">
        <p14:creationId xmlns:p14="http://schemas.microsoft.com/office/powerpoint/2010/main" val="41019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493F8A37-D942-44A6-A618-4C8C026F8D08}"/>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D91422B7-FFE2-406C-8155-78FABDB66B84}"/>
              </a:ext>
            </a:extLst>
          </p:cNvPr>
          <p:cNvSpPr>
            <a:spLocks noGrp="1"/>
          </p:cNvSpPr>
          <p:nvPr>
            <p:ph sz="half" idx="1"/>
          </p:nvPr>
        </p:nvSpPr>
        <p:spPr>
          <a:xfrm>
            <a:off x="1969803" y="2052116"/>
            <a:ext cx="3317493" cy="3997828"/>
          </a:xfrm>
        </p:spPr>
        <p:txBody>
          <a:bodyPr vert="horz" lIns="91440" tIns="45720" rIns="91440" bIns="45720" rtlCol="0" anchor="ctr">
            <a:normAutofit lnSpcReduction="10000"/>
          </a:bodyPr>
          <a:lstStyle/>
          <a:p>
            <a:r>
              <a:rPr lang="en-US" sz="1800" dirty="0"/>
              <a:t>El </a:t>
            </a:r>
            <a:r>
              <a:rPr lang="en-US" sz="1800" dirty="0" err="1"/>
              <a:t>caso</a:t>
            </a:r>
            <a:r>
              <a:rPr lang="en-US" sz="1800" dirty="0"/>
              <a:t> de </a:t>
            </a:r>
            <a:r>
              <a:rPr lang="en-US" sz="1800" dirty="0" err="1"/>
              <a:t>uso</a:t>
            </a:r>
            <a:r>
              <a:rPr lang="en-US" sz="1800" dirty="0"/>
              <a:t> de </a:t>
            </a:r>
            <a:r>
              <a:rPr lang="en-US" sz="1800" dirty="0" err="1"/>
              <a:t>compra</a:t>
            </a:r>
            <a:r>
              <a:rPr lang="en-US" sz="1800" dirty="0"/>
              <a:t> de un caballo se </a:t>
            </a:r>
            <a:r>
              <a:rPr lang="en-US" sz="1800" dirty="0" err="1"/>
              <a:t>especializa</a:t>
            </a:r>
            <a:r>
              <a:rPr lang="en-US" sz="1800" dirty="0"/>
              <a:t> </a:t>
            </a:r>
            <a:r>
              <a:rPr lang="en-US" sz="1800" dirty="0" err="1"/>
              <a:t>en</a:t>
            </a:r>
            <a:r>
              <a:rPr lang="en-US" sz="1800" dirty="0"/>
              <a:t> dos </a:t>
            </a:r>
            <a:r>
              <a:rPr lang="en-US" sz="1800" dirty="0" err="1"/>
              <a:t>subcasos</a:t>
            </a:r>
            <a:r>
              <a:rPr lang="en-US" sz="1800" dirty="0"/>
              <a:t>: la </a:t>
            </a:r>
            <a:r>
              <a:rPr lang="en-US" sz="1800" dirty="0" err="1"/>
              <a:t>compra</a:t>
            </a:r>
            <a:r>
              <a:rPr lang="en-US" sz="1800" dirty="0"/>
              <a:t> de </a:t>
            </a:r>
            <a:r>
              <a:rPr lang="en-US" sz="1800" dirty="0" err="1"/>
              <a:t>una</a:t>
            </a:r>
            <a:r>
              <a:rPr lang="en-US" sz="1800" dirty="0"/>
              <a:t> </a:t>
            </a:r>
            <a:r>
              <a:rPr lang="en-US" sz="1800" dirty="0" err="1"/>
              <a:t>yegua</a:t>
            </a:r>
            <a:r>
              <a:rPr lang="en-US" sz="1800" dirty="0"/>
              <a:t> o la </a:t>
            </a:r>
            <a:r>
              <a:rPr lang="en-US" sz="1800" dirty="0" err="1"/>
              <a:t>compra</a:t>
            </a:r>
            <a:r>
              <a:rPr lang="en-US" sz="1800" dirty="0"/>
              <a:t> de un </a:t>
            </a:r>
            <a:r>
              <a:rPr lang="en-US" sz="1800" dirty="0" err="1"/>
              <a:t>semental</a:t>
            </a:r>
            <a:r>
              <a:rPr lang="en-US" sz="1800" dirty="0"/>
              <a:t>.</a:t>
            </a:r>
          </a:p>
          <a:p>
            <a:r>
              <a:rPr lang="es-CL" sz="1800" dirty="0"/>
              <a:t>Las relaciones de extensión relativas a las diferentes inclusiones y extensiones de verificación pueden factorizarse en el caso abstracto</a:t>
            </a:r>
            <a:endParaRPr lang="en-US" sz="1800" dirty="0"/>
          </a:p>
        </p:txBody>
      </p:sp>
      <p:pic>
        <p:nvPicPr>
          <p:cNvPr id="8" name="Marcador de contenido 7" descr="Diagrama&#10;&#10;Descripción generada automáticamente">
            <a:extLst>
              <a:ext uri="{FF2B5EF4-FFF2-40B4-BE49-F238E27FC236}">
                <a16:creationId xmlns:a16="http://schemas.microsoft.com/office/drawing/2014/main" id="{E1C56E67-E9A1-4C72-AF2E-41AF762F3849}"/>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605936" y="356218"/>
            <a:ext cx="4651619" cy="459347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34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9264C-5A28-EF64-8360-BF4B67F2FE6F}"/>
              </a:ext>
            </a:extLst>
          </p:cNvPr>
          <p:cNvSpPr>
            <a:spLocks noGrp="1"/>
          </p:cNvSpPr>
          <p:nvPr>
            <p:ph type="ctrTitle"/>
          </p:nvPr>
        </p:nvSpPr>
        <p:spPr/>
        <p:txBody>
          <a:bodyPr/>
          <a:lstStyle/>
          <a:p>
            <a:r>
              <a:rPr lang="es-CL" dirty="0"/>
              <a:t>Especificación casos de uso</a:t>
            </a:r>
          </a:p>
        </p:txBody>
      </p:sp>
      <p:sp>
        <p:nvSpPr>
          <p:cNvPr id="3" name="Subtítulo 2">
            <a:extLst>
              <a:ext uri="{FF2B5EF4-FFF2-40B4-BE49-F238E27FC236}">
                <a16:creationId xmlns:a16="http://schemas.microsoft.com/office/drawing/2014/main" id="{0C0E544D-284E-A27C-89CA-97A323B4BB0B}"/>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2861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44C9A-1839-6C8E-812B-35D131729855}"/>
              </a:ext>
            </a:extLst>
          </p:cNvPr>
          <p:cNvSpPr>
            <a:spLocks noGrp="1"/>
          </p:cNvSpPr>
          <p:nvPr>
            <p:ph type="title"/>
          </p:nvPr>
        </p:nvSpPr>
        <p:spPr/>
        <p:txBody>
          <a:bodyPr/>
          <a:lstStyle/>
          <a:p>
            <a:r>
              <a:rPr lang="es-CL" dirty="0"/>
              <a:t>¿En que consiste la especificación de los casos de uso?</a:t>
            </a:r>
          </a:p>
        </p:txBody>
      </p:sp>
      <p:sp>
        <p:nvSpPr>
          <p:cNvPr id="3" name="Marcador de contenido 2">
            <a:extLst>
              <a:ext uri="{FF2B5EF4-FFF2-40B4-BE49-F238E27FC236}">
                <a16:creationId xmlns:a16="http://schemas.microsoft.com/office/drawing/2014/main" id="{D14E3F4B-DDEF-8207-2A1A-04A35A12CA2E}"/>
              </a:ext>
            </a:extLst>
          </p:cNvPr>
          <p:cNvSpPr>
            <a:spLocks noGrp="1"/>
          </p:cNvSpPr>
          <p:nvPr>
            <p:ph idx="1"/>
          </p:nvPr>
        </p:nvSpPr>
        <p:spPr/>
        <p:txBody>
          <a:bodyPr/>
          <a:lstStyle/>
          <a:p>
            <a:r>
              <a:rPr lang="es-CL" dirty="0"/>
              <a:t>Una especificación de caso de uso proporciona detalles textuales de un caso de uso. Se proporciona una descripción de ejemplo de una especificación de caso de uso. Puede reutilizar y modificar la descripción según se requiera en una especificación de caso de uso.</a:t>
            </a:r>
          </a:p>
        </p:txBody>
      </p:sp>
    </p:spTree>
    <p:extLst>
      <p:ext uri="{BB962C8B-B14F-4D97-AF65-F5344CB8AC3E}">
        <p14:creationId xmlns:p14="http://schemas.microsoft.com/office/powerpoint/2010/main" val="784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89341C-B4EF-69C2-D584-5ED2BBA197A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C713F77-91F8-5924-0E99-5E2EDB21D215}"/>
              </a:ext>
            </a:extLst>
          </p:cNvPr>
          <p:cNvSpPr>
            <a:spLocks noGrp="1"/>
          </p:cNvSpPr>
          <p:nvPr>
            <p:ph idx="1"/>
          </p:nvPr>
        </p:nvSpPr>
        <p:spPr/>
        <p:txBody>
          <a:bodyPr/>
          <a:lstStyle/>
          <a:p>
            <a:r>
              <a:rPr lang="es-CL" dirty="0"/>
              <a:t>La especificación de un caso de uso debe dar respuesta a las preguntas siguientes: ¿Cuales son las principales funciones o tareas realizadas por el actor? ¿Qué información del sistema adquiere, produce o transforma el actor? ¿Deberá el actor informar al sistema de los cambios producidos en el entorno? ¿Qué información del sistema desea el actor? ¿Debe informarse al actor de algún cambio inesperado?</a:t>
            </a:r>
          </a:p>
        </p:txBody>
      </p:sp>
    </p:spTree>
    <p:extLst>
      <p:ext uri="{BB962C8B-B14F-4D97-AF65-F5344CB8AC3E}">
        <p14:creationId xmlns:p14="http://schemas.microsoft.com/office/powerpoint/2010/main" val="2162084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2EAAC-41C0-B0A3-34F9-11B01508045F}"/>
              </a:ext>
            </a:extLst>
          </p:cNvPr>
          <p:cNvSpPr>
            <a:spLocks noGrp="1"/>
          </p:cNvSpPr>
          <p:nvPr>
            <p:ph type="title"/>
          </p:nvPr>
        </p:nvSpPr>
        <p:spPr/>
        <p:txBody>
          <a:bodyPr/>
          <a:lstStyle/>
          <a:p>
            <a:r>
              <a:rPr lang="es-CL" dirty="0"/>
              <a:t>Tabla para la construcción</a:t>
            </a:r>
          </a:p>
        </p:txBody>
      </p:sp>
      <p:graphicFrame>
        <p:nvGraphicFramePr>
          <p:cNvPr id="5" name="Tabla 5">
            <a:extLst>
              <a:ext uri="{FF2B5EF4-FFF2-40B4-BE49-F238E27FC236}">
                <a16:creationId xmlns:a16="http://schemas.microsoft.com/office/drawing/2014/main" id="{BF05F251-20D0-7DBA-FF6D-DEAF8D777205}"/>
              </a:ext>
            </a:extLst>
          </p:cNvPr>
          <p:cNvGraphicFramePr>
            <a:graphicFrameLocks noGrp="1"/>
          </p:cNvGraphicFramePr>
          <p:nvPr>
            <p:ph idx="1"/>
            <p:extLst>
              <p:ext uri="{D42A27DB-BD31-4B8C-83A1-F6EECF244321}">
                <p14:modId xmlns:p14="http://schemas.microsoft.com/office/powerpoint/2010/main" val="892416551"/>
              </p:ext>
            </p:extLst>
          </p:nvPr>
        </p:nvGraphicFramePr>
        <p:xfrm>
          <a:off x="2773363" y="2052638"/>
          <a:ext cx="7796212" cy="4312920"/>
        </p:xfrm>
        <a:graphic>
          <a:graphicData uri="http://schemas.openxmlformats.org/drawingml/2006/table">
            <a:tbl>
              <a:tblPr firstRow="1" bandRow="1">
                <a:tableStyleId>{0505E3EF-67EA-436B-97B2-0124C06EBD24}</a:tableStyleId>
              </a:tblPr>
              <a:tblGrid>
                <a:gridCol w="3898106">
                  <a:extLst>
                    <a:ext uri="{9D8B030D-6E8A-4147-A177-3AD203B41FA5}">
                      <a16:colId xmlns:a16="http://schemas.microsoft.com/office/drawing/2014/main" val="3443582550"/>
                    </a:ext>
                  </a:extLst>
                </a:gridCol>
                <a:gridCol w="3898106">
                  <a:extLst>
                    <a:ext uri="{9D8B030D-6E8A-4147-A177-3AD203B41FA5}">
                      <a16:colId xmlns:a16="http://schemas.microsoft.com/office/drawing/2014/main" val="4143380636"/>
                    </a:ext>
                  </a:extLst>
                </a:gridCol>
              </a:tblGrid>
              <a:tr h="370840">
                <a:tc>
                  <a:txBody>
                    <a:bodyPr/>
                    <a:lstStyle/>
                    <a:p>
                      <a:r>
                        <a:rPr lang="es-CL" dirty="0"/>
                        <a:t>Caso de uso</a:t>
                      </a:r>
                    </a:p>
                  </a:txBody>
                  <a:tcPr/>
                </a:tc>
                <a:tc>
                  <a:txBody>
                    <a:bodyPr/>
                    <a:lstStyle/>
                    <a:p>
                      <a:r>
                        <a:rPr lang="es-CL" b="0" dirty="0"/>
                        <a:t>Nombre del caso de uso</a:t>
                      </a:r>
                    </a:p>
                  </a:txBody>
                  <a:tcPr/>
                </a:tc>
                <a:extLst>
                  <a:ext uri="{0D108BD9-81ED-4DB2-BD59-A6C34878D82A}">
                    <a16:rowId xmlns:a16="http://schemas.microsoft.com/office/drawing/2014/main" val="2950525930"/>
                  </a:ext>
                </a:extLst>
              </a:tr>
              <a:tr h="370840">
                <a:tc>
                  <a:txBody>
                    <a:bodyPr/>
                    <a:lstStyle/>
                    <a:p>
                      <a:r>
                        <a:rPr lang="es-CL" b="1" dirty="0"/>
                        <a:t>Actores</a:t>
                      </a:r>
                    </a:p>
                  </a:txBody>
                  <a:tcPr/>
                </a:tc>
                <a:tc>
                  <a:txBody>
                    <a:bodyPr/>
                    <a:lstStyle/>
                    <a:p>
                      <a:r>
                        <a:rPr lang="es-CL" b="0" dirty="0"/>
                        <a:t>Los actores que interactúan con el sistema</a:t>
                      </a:r>
                    </a:p>
                  </a:txBody>
                  <a:tcPr/>
                </a:tc>
                <a:extLst>
                  <a:ext uri="{0D108BD9-81ED-4DB2-BD59-A6C34878D82A}">
                    <a16:rowId xmlns:a16="http://schemas.microsoft.com/office/drawing/2014/main" val="207561251"/>
                  </a:ext>
                </a:extLst>
              </a:tr>
              <a:tr h="370840">
                <a:tc>
                  <a:txBody>
                    <a:bodyPr/>
                    <a:lstStyle/>
                    <a:p>
                      <a:r>
                        <a:rPr lang="es-CL" b="1" dirty="0"/>
                        <a:t>Descripción</a:t>
                      </a:r>
                    </a:p>
                  </a:txBody>
                  <a:tcPr/>
                </a:tc>
                <a:tc>
                  <a:txBody>
                    <a:bodyPr/>
                    <a:lstStyle/>
                    <a:p>
                      <a:r>
                        <a:rPr lang="es-CL" dirty="0"/>
                        <a:t>Breve descripción del caso de uso</a:t>
                      </a:r>
                    </a:p>
                  </a:txBody>
                  <a:tcPr/>
                </a:tc>
                <a:extLst>
                  <a:ext uri="{0D108BD9-81ED-4DB2-BD59-A6C34878D82A}">
                    <a16:rowId xmlns:a16="http://schemas.microsoft.com/office/drawing/2014/main" val="4136718254"/>
                  </a:ext>
                </a:extLst>
              </a:tr>
              <a:tr h="370840">
                <a:tc>
                  <a:txBody>
                    <a:bodyPr/>
                    <a:lstStyle/>
                    <a:p>
                      <a:r>
                        <a:rPr lang="es-CL" b="1" dirty="0"/>
                        <a:t>Pre-Condición</a:t>
                      </a:r>
                    </a:p>
                  </a:txBody>
                  <a:tcPr/>
                </a:tc>
                <a:tc>
                  <a:txBody>
                    <a:bodyPr/>
                    <a:lstStyle/>
                    <a:p>
                      <a:r>
                        <a:rPr lang="es-CL" dirty="0"/>
                        <a:t>Condiciones que deben ser ciertas para la realización del caso de uso</a:t>
                      </a:r>
                    </a:p>
                  </a:txBody>
                  <a:tcPr/>
                </a:tc>
                <a:extLst>
                  <a:ext uri="{0D108BD9-81ED-4DB2-BD59-A6C34878D82A}">
                    <a16:rowId xmlns:a16="http://schemas.microsoft.com/office/drawing/2014/main" val="3046280171"/>
                  </a:ext>
                </a:extLst>
              </a:tr>
              <a:tr h="370840">
                <a:tc>
                  <a:txBody>
                    <a:bodyPr/>
                    <a:lstStyle/>
                    <a:p>
                      <a:r>
                        <a:rPr lang="es-CL" b="1" dirty="0"/>
                        <a:t>Post-Condición </a:t>
                      </a:r>
                    </a:p>
                  </a:txBody>
                  <a:tcPr/>
                </a:tc>
                <a:tc>
                  <a:txBody>
                    <a:bodyPr/>
                    <a:lstStyle/>
                    <a:p>
                      <a:r>
                        <a:rPr lang="es-CL" dirty="0"/>
                        <a:t>Efectos que tiene la realización del caso de uso en el sistema</a:t>
                      </a:r>
                    </a:p>
                  </a:txBody>
                  <a:tcPr/>
                </a:tc>
                <a:extLst>
                  <a:ext uri="{0D108BD9-81ED-4DB2-BD59-A6C34878D82A}">
                    <a16:rowId xmlns:a16="http://schemas.microsoft.com/office/drawing/2014/main" val="4116695222"/>
                  </a:ext>
                </a:extLst>
              </a:tr>
              <a:tr h="370840">
                <a:tc>
                  <a:txBody>
                    <a:bodyPr/>
                    <a:lstStyle/>
                    <a:p>
                      <a:r>
                        <a:rPr lang="es-CL" b="1" dirty="0"/>
                        <a:t>Flujo básico</a:t>
                      </a:r>
                    </a:p>
                  </a:txBody>
                  <a:tcPr/>
                </a:tc>
                <a:tc>
                  <a:txBody>
                    <a:bodyPr/>
                    <a:lstStyle/>
                    <a:p>
                      <a:r>
                        <a:rPr lang="es-CL" sz="1800" b="0" i="0" kern="1200" dirty="0">
                          <a:solidFill>
                            <a:schemeClr val="dk1"/>
                          </a:solidFill>
                          <a:effectLst/>
                          <a:latin typeface="+mn-lt"/>
                          <a:ea typeface="+mn-ea"/>
                          <a:cs typeface="+mn-cs"/>
                        </a:rPr>
                        <a:t>Describe el comportamiento ideal y principal del sistema.</a:t>
                      </a:r>
                      <a:endParaRPr lang="es-CL" dirty="0"/>
                    </a:p>
                  </a:txBody>
                  <a:tcPr/>
                </a:tc>
                <a:extLst>
                  <a:ext uri="{0D108BD9-81ED-4DB2-BD59-A6C34878D82A}">
                    <a16:rowId xmlns:a16="http://schemas.microsoft.com/office/drawing/2014/main" val="493720783"/>
                  </a:ext>
                </a:extLst>
              </a:tr>
              <a:tr h="370840">
                <a:tc>
                  <a:txBody>
                    <a:bodyPr/>
                    <a:lstStyle/>
                    <a:p>
                      <a:r>
                        <a:rPr lang="es-CL" sz="1800" b="1" i="0" kern="1200" dirty="0">
                          <a:solidFill>
                            <a:schemeClr val="dk1"/>
                          </a:solidFill>
                          <a:effectLst/>
                          <a:latin typeface="+mn-lt"/>
                          <a:ea typeface="+mn-ea"/>
                          <a:cs typeface="+mn-cs"/>
                        </a:rPr>
                        <a:t>Flujos alternativos</a:t>
                      </a:r>
                      <a:endParaRPr lang="es-CL" dirty="0"/>
                    </a:p>
                  </a:txBody>
                  <a:tcPr/>
                </a:tc>
                <a:tc>
                  <a:txBody>
                    <a:bodyPr/>
                    <a:lstStyle/>
                    <a:p>
                      <a:r>
                        <a:rPr lang="es-CL" sz="1800" b="0" i="0" kern="1200" dirty="0">
                          <a:solidFill>
                            <a:schemeClr val="dk1"/>
                          </a:solidFill>
                          <a:effectLst/>
                          <a:latin typeface="+mn-lt"/>
                          <a:ea typeface="+mn-ea"/>
                          <a:cs typeface="+mn-cs"/>
                        </a:rPr>
                        <a:t>Describe excepciones o desviaciones del flujo básico.</a:t>
                      </a:r>
                      <a:endParaRPr lang="es-CL" dirty="0"/>
                    </a:p>
                  </a:txBody>
                  <a:tcPr/>
                </a:tc>
                <a:extLst>
                  <a:ext uri="{0D108BD9-81ED-4DB2-BD59-A6C34878D82A}">
                    <a16:rowId xmlns:a16="http://schemas.microsoft.com/office/drawing/2014/main" val="3170791877"/>
                  </a:ext>
                </a:extLst>
              </a:tr>
              <a:tr h="370840">
                <a:tc>
                  <a:txBody>
                    <a:bodyPr/>
                    <a:lstStyle/>
                    <a:p>
                      <a:endParaRPr lang="es-CL" dirty="0"/>
                    </a:p>
                  </a:txBody>
                  <a:tcPr/>
                </a:tc>
                <a:tc>
                  <a:txBody>
                    <a:bodyPr/>
                    <a:lstStyle/>
                    <a:p>
                      <a:endParaRPr lang="es-CL" dirty="0"/>
                    </a:p>
                  </a:txBody>
                  <a:tcPr/>
                </a:tc>
                <a:extLst>
                  <a:ext uri="{0D108BD9-81ED-4DB2-BD59-A6C34878D82A}">
                    <a16:rowId xmlns:a16="http://schemas.microsoft.com/office/drawing/2014/main" val="3248652647"/>
                  </a:ext>
                </a:extLst>
              </a:tr>
            </a:tbl>
          </a:graphicData>
        </a:graphic>
      </p:graphicFrame>
    </p:spTree>
    <p:extLst>
      <p:ext uri="{BB962C8B-B14F-4D97-AF65-F5344CB8AC3E}">
        <p14:creationId xmlns:p14="http://schemas.microsoft.com/office/powerpoint/2010/main" val="36713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0">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12">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Título 1">
            <a:extLst>
              <a:ext uri="{FF2B5EF4-FFF2-40B4-BE49-F238E27FC236}">
                <a16:creationId xmlns:a16="http://schemas.microsoft.com/office/drawing/2014/main" id="{8269B83E-4344-9145-AD43-1083C0BBAD54}"/>
              </a:ext>
            </a:extLst>
          </p:cNvPr>
          <p:cNvSpPr>
            <a:spLocks noGrp="1"/>
          </p:cNvSpPr>
          <p:nvPr>
            <p:ph type="title"/>
          </p:nvPr>
        </p:nvSpPr>
        <p:spPr>
          <a:xfrm>
            <a:off x="1337191" y="1064365"/>
            <a:ext cx="2856582" cy="3313671"/>
          </a:xfrm>
        </p:spPr>
        <p:txBody>
          <a:bodyPr>
            <a:normAutofit/>
          </a:bodyPr>
          <a:lstStyle/>
          <a:p>
            <a:pPr algn="l"/>
            <a:r>
              <a:rPr lang="es-CL" dirty="0">
                <a:solidFill>
                  <a:schemeClr val="bg1"/>
                </a:solidFill>
              </a:rPr>
              <a:t>Ejemplo</a:t>
            </a:r>
          </a:p>
        </p:txBody>
      </p:sp>
      <p:sp>
        <p:nvSpPr>
          <p:cNvPr id="29" name="Rectangle 14">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Marcador de contenido 3">
            <a:extLst>
              <a:ext uri="{FF2B5EF4-FFF2-40B4-BE49-F238E27FC236}">
                <a16:creationId xmlns:a16="http://schemas.microsoft.com/office/drawing/2014/main" id="{C1639E0C-2C5A-E82B-D217-B4B13827EE2D}"/>
              </a:ext>
            </a:extLst>
          </p:cNvPr>
          <p:cNvGraphicFramePr>
            <a:graphicFrameLocks noGrp="1"/>
          </p:cNvGraphicFramePr>
          <p:nvPr>
            <p:ph idx="1"/>
            <p:extLst>
              <p:ext uri="{D42A27DB-BD31-4B8C-83A1-F6EECF244321}">
                <p14:modId xmlns:p14="http://schemas.microsoft.com/office/powerpoint/2010/main" val="969809873"/>
              </p:ext>
            </p:extLst>
          </p:nvPr>
        </p:nvGraphicFramePr>
        <p:xfrm>
          <a:off x="6063867" y="897534"/>
          <a:ext cx="4776318" cy="5319251"/>
        </p:xfrm>
        <a:graphic>
          <a:graphicData uri="http://schemas.openxmlformats.org/drawingml/2006/table">
            <a:tbl>
              <a:tblPr firstRow="1" firstCol="1" bandRow="1"/>
              <a:tblGrid>
                <a:gridCol w="1325907">
                  <a:extLst>
                    <a:ext uri="{9D8B030D-6E8A-4147-A177-3AD203B41FA5}">
                      <a16:colId xmlns:a16="http://schemas.microsoft.com/office/drawing/2014/main" val="4258784673"/>
                    </a:ext>
                  </a:extLst>
                </a:gridCol>
                <a:gridCol w="556105">
                  <a:extLst>
                    <a:ext uri="{9D8B030D-6E8A-4147-A177-3AD203B41FA5}">
                      <a16:colId xmlns:a16="http://schemas.microsoft.com/office/drawing/2014/main" val="1519402757"/>
                    </a:ext>
                  </a:extLst>
                </a:gridCol>
                <a:gridCol w="2894306">
                  <a:extLst>
                    <a:ext uri="{9D8B030D-6E8A-4147-A177-3AD203B41FA5}">
                      <a16:colId xmlns:a16="http://schemas.microsoft.com/office/drawing/2014/main" val="2758625719"/>
                    </a:ext>
                  </a:extLst>
                </a:gridCol>
              </a:tblGrid>
              <a:tr h="335883">
                <a:tc gridSpan="3">
                  <a:txBody>
                    <a:bodyPr/>
                    <a:lstStyle/>
                    <a:p>
                      <a:pPr algn="ctr"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Compra de caballos</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337912369"/>
                  </a:ext>
                </a:extLst>
              </a:tr>
              <a:tr h="335883">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Descripción</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Permite que un usuario pueda comprar un caballo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2731678262"/>
                  </a:ext>
                </a:extLst>
              </a:tr>
              <a:tr h="335883">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Actores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Cliente, Dueño de establo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80845512"/>
                  </a:ext>
                </a:extLst>
              </a:tr>
              <a:tr h="335883">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Precondiciones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requiere comprar caballo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3484219661"/>
                  </a:ext>
                </a:extLst>
              </a:tr>
              <a:tr h="335883">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Postcondiciones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Se ha comprado un caballo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2114307610"/>
                  </a:ext>
                </a:extLst>
              </a:tr>
              <a:tr h="246380">
                <a:tc rowSpan="7">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Flujo básico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Paso</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Acción</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844460"/>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ingresa al establo para iniciar la compra de un semental y una yegua</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104448"/>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selecciona los caballos que va a comprar</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189584"/>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3</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solicita al dueño del establo las vacunas de los caballos seleccionados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8946615"/>
                  </a:ext>
                </a:extLst>
              </a:tr>
              <a:tr h="246380">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4</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revisa el pelaje de los caballos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334155"/>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revisa los partos que ha tenido la yegua</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464505"/>
                  </a:ext>
                </a:extLst>
              </a:tr>
              <a:tr h="246380">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efectúa la compra del caballo</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8638552"/>
                  </a:ext>
                </a:extLst>
              </a:tr>
              <a:tr h="246380">
                <a:tc rowSpan="3">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Flujo alternativo</a:t>
                      </a:r>
                      <a:endParaRPr lang="es-CL" sz="2000" b="0" i="0" u="none" strike="noStrike">
                        <a:effectLst/>
                        <a:latin typeface="Arial" panose="020B0604020202020204" pitchFamily="34" charset="0"/>
                      </a:endParaRPr>
                    </a:p>
                  </a:txBody>
                  <a:tcPr marL="99911" marR="99911" marT="49956" marB="4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Paso</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Acción</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70611"/>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El cliente puede revisar el carácter de los caballos</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641203"/>
                  </a:ext>
                </a:extLst>
              </a:tr>
              <a:tr h="442386">
                <a:tc vMerge="1">
                  <a:txBody>
                    <a:bodyPr/>
                    <a:lstStyle/>
                    <a:p>
                      <a:endParaRPr lang="es-CL"/>
                    </a:p>
                  </a:txBody>
                  <a:tcPr/>
                </a:tc>
                <a:tc>
                  <a:txBody>
                    <a:bodyPr/>
                    <a:lstStyle/>
                    <a:p>
                      <a:pPr algn="l" fontAlgn="t">
                        <a:lnSpc>
                          <a:spcPct val="107000"/>
                        </a:lnSpc>
                        <a:spcBef>
                          <a:spcPts val="0"/>
                        </a:spcBef>
                        <a:spcAft>
                          <a:spcPts val="800"/>
                        </a:spcAft>
                      </a:pPr>
                      <a:r>
                        <a:rPr lang="es-CL" sz="12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s-CL" sz="2000" b="0" i="0" u="none" strike="noStrike">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CL" sz="1200" b="0" i="0" u="none" strike="noStrike" dirty="0">
                          <a:effectLst/>
                          <a:latin typeface="Calibri" panose="020F0502020204030204" pitchFamily="34" charset="0"/>
                          <a:ea typeface="Calibri" panose="020F0502020204030204" pitchFamily="34" charset="0"/>
                          <a:cs typeface="Times New Roman" panose="02020603050405020304" pitchFamily="18" charset="0"/>
                        </a:rPr>
                        <a:t>El cliente puede comprobar los potros que ha tenido la yegua</a:t>
                      </a:r>
                      <a:endParaRPr lang="es-CL" sz="2000" b="0" i="0" u="none" strike="noStrike" dirty="0">
                        <a:effectLst/>
                        <a:latin typeface="Arial" panose="020B0604020202020204" pitchFamily="34" charset="0"/>
                      </a:endParaRPr>
                    </a:p>
                  </a:txBody>
                  <a:tcPr marL="74933" marR="74933" marT="1040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437140"/>
                  </a:ext>
                </a:extLst>
              </a:tr>
            </a:tbl>
          </a:graphicData>
        </a:graphic>
      </p:graphicFrame>
    </p:spTree>
    <p:extLst>
      <p:ext uri="{BB962C8B-B14F-4D97-AF65-F5344CB8AC3E}">
        <p14:creationId xmlns:p14="http://schemas.microsoft.com/office/powerpoint/2010/main" val="18626592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5"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2" name="Rectangle 26">
            <a:extLst>
              <a:ext uri="{FF2B5EF4-FFF2-40B4-BE49-F238E27FC236}">
                <a16:creationId xmlns:a16="http://schemas.microsoft.com/office/drawing/2014/main" id="{AE1DC627-4ABE-46C9-81E9-5BB1D8CE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28">
            <a:extLst>
              <a:ext uri="{FF2B5EF4-FFF2-40B4-BE49-F238E27FC236}">
                <a16:creationId xmlns:a16="http://schemas.microsoft.com/office/drawing/2014/main" id="{D1C6DF18-30CC-455D-BEF5-AD8ABBB631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4" name="Picture 30">
            <a:extLst>
              <a:ext uri="{FF2B5EF4-FFF2-40B4-BE49-F238E27FC236}">
                <a16:creationId xmlns:a16="http://schemas.microsoft.com/office/drawing/2014/main" id="{4397A168-9964-4557-8B18-18F68C7109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5" name="Rectangle 32">
            <a:extLst>
              <a:ext uri="{FF2B5EF4-FFF2-40B4-BE49-F238E27FC236}">
                <a16:creationId xmlns:a16="http://schemas.microsoft.com/office/drawing/2014/main" id="{EB4E0424-26BF-4CAF-B60C-9FA333BA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34">
            <a:extLst>
              <a:ext uri="{FF2B5EF4-FFF2-40B4-BE49-F238E27FC236}">
                <a16:creationId xmlns:a16="http://schemas.microsoft.com/office/drawing/2014/main" id="{6F5EAC93-4557-436A-BA08-FC04B4229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6">
            <a:extLst>
              <a:ext uri="{FF2B5EF4-FFF2-40B4-BE49-F238E27FC236}">
                <a16:creationId xmlns:a16="http://schemas.microsoft.com/office/drawing/2014/main" id="{A7E12A95-2D51-4F5B-B468-3C7BF914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E2A3872-DD2C-016A-E8EB-564F104B6807}"/>
              </a:ext>
            </a:extLst>
          </p:cNvPr>
          <p:cNvSpPr>
            <a:spLocks noGrp="1"/>
          </p:cNvSpPr>
          <p:nvPr>
            <p:ph type="title"/>
          </p:nvPr>
        </p:nvSpPr>
        <p:spPr>
          <a:xfrm>
            <a:off x="7559704" y="808056"/>
            <a:ext cx="3013024" cy="1077229"/>
          </a:xfrm>
        </p:spPr>
        <p:txBody>
          <a:bodyPr vert="horz" lIns="91440" tIns="45720" rIns="91440" bIns="45720" rtlCol="0" anchor="t">
            <a:normAutofit/>
          </a:bodyPr>
          <a:lstStyle/>
          <a:p>
            <a:pPr algn="l"/>
            <a:r>
              <a:rPr lang="es-CL" dirty="0"/>
              <a:t>Actividad</a:t>
            </a:r>
          </a:p>
        </p:txBody>
      </p:sp>
      <p:pic>
        <p:nvPicPr>
          <p:cNvPr id="8" name="Marcador de contenido 7" descr="Diagrama&#10;&#10;Descripción generada automáticamente">
            <a:extLst>
              <a:ext uri="{FF2B5EF4-FFF2-40B4-BE49-F238E27FC236}">
                <a16:creationId xmlns:a16="http://schemas.microsoft.com/office/drawing/2014/main" id="{249EC386-B40A-6C03-B1FA-E5B758BF476A}"/>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659296" y="1813569"/>
            <a:ext cx="4914867" cy="323152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 name="Marcador de contenido 5">
            <a:extLst>
              <a:ext uri="{FF2B5EF4-FFF2-40B4-BE49-F238E27FC236}">
                <a16:creationId xmlns:a16="http://schemas.microsoft.com/office/drawing/2014/main" id="{604E92E1-A379-150B-6B80-0684F374A94D}"/>
              </a:ext>
            </a:extLst>
          </p:cNvPr>
          <p:cNvSpPr>
            <a:spLocks noGrp="1"/>
          </p:cNvSpPr>
          <p:nvPr>
            <p:ph sz="half" idx="2"/>
          </p:nvPr>
        </p:nvSpPr>
        <p:spPr>
          <a:xfrm>
            <a:off x="7556290" y="2052116"/>
            <a:ext cx="3016439" cy="3997828"/>
          </a:xfrm>
        </p:spPr>
        <p:txBody>
          <a:bodyPr vert="horz" lIns="91440" tIns="45720" rIns="91440" bIns="45720" rtlCol="0" anchor="ctr">
            <a:normAutofit/>
          </a:bodyPr>
          <a:lstStyle/>
          <a:p>
            <a:r>
              <a:rPr lang="es-CL" sz="1600" dirty="0"/>
              <a:t>Realice la especificación del caso de uso que está en la imagen</a:t>
            </a:r>
          </a:p>
        </p:txBody>
      </p:sp>
      <p:sp>
        <p:nvSpPr>
          <p:cNvPr id="58" name="Rectangle 38">
            <a:extLst>
              <a:ext uri="{FF2B5EF4-FFF2-40B4-BE49-F238E27FC236}">
                <a16:creationId xmlns:a16="http://schemas.microsoft.com/office/drawing/2014/main" id="{451DB18B-281E-4563-841D-F2464BEBD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67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7ED3DC6-3C49-4654-95FC-7CD490B8734D}"/>
              </a:ext>
            </a:extLst>
          </p:cNvPr>
          <p:cNvSpPr>
            <a:spLocks noGrp="1"/>
          </p:cNvSpPr>
          <p:nvPr>
            <p:ph type="ctrTitle"/>
          </p:nvPr>
        </p:nvSpPr>
        <p:spPr/>
        <p:txBody>
          <a:bodyPr>
            <a:normAutofit/>
          </a:bodyPr>
          <a:lstStyle/>
          <a:p>
            <a:r>
              <a:rPr lang="es-CL" dirty="0"/>
              <a:t>Diagrama casos de uso</a:t>
            </a:r>
          </a:p>
        </p:txBody>
      </p:sp>
      <p:sp>
        <p:nvSpPr>
          <p:cNvPr id="5" name="Subtítulo 4">
            <a:extLst>
              <a:ext uri="{FF2B5EF4-FFF2-40B4-BE49-F238E27FC236}">
                <a16:creationId xmlns:a16="http://schemas.microsoft.com/office/drawing/2014/main" id="{BAF9A4AA-31DD-40F7-83A7-399794E52CFA}"/>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80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48180-2FA9-4F9E-89E8-9FFC35B64CB1}"/>
              </a:ext>
            </a:extLst>
          </p:cNvPr>
          <p:cNvSpPr>
            <a:spLocks noGrp="1"/>
          </p:cNvSpPr>
          <p:nvPr>
            <p:ph type="ctrTitle"/>
          </p:nvPr>
        </p:nvSpPr>
        <p:spPr/>
        <p:txBody>
          <a:bodyPr>
            <a:normAutofit/>
          </a:bodyPr>
          <a:lstStyle/>
          <a:p>
            <a:r>
              <a:rPr lang="es-CL" dirty="0"/>
              <a:t>Diagrama de secuencias</a:t>
            </a:r>
          </a:p>
        </p:txBody>
      </p:sp>
      <p:sp>
        <p:nvSpPr>
          <p:cNvPr id="3" name="Subtítulo 2">
            <a:extLst>
              <a:ext uri="{FF2B5EF4-FFF2-40B4-BE49-F238E27FC236}">
                <a16:creationId xmlns:a16="http://schemas.microsoft.com/office/drawing/2014/main" id="{2D493F8A-D6A1-49BE-9E6D-8AFE510BE034}"/>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63285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5" name="Picture 7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7" name="Rectangle 7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xtBox 8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87" name="Rectangle 86">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92">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A94460-4ADC-4270-92FE-DD1A74C1CA97}"/>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¿Qué es un diagrama de secuencias?</a:t>
            </a:r>
          </a:p>
        </p:txBody>
      </p:sp>
      <p:sp>
        <p:nvSpPr>
          <p:cNvPr id="3" name="Marcador de contenido 2">
            <a:extLst>
              <a:ext uri="{FF2B5EF4-FFF2-40B4-BE49-F238E27FC236}">
                <a16:creationId xmlns:a16="http://schemas.microsoft.com/office/drawing/2014/main" id="{DA694B12-0AD2-4954-A761-6B7AD818621A}"/>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El diagrama de secuencia describe las interacciones entre un grupo de objetos mostrando de forma secuencial los envíos de mensajes entre objetos. El diagrama puede asimismo mostrar las transmisiones de datos intercambiados durante el envío de mensajes.</a:t>
            </a:r>
          </a:p>
        </p:txBody>
      </p:sp>
      <p:pic>
        <p:nvPicPr>
          <p:cNvPr id="1028" name="Picture 4">
            <a:extLst>
              <a:ext uri="{FF2B5EF4-FFF2-40B4-BE49-F238E27FC236}">
                <a16:creationId xmlns:a16="http://schemas.microsoft.com/office/drawing/2014/main" id="{DB38A0DF-7BAA-49C9-ACC0-EDB1FC9C4FA0}"/>
              </a:ext>
            </a:extLst>
          </p:cNvPr>
          <p:cNvPicPr>
            <a:picLocks noGrp="1" noChangeAspect="1" noChangeArrowheads="1"/>
          </p:cNvPicPr>
          <p:nvPr>
            <p:ph sz="half" idx="2"/>
          </p:nvPr>
        </p:nvPicPr>
        <p:blipFill rotWithShape="1">
          <a:blip r:embed="rId5">
            <a:extLst>
              <a:ext uri="{28A0092B-C50C-407E-A947-70E740481C1C}">
                <a14:useLocalDpi xmlns:a14="http://schemas.microsoft.com/office/drawing/2010/main" val="0"/>
              </a:ext>
            </a:extLst>
          </a:blip>
          <a:srcRect l="7530" r="14052"/>
          <a:stretch/>
        </p:blipFill>
        <p:spPr bwMode="auto">
          <a:xfrm>
            <a:off x="5432992" y="2348779"/>
            <a:ext cx="4818974" cy="3373468"/>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05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A51B5-403A-4E3C-A31C-5F6CC48DFB8E}"/>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58B18333-9F4A-4001-8E3A-908529944293}"/>
              </a:ext>
            </a:extLst>
          </p:cNvPr>
          <p:cNvSpPr>
            <a:spLocks noGrp="1"/>
          </p:cNvSpPr>
          <p:nvPr>
            <p:ph idx="1"/>
          </p:nvPr>
        </p:nvSpPr>
        <p:spPr/>
        <p:txBody>
          <a:bodyPr/>
          <a:lstStyle/>
          <a:p>
            <a:r>
              <a:rPr lang="es-CL" dirty="0"/>
              <a:t>En el diagrama de secuencia se podrán observar diferentes objetos y como estos se comunican entre ellos.</a:t>
            </a:r>
          </a:p>
          <a:p>
            <a:r>
              <a:rPr lang="es-CL" dirty="0"/>
              <a:t>Como su nombre lo indica el diagrama de secuencia mostrará el orden con el cual van sucediendo el envío y recepción de mensajes. En este diagrama tendremos en cuenta el factor tiempo, que lo veremos reflejado en el eje vertical del diagrama, leyéndolo desde arriba hacia abajo. </a:t>
            </a:r>
          </a:p>
        </p:txBody>
      </p:sp>
    </p:spTree>
    <p:extLst>
      <p:ext uri="{BB962C8B-B14F-4D97-AF65-F5344CB8AC3E}">
        <p14:creationId xmlns:p14="http://schemas.microsoft.com/office/powerpoint/2010/main" val="120949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712F7-59C2-4A02-992E-CCEAE2DC0579}"/>
              </a:ext>
            </a:extLst>
          </p:cNvPr>
          <p:cNvSpPr>
            <a:spLocks noGrp="1"/>
          </p:cNvSpPr>
          <p:nvPr>
            <p:ph type="title"/>
          </p:nvPr>
        </p:nvSpPr>
        <p:spPr/>
        <p:txBody>
          <a:bodyPr/>
          <a:lstStyle/>
          <a:p>
            <a:r>
              <a:rPr lang="es-CL" dirty="0"/>
              <a:t>Línea de vida </a:t>
            </a:r>
          </a:p>
        </p:txBody>
      </p:sp>
      <p:sp>
        <p:nvSpPr>
          <p:cNvPr id="3" name="Marcador de contenido 2">
            <a:extLst>
              <a:ext uri="{FF2B5EF4-FFF2-40B4-BE49-F238E27FC236}">
                <a16:creationId xmlns:a16="http://schemas.microsoft.com/office/drawing/2014/main" id="{B4D834A6-DBFF-442A-899B-5722B55E6DFD}"/>
              </a:ext>
            </a:extLst>
          </p:cNvPr>
          <p:cNvSpPr>
            <a:spLocks noGrp="1"/>
          </p:cNvSpPr>
          <p:nvPr>
            <p:ph idx="1"/>
          </p:nvPr>
        </p:nvSpPr>
        <p:spPr/>
        <p:txBody>
          <a:bodyPr/>
          <a:lstStyle/>
          <a:p>
            <a:r>
              <a:rPr lang="es-CL" dirty="0"/>
              <a:t>Dado que representa la dinámica del sistema, el diagrama de secuencia hace entrar en acción las instancias de clases que intervienen en la realización de la subfunción a la que está vinculado. A cada instancia se asocia una línea de vida que muestra las acciones y reacciones de la misma, así como los periodos durante los cuales ésta está activa, es decir, durante los que ejecuta uno de sus métodos.</a:t>
            </a:r>
          </a:p>
        </p:txBody>
      </p:sp>
    </p:spTree>
    <p:extLst>
      <p:ext uri="{BB962C8B-B14F-4D97-AF65-F5344CB8AC3E}">
        <p14:creationId xmlns:p14="http://schemas.microsoft.com/office/powerpoint/2010/main" val="1692947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47">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xtBox 57">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0" name="Rectangle 59">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90A456EC-2806-44CF-899F-020EB75A2EB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dirty="0" err="1"/>
              <a:t>Ejemplo</a:t>
            </a:r>
            <a:endParaRPr lang="en-US" dirty="0"/>
          </a:p>
        </p:txBody>
      </p:sp>
      <p:sp>
        <p:nvSpPr>
          <p:cNvPr id="7" name="Marcador de contenido 6">
            <a:extLst>
              <a:ext uri="{FF2B5EF4-FFF2-40B4-BE49-F238E27FC236}">
                <a16:creationId xmlns:a16="http://schemas.microsoft.com/office/drawing/2014/main" id="{24F6DD0E-07DF-414C-AD55-E7445FD771A1}"/>
              </a:ext>
            </a:extLst>
          </p:cNvPr>
          <p:cNvSpPr>
            <a:spLocks noGrp="1"/>
          </p:cNvSpPr>
          <p:nvPr>
            <p:ph sz="half" idx="1"/>
          </p:nvPr>
        </p:nvSpPr>
        <p:spPr>
          <a:xfrm>
            <a:off x="1975805" y="2052116"/>
            <a:ext cx="2908167" cy="3997828"/>
          </a:xfrm>
        </p:spPr>
        <p:txBody>
          <a:bodyPr vert="horz" lIns="91440" tIns="45720" rIns="91440" bIns="45720" rtlCol="0" anchor="ctr">
            <a:normAutofit lnSpcReduction="10000"/>
          </a:bodyPr>
          <a:lstStyle/>
          <a:p>
            <a:r>
              <a:rPr lang="es-CL" sz="1600" dirty="0"/>
              <a:t>Como se puede apreciar en la imagen los diagramas de secuencia poseen varias líneas de vida, ya que éstas tratan las interacciones entre los objetos.</a:t>
            </a:r>
          </a:p>
          <a:p>
            <a:r>
              <a:rPr lang="es-CL" sz="1600" dirty="0"/>
              <a:t>La línea punteada representan las líneas de vida, mientras lo que los rectángulos en ellas, corresponden al periodo de actividad del objeto</a:t>
            </a:r>
          </a:p>
        </p:txBody>
      </p:sp>
      <p:pic>
        <p:nvPicPr>
          <p:cNvPr id="14" name="Marcador de contenido 13" descr="Diagrama&#10;&#10;Descripción generada automáticamente">
            <a:extLst>
              <a:ext uri="{FF2B5EF4-FFF2-40B4-BE49-F238E27FC236}">
                <a16:creationId xmlns:a16="http://schemas.microsoft.com/office/drawing/2014/main" id="{7A7A3E7E-DD26-498A-A745-002166B57D13}"/>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2" b="1391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2" name="Rectangle 71">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83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255AE7-8E0D-427B-8E28-481402EC6E5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Mensajes</a:t>
            </a:r>
          </a:p>
        </p:txBody>
      </p:sp>
      <p:sp>
        <p:nvSpPr>
          <p:cNvPr id="3" name="Marcador de contenido 2">
            <a:extLst>
              <a:ext uri="{FF2B5EF4-FFF2-40B4-BE49-F238E27FC236}">
                <a16:creationId xmlns:a16="http://schemas.microsoft.com/office/drawing/2014/main" id="{BEA8D911-6113-408D-BD06-5622F9583D8B}"/>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Los envíos de mensajes se representan mediante flechas horizontales que unen la línea de vida del objeto emisor con la línea de vida del objeto destinatario</a:t>
            </a:r>
          </a:p>
        </p:txBody>
      </p:sp>
      <p:pic>
        <p:nvPicPr>
          <p:cNvPr id="6" name="Marcador de contenido 5" descr="Diagrama&#10;&#10;Descripción generada automáticamente">
            <a:extLst>
              <a:ext uri="{FF2B5EF4-FFF2-40B4-BE49-F238E27FC236}">
                <a16:creationId xmlns:a16="http://schemas.microsoft.com/office/drawing/2014/main" id="{CC4EA590-8388-4C65-A0F2-06A7547C4E45}"/>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2" b="14018"/>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450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141E632-4244-4ABE-8B81-DEF08FE16C8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45124279-364F-4722-9703-D46D5B61C808}"/>
              </a:ext>
            </a:extLst>
          </p:cNvPr>
          <p:cNvSpPr>
            <a:spLocks noGrp="1"/>
          </p:cNvSpPr>
          <p:nvPr>
            <p:ph sz="half" idx="1"/>
          </p:nvPr>
        </p:nvSpPr>
        <p:spPr>
          <a:xfrm>
            <a:off x="2021524" y="2052116"/>
            <a:ext cx="2658877" cy="3997828"/>
          </a:xfrm>
        </p:spPr>
        <p:txBody>
          <a:bodyPr vert="horz" lIns="91440" tIns="45720" rIns="91440" bIns="45720" rtlCol="0" anchor="ctr">
            <a:normAutofit/>
          </a:bodyPr>
          <a:lstStyle/>
          <a:p>
            <a:r>
              <a:rPr lang="en-US" sz="1600"/>
              <a:t>Los mensajes se numeran secuencialmente a partir de 1. Si un mensaje se envía antes de que concluya el mensaje anterior, es posible utilizar una numeración compuesta en la que el envío del mensaje 2 se produzca durante la ejecución del mensaje 1.</a:t>
            </a:r>
          </a:p>
        </p:txBody>
      </p:sp>
      <p:pic>
        <p:nvPicPr>
          <p:cNvPr id="7" name="Marcador de contenido 6" descr="Diagrama&#10;&#10;Descripción generada automáticamente">
            <a:extLst>
              <a:ext uri="{FF2B5EF4-FFF2-40B4-BE49-F238E27FC236}">
                <a16:creationId xmlns:a16="http://schemas.microsoft.com/office/drawing/2014/main" id="{AFE8EB85-D890-4E6C-95F2-1CCC1E8D6D9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32991" y="2105203"/>
            <a:ext cx="5777135" cy="35359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42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TextBox 2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6" name="Rectangle 24">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6">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28">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30">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2">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4">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71EC41-DB6E-4A0A-AE8F-97460906D71E}"/>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43C9F035-37EA-42A9-81BF-B459AC8FF857}"/>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n-US" sz="1200"/>
              <a:t>La transmisión de datos también es posible; esta se representa mediante parámetros transmitidos con el mensaje. El valor de cada parámetro transmitido se provee mediante el valor de variables como dato1 y dato2 o mediante el valor de constantes. Por defecto, el valor de los parámetros se provee en función de su orden. También es posible nombrar los parámetros para asignarles valor. El uso del carácter </a:t>
            </a:r>
            <a:r>
              <a:rPr lang="en-US" sz="1200" b="1"/>
              <a:t>-</a:t>
            </a:r>
            <a:r>
              <a:rPr lang="en-US" sz="1200"/>
              <a:t> significa que el valor del parámetro no se especifica. De este modo, en el ejemplo </a:t>
            </a:r>
            <a:r>
              <a:rPr lang="en-US" sz="1200" b="1"/>
              <a:t>message(-)</a:t>
            </a:r>
            <a:r>
              <a:rPr lang="en-US" sz="1200"/>
              <a:t>, no se especifica el valor de ningún parámetro.</a:t>
            </a:r>
          </a:p>
        </p:txBody>
      </p:sp>
      <p:pic>
        <p:nvPicPr>
          <p:cNvPr id="6" name="Marcador de contenido 5" descr="Diagrama&#10;&#10;Descripción generada automáticamente">
            <a:extLst>
              <a:ext uri="{FF2B5EF4-FFF2-40B4-BE49-F238E27FC236}">
                <a16:creationId xmlns:a16="http://schemas.microsoft.com/office/drawing/2014/main" id="{67020346-F972-49E3-B066-DFF34FE411A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1" b="1783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2" name="Rectangle 36">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41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6" name="Rectangle 24">
            <a:extLst>
              <a:ext uri="{FF2B5EF4-FFF2-40B4-BE49-F238E27FC236}">
                <a16:creationId xmlns:a16="http://schemas.microsoft.com/office/drawing/2014/main" id="{2F1C851F-67D1-4A39-A0D0-31EF2203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6">
            <a:extLst>
              <a:ext uri="{FF2B5EF4-FFF2-40B4-BE49-F238E27FC236}">
                <a16:creationId xmlns:a16="http://schemas.microsoft.com/office/drawing/2014/main" id="{67532E30-DB31-48CF-BFD8-882FB9AB38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28">
            <a:extLst>
              <a:ext uri="{FF2B5EF4-FFF2-40B4-BE49-F238E27FC236}">
                <a16:creationId xmlns:a16="http://schemas.microsoft.com/office/drawing/2014/main" id="{F3BBA72F-836A-4824-AB9F-ED46122CAD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30">
            <a:extLst>
              <a:ext uri="{FF2B5EF4-FFF2-40B4-BE49-F238E27FC236}">
                <a16:creationId xmlns:a16="http://schemas.microsoft.com/office/drawing/2014/main" id="{8D22FE9C-C853-4C04-B07A-6EB898B2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2">
            <a:extLst>
              <a:ext uri="{FF2B5EF4-FFF2-40B4-BE49-F238E27FC236}">
                <a16:creationId xmlns:a16="http://schemas.microsoft.com/office/drawing/2014/main" id="{278E33C4-6991-4D20-AB8E-F6CF7FD83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4">
            <a:extLst>
              <a:ext uri="{FF2B5EF4-FFF2-40B4-BE49-F238E27FC236}">
                <a16:creationId xmlns:a16="http://schemas.microsoft.com/office/drawing/2014/main" id="{6CBC4DCF-863D-44DE-B209-712EBB6B1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FC379F-BC60-4897-9CE6-E1277107E448}"/>
              </a:ext>
            </a:extLst>
          </p:cNvPr>
          <p:cNvSpPr>
            <a:spLocks noGrp="1"/>
          </p:cNvSpPr>
          <p:nvPr>
            <p:ph type="title"/>
          </p:nvPr>
        </p:nvSpPr>
        <p:spPr>
          <a:xfrm>
            <a:off x="2287850" y="808056"/>
            <a:ext cx="421906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293D72A2-F986-468C-BA1D-964793582B6C}"/>
              </a:ext>
            </a:extLst>
          </p:cNvPr>
          <p:cNvSpPr>
            <a:spLocks noGrp="1"/>
          </p:cNvSpPr>
          <p:nvPr>
            <p:ph sz="half" idx="1"/>
          </p:nvPr>
        </p:nvSpPr>
        <p:spPr>
          <a:xfrm>
            <a:off x="2287851" y="2052116"/>
            <a:ext cx="4215812" cy="3997828"/>
          </a:xfrm>
        </p:spPr>
        <p:txBody>
          <a:bodyPr vert="horz" lIns="91440" tIns="45720" rIns="91440" bIns="45720" rtlCol="0" anchor="ctr">
            <a:normAutofit/>
          </a:bodyPr>
          <a:lstStyle/>
          <a:p>
            <a:r>
              <a:rPr lang="en-US" sz="1800"/>
              <a:t>Los objetos pueden enviarse mensajes a sí mismos. La representación de tales mensajes se ilustra en la figura</a:t>
            </a:r>
          </a:p>
        </p:txBody>
      </p:sp>
      <p:pic>
        <p:nvPicPr>
          <p:cNvPr id="6" name="Marcador de contenido 5" descr="Gráfico, Gráfico de cajas y bigotes&#10;&#10;Descripción generada automáticamente">
            <a:extLst>
              <a:ext uri="{FF2B5EF4-FFF2-40B4-BE49-F238E27FC236}">
                <a16:creationId xmlns:a16="http://schemas.microsoft.com/office/drawing/2014/main" id="{6D5F28BD-D2E5-44CE-98E3-A339F78A4A93}"/>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383773" y="647190"/>
            <a:ext cx="3290703"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2" name="Rectangle 36">
            <a:extLst>
              <a:ext uri="{FF2B5EF4-FFF2-40B4-BE49-F238E27FC236}">
                <a16:creationId xmlns:a16="http://schemas.microsoft.com/office/drawing/2014/main" id="{12F69FEA-89FD-43D0-942C-882717455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869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46"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EF0615-908B-4A9F-8739-A69EE1385C6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3F461FB8-49BA-45A0-A590-137A80FAAA4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Existen 3 tipos de mensajes</a:t>
            </a:r>
          </a:p>
          <a:p>
            <a:pPr lvl="1"/>
            <a:r>
              <a:rPr lang="en-US" sz="1600"/>
              <a:t>Sincrónico</a:t>
            </a:r>
          </a:p>
          <a:p>
            <a:pPr lvl="1"/>
            <a:r>
              <a:rPr lang="en-US" sz="1600"/>
              <a:t>Asincrónico</a:t>
            </a:r>
          </a:p>
          <a:p>
            <a:pPr lvl="1"/>
            <a:r>
              <a:rPr lang="en-US" sz="1600"/>
              <a:t>De retorno</a:t>
            </a:r>
          </a:p>
        </p:txBody>
      </p:sp>
      <p:pic>
        <p:nvPicPr>
          <p:cNvPr id="6" name="Marcador de contenido 5" descr="Interfaz de usuario gráfica, Texto, Aplicación&#10;&#10;Descripción generada automáticamente">
            <a:extLst>
              <a:ext uri="{FF2B5EF4-FFF2-40B4-BE49-F238E27FC236}">
                <a16:creationId xmlns:a16="http://schemas.microsoft.com/office/drawing/2014/main" id="{5A248083-927E-48BC-8CB4-F9CB7A24A61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32992" y="2993765"/>
            <a:ext cx="4818974" cy="208349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2"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48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AA15458-E4B9-42DB-ACB3-DBA8E045DE1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s-CL" dirty="0"/>
              <a:t>¿En que consiste?</a:t>
            </a:r>
            <a:endParaRPr lang="en-US" dirty="0"/>
          </a:p>
        </p:txBody>
      </p:sp>
      <p:sp>
        <p:nvSpPr>
          <p:cNvPr id="5" name="Marcador de contenido 4">
            <a:extLst>
              <a:ext uri="{FF2B5EF4-FFF2-40B4-BE49-F238E27FC236}">
                <a16:creationId xmlns:a16="http://schemas.microsoft.com/office/drawing/2014/main" id="{B514B1B3-5CAD-4D0D-8D8F-1765A7043156}"/>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b="0" i="0" dirty="0">
                <a:solidFill>
                  <a:srgbClr val="FFFFFF"/>
                </a:solidFill>
                <a:effectLst/>
                <a:latin typeface="Roboto" panose="02000000000000000000" pitchFamily="2" charset="0"/>
              </a:rPr>
              <a:t>El diagrama de los casos de uso muestra los casos de uso representados en forma de elipses y a los actores en forma de personajes. También indica las asociaciones que los vinculan.</a:t>
            </a:r>
            <a:endParaRPr lang="es-CL" sz="1600" dirty="0"/>
          </a:p>
        </p:txBody>
      </p:sp>
      <p:pic>
        <p:nvPicPr>
          <p:cNvPr id="7" name="Marcador de contenido 6" descr="Diagrama&#10;&#10;Descripción generada automáticamente">
            <a:extLst>
              <a:ext uri="{FF2B5EF4-FFF2-40B4-BE49-F238E27FC236}">
                <a16:creationId xmlns:a16="http://schemas.microsoft.com/office/drawing/2014/main" id="{F46F181B-5252-4D60-A73B-38C6400C0A87}"/>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32992" y="3123350"/>
            <a:ext cx="4818974" cy="18243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2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2B70F09-71F6-4CC0-A2B9-ABFAAD3685D1}"/>
              </a:ext>
            </a:extLst>
          </p:cNvPr>
          <p:cNvSpPr>
            <a:spLocks noGrp="1"/>
          </p:cNvSpPr>
          <p:nvPr>
            <p:ph type="title"/>
          </p:nvPr>
        </p:nvSpPr>
        <p:spPr>
          <a:xfrm>
            <a:off x="2611808" y="828321"/>
            <a:ext cx="7958331" cy="1077229"/>
          </a:xfrm>
        </p:spPr>
        <p:txBody>
          <a:bodyPr/>
          <a:lstStyle/>
          <a:p>
            <a:r>
              <a:rPr lang="es-CL" dirty="0"/>
              <a:t>Mensaje sincrónico</a:t>
            </a:r>
          </a:p>
        </p:txBody>
      </p:sp>
      <p:sp>
        <p:nvSpPr>
          <p:cNvPr id="6" name="Marcador de contenido 5">
            <a:extLst>
              <a:ext uri="{FF2B5EF4-FFF2-40B4-BE49-F238E27FC236}">
                <a16:creationId xmlns:a16="http://schemas.microsoft.com/office/drawing/2014/main" id="{6ABC3AF8-8111-4640-A206-C81C552A95FE}"/>
              </a:ext>
            </a:extLst>
          </p:cNvPr>
          <p:cNvSpPr>
            <a:spLocks noGrp="1"/>
          </p:cNvSpPr>
          <p:nvPr>
            <p:ph idx="1"/>
          </p:nvPr>
        </p:nvSpPr>
        <p:spPr/>
        <p:txBody>
          <a:bodyPr/>
          <a:lstStyle/>
          <a:p>
            <a:r>
              <a:rPr lang="es-CL" b="0" i="0" dirty="0">
                <a:solidFill>
                  <a:srgbClr val="FFFFFF"/>
                </a:solidFill>
                <a:effectLst/>
                <a:latin typeface="Roboto" panose="02000000000000000000" pitchFamily="2" charset="0"/>
              </a:rPr>
              <a:t>El mensaje sincrónico es el utilizado con mayor frecuencia. En este caso, el objeto que recibe</a:t>
            </a:r>
            <a:r>
              <a:rPr lang="es-CL" dirty="0">
                <a:solidFill>
                  <a:srgbClr val="FFFFFF"/>
                </a:solidFill>
                <a:latin typeface="Roboto" panose="02000000000000000000" pitchFamily="2" charset="0"/>
              </a:rPr>
              <a:t> el mensaje</a:t>
            </a:r>
            <a:r>
              <a:rPr lang="es-CL" b="0" i="0" dirty="0">
                <a:solidFill>
                  <a:srgbClr val="FFFFFF"/>
                </a:solidFill>
                <a:effectLst/>
                <a:latin typeface="Roboto" panose="02000000000000000000" pitchFamily="2" charset="0"/>
              </a:rPr>
              <a:t> espera que la activación del método mencionado por el destinatario finalice antes de continuar su actividad.</a:t>
            </a:r>
            <a:endParaRPr lang="es-CL" dirty="0"/>
          </a:p>
        </p:txBody>
      </p:sp>
    </p:spTree>
    <p:extLst>
      <p:ext uri="{BB962C8B-B14F-4D97-AF65-F5344CB8AC3E}">
        <p14:creationId xmlns:p14="http://schemas.microsoft.com/office/powerpoint/2010/main" val="398720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DBE7C-40F7-414D-ACE8-AA676CB7FF65}"/>
              </a:ext>
            </a:extLst>
          </p:cNvPr>
          <p:cNvSpPr>
            <a:spLocks noGrp="1"/>
          </p:cNvSpPr>
          <p:nvPr>
            <p:ph type="title"/>
          </p:nvPr>
        </p:nvSpPr>
        <p:spPr/>
        <p:txBody>
          <a:bodyPr/>
          <a:lstStyle/>
          <a:p>
            <a:r>
              <a:rPr lang="es-CL" dirty="0"/>
              <a:t>Mensajes asincrónicos</a:t>
            </a:r>
          </a:p>
        </p:txBody>
      </p:sp>
      <p:sp>
        <p:nvSpPr>
          <p:cNvPr id="3" name="Marcador de contenido 2">
            <a:extLst>
              <a:ext uri="{FF2B5EF4-FFF2-40B4-BE49-F238E27FC236}">
                <a16:creationId xmlns:a16="http://schemas.microsoft.com/office/drawing/2014/main" id="{56C1D03B-E374-41A2-A6EA-09FDDA1AE135}"/>
              </a:ext>
            </a:extLst>
          </p:cNvPr>
          <p:cNvSpPr>
            <a:spLocks noGrp="1"/>
          </p:cNvSpPr>
          <p:nvPr>
            <p:ph idx="1"/>
          </p:nvPr>
        </p:nvSpPr>
        <p:spPr/>
        <p:txBody>
          <a:bodyPr/>
          <a:lstStyle/>
          <a:p>
            <a:r>
              <a:rPr lang="es-CL" dirty="0"/>
              <a:t>En los mensajes asincrónicos, el objeto que recibe el mensaje no espera el término de la activación invocada por el destinatario. Esto se produce al modelar sistemas en los que los objetos pueden funcionar en paralelo.</a:t>
            </a:r>
          </a:p>
        </p:txBody>
      </p:sp>
    </p:spTree>
    <p:extLst>
      <p:ext uri="{BB962C8B-B14F-4D97-AF65-F5344CB8AC3E}">
        <p14:creationId xmlns:p14="http://schemas.microsoft.com/office/powerpoint/2010/main" val="470842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9729A-E5CA-4873-B1BD-718D57B1BD98}"/>
              </a:ext>
            </a:extLst>
          </p:cNvPr>
          <p:cNvSpPr>
            <a:spLocks noGrp="1"/>
          </p:cNvSpPr>
          <p:nvPr>
            <p:ph type="ctrTitle"/>
          </p:nvPr>
        </p:nvSpPr>
        <p:spPr/>
        <p:txBody>
          <a:bodyPr/>
          <a:lstStyle/>
          <a:p>
            <a:r>
              <a:rPr lang="es-CL" dirty="0"/>
              <a:t>Fragmentos (</a:t>
            </a:r>
            <a:r>
              <a:rPr lang="es-CL" dirty="0" err="1"/>
              <a:t>fragments</a:t>
            </a:r>
            <a:r>
              <a:rPr lang="es-CL" dirty="0"/>
              <a:t>)</a:t>
            </a:r>
          </a:p>
        </p:txBody>
      </p:sp>
      <p:sp>
        <p:nvSpPr>
          <p:cNvPr id="3" name="Subtítulo 2">
            <a:extLst>
              <a:ext uri="{FF2B5EF4-FFF2-40B4-BE49-F238E27FC236}">
                <a16:creationId xmlns:a16="http://schemas.microsoft.com/office/drawing/2014/main" id="{2B046018-332B-4A71-94BE-A8AE4FF587B5}"/>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9566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0FCBD-38A8-479E-A21F-0BEF107A913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72DD4BE8-F58A-45CC-8DB6-5FD44CDB8B37}"/>
              </a:ext>
            </a:extLst>
          </p:cNvPr>
          <p:cNvSpPr>
            <a:spLocks noGrp="1"/>
          </p:cNvSpPr>
          <p:nvPr>
            <p:ph idx="1"/>
          </p:nvPr>
        </p:nvSpPr>
        <p:spPr/>
        <p:txBody>
          <a:bodyPr/>
          <a:lstStyle/>
          <a:p>
            <a:r>
              <a:rPr lang="es-CL" dirty="0"/>
              <a:t>Los fragmentos son un mecanismos que permiten especificar bloques repetitivos, opcionales, alternativos, entre otros. En otras palabras agruparán un conjunto de mensajes que hacen lo mismo.</a:t>
            </a:r>
          </a:p>
          <a:p>
            <a:r>
              <a:rPr lang="es-CL" dirty="0"/>
              <a:t>Los fragmentos mas utilizados son</a:t>
            </a:r>
          </a:p>
          <a:p>
            <a:pPr lvl="1"/>
            <a:r>
              <a:rPr lang="es-CL" dirty="0" err="1"/>
              <a:t>Loop</a:t>
            </a:r>
            <a:endParaRPr lang="es-CL" dirty="0"/>
          </a:p>
          <a:p>
            <a:pPr lvl="1"/>
            <a:r>
              <a:rPr lang="es-CL" dirty="0" err="1"/>
              <a:t>Opt</a:t>
            </a:r>
            <a:endParaRPr lang="es-CL" dirty="0"/>
          </a:p>
          <a:p>
            <a:pPr lvl="1"/>
            <a:r>
              <a:rPr lang="es-CL" dirty="0"/>
              <a:t>Alt</a:t>
            </a:r>
          </a:p>
        </p:txBody>
      </p:sp>
    </p:spTree>
    <p:extLst>
      <p:ext uri="{BB962C8B-B14F-4D97-AF65-F5344CB8AC3E}">
        <p14:creationId xmlns:p14="http://schemas.microsoft.com/office/powerpoint/2010/main" val="3794059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8A611-9F33-48CB-A88A-A1D11E53C1EF}"/>
              </a:ext>
            </a:extLst>
          </p:cNvPr>
          <p:cNvSpPr>
            <a:spLocks noGrp="1"/>
          </p:cNvSpPr>
          <p:nvPr>
            <p:ph type="title"/>
          </p:nvPr>
        </p:nvSpPr>
        <p:spPr/>
        <p:txBody>
          <a:bodyPr/>
          <a:lstStyle/>
          <a:p>
            <a:r>
              <a:rPr lang="es-CL" dirty="0"/>
              <a:t>Fragmento alternativo (</a:t>
            </a:r>
            <a:r>
              <a:rPr lang="es-CL" dirty="0" err="1"/>
              <a:t>alt</a:t>
            </a:r>
            <a:r>
              <a:rPr lang="es-CL" dirty="0"/>
              <a:t>)</a:t>
            </a:r>
          </a:p>
        </p:txBody>
      </p:sp>
      <p:sp>
        <p:nvSpPr>
          <p:cNvPr id="3" name="Marcador de contenido 2">
            <a:extLst>
              <a:ext uri="{FF2B5EF4-FFF2-40B4-BE49-F238E27FC236}">
                <a16:creationId xmlns:a16="http://schemas.microsoft.com/office/drawing/2014/main" id="{9C7DAA73-8B75-461C-B43F-D8E3D4F1157B}"/>
              </a:ext>
            </a:extLst>
          </p:cNvPr>
          <p:cNvSpPr>
            <a:spLocks noGrp="1"/>
          </p:cNvSpPr>
          <p:nvPr>
            <p:ph idx="1"/>
          </p:nvPr>
        </p:nvSpPr>
        <p:spPr/>
        <p:txBody>
          <a:bodyPr>
            <a:normAutofit/>
          </a:bodyPr>
          <a:lstStyle/>
          <a:p>
            <a:r>
              <a:rPr lang="es-CL" dirty="0"/>
              <a:t>El fragmento alternativo está representado por un gran rectángulo o un marco; se especifica mencionando “</a:t>
            </a:r>
            <a:r>
              <a:rPr lang="es-CL" dirty="0" err="1"/>
              <a:t>alt</a:t>
            </a:r>
            <a:r>
              <a:rPr lang="es-CL" dirty="0"/>
              <a:t>” dentro del recuadro del nombre del marco (también conocido como operador del fragmento).</a:t>
            </a:r>
          </a:p>
          <a:p>
            <a:r>
              <a:rPr lang="es-CL" dirty="0"/>
              <a:t>Para mostrar dos o más alternativas, el rectángulo mayor se divide entonces en lo que se denomina </a:t>
            </a:r>
            <a:r>
              <a:rPr lang="es-CL" i="1" dirty="0"/>
              <a:t>operandos de interacción</a:t>
            </a:r>
            <a:r>
              <a:rPr lang="es-CL" dirty="0"/>
              <a:t> mediante una línea discontinua. Cada operando tiene una guardia para probar y se coloca en la esquina superior izquierda del operando.</a:t>
            </a:r>
          </a:p>
        </p:txBody>
      </p:sp>
    </p:spTree>
    <p:extLst>
      <p:ext uri="{BB962C8B-B14F-4D97-AF65-F5344CB8AC3E}">
        <p14:creationId xmlns:p14="http://schemas.microsoft.com/office/powerpoint/2010/main" val="1149230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EB98C-B5F3-4683-96FC-A39B160DF3E2}"/>
              </a:ext>
            </a:extLst>
          </p:cNvPr>
          <p:cNvSpPr>
            <a:spLocks noGrp="1"/>
          </p:cNvSpPr>
          <p:nvPr>
            <p:ph type="title"/>
          </p:nvPr>
        </p:nvSpPr>
        <p:spPr/>
        <p:txBody>
          <a:bodyPr/>
          <a:lstStyle/>
          <a:p>
            <a:r>
              <a:rPr lang="es-CL" dirty="0"/>
              <a:t>Ejemplo</a:t>
            </a:r>
          </a:p>
        </p:txBody>
      </p:sp>
      <p:pic>
        <p:nvPicPr>
          <p:cNvPr id="7" name="Marcador de contenido 6" descr="Diagrama&#10;&#10;Descripción generada automáticamente">
            <a:extLst>
              <a:ext uri="{FF2B5EF4-FFF2-40B4-BE49-F238E27FC236}">
                <a16:creationId xmlns:a16="http://schemas.microsoft.com/office/drawing/2014/main" id="{89D19C68-DED1-44C8-9064-4E556E041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622" y="1601090"/>
            <a:ext cx="7531517" cy="50797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3596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FA2B3-F8D6-4EFE-AFD4-BDF13A5DB830}"/>
              </a:ext>
            </a:extLst>
          </p:cNvPr>
          <p:cNvSpPr>
            <a:spLocks noGrp="1"/>
          </p:cNvSpPr>
          <p:nvPr>
            <p:ph type="title"/>
          </p:nvPr>
        </p:nvSpPr>
        <p:spPr/>
        <p:txBody>
          <a:bodyPr/>
          <a:lstStyle/>
          <a:p>
            <a:r>
              <a:rPr lang="es-CL" dirty="0"/>
              <a:t>Fragmento de repetición (</a:t>
            </a:r>
            <a:r>
              <a:rPr lang="es-CL" dirty="0" err="1"/>
              <a:t>loop</a:t>
            </a:r>
            <a:r>
              <a:rPr lang="es-CL" dirty="0"/>
              <a:t>)</a:t>
            </a:r>
          </a:p>
        </p:txBody>
      </p:sp>
      <p:sp>
        <p:nvSpPr>
          <p:cNvPr id="3" name="Marcador de contenido 2">
            <a:extLst>
              <a:ext uri="{FF2B5EF4-FFF2-40B4-BE49-F238E27FC236}">
                <a16:creationId xmlns:a16="http://schemas.microsoft.com/office/drawing/2014/main" id="{E8026313-E5B5-4B7E-8322-E79438355939}"/>
              </a:ext>
            </a:extLst>
          </p:cNvPr>
          <p:cNvSpPr>
            <a:spLocks noGrp="1"/>
          </p:cNvSpPr>
          <p:nvPr>
            <p:ph idx="1"/>
          </p:nvPr>
        </p:nvSpPr>
        <p:spPr/>
        <p:txBody>
          <a:bodyPr/>
          <a:lstStyle/>
          <a:p>
            <a:r>
              <a:rPr lang="es-CL" dirty="0"/>
              <a:t>El fragmento de bucle se utiliza para representar una secuencia repetitiva. Coloca las palabras “bucle” en el cuadro de nombres y la condición de guardia cerca de la esquina superior izquierda del cuadro.</a:t>
            </a:r>
          </a:p>
          <a:p>
            <a:r>
              <a:rPr lang="es-CL" dirty="0"/>
              <a:t>Además de la prueba booleana, el protector en un fragmento de bucle puede ser sometido a otras dos condiciones especiales. Estas son iteraciones mínimas (escritas como </a:t>
            </a:r>
            <a:r>
              <a:rPr lang="es-CL" dirty="0" err="1"/>
              <a:t>minint</a:t>
            </a:r>
            <a:r>
              <a:rPr lang="es-CL" dirty="0"/>
              <a:t> = [el número ] y máximas (escritas como </a:t>
            </a:r>
            <a:r>
              <a:rPr lang="es-CL" dirty="0" err="1"/>
              <a:t>maxint</a:t>
            </a:r>
            <a:r>
              <a:rPr lang="es-CL" dirty="0"/>
              <a:t> = [el número]).</a:t>
            </a:r>
          </a:p>
        </p:txBody>
      </p:sp>
    </p:spTree>
    <p:extLst>
      <p:ext uri="{BB962C8B-B14F-4D97-AF65-F5344CB8AC3E}">
        <p14:creationId xmlns:p14="http://schemas.microsoft.com/office/powerpoint/2010/main" val="2488744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xtBox 7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2" name="Rectangle 81">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6" name="Picture 85">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8" name="Rectangle 87">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304BDB-26B0-421A-8BE4-B4EC423F0024}"/>
              </a:ext>
            </a:extLst>
          </p:cNvPr>
          <p:cNvSpPr>
            <a:spLocks noGrp="1"/>
          </p:cNvSpPr>
          <p:nvPr>
            <p:ph type="title"/>
          </p:nvPr>
        </p:nvSpPr>
        <p:spPr>
          <a:xfrm>
            <a:off x="510928" y="3426282"/>
            <a:ext cx="2819723" cy="2782477"/>
          </a:xfrm>
        </p:spPr>
        <p:txBody>
          <a:bodyPr vert="horz" lIns="91440" tIns="45720" rIns="91440" bIns="45720" rtlCol="0" anchor="t">
            <a:normAutofit/>
          </a:bodyPr>
          <a:lstStyle/>
          <a:p>
            <a:r>
              <a:rPr lang="en-US" sz="3600" dirty="0" err="1"/>
              <a:t>Ejemplo</a:t>
            </a:r>
            <a:endParaRPr lang="en-US" sz="3600" dirty="0"/>
          </a:p>
        </p:txBody>
      </p:sp>
      <p:pic>
        <p:nvPicPr>
          <p:cNvPr id="5" name="Marcador de contenido 4" descr="Diagrama&#10;&#10;Descripción generada automáticamente">
            <a:extLst>
              <a:ext uri="{FF2B5EF4-FFF2-40B4-BE49-F238E27FC236}">
                <a16:creationId xmlns:a16="http://schemas.microsoft.com/office/drawing/2014/main" id="{2BAA14A0-211A-422E-9B47-5434EAB66567}"/>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8825" r="8826" b="2"/>
          <a:stretch/>
        </p:blipFill>
        <p:spPr>
          <a:xfrm>
            <a:off x="4657531" y="206574"/>
            <a:ext cx="6084538" cy="639117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4" name="Rectangle 93">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04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6E527-C6DE-48C1-B7E9-55A28A7D0F09}"/>
              </a:ext>
            </a:extLst>
          </p:cNvPr>
          <p:cNvSpPr>
            <a:spLocks noGrp="1"/>
          </p:cNvSpPr>
          <p:nvPr>
            <p:ph type="title"/>
          </p:nvPr>
        </p:nvSpPr>
        <p:spPr/>
        <p:txBody>
          <a:bodyPr/>
          <a:lstStyle/>
          <a:p>
            <a:r>
              <a:rPr lang="es-CL" dirty="0"/>
              <a:t>Fragmento de opción</a:t>
            </a:r>
          </a:p>
        </p:txBody>
      </p:sp>
      <p:sp>
        <p:nvSpPr>
          <p:cNvPr id="3" name="Marcador de contenido 2">
            <a:extLst>
              <a:ext uri="{FF2B5EF4-FFF2-40B4-BE49-F238E27FC236}">
                <a16:creationId xmlns:a16="http://schemas.microsoft.com/office/drawing/2014/main" id="{375BC214-6730-43C9-B964-5F00736C40DA}"/>
              </a:ext>
            </a:extLst>
          </p:cNvPr>
          <p:cNvSpPr>
            <a:spLocks noGrp="1"/>
          </p:cNvSpPr>
          <p:nvPr>
            <p:ph idx="1"/>
          </p:nvPr>
        </p:nvSpPr>
        <p:spPr/>
        <p:txBody>
          <a:bodyPr>
            <a:normAutofit lnSpcReduction="10000"/>
          </a:bodyPr>
          <a:lstStyle/>
          <a:p>
            <a:r>
              <a:rPr lang="es-CL" dirty="0"/>
              <a:t>El fragmento de combinación de opciones se utiliza para indicar una secuencia que sólo se producirá bajo una determinada condición, de lo contrario, la secuencia no se producirá. Modela la declaración de “si entonces”.   </a:t>
            </a:r>
          </a:p>
          <a:p>
            <a:r>
              <a:rPr lang="es-CL" dirty="0"/>
              <a:t>Al igual que el fragmento alternativo, el fragmento de la opción también se representa con un marco rectangular donde “</a:t>
            </a:r>
            <a:r>
              <a:rPr lang="es-CL" dirty="0" err="1"/>
              <a:t>opt</a:t>
            </a:r>
            <a:r>
              <a:rPr lang="es-CL" dirty="0"/>
              <a:t>” se coloca dentro del recuadro del nombre.</a:t>
            </a:r>
          </a:p>
          <a:p>
            <a:r>
              <a:rPr lang="es-CL" dirty="0"/>
              <a:t>A diferencia del fragmento alternativo, un fragmento de opción no se divide en dos o más operandos. La guardia de </a:t>
            </a:r>
            <a:r>
              <a:rPr lang="es-CL" dirty="0" err="1"/>
              <a:t>Option</a:t>
            </a:r>
            <a:r>
              <a:rPr lang="es-CL" dirty="0"/>
              <a:t> se coloca en la esquina superior izquierda.</a:t>
            </a:r>
          </a:p>
        </p:txBody>
      </p:sp>
    </p:spTree>
    <p:extLst>
      <p:ext uri="{BB962C8B-B14F-4D97-AF65-F5344CB8AC3E}">
        <p14:creationId xmlns:p14="http://schemas.microsoft.com/office/powerpoint/2010/main" val="635072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8"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9"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0"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5" name="Rectangle 23">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5">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27">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29">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1">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3">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132BD7-6C0E-4962-8421-0161321C82DB}"/>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600"/>
              <a:t>Ejemplo</a:t>
            </a:r>
          </a:p>
        </p:txBody>
      </p:sp>
      <p:pic>
        <p:nvPicPr>
          <p:cNvPr id="5" name="Marcador de contenido 4" descr="Interfaz de usuario gráfica&#10;&#10;Descripción generada automáticamente">
            <a:extLst>
              <a:ext uri="{FF2B5EF4-FFF2-40B4-BE49-F238E27FC236}">
                <a16:creationId xmlns:a16="http://schemas.microsoft.com/office/drawing/2014/main" id="{D0F5A7BC-980F-4BA0-B530-590314755FA1}"/>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17235" r="10413" b="2"/>
          <a:stretch/>
        </p:blipFill>
        <p:spPr>
          <a:xfrm>
            <a:off x="5444747" y="647191"/>
            <a:ext cx="5297322" cy="5564284"/>
          </a:xfrm>
          <a:prstGeom prst="rect">
            <a:avLst/>
          </a:prstGeom>
          <a:solidFill>
            <a:srgbClr val="FFFFFF">
              <a:shade val="85000"/>
            </a:srgbClr>
          </a:solid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scene3d>
            <a:camera prst="orthographicFront"/>
            <a:lightRig rig="twoPt" dir="t">
              <a:rot lat="0" lon="0" rev="7200000"/>
            </a:lightRig>
          </a:scene3d>
          <a:sp3d>
            <a:bevelT w="25400" h="19050"/>
            <a:contourClr>
              <a:srgbClr val="FFFFFF"/>
            </a:contourClr>
          </a:sp3d>
        </p:spPr>
      </p:pic>
      <p:sp>
        <p:nvSpPr>
          <p:cNvPr id="51" name="Rectangle 35">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729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1EB2CE6C-03AC-48FD-B202-C854001B813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El sistema que responde al caso de uso puede representarse mediante un rectángulo en cuyo interior aparece el caso.</a:t>
            </a:r>
          </a:p>
        </p:txBody>
      </p:sp>
      <p:pic>
        <p:nvPicPr>
          <p:cNvPr id="8" name="Marcador de contenido 7" descr="Imagen que contiene Diagrama&#10;&#10;Descripción generada automáticamente">
            <a:extLst>
              <a:ext uri="{FF2B5EF4-FFF2-40B4-BE49-F238E27FC236}">
                <a16:creationId xmlns:a16="http://schemas.microsoft.com/office/drawing/2014/main" id="{D1C34F11-C70B-4146-BE6B-2F9B5BF14C1C}"/>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432992" y="2962718"/>
            <a:ext cx="4818974" cy="21455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49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F3FF0-38CA-4A87-845B-0B177090F816}"/>
              </a:ext>
            </a:extLst>
          </p:cNvPr>
          <p:cNvSpPr>
            <a:spLocks noGrp="1"/>
          </p:cNvSpPr>
          <p:nvPr>
            <p:ph type="title"/>
          </p:nvPr>
        </p:nvSpPr>
        <p:spPr/>
        <p:txBody>
          <a:bodyPr/>
          <a:lstStyle/>
          <a:p>
            <a:r>
              <a:rPr lang="es-CL" dirty="0"/>
              <a:t>Mensaje de creación</a:t>
            </a:r>
          </a:p>
        </p:txBody>
      </p:sp>
      <p:sp>
        <p:nvSpPr>
          <p:cNvPr id="3" name="Marcador de contenido 2">
            <a:extLst>
              <a:ext uri="{FF2B5EF4-FFF2-40B4-BE49-F238E27FC236}">
                <a16:creationId xmlns:a16="http://schemas.microsoft.com/office/drawing/2014/main" id="{76A1A6AA-B4E3-433A-888A-0F9C1EE56E21}"/>
              </a:ext>
            </a:extLst>
          </p:cNvPr>
          <p:cNvSpPr>
            <a:spLocks noGrp="1"/>
          </p:cNvSpPr>
          <p:nvPr>
            <p:ph idx="1"/>
          </p:nvPr>
        </p:nvSpPr>
        <p:spPr/>
        <p:txBody>
          <a:bodyPr/>
          <a:lstStyle/>
          <a:p>
            <a:r>
              <a:rPr lang="es-CL" dirty="0"/>
              <a:t>Los objetos no viven necesariamente durante toda la duración de la secuencia de eventos. Los objetos o participantes pueden ser creados de acuerdo con el mensaje que se está enviando. La anotación de la casilla de participante eliminado puede utilizarse cuando se necesita mostrar que el participante en particular no existía hasta que se envió la llamada de creación.  Si el participante creado hace algo inmediatamente después de su creación, debe añadir un cuadro de activación justo debajo del cuadro del participante.</a:t>
            </a:r>
          </a:p>
        </p:txBody>
      </p:sp>
    </p:spTree>
    <p:extLst>
      <p:ext uri="{BB962C8B-B14F-4D97-AF65-F5344CB8AC3E}">
        <p14:creationId xmlns:p14="http://schemas.microsoft.com/office/powerpoint/2010/main" val="16925655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0" name="Picture 69">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71">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TextBox 79">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2" name="Rectangle 81">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6" name="Picture 85">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8" name="Rectangle 87">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304BDB-26B0-421A-8BE4-B4EC423F0024}"/>
              </a:ext>
            </a:extLst>
          </p:cNvPr>
          <p:cNvSpPr>
            <a:spLocks noGrp="1"/>
          </p:cNvSpPr>
          <p:nvPr>
            <p:ph type="title"/>
          </p:nvPr>
        </p:nvSpPr>
        <p:spPr>
          <a:xfrm>
            <a:off x="510928" y="3426282"/>
            <a:ext cx="2819723" cy="2782477"/>
          </a:xfrm>
        </p:spPr>
        <p:txBody>
          <a:bodyPr vert="horz" lIns="91440" tIns="45720" rIns="91440" bIns="45720" rtlCol="0" anchor="t">
            <a:normAutofit/>
          </a:bodyPr>
          <a:lstStyle/>
          <a:p>
            <a:r>
              <a:rPr lang="en-US" sz="3600" dirty="0" err="1"/>
              <a:t>Ejemplo</a:t>
            </a:r>
            <a:endParaRPr lang="en-US" sz="3600" dirty="0"/>
          </a:p>
        </p:txBody>
      </p:sp>
      <p:pic>
        <p:nvPicPr>
          <p:cNvPr id="5" name="Marcador de contenido 4" descr="Diagrama&#10;&#10;Descripción generada automáticamente">
            <a:extLst>
              <a:ext uri="{FF2B5EF4-FFF2-40B4-BE49-F238E27FC236}">
                <a16:creationId xmlns:a16="http://schemas.microsoft.com/office/drawing/2014/main" id="{2BAA14A0-211A-422E-9B47-5434EAB66567}"/>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8825" r="8826" b="2"/>
          <a:stretch/>
        </p:blipFill>
        <p:spPr>
          <a:xfrm>
            <a:off x="4657531" y="206574"/>
            <a:ext cx="6084538" cy="639117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4" name="Rectangle 93">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505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4FD7C-BB4F-4781-A881-CB2BDB536FC6}"/>
              </a:ext>
            </a:extLst>
          </p:cNvPr>
          <p:cNvSpPr>
            <a:spLocks noGrp="1"/>
          </p:cNvSpPr>
          <p:nvPr>
            <p:ph type="title"/>
          </p:nvPr>
        </p:nvSpPr>
        <p:spPr/>
        <p:txBody>
          <a:bodyPr/>
          <a:lstStyle/>
          <a:p>
            <a:r>
              <a:rPr lang="es-CL" dirty="0"/>
              <a:t>Mensaje de eliminación</a:t>
            </a:r>
          </a:p>
        </p:txBody>
      </p:sp>
      <p:sp>
        <p:nvSpPr>
          <p:cNvPr id="3" name="Marcador de contenido 2">
            <a:extLst>
              <a:ext uri="{FF2B5EF4-FFF2-40B4-BE49-F238E27FC236}">
                <a16:creationId xmlns:a16="http://schemas.microsoft.com/office/drawing/2014/main" id="{C32D866B-6D1E-4974-B625-14B211896733}"/>
              </a:ext>
            </a:extLst>
          </p:cNvPr>
          <p:cNvSpPr>
            <a:spLocks noGrp="1"/>
          </p:cNvSpPr>
          <p:nvPr>
            <p:ph idx="1"/>
          </p:nvPr>
        </p:nvSpPr>
        <p:spPr/>
        <p:txBody>
          <a:bodyPr/>
          <a:lstStyle/>
          <a:p>
            <a:r>
              <a:rPr lang="es-CL" dirty="0"/>
              <a:t>Señala el punto en el que se destruye una instancia de línea de vida. Este mensaje de eliminación se dibuja de forma libre como una flecha, a la que opcionalmente se le añade el título “</a:t>
            </a:r>
            <a:r>
              <a:rPr lang="es-CL" dirty="0" err="1"/>
              <a:t>destroy</a:t>
            </a:r>
            <a:r>
              <a:rPr lang="es-CL" dirty="0"/>
              <a:t>”. Siempre debe señalar a un evento de destrucción. Esta especificación de evento marca la destrucción de un objeto en la línea de tiempo de ejecución con una X.</a:t>
            </a:r>
          </a:p>
        </p:txBody>
      </p:sp>
    </p:spTree>
    <p:extLst>
      <p:ext uri="{BB962C8B-B14F-4D97-AF65-F5344CB8AC3E}">
        <p14:creationId xmlns:p14="http://schemas.microsoft.com/office/powerpoint/2010/main" val="235074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95F85-6534-4FF2-B803-98A4C70CAA7E}"/>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CC62D5DB-8C16-4E4A-AC16-79D168A46504}"/>
              </a:ext>
            </a:extLst>
          </p:cNvPr>
          <p:cNvSpPr>
            <a:spLocks noGrp="1"/>
          </p:cNvSpPr>
          <p:nvPr>
            <p:ph idx="1"/>
          </p:nvPr>
        </p:nvSpPr>
        <p:spPr/>
        <p:txBody>
          <a:bodyPr/>
          <a:lstStyle/>
          <a:p>
            <a:r>
              <a:rPr lang="es-CL" dirty="0"/>
              <a:t>Un administrador desea revisar todos los cursos que ha ofertado en una escuela de verano un determinado profesor con cierto ID otorgado (ejemplo, el profesor con el ID 123). El administrador va revisando uno por uno todos los cursos  y nos interesa conocer además de la información del curso, cuando fue insertado en el sistema y cuantas matriculas u ofertas tiene ese curso ofertado.</a:t>
            </a:r>
          </a:p>
          <a:p>
            <a:r>
              <a:rPr lang="es-CL" b="1" dirty="0"/>
              <a:t>Realice el diagrama de secuencia.</a:t>
            </a:r>
          </a:p>
        </p:txBody>
      </p:sp>
    </p:spTree>
    <p:extLst>
      <p:ext uri="{BB962C8B-B14F-4D97-AF65-F5344CB8AC3E}">
        <p14:creationId xmlns:p14="http://schemas.microsoft.com/office/powerpoint/2010/main" val="2140230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C37C7-F553-43DE-AD3D-F60B2A0B5B2E}"/>
              </a:ext>
            </a:extLst>
          </p:cNvPr>
          <p:cNvSpPr>
            <a:spLocks noGrp="1"/>
          </p:cNvSpPr>
          <p:nvPr>
            <p:ph type="ctrTitle"/>
          </p:nvPr>
        </p:nvSpPr>
        <p:spPr/>
        <p:txBody>
          <a:bodyPr/>
          <a:lstStyle/>
          <a:p>
            <a:r>
              <a:rPr lang="es-CL" dirty="0"/>
              <a:t>Diagramas de actividad</a:t>
            </a:r>
          </a:p>
        </p:txBody>
      </p:sp>
      <p:sp>
        <p:nvSpPr>
          <p:cNvPr id="3" name="Subtítulo 2">
            <a:extLst>
              <a:ext uri="{FF2B5EF4-FFF2-40B4-BE49-F238E27FC236}">
                <a16:creationId xmlns:a16="http://schemas.microsoft.com/office/drawing/2014/main" id="{DFD2E5DD-0F0A-4AB4-A08A-2C0755A6E533}"/>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53896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97066BE-399B-4998-9CB0-FDE103C7AAD0}"/>
              </a:ext>
            </a:extLst>
          </p:cNvPr>
          <p:cNvSpPr>
            <a:spLocks noGrp="1"/>
          </p:cNvSpPr>
          <p:nvPr>
            <p:ph type="title"/>
          </p:nvPr>
        </p:nvSpPr>
        <p:spPr/>
        <p:txBody>
          <a:bodyPr/>
          <a:lstStyle/>
          <a:p>
            <a:endParaRPr lang="es-CL"/>
          </a:p>
        </p:txBody>
      </p:sp>
      <p:sp>
        <p:nvSpPr>
          <p:cNvPr id="8" name="Marcador de contenido 7">
            <a:extLst>
              <a:ext uri="{FF2B5EF4-FFF2-40B4-BE49-F238E27FC236}">
                <a16:creationId xmlns:a16="http://schemas.microsoft.com/office/drawing/2014/main" id="{C15247F7-2AA9-4EA0-8435-71D8C25281F0}"/>
              </a:ext>
            </a:extLst>
          </p:cNvPr>
          <p:cNvSpPr>
            <a:spLocks noGrp="1"/>
          </p:cNvSpPr>
          <p:nvPr>
            <p:ph idx="1"/>
          </p:nvPr>
        </p:nvSpPr>
        <p:spPr/>
        <p:txBody>
          <a:bodyPr/>
          <a:lstStyle/>
          <a:p>
            <a:r>
              <a:rPr lang="es-ES" dirty="0"/>
              <a:t>El diagrama de actividades está basado en el diagrama de estados-transiciones, y es similar al diagrama de flujos. Se trata de una forma específica del diagrama de estados-transiciones en la que cada estado se asocia a una actividad y todas las transiciones son automáticas. En este tipo de diagramas, las transiciones reciben el nombre de encadenamientos.</a:t>
            </a:r>
            <a:endParaRPr lang="es-CL" dirty="0"/>
          </a:p>
        </p:txBody>
      </p:sp>
    </p:spTree>
    <p:extLst>
      <p:ext uri="{BB962C8B-B14F-4D97-AF65-F5344CB8AC3E}">
        <p14:creationId xmlns:p14="http://schemas.microsoft.com/office/powerpoint/2010/main" val="953643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9892A-2B55-4A33-BF33-DE31BEBB623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0A805C4-A86E-466B-A767-FCC16A18EF54}"/>
              </a:ext>
            </a:extLst>
          </p:cNvPr>
          <p:cNvSpPr>
            <a:spLocks noGrp="1"/>
          </p:cNvSpPr>
          <p:nvPr>
            <p:ph idx="1"/>
          </p:nvPr>
        </p:nvSpPr>
        <p:spPr/>
        <p:txBody>
          <a:bodyPr/>
          <a:lstStyle/>
          <a:p>
            <a:r>
              <a:rPr lang="es-ES" dirty="0"/>
              <a:t>Posteriormente, el diagrama de actividades se amplió para describir las actividades de varios objetos. De esta forma, se pueden representar los encadenamientos entre las actividades de diferentes objetos, cosa que no es posible con el diagrama de estados-transiciones. </a:t>
            </a:r>
            <a:endParaRPr lang="es-CL" dirty="0"/>
          </a:p>
        </p:txBody>
      </p:sp>
    </p:spTree>
    <p:extLst>
      <p:ext uri="{BB962C8B-B14F-4D97-AF65-F5344CB8AC3E}">
        <p14:creationId xmlns:p14="http://schemas.microsoft.com/office/powerpoint/2010/main" val="3060440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F061F-D8EE-4D1B-9708-8367DABDB7A1}"/>
              </a:ext>
            </a:extLst>
          </p:cNvPr>
          <p:cNvSpPr>
            <a:spLocks noGrp="1"/>
          </p:cNvSpPr>
          <p:nvPr>
            <p:ph type="title"/>
          </p:nvPr>
        </p:nvSpPr>
        <p:spPr/>
        <p:txBody>
          <a:bodyPr/>
          <a:lstStyle/>
          <a:p>
            <a:r>
              <a:rPr lang="es-CL" dirty="0"/>
              <a:t>La actividad</a:t>
            </a:r>
          </a:p>
        </p:txBody>
      </p:sp>
      <p:sp>
        <p:nvSpPr>
          <p:cNvPr id="3" name="Marcador de contenido 2">
            <a:extLst>
              <a:ext uri="{FF2B5EF4-FFF2-40B4-BE49-F238E27FC236}">
                <a16:creationId xmlns:a16="http://schemas.microsoft.com/office/drawing/2014/main" id="{68A5A98B-F8BC-41CA-8B11-DB169F7DAD84}"/>
              </a:ext>
            </a:extLst>
          </p:cNvPr>
          <p:cNvSpPr>
            <a:spLocks noGrp="1"/>
          </p:cNvSpPr>
          <p:nvPr>
            <p:ph sz="half" idx="1"/>
          </p:nvPr>
        </p:nvSpPr>
        <p:spPr/>
        <p:txBody>
          <a:bodyPr/>
          <a:lstStyle/>
          <a:p>
            <a:r>
              <a:rPr lang="es-ES" dirty="0"/>
              <a:t>Una actividad es una serie de acciones. Una acción consiste en asignar un valor a un atributo, crear o destruir un objeto, efectuar una operación, invocar un método de otro objeto o del propio objeto, enviar una señal a otro objeto o a sí mismo, etc.</a:t>
            </a:r>
            <a:endParaRPr lang="es-CL" dirty="0"/>
          </a:p>
        </p:txBody>
      </p:sp>
      <p:pic>
        <p:nvPicPr>
          <p:cNvPr id="6" name="Marcador de contenido 5">
            <a:extLst>
              <a:ext uri="{FF2B5EF4-FFF2-40B4-BE49-F238E27FC236}">
                <a16:creationId xmlns:a16="http://schemas.microsoft.com/office/drawing/2014/main" id="{E502A1ED-03B4-4372-89A7-192419BE87DD}"/>
              </a:ext>
            </a:extLst>
          </p:cNvPr>
          <p:cNvPicPr>
            <a:picLocks noGrp="1" noChangeAspect="1"/>
          </p:cNvPicPr>
          <p:nvPr>
            <p:ph sz="half" idx="2"/>
          </p:nvPr>
        </p:nvPicPr>
        <p:blipFill>
          <a:blip r:embed="rId2"/>
          <a:stretch>
            <a:fillRect/>
          </a:stretch>
        </p:blipFill>
        <p:spPr>
          <a:xfrm>
            <a:off x="7413625" y="3551238"/>
            <a:ext cx="2400300" cy="1000125"/>
          </a:xfrm>
        </p:spPr>
      </p:pic>
    </p:spTree>
    <p:extLst>
      <p:ext uri="{BB962C8B-B14F-4D97-AF65-F5344CB8AC3E}">
        <p14:creationId xmlns:p14="http://schemas.microsoft.com/office/powerpoint/2010/main" val="2404788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8650B-3144-45D0-B5A8-ACD9ADB9D8D3}"/>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dirty="0"/>
          </a:p>
        </p:txBody>
      </p:sp>
      <p:sp>
        <p:nvSpPr>
          <p:cNvPr id="3" name="Marcador de contenido 2">
            <a:extLst>
              <a:ext uri="{FF2B5EF4-FFF2-40B4-BE49-F238E27FC236}">
                <a16:creationId xmlns:a16="http://schemas.microsoft.com/office/drawing/2014/main" id="{366EB943-2C33-46E1-9B22-7968E0307035}"/>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a:t>La actividad inicial es la primera en ejecutarse y se representa con un punto negro</a:t>
            </a:r>
          </a:p>
          <a:p>
            <a:r>
              <a:rPr lang="en-US" sz="1800"/>
              <a:t>Por otra parte, la actividad final representa el término de la ejecución de las actividades de un diagrama. No tiene por qué ser única y tampoco es obligatoria.</a:t>
            </a:r>
          </a:p>
        </p:txBody>
      </p:sp>
      <p:pic>
        <p:nvPicPr>
          <p:cNvPr id="6" name="Marcador de contenido 5">
            <a:extLst>
              <a:ext uri="{FF2B5EF4-FFF2-40B4-BE49-F238E27FC236}">
                <a16:creationId xmlns:a16="http://schemas.microsoft.com/office/drawing/2014/main" id="{B28C4286-186D-4C02-9416-62A585C1C201}"/>
              </a:ext>
            </a:extLst>
          </p:cNvPr>
          <p:cNvPicPr>
            <a:picLocks noGrp="1" noChangeAspect="1"/>
          </p:cNvPicPr>
          <p:nvPr>
            <p:ph sz="half" idx="2"/>
          </p:nvPr>
        </p:nvPicPr>
        <p:blipFill>
          <a:blip r:embed="rId2"/>
          <a:stretch>
            <a:fillRect/>
          </a:stretch>
        </p:blipFill>
        <p:spPr>
          <a:xfrm>
            <a:off x="6834975" y="647190"/>
            <a:ext cx="3171200"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775058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B145D-464B-42AB-9C01-991B8664AFB3}"/>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3100"/>
              <a:t>Las relaciones entre actividades</a:t>
            </a:r>
          </a:p>
        </p:txBody>
      </p:sp>
      <p:sp>
        <p:nvSpPr>
          <p:cNvPr id="3" name="Marcador de contenido 2">
            <a:extLst>
              <a:ext uri="{FF2B5EF4-FFF2-40B4-BE49-F238E27FC236}">
                <a16:creationId xmlns:a16="http://schemas.microsoft.com/office/drawing/2014/main" id="{C6F15832-624B-464A-B31C-871488BAEF7E}"/>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dirty="0"/>
              <a:t>Un </a:t>
            </a:r>
            <a:r>
              <a:rPr lang="en-US" sz="1800" dirty="0" err="1"/>
              <a:t>encadenamiento</a:t>
            </a:r>
            <a:r>
              <a:rPr lang="en-US" sz="1800" dirty="0"/>
              <a:t> de </a:t>
            </a:r>
            <a:r>
              <a:rPr lang="en-US" sz="1800" dirty="0" err="1"/>
              <a:t>actividades</a:t>
            </a:r>
            <a:r>
              <a:rPr lang="en-US" sz="1800" dirty="0"/>
              <a:t> es un </a:t>
            </a:r>
            <a:r>
              <a:rPr lang="en-US" sz="1800" dirty="0" err="1"/>
              <a:t>vínculo</a:t>
            </a:r>
            <a:r>
              <a:rPr lang="en-US" sz="1800" dirty="0"/>
              <a:t> </a:t>
            </a:r>
            <a:r>
              <a:rPr lang="en-US" sz="1800" dirty="0" err="1"/>
              <a:t>orientado</a:t>
            </a:r>
            <a:r>
              <a:rPr lang="en-US" sz="1800" dirty="0"/>
              <a:t> entre dos </a:t>
            </a:r>
            <a:r>
              <a:rPr lang="en-US" sz="1800" dirty="0" err="1"/>
              <a:t>actividades</a:t>
            </a:r>
            <a:r>
              <a:rPr lang="en-US" sz="1800" dirty="0"/>
              <a:t>. </a:t>
            </a:r>
            <a:r>
              <a:rPr lang="en-US" sz="1800" dirty="0" err="1"/>
              <a:t>Puede</a:t>
            </a:r>
            <a:r>
              <a:rPr lang="en-US" sz="1800" dirty="0"/>
              <a:t> </a:t>
            </a:r>
            <a:r>
              <a:rPr lang="en-US" sz="1800" dirty="0" err="1"/>
              <a:t>traspasarse</a:t>
            </a:r>
            <a:r>
              <a:rPr lang="en-US" sz="1800" dirty="0"/>
              <a:t> </a:t>
            </a:r>
            <a:r>
              <a:rPr lang="en-US" sz="1800" dirty="0" err="1"/>
              <a:t>cuando</a:t>
            </a:r>
            <a:r>
              <a:rPr lang="en-US" sz="1800" dirty="0"/>
              <a:t> </a:t>
            </a:r>
            <a:r>
              <a:rPr lang="en-US" sz="1800" dirty="0" err="1"/>
              <a:t>concluye</a:t>
            </a:r>
            <a:r>
              <a:rPr lang="en-US" sz="1800" dirty="0"/>
              <a:t> la </a:t>
            </a:r>
            <a:r>
              <a:rPr lang="en-US" sz="1800" dirty="0" err="1"/>
              <a:t>actividad</a:t>
            </a:r>
            <a:r>
              <a:rPr lang="en-US" sz="1800" dirty="0"/>
              <a:t> </a:t>
            </a:r>
            <a:r>
              <a:rPr lang="en-US" sz="1800" dirty="0" err="1"/>
              <a:t>inicial</a:t>
            </a:r>
            <a:r>
              <a:rPr lang="en-US" sz="1800" dirty="0"/>
              <a:t>, lo que conduce a la </a:t>
            </a:r>
            <a:r>
              <a:rPr lang="en-US" sz="1800" dirty="0" err="1"/>
              <a:t>activación</a:t>
            </a:r>
            <a:r>
              <a:rPr lang="en-US" sz="1800" dirty="0"/>
              <a:t> de la </a:t>
            </a:r>
            <a:r>
              <a:rPr lang="en-US" sz="1800" dirty="0" err="1"/>
              <a:t>actividad</a:t>
            </a:r>
            <a:r>
              <a:rPr lang="en-US" sz="1800" dirty="0"/>
              <a:t> final.</a:t>
            </a:r>
          </a:p>
        </p:txBody>
      </p:sp>
      <p:pic>
        <p:nvPicPr>
          <p:cNvPr id="6" name="Marcador de contenido 5">
            <a:extLst>
              <a:ext uri="{FF2B5EF4-FFF2-40B4-BE49-F238E27FC236}">
                <a16:creationId xmlns:a16="http://schemas.microsoft.com/office/drawing/2014/main" id="{1D0D3034-D3CE-45C4-BF4A-8B8AC76CC162}"/>
              </a:ext>
            </a:extLst>
          </p:cNvPr>
          <p:cNvPicPr>
            <a:picLocks noGrp="1" noChangeAspect="1"/>
          </p:cNvPicPr>
          <p:nvPr>
            <p:ph sz="half" idx="2"/>
          </p:nvPr>
        </p:nvPicPr>
        <p:blipFill>
          <a:blip r:embed="rId2"/>
          <a:stretch>
            <a:fillRect/>
          </a:stretch>
        </p:blipFill>
        <p:spPr>
          <a:xfrm>
            <a:off x="6123258" y="647190"/>
            <a:ext cx="4594635"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4803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C550F2-E1C3-49D2-A0DE-FF4D5E912402}"/>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1408B8E6-7DEA-4574-950D-9E5B9C4733FB}"/>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n-US" sz="1800" b="0" i="0"/>
              <a:t>Los actores secundarios se representan del mismo modo que los actores primarios. A diferencia de la asociación entre un actor primario y un caso de uso, la asociación entre un actor secundario y un caso de uso posee, necesariamente, un sentido que va desde el caso de uso hacia el actor.</a:t>
            </a:r>
            <a:endParaRPr lang="en-US" sz="1800"/>
          </a:p>
        </p:txBody>
      </p:sp>
      <p:pic>
        <p:nvPicPr>
          <p:cNvPr id="6" name="Marcador de contenido 5" descr="Diagrama&#10;&#10;Descripción generada automáticamente">
            <a:extLst>
              <a:ext uri="{FF2B5EF4-FFF2-40B4-BE49-F238E27FC236}">
                <a16:creationId xmlns:a16="http://schemas.microsoft.com/office/drawing/2014/main" id="{A526C132-518F-43E3-9202-00DB34AFB44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094766" y="1606546"/>
            <a:ext cx="4651619" cy="364557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332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38936-8043-401A-AA2A-484362E828AA}"/>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67E7543D-BAD8-4E57-8429-58A879268E13}"/>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dirty="0"/>
              <a:t>Un </a:t>
            </a:r>
            <a:r>
              <a:rPr lang="en-US" sz="1800" dirty="0" err="1"/>
              <a:t>encadenamiento</a:t>
            </a:r>
            <a:r>
              <a:rPr lang="en-US" sz="1800" dirty="0"/>
              <a:t> de </a:t>
            </a:r>
            <a:r>
              <a:rPr lang="en-US" sz="1800" dirty="0" err="1"/>
              <a:t>actividades</a:t>
            </a:r>
            <a:r>
              <a:rPr lang="en-US" sz="1800" dirty="0"/>
              <a:t> </a:t>
            </a:r>
            <a:r>
              <a:rPr lang="en-US" sz="1800" dirty="0" err="1"/>
              <a:t>puede</a:t>
            </a:r>
            <a:r>
              <a:rPr lang="en-US" sz="1800" dirty="0"/>
              <a:t> ser </a:t>
            </a:r>
            <a:r>
              <a:rPr lang="en-US" sz="1800" dirty="0" err="1"/>
              <a:t>también</a:t>
            </a:r>
            <a:r>
              <a:rPr lang="en-US" sz="1800" dirty="0"/>
              <a:t> una </a:t>
            </a:r>
            <a:r>
              <a:rPr lang="en-US" sz="1800" dirty="0" err="1"/>
              <a:t>alternativa</a:t>
            </a:r>
            <a:r>
              <a:rPr lang="en-US" sz="1800" dirty="0"/>
              <a:t>. Las </a:t>
            </a:r>
            <a:r>
              <a:rPr lang="en-US" sz="1800" dirty="0" err="1"/>
              <a:t>ramas</a:t>
            </a:r>
            <a:r>
              <a:rPr lang="en-US" sz="1800" dirty="0"/>
              <a:t> de la </a:t>
            </a:r>
            <a:r>
              <a:rPr lang="en-US" sz="1800" dirty="0" err="1"/>
              <a:t>alternativa</a:t>
            </a:r>
            <a:r>
              <a:rPr lang="en-US" sz="1800" dirty="0"/>
              <a:t> </a:t>
            </a:r>
            <a:r>
              <a:rPr lang="en-US" sz="1800" dirty="0" err="1"/>
              <a:t>están</a:t>
            </a:r>
            <a:r>
              <a:rPr lang="en-US" sz="1800" dirty="0"/>
              <a:t> </a:t>
            </a:r>
            <a:r>
              <a:rPr lang="en-US" sz="1800" dirty="0" err="1"/>
              <a:t>dotadas</a:t>
            </a:r>
            <a:r>
              <a:rPr lang="en-US" sz="1800" dirty="0"/>
              <a:t> de una </a:t>
            </a:r>
            <a:r>
              <a:rPr lang="en-US" sz="1800" dirty="0" err="1"/>
              <a:t>guarda</a:t>
            </a:r>
            <a:r>
              <a:rPr lang="en-US" sz="1800" dirty="0"/>
              <a:t>.</a:t>
            </a:r>
          </a:p>
        </p:txBody>
      </p:sp>
      <p:pic>
        <p:nvPicPr>
          <p:cNvPr id="6" name="Marcador de contenido 5">
            <a:extLst>
              <a:ext uri="{FF2B5EF4-FFF2-40B4-BE49-F238E27FC236}">
                <a16:creationId xmlns:a16="http://schemas.microsoft.com/office/drawing/2014/main" id="{6DC153B8-0E07-470A-8C8E-6EF1637B26E6}"/>
              </a:ext>
            </a:extLst>
          </p:cNvPr>
          <p:cNvPicPr>
            <a:picLocks noGrp="1" noChangeAspect="1"/>
          </p:cNvPicPr>
          <p:nvPr>
            <p:ph sz="half" idx="2"/>
          </p:nvPr>
        </p:nvPicPr>
        <p:blipFill>
          <a:blip r:embed="rId2"/>
          <a:stretch>
            <a:fillRect/>
          </a:stretch>
        </p:blipFill>
        <p:spPr>
          <a:xfrm>
            <a:off x="6094766" y="1574499"/>
            <a:ext cx="4651619" cy="370966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163568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949A0-395D-4995-9681-DDE5DEA7E153}"/>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1C118827-3C21-4B08-96FC-D8B3A1C18023}"/>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b="0" i="0"/>
              <a:t>A su vez, las diferentes ramas de una alternativa pueden reunirse en una fusión de alternativa que se presenta a su vez con forma de rombo.</a:t>
            </a:r>
            <a:endParaRPr lang="en-US" sz="1800"/>
          </a:p>
        </p:txBody>
      </p:sp>
      <p:pic>
        <p:nvPicPr>
          <p:cNvPr id="6" name="Marcador de contenido 5" descr="Diagrama&#10;&#10;Descripción generada automáticamente">
            <a:extLst>
              <a:ext uri="{FF2B5EF4-FFF2-40B4-BE49-F238E27FC236}">
                <a16:creationId xmlns:a16="http://schemas.microsoft.com/office/drawing/2014/main" id="{22CE9DF9-D90B-4D8A-BBCE-D05644E93580}"/>
              </a:ext>
            </a:extLst>
          </p:cNvPr>
          <p:cNvPicPr>
            <a:picLocks noGrp="1" noChangeAspect="1"/>
          </p:cNvPicPr>
          <p:nvPr>
            <p:ph sz="half" idx="2"/>
          </p:nvPr>
        </p:nvPicPr>
        <p:blipFill>
          <a:blip r:embed="rId2"/>
          <a:stretch>
            <a:fillRect/>
          </a:stretch>
        </p:blipFill>
        <p:spPr>
          <a:xfrm>
            <a:off x="6779112" y="647190"/>
            <a:ext cx="3282927"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3366123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6CCB6-6F61-4AC0-9A42-B5710F151F90}"/>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A2BDB7C6-C739-45EA-8EA1-8352B3B947D4}"/>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a:t>Un encadenamiento de actividades de tipo horquilla posee también varias actividades de destino. Al traspasarlo, todas las actividades de destino se activan en paralelo.</a:t>
            </a:r>
          </a:p>
        </p:txBody>
      </p:sp>
      <p:pic>
        <p:nvPicPr>
          <p:cNvPr id="10" name="Marcador de contenido 9">
            <a:extLst>
              <a:ext uri="{FF2B5EF4-FFF2-40B4-BE49-F238E27FC236}">
                <a16:creationId xmlns:a16="http://schemas.microsoft.com/office/drawing/2014/main" id="{61F444CA-CB55-48F4-AA0F-F2D7DB759535}"/>
              </a:ext>
            </a:extLst>
          </p:cNvPr>
          <p:cNvPicPr>
            <a:picLocks noGrp="1" noChangeAspect="1"/>
          </p:cNvPicPr>
          <p:nvPr>
            <p:ph sz="half" idx="2"/>
          </p:nvPr>
        </p:nvPicPr>
        <p:blipFill>
          <a:blip r:embed="rId2"/>
          <a:stretch>
            <a:fillRect/>
          </a:stretch>
        </p:blipFill>
        <p:spPr>
          <a:xfrm>
            <a:off x="6094766" y="1605857"/>
            <a:ext cx="4651619" cy="364694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095828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904D4-8D8D-41E6-B909-2D798C7FF068}"/>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131BAD7E-F310-4361-A02F-D5E5251E2D42}"/>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a:t>Un encadenamiento de actividades de tipo reunión posee varias actividades iniciales y una sola actividad final. Es preciso que todas las actividades iniciales estén terminadas para que el encadenamiento se traspase y se inicie la actividad final.</a:t>
            </a:r>
          </a:p>
        </p:txBody>
      </p:sp>
      <p:pic>
        <p:nvPicPr>
          <p:cNvPr id="6" name="Marcador de contenido 5">
            <a:extLst>
              <a:ext uri="{FF2B5EF4-FFF2-40B4-BE49-F238E27FC236}">
                <a16:creationId xmlns:a16="http://schemas.microsoft.com/office/drawing/2014/main" id="{6146AA08-A50C-4A1B-A595-2AC913E64036}"/>
              </a:ext>
            </a:extLst>
          </p:cNvPr>
          <p:cNvPicPr>
            <a:picLocks noGrp="1" noChangeAspect="1"/>
          </p:cNvPicPr>
          <p:nvPr>
            <p:ph sz="half" idx="2"/>
          </p:nvPr>
        </p:nvPicPr>
        <p:blipFill>
          <a:blip r:embed="rId2"/>
          <a:stretch>
            <a:fillRect/>
          </a:stretch>
        </p:blipFill>
        <p:spPr>
          <a:xfrm>
            <a:off x="6094766" y="1660163"/>
            <a:ext cx="4651619" cy="353833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1312715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109669-627E-4C00-BA3C-D507F581E319}"/>
              </a:ext>
            </a:extLst>
          </p:cNvPr>
          <p:cNvSpPr>
            <a:spLocks noGrp="1"/>
          </p:cNvSpPr>
          <p:nvPr>
            <p:ph type="title"/>
          </p:nvPr>
        </p:nvSpPr>
        <p:spPr/>
        <p:txBody>
          <a:bodyPr/>
          <a:lstStyle/>
          <a:p>
            <a:r>
              <a:rPr lang="es-CL" dirty="0"/>
              <a:t>Actividad</a:t>
            </a:r>
          </a:p>
        </p:txBody>
      </p:sp>
      <p:sp>
        <p:nvSpPr>
          <p:cNvPr id="5" name="Marcador de contenido 4">
            <a:extLst>
              <a:ext uri="{FF2B5EF4-FFF2-40B4-BE49-F238E27FC236}">
                <a16:creationId xmlns:a16="http://schemas.microsoft.com/office/drawing/2014/main" id="{D3AFBD48-74E4-4289-9649-89F1293703E5}"/>
              </a:ext>
            </a:extLst>
          </p:cNvPr>
          <p:cNvSpPr>
            <a:spLocks noGrp="1"/>
          </p:cNvSpPr>
          <p:nvPr>
            <p:ph idx="1"/>
          </p:nvPr>
        </p:nvSpPr>
        <p:spPr/>
        <p:txBody>
          <a:bodyPr/>
          <a:lstStyle/>
          <a:p>
            <a:r>
              <a:rPr lang="es-CL" dirty="0"/>
              <a:t>Realice el flujo básico del caso de uso de compra de una yegua. A partir de este realice el diagrama de actividades</a:t>
            </a:r>
          </a:p>
        </p:txBody>
      </p:sp>
    </p:spTree>
    <p:extLst>
      <p:ext uri="{BB962C8B-B14F-4D97-AF65-F5344CB8AC3E}">
        <p14:creationId xmlns:p14="http://schemas.microsoft.com/office/powerpoint/2010/main" val="2131830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F94D10-7AC8-511A-84BB-DEDDD64C0F11}"/>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Solución</a:t>
            </a:r>
          </a:p>
        </p:txBody>
      </p:sp>
      <p:pic>
        <p:nvPicPr>
          <p:cNvPr id="5" name="Marcador de contenido 4" descr="Diagrama&#10;&#10;Descripción generada automáticamente">
            <a:extLst>
              <a:ext uri="{FF2B5EF4-FFF2-40B4-BE49-F238E27FC236}">
                <a16:creationId xmlns:a16="http://schemas.microsoft.com/office/drawing/2014/main" id="{15A34F23-AA86-F638-2C23-D4852C21384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86720" y="294240"/>
            <a:ext cx="3881169" cy="591723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308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A8BDBACA-FBDA-4B8F-8385-987DCABC2738}"/>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dirty="0" err="1"/>
              <a:t>Particiones</a:t>
            </a:r>
            <a:r>
              <a:rPr lang="en-US" dirty="0"/>
              <a:t> o </a:t>
            </a:r>
            <a:r>
              <a:rPr lang="en-US" dirty="0" err="1"/>
              <a:t>calles</a:t>
            </a:r>
            <a:endParaRPr lang="en-US" dirty="0"/>
          </a:p>
        </p:txBody>
      </p:sp>
      <p:sp>
        <p:nvSpPr>
          <p:cNvPr id="3" name="Marcador de contenido 2">
            <a:extLst>
              <a:ext uri="{FF2B5EF4-FFF2-40B4-BE49-F238E27FC236}">
                <a16:creationId xmlns:a16="http://schemas.microsoft.com/office/drawing/2014/main" id="{E28D44E2-4CFD-4CD4-8133-D5F53783C53C}"/>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n-US" sz="1500"/>
              <a:t>A diferencia del diagrama de flujo, el diagrama de actividades puede representar las actividades realizadas por varios objetos con sus encadenamientos.</a:t>
            </a:r>
          </a:p>
          <a:p>
            <a:pPr>
              <a:lnSpc>
                <a:spcPct val="110000"/>
              </a:lnSpc>
            </a:pPr>
            <a:r>
              <a:rPr lang="en-US" sz="1500"/>
              <a:t>Para ello el diagrama se divide en particiones o calles. A cada calle corresponde el objeto responsable de la realización de todas las actividades contenidas en esa calle o partición.</a:t>
            </a:r>
          </a:p>
        </p:txBody>
      </p:sp>
      <p:pic>
        <p:nvPicPr>
          <p:cNvPr id="7" name="Marcador de contenido 6">
            <a:extLst>
              <a:ext uri="{FF2B5EF4-FFF2-40B4-BE49-F238E27FC236}">
                <a16:creationId xmlns:a16="http://schemas.microsoft.com/office/drawing/2014/main" id="{48D27621-656F-4F1D-81CF-F80F76415BB0}"/>
              </a:ext>
            </a:extLst>
          </p:cNvPr>
          <p:cNvPicPr>
            <a:picLocks noGrp="1" noChangeAspect="1"/>
          </p:cNvPicPr>
          <p:nvPr>
            <p:ph sz="half" idx="2"/>
          </p:nvPr>
        </p:nvPicPr>
        <p:blipFill>
          <a:blip r:embed="rId5"/>
          <a:stretch>
            <a:fillRect/>
          </a:stretch>
        </p:blipFill>
        <p:spPr>
          <a:xfrm>
            <a:off x="6094766" y="1204048"/>
            <a:ext cx="4651619" cy="445056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44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E825F6-8807-413D-BDF4-0E3FCCA8C3E9}"/>
              </a:ext>
            </a:extLst>
          </p:cNvPr>
          <p:cNvSpPr>
            <a:spLocks noGrp="1"/>
          </p:cNvSpPr>
          <p:nvPr>
            <p:ph type="title"/>
          </p:nvPr>
        </p:nvSpPr>
        <p:spPr/>
        <p:txBody>
          <a:bodyPr/>
          <a:lstStyle/>
          <a:p>
            <a:r>
              <a:rPr lang="es-CL" dirty="0"/>
              <a:t>Actividad</a:t>
            </a:r>
          </a:p>
        </p:txBody>
      </p:sp>
      <p:sp>
        <p:nvSpPr>
          <p:cNvPr id="6" name="Marcador de contenido 5">
            <a:extLst>
              <a:ext uri="{FF2B5EF4-FFF2-40B4-BE49-F238E27FC236}">
                <a16:creationId xmlns:a16="http://schemas.microsoft.com/office/drawing/2014/main" id="{6867B34A-1E56-4B94-9E4C-A3C3E97802EB}"/>
              </a:ext>
            </a:extLst>
          </p:cNvPr>
          <p:cNvSpPr>
            <a:spLocks noGrp="1"/>
          </p:cNvSpPr>
          <p:nvPr>
            <p:ph idx="1"/>
          </p:nvPr>
        </p:nvSpPr>
        <p:spPr/>
        <p:txBody>
          <a:bodyPr>
            <a:normAutofit fontScale="85000" lnSpcReduction="20000"/>
          </a:bodyPr>
          <a:lstStyle/>
          <a:p>
            <a:r>
              <a:rPr lang="es-CL" dirty="0"/>
              <a:t>De acuerdo al diagrama realizado anteriormente, realice el diagrama de actividad en el que se describan las actividades del comprador y el encargado del criadero.</a:t>
            </a:r>
          </a:p>
          <a:p>
            <a:r>
              <a:rPr lang="es-CL" dirty="0"/>
              <a:t>Una empresa consultora se ve inmersa en el proceso de negociación en una junta con un cliente. El consultor llama al cliente y acuerda una cita con el. La posibilidad de la cita es en la oficina de la empresa o en la oficina del cliente. En el caso de que la cita sea en la oficina de la empresa, los técnicos prepararan la sala de conferencia para hacer la presentación. En caso de que sea en la oficina del cliente, un consultor de la empresa deberá preparar una presentación en un notebook. Tras confirmar la cita el consultor y el cliente se reunirán en el sitio y a la hora acordada. Si el cliente ha planteado la solución al problema el consultor creará una propuesta y se la enviará al cliente. Realice el diagrama de actividades mostrando las relaciones entre los objetos involucrados.</a:t>
            </a:r>
          </a:p>
        </p:txBody>
      </p:sp>
    </p:spTree>
    <p:extLst>
      <p:ext uri="{BB962C8B-B14F-4D97-AF65-F5344CB8AC3E}">
        <p14:creationId xmlns:p14="http://schemas.microsoft.com/office/powerpoint/2010/main" val="689772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A45756-A6FE-A78B-8CBA-3FD8E22FC667}"/>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Solución</a:t>
            </a:r>
          </a:p>
        </p:txBody>
      </p:sp>
      <p:pic>
        <p:nvPicPr>
          <p:cNvPr id="5" name="Marcador de contenido 4" descr="Diagrama&#10;&#10;Descripción generada automáticamente">
            <a:extLst>
              <a:ext uri="{FF2B5EF4-FFF2-40B4-BE49-F238E27FC236}">
                <a16:creationId xmlns:a16="http://schemas.microsoft.com/office/drawing/2014/main" id="{67B93993-AB5F-DABF-E3B4-4757614A0E2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64284" y="647191"/>
            <a:ext cx="5258248"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818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ECBD7-9D16-8457-0617-01BD5883399D}"/>
              </a:ext>
            </a:extLst>
          </p:cNvPr>
          <p:cNvSpPr>
            <a:spLocks noGrp="1"/>
          </p:cNvSpPr>
          <p:nvPr>
            <p:ph type="ctrTitle"/>
          </p:nvPr>
        </p:nvSpPr>
        <p:spPr/>
        <p:txBody>
          <a:bodyPr/>
          <a:lstStyle/>
          <a:p>
            <a:r>
              <a:rPr lang="es-CL" dirty="0"/>
              <a:t>Diagramas de Paquetes</a:t>
            </a:r>
          </a:p>
        </p:txBody>
      </p:sp>
      <p:sp>
        <p:nvSpPr>
          <p:cNvPr id="3" name="Subtítulo 2">
            <a:extLst>
              <a:ext uri="{FF2B5EF4-FFF2-40B4-BE49-F238E27FC236}">
                <a16:creationId xmlns:a16="http://schemas.microsoft.com/office/drawing/2014/main" id="{392E1BB9-93C6-A6ED-7399-0BCFD0E787B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86351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47802-6D0C-4A71-AD2F-2FD45A9A685C}"/>
              </a:ext>
            </a:extLst>
          </p:cNvPr>
          <p:cNvSpPr>
            <a:spLocks noGrp="1"/>
          </p:cNvSpPr>
          <p:nvPr>
            <p:ph type="ctrTitle"/>
          </p:nvPr>
        </p:nvSpPr>
        <p:spPr/>
        <p:txBody>
          <a:bodyPr>
            <a:normAutofit fontScale="90000"/>
          </a:bodyPr>
          <a:lstStyle/>
          <a:p>
            <a:r>
              <a:rPr lang="es-CL" dirty="0"/>
              <a:t>Relaciones entre los casos de uso</a:t>
            </a:r>
          </a:p>
        </p:txBody>
      </p:sp>
      <p:sp>
        <p:nvSpPr>
          <p:cNvPr id="3" name="Subtítulo 2">
            <a:extLst>
              <a:ext uri="{FF2B5EF4-FFF2-40B4-BE49-F238E27FC236}">
                <a16:creationId xmlns:a16="http://schemas.microsoft.com/office/drawing/2014/main" id="{8CAF3B87-33F6-4D36-A734-312B722FC68D}"/>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59640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E5E91ED-0E45-0AC8-9D98-F886E3972E9D}"/>
              </a:ext>
            </a:extLst>
          </p:cNvPr>
          <p:cNvSpPr>
            <a:spLocks noGrp="1"/>
          </p:cNvSpPr>
          <p:nvPr>
            <p:ph type="title"/>
          </p:nvPr>
        </p:nvSpPr>
        <p:spPr/>
        <p:txBody>
          <a:bodyPr/>
          <a:lstStyle/>
          <a:p>
            <a:r>
              <a:rPr lang="es-CL" dirty="0"/>
              <a:t>¿En que consiste?</a:t>
            </a:r>
          </a:p>
        </p:txBody>
      </p:sp>
      <p:sp>
        <p:nvSpPr>
          <p:cNvPr id="5" name="Marcador de contenido 4">
            <a:extLst>
              <a:ext uri="{FF2B5EF4-FFF2-40B4-BE49-F238E27FC236}">
                <a16:creationId xmlns:a16="http://schemas.microsoft.com/office/drawing/2014/main" id="{B03C6B42-740A-8667-9787-8FC6746E4484}"/>
              </a:ext>
            </a:extLst>
          </p:cNvPr>
          <p:cNvSpPr>
            <a:spLocks noGrp="1"/>
          </p:cNvSpPr>
          <p:nvPr>
            <p:ph idx="1"/>
          </p:nvPr>
        </p:nvSpPr>
        <p:spPr/>
        <p:txBody>
          <a:bodyPr/>
          <a:lstStyle/>
          <a:p>
            <a:r>
              <a:rPr lang="es-CL" dirty="0"/>
              <a:t>Un paquete </a:t>
            </a:r>
            <a:r>
              <a:rPr lang="es-ES" dirty="0"/>
              <a:t>son diagramas que se emplean para mostrar la organización y disposición de diversos elementos de un modelo en forma de paquetes.</a:t>
            </a:r>
            <a:r>
              <a:rPr lang="es-CL" dirty="0"/>
              <a:t> Este tipo de diagramas se utiliza para poder tener una mejor organización de los paquetes y elementos que se encuentran dentro de ellos. </a:t>
            </a:r>
          </a:p>
        </p:txBody>
      </p:sp>
    </p:spTree>
    <p:extLst>
      <p:ext uri="{BB962C8B-B14F-4D97-AF65-F5344CB8AC3E}">
        <p14:creationId xmlns:p14="http://schemas.microsoft.com/office/powerpoint/2010/main" val="4025897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3518EE0F-5263-A641-C8C2-CF5FAE93FC6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3B05D0FC-4DC3-F443-EC23-9716537ED158}"/>
              </a:ext>
            </a:extLst>
          </p:cNvPr>
          <p:cNvSpPr>
            <a:spLocks noGrp="1"/>
          </p:cNvSpPr>
          <p:nvPr>
            <p:ph sz="half" idx="1"/>
          </p:nvPr>
        </p:nvSpPr>
        <p:spPr>
          <a:xfrm>
            <a:off x="1975805" y="2052116"/>
            <a:ext cx="2658877" cy="3997828"/>
          </a:xfrm>
        </p:spPr>
        <p:txBody>
          <a:bodyPr vert="horz" lIns="91440" tIns="45720" rIns="91440" bIns="45720" rtlCol="0" anchor="ctr">
            <a:normAutofit fontScale="92500"/>
          </a:bodyPr>
          <a:lstStyle/>
          <a:p>
            <a:r>
              <a:rPr lang="es-CL" sz="1600" dirty="0"/>
              <a:t>Un paquete puede consistir en una agrupación de diagramas, archivos, clases u otros paquetes.</a:t>
            </a:r>
          </a:p>
          <a:p>
            <a:r>
              <a:rPr lang="es-CL" sz="1600" dirty="0"/>
              <a:t>Generalmente, las subclases de una superclase, deben ser incluidos en el mismo paquete</a:t>
            </a:r>
          </a:p>
          <a:p>
            <a:r>
              <a:rPr lang="es-CL" sz="1600" dirty="0"/>
              <a:t>La notificación de un paquete es una carpeta</a:t>
            </a:r>
          </a:p>
          <a:p>
            <a:endParaRPr lang="en-US" sz="1600" dirty="0"/>
          </a:p>
        </p:txBody>
      </p:sp>
      <p:pic>
        <p:nvPicPr>
          <p:cNvPr id="7" name="Marcador de contenido 6">
            <a:extLst>
              <a:ext uri="{FF2B5EF4-FFF2-40B4-BE49-F238E27FC236}">
                <a16:creationId xmlns:a16="http://schemas.microsoft.com/office/drawing/2014/main" id="{28D424BE-9155-F044-64CB-3953D19E8755}"/>
              </a:ext>
            </a:extLst>
          </p:cNvPr>
          <p:cNvPicPr>
            <a:picLocks noGrp="1" noChangeAspect="1"/>
          </p:cNvPicPr>
          <p:nvPr>
            <p:ph sz="half" idx="2"/>
          </p:nvPr>
        </p:nvPicPr>
        <p:blipFill>
          <a:blip r:embed="rId5"/>
          <a:stretch>
            <a:fillRect/>
          </a:stretch>
        </p:blipFill>
        <p:spPr>
          <a:xfrm>
            <a:off x="5919229" y="2348779"/>
            <a:ext cx="3846500"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712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D747E59-EDB0-47FA-899B-0621ED112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2629343-044F-4737-89E9-3E1790341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extBox 26">
            <a:extLst>
              <a:ext uri="{FF2B5EF4-FFF2-40B4-BE49-F238E27FC236}">
                <a16:creationId xmlns:a16="http://schemas.microsoft.com/office/drawing/2014/main" id="{C9B9C8E0-18D9-430D-B171-939E0EEEBAB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9" name="Rectangle 28">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DDBD8C4-A8B6-9DF2-242F-D9F66DCCAA10}"/>
              </a:ext>
            </a:extLst>
          </p:cNvPr>
          <p:cNvSpPr>
            <a:spLocks noGrp="1"/>
          </p:cNvSpPr>
          <p:nvPr>
            <p:ph type="title"/>
          </p:nvPr>
        </p:nvSpPr>
        <p:spPr>
          <a:xfrm>
            <a:off x="1969804" y="808056"/>
            <a:ext cx="3969504" cy="1077229"/>
          </a:xfrm>
        </p:spPr>
        <p:txBody>
          <a:bodyPr vert="horz" lIns="91440" tIns="45720" rIns="91440" bIns="45720" rtlCol="0" anchor="t">
            <a:normAutofit/>
          </a:bodyPr>
          <a:lstStyle/>
          <a:p>
            <a:pPr algn="l"/>
            <a:r>
              <a:rPr lang="en-US" sz="2900"/>
              <a:t>Notación del diagrama de paquetes</a:t>
            </a:r>
          </a:p>
        </p:txBody>
      </p:sp>
      <p:sp>
        <p:nvSpPr>
          <p:cNvPr id="5" name="Marcador de contenido 4">
            <a:extLst>
              <a:ext uri="{FF2B5EF4-FFF2-40B4-BE49-F238E27FC236}">
                <a16:creationId xmlns:a16="http://schemas.microsoft.com/office/drawing/2014/main" id="{7E5B87BE-07EE-BF65-F8B2-AFF7DDC79406}"/>
              </a:ext>
            </a:extLst>
          </p:cNvPr>
          <p:cNvSpPr>
            <a:spLocks noGrp="1"/>
          </p:cNvSpPr>
          <p:nvPr>
            <p:ph sz="half" idx="1"/>
          </p:nvPr>
        </p:nvSpPr>
        <p:spPr>
          <a:xfrm>
            <a:off x="1969803" y="2052116"/>
            <a:ext cx="3969505" cy="3997828"/>
          </a:xfrm>
        </p:spPr>
        <p:txBody>
          <a:bodyPr vert="horz" lIns="91440" tIns="45720" rIns="91440" bIns="45720" rtlCol="0" anchor="ctr">
            <a:normAutofit/>
          </a:bodyPr>
          <a:lstStyle/>
          <a:p>
            <a:r>
              <a:rPr lang="es-CL" sz="1800" dirty="0"/>
              <a:t>Al igual que cualquier tipo de diagrama UML, el diagrama de paquetes posee sus propias notaciones.</a:t>
            </a:r>
          </a:p>
          <a:p>
            <a:r>
              <a:rPr lang="es-CL" sz="1800" dirty="0"/>
              <a:t>Para decir que determinadas clases son parte de un paquete lo podemos realizar de las siguientes maneras</a:t>
            </a:r>
          </a:p>
        </p:txBody>
      </p:sp>
      <p:pic>
        <p:nvPicPr>
          <p:cNvPr id="8" name="Marcador de contenido 7">
            <a:extLst>
              <a:ext uri="{FF2B5EF4-FFF2-40B4-BE49-F238E27FC236}">
                <a16:creationId xmlns:a16="http://schemas.microsoft.com/office/drawing/2014/main" id="{5FC29385-8073-930A-0BAF-77B4415267FE}"/>
              </a:ext>
            </a:extLst>
          </p:cNvPr>
          <p:cNvPicPr>
            <a:picLocks noGrp="1" noChangeAspect="1"/>
          </p:cNvPicPr>
          <p:nvPr>
            <p:ph sz="half" idx="2"/>
          </p:nvPr>
        </p:nvPicPr>
        <p:blipFill>
          <a:blip r:embed="rId5"/>
          <a:stretch>
            <a:fillRect/>
          </a:stretch>
        </p:blipFill>
        <p:spPr>
          <a:xfrm>
            <a:off x="7453768" y="641207"/>
            <a:ext cx="2590616"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0" name="Imagen 9">
            <a:extLst>
              <a:ext uri="{FF2B5EF4-FFF2-40B4-BE49-F238E27FC236}">
                <a16:creationId xmlns:a16="http://schemas.microsoft.com/office/drawing/2014/main" id="{38B0E07C-A9CE-DD2A-65F3-9E8070C91785}"/>
              </a:ext>
            </a:extLst>
          </p:cNvPr>
          <p:cNvPicPr>
            <a:picLocks noChangeAspect="1"/>
          </p:cNvPicPr>
          <p:nvPr/>
        </p:nvPicPr>
        <p:blipFill>
          <a:blip r:embed="rId6"/>
          <a:stretch>
            <a:fillRect/>
          </a:stretch>
        </p:blipFill>
        <p:spPr>
          <a:xfrm>
            <a:off x="7227972" y="3590198"/>
            <a:ext cx="3042209"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1" name="Rectangle 40">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871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E337D567-BA59-0AF5-82AA-682776A99796}"/>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AAB32433-384A-5EF7-800F-273FB71F8FB3}"/>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Como se menciono anteriormente es posible obtener un anidamiento dentro de los paquetes</a:t>
            </a:r>
          </a:p>
        </p:txBody>
      </p:sp>
      <p:pic>
        <p:nvPicPr>
          <p:cNvPr id="8" name="Marcador de contenido 7">
            <a:extLst>
              <a:ext uri="{FF2B5EF4-FFF2-40B4-BE49-F238E27FC236}">
                <a16:creationId xmlns:a16="http://schemas.microsoft.com/office/drawing/2014/main" id="{62BB143C-DB1C-D548-522C-E948F5548CD3}"/>
              </a:ext>
            </a:extLst>
          </p:cNvPr>
          <p:cNvPicPr>
            <a:picLocks noGrp="1" noChangeAspect="1"/>
          </p:cNvPicPr>
          <p:nvPr>
            <p:ph sz="half" idx="2"/>
          </p:nvPr>
        </p:nvPicPr>
        <p:blipFill rotWithShape="1">
          <a:blip r:embed="rId5"/>
          <a:srcRect t="7318" r="1" b="7930"/>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52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E055DBE-9EFA-3949-B3F8-68BD0F56A39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Visibilidad</a:t>
            </a:r>
          </a:p>
        </p:txBody>
      </p:sp>
      <p:sp>
        <p:nvSpPr>
          <p:cNvPr id="5" name="Marcador de contenido 4">
            <a:extLst>
              <a:ext uri="{FF2B5EF4-FFF2-40B4-BE49-F238E27FC236}">
                <a16:creationId xmlns:a16="http://schemas.microsoft.com/office/drawing/2014/main" id="{6E4DE7F3-B1B7-8021-ED5C-7C1C6345E11D}"/>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n-US" sz="1200"/>
              <a:t>Los paquetes también poseen una visibilidad, es decir podremos indicar que acceso tiene un objeto del diagrama en particular.</a:t>
            </a:r>
          </a:p>
          <a:p>
            <a:pPr>
              <a:lnSpc>
                <a:spcPct val="110000"/>
              </a:lnSpc>
            </a:pPr>
            <a:r>
              <a:rPr lang="en-US" sz="1200"/>
              <a:t>Los tipos de visibilidad que más se utilizan en el diagrama de paquetes son:</a:t>
            </a:r>
          </a:p>
          <a:p>
            <a:pPr lvl="1">
              <a:lnSpc>
                <a:spcPct val="110000"/>
              </a:lnSpc>
            </a:pPr>
            <a:r>
              <a:rPr lang="en-US" sz="1200"/>
              <a:t>Publico: significa que no hay encapsulación alguna y que el elemento es visible desde fuera del paquete.</a:t>
            </a:r>
          </a:p>
          <a:p>
            <a:pPr lvl="1">
              <a:lnSpc>
                <a:spcPct val="110000"/>
              </a:lnSpc>
            </a:pPr>
            <a:r>
              <a:rPr lang="en-US" sz="1200"/>
              <a:t>Privado: El elemento no puede ser accedido desde fuera. Se usa para clases del tipo Helper</a:t>
            </a:r>
          </a:p>
        </p:txBody>
      </p:sp>
      <p:pic>
        <p:nvPicPr>
          <p:cNvPr id="8" name="Marcador de contenido 7">
            <a:extLst>
              <a:ext uri="{FF2B5EF4-FFF2-40B4-BE49-F238E27FC236}">
                <a16:creationId xmlns:a16="http://schemas.microsoft.com/office/drawing/2014/main" id="{EBD13CDE-601B-E31B-5AD8-C4AD051ECCDC}"/>
              </a:ext>
            </a:extLst>
          </p:cNvPr>
          <p:cNvPicPr>
            <a:picLocks noGrp="1" noChangeAspect="1"/>
          </p:cNvPicPr>
          <p:nvPr>
            <p:ph sz="half" idx="2"/>
          </p:nvPr>
        </p:nvPicPr>
        <p:blipFill rotWithShape="1">
          <a:blip r:embed="rId5"/>
          <a:srcRect b="18901"/>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76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46AEF2C-09CC-7D8C-6734-5470599AEB8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Relaciones de importación</a:t>
            </a:r>
          </a:p>
        </p:txBody>
      </p:sp>
      <p:sp>
        <p:nvSpPr>
          <p:cNvPr id="5" name="Marcador de contenido 4">
            <a:extLst>
              <a:ext uri="{FF2B5EF4-FFF2-40B4-BE49-F238E27FC236}">
                <a16:creationId xmlns:a16="http://schemas.microsoft.com/office/drawing/2014/main" id="{A9C5E336-5442-F6AB-88A1-09FD1DF9A9A7}"/>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dirty="0" err="1"/>
              <a:t>Esta</a:t>
            </a:r>
            <a:r>
              <a:rPr lang="en-US" sz="1600" dirty="0"/>
              <a:t> </a:t>
            </a:r>
            <a:r>
              <a:rPr lang="en-US" sz="1600" dirty="0" err="1"/>
              <a:t>relación</a:t>
            </a:r>
            <a:r>
              <a:rPr lang="en-US" sz="1600" dirty="0"/>
              <a:t> </a:t>
            </a:r>
            <a:r>
              <a:rPr lang="en-US" sz="1600" dirty="0" err="1"/>
              <a:t>consiste</a:t>
            </a:r>
            <a:r>
              <a:rPr lang="en-US" sz="1600" dirty="0"/>
              <a:t> </a:t>
            </a:r>
            <a:r>
              <a:rPr lang="en-US" sz="1600" dirty="0" err="1"/>
              <a:t>en</a:t>
            </a:r>
            <a:r>
              <a:rPr lang="en-US" sz="1600" dirty="0"/>
              <a:t> </a:t>
            </a:r>
            <a:r>
              <a:rPr lang="en-US" sz="1600" dirty="0" err="1"/>
              <a:t>llevar</a:t>
            </a:r>
            <a:r>
              <a:rPr lang="en-US" sz="1600" dirty="0"/>
              <a:t> un </a:t>
            </a:r>
            <a:r>
              <a:rPr lang="en-US" sz="1600" dirty="0" err="1"/>
              <a:t>objeto</a:t>
            </a:r>
            <a:r>
              <a:rPr lang="en-US" sz="1600" dirty="0"/>
              <a:t> del </a:t>
            </a:r>
            <a:r>
              <a:rPr lang="en-US" sz="1600" dirty="0" err="1"/>
              <a:t>paquete</a:t>
            </a:r>
            <a:r>
              <a:rPr lang="en-US" sz="1600" dirty="0"/>
              <a:t> de </a:t>
            </a:r>
            <a:r>
              <a:rPr lang="en-US" sz="1600" dirty="0" err="1"/>
              <a:t>origen</a:t>
            </a:r>
            <a:r>
              <a:rPr lang="en-US" sz="1600" dirty="0"/>
              <a:t> al </a:t>
            </a:r>
            <a:r>
              <a:rPr lang="en-US" sz="1600" dirty="0" err="1"/>
              <a:t>paquete</a:t>
            </a:r>
            <a:r>
              <a:rPr lang="en-US" sz="1600" dirty="0"/>
              <a:t> de </a:t>
            </a:r>
            <a:r>
              <a:rPr lang="en-US" sz="1600" dirty="0" err="1"/>
              <a:t>destino</a:t>
            </a:r>
            <a:r>
              <a:rPr lang="en-US" sz="1600" dirty="0"/>
              <a:t>. Este </a:t>
            </a:r>
            <a:r>
              <a:rPr lang="en-US" sz="1600" dirty="0" err="1"/>
              <a:t>objeto</a:t>
            </a:r>
            <a:r>
              <a:rPr lang="en-US" sz="1600" dirty="0"/>
              <a:t> forma </a:t>
            </a:r>
            <a:r>
              <a:rPr lang="en-US" sz="1600" dirty="0" err="1"/>
              <a:t>parte</a:t>
            </a:r>
            <a:r>
              <a:rPr lang="en-US" sz="1600" dirty="0"/>
              <a:t> </a:t>
            </a:r>
            <a:r>
              <a:rPr lang="en-US" sz="1600" dirty="0" err="1"/>
              <a:t>entonces</a:t>
            </a:r>
            <a:r>
              <a:rPr lang="en-US" sz="1600" dirty="0"/>
              <a:t> de </a:t>
            </a:r>
            <a:r>
              <a:rPr lang="en-US" sz="1600" dirty="0" err="1"/>
              <a:t>los</a:t>
            </a:r>
            <a:r>
              <a:rPr lang="en-US" sz="1600" dirty="0"/>
              <a:t> </a:t>
            </a:r>
            <a:r>
              <a:rPr lang="en-US" sz="1600" dirty="0" err="1"/>
              <a:t>elementos</a:t>
            </a:r>
            <a:r>
              <a:rPr lang="en-US" sz="1600" dirty="0"/>
              <a:t> </a:t>
            </a:r>
            <a:r>
              <a:rPr lang="en-US" sz="1600" dirty="0" err="1"/>
              <a:t>visibles</a:t>
            </a:r>
            <a:r>
              <a:rPr lang="en-US" sz="1600" dirty="0"/>
              <a:t> del </a:t>
            </a:r>
            <a:r>
              <a:rPr lang="en-US" sz="1600" dirty="0" err="1"/>
              <a:t>empaquetado</a:t>
            </a:r>
            <a:r>
              <a:rPr lang="en-US" sz="1600" dirty="0"/>
              <a:t> de </a:t>
            </a:r>
            <a:r>
              <a:rPr lang="en-US" sz="1600" dirty="0" err="1"/>
              <a:t>destino</a:t>
            </a:r>
            <a:r>
              <a:rPr lang="en-US" sz="1600" dirty="0"/>
              <a:t>. Solo </a:t>
            </a:r>
            <a:r>
              <a:rPr lang="en-US" sz="1600" dirty="0" err="1"/>
              <a:t>si</a:t>
            </a:r>
            <a:r>
              <a:rPr lang="en-US" sz="1600" dirty="0"/>
              <a:t> </a:t>
            </a:r>
            <a:r>
              <a:rPr lang="en-US" sz="1600" dirty="0" err="1"/>
              <a:t>el</a:t>
            </a:r>
            <a:r>
              <a:rPr lang="en-US" sz="1600" dirty="0"/>
              <a:t> </a:t>
            </a:r>
            <a:r>
              <a:rPr lang="en-US" sz="1600" dirty="0" err="1"/>
              <a:t>objeto</a:t>
            </a:r>
            <a:r>
              <a:rPr lang="en-US" sz="1600" dirty="0"/>
              <a:t> es </a:t>
            </a:r>
            <a:r>
              <a:rPr lang="en-US" sz="1600" dirty="0" err="1"/>
              <a:t>publico</a:t>
            </a:r>
            <a:r>
              <a:rPr lang="en-US" sz="1600" dirty="0"/>
              <a:t> </a:t>
            </a:r>
            <a:r>
              <a:rPr lang="en-US" sz="1600" dirty="0" err="1"/>
              <a:t>puede</a:t>
            </a:r>
            <a:r>
              <a:rPr lang="en-US" sz="1600" dirty="0"/>
              <a:t> ser </a:t>
            </a:r>
            <a:r>
              <a:rPr lang="en-US" sz="1600" dirty="0" err="1"/>
              <a:t>importado</a:t>
            </a:r>
            <a:endParaRPr lang="en-US" sz="1600" dirty="0"/>
          </a:p>
        </p:txBody>
      </p:sp>
      <p:pic>
        <p:nvPicPr>
          <p:cNvPr id="8" name="Marcador de contenido 7">
            <a:extLst>
              <a:ext uri="{FF2B5EF4-FFF2-40B4-BE49-F238E27FC236}">
                <a16:creationId xmlns:a16="http://schemas.microsoft.com/office/drawing/2014/main" id="{A9D0C3F6-7F8E-08C8-9221-4A1F70EB3040}"/>
              </a:ext>
            </a:extLst>
          </p:cNvPr>
          <p:cNvPicPr>
            <a:picLocks noGrp="1" noChangeAspect="1"/>
          </p:cNvPicPr>
          <p:nvPr>
            <p:ph sz="half" idx="2"/>
          </p:nvPr>
        </p:nvPicPr>
        <p:blipFill>
          <a:blip r:embed="rId5"/>
          <a:stretch>
            <a:fillRect/>
          </a:stretch>
        </p:blipFill>
        <p:spPr>
          <a:xfrm>
            <a:off x="5432992" y="2830769"/>
            <a:ext cx="4818974" cy="240948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387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extBox 26">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9" name="Rectangle 28">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97DEF86F-3728-3E74-60A1-9F1BACFAB29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Relación de acceso</a:t>
            </a:r>
          </a:p>
        </p:txBody>
      </p:sp>
      <p:sp>
        <p:nvSpPr>
          <p:cNvPr id="7" name="Marcador de contenido 6">
            <a:extLst>
              <a:ext uri="{FF2B5EF4-FFF2-40B4-BE49-F238E27FC236}">
                <a16:creationId xmlns:a16="http://schemas.microsoft.com/office/drawing/2014/main" id="{9A470B83-7B30-10A9-C039-247D908B1AB5}"/>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400" b="0" i="0"/>
              <a:t>Esta relación consiste en llevar un objeto del paquete de origen al paquete de destino. El elemento forma parte entonces de los elementos visibles del paquete de destino.</a:t>
            </a:r>
          </a:p>
          <a:p>
            <a:pPr>
              <a:lnSpc>
                <a:spcPct val="110000"/>
              </a:lnSpc>
            </a:pPr>
            <a:r>
              <a:rPr lang="en-US" sz="1400"/>
              <a:t>Al igual que las relaciones de importación, solo se puede tener acceso a aquellos objetos que estén definidos como públicos</a:t>
            </a:r>
          </a:p>
        </p:txBody>
      </p:sp>
      <p:pic>
        <p:nvPicPr>
          <p:cNvPr id="10" name="Marcador de contenido 9">
            <a:extLst>
              <a:ext uri="{FF2B5EF4-FFF2-40B4-BE49-F238E27FC236}">
                <a16:creationId xmlns:a16="http://schemas.microsoft.com/office/drawing/2014/main" id="{BCD35937-0E72-967C-4C2F-22BADAE6A4E6}"/>
              </a:ext>
            </a:extLst>
          </p:cNvPr>
          <p:cNvPicPr>
            <a:picLocks noGrp="1" noChangeAspect="1"/>
          </p:cNvPicPr>
          <p:nvPr>
            <p:ph sz="half" idx="2"/>
          </p:nvPr>
        </p:nvPicPr>
        <p:blipFill>
          <a:blip r:embed="rId5"/>
          <a:stretch>
            <a:fillRect/>
          </a:stretch>
        </p:blipFill>
        <p:spPr>
          <a:xfrm>
            <a:off x="5432992" y="2710296"/>
            <a:ext cx="4818974" cy="265043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1" name="Rectangle 40">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114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2F69B92-C85D-69FD-DC9E-6BA78FE15356}"/>
              </a:ext>
            </a:extLst>
          </p:cNvPr>
          <p:cNvSpPr>
            <a:spLocks noGrp="1"/>
          </p:cNvSpPr>
          <p:nvPr>
            <p:ph type="title"/>
          </p:nvPr>
        </p:nvSpPr>
        <p:spPr/>
        <p:txBody>
          <a:bodyPr/>
          <a:lstStyle/>
          <a:p>
            <a:r>
              <a:rPr lang="es-CL" dirty="0"/>
              <a:t>Relación de fusión</a:t>
            </a:r>
          </a:p>
        </p:txBody>
      </p:sp>
      <p:sp>
        <p:nvSpPr>
          <p:cNvPr id="5" name="Marcador de contenido 4">
            <a:extLst>
              <a:ext uri="{FF2B5EF4-FFF2-40B4-BE49-F238E27FC236}">
                <a16:creationId xmlns:a16="http://schemas.microsoft.com/office/drawing/2014/main" id="{EA54D091-DA2A-2782-C142-2691BD92E34B}"/>
              </a:ext>
            </a:extLst>
          </p:cNvPr>
          <p:cNvSpPr>
            <a:spLocks noGrp="1"/>
          </p:cNvSpPr>
          <p:nvPr>
            <p:ph idx="1"/>
          </p:nvPr>
        </p:nvSpPr>
        <p:spPr/>
        <p:txBody>
          <a:bodyPr/>
          <a:lstStyle/>
          <a:p>
            <a:r>
              <a:rPr lang="es-CL" sz="2000" dirty="0"/>
              <a:t>Esta relación define una generalización entre los elementos del paquete de origen y los elementos en el paquete de destino que poseen el mismo nombre. </a:t>
            </a:r>
          </a:p>
          <a:p>
            <a:r>
              <a:rPr lang="es-CL" dirty="0"/>
              <a:t>Al igual que relaciones anteriores los elementos privados del paquete de destino no se unirán con los del paquete de origen.</a:t>
            </a:r>
          </a:p>
          <a:p>
            <a:r>
              <a:rPr lang="es-CL" dirty="0"/>
              <a:t>En caso de que existan cualquier </a:t>
            </a:r>
            <a:r>
              <a:rPr lang="es-CL" dirty="0" err="1"/>
              <a:t>sub-paquete</a:t>
            </a:r>
            <a:r>
              <a:rPr lang="es-CL" dirty="0"/>
              <a:t> u objeto dentro del paquete de destino se unirán o combinarán</a:t>
            </a:r>
          </a:p>
        </p:txBody>
      </p:sp>
    </p:spTree>
    <p:extLst>
      <p:ext uri="{BB962C8B-B14F-4D97-AF65-F5344CB8AC3E}">
        <p14:creationId xmlns:p14="http://schemas.microsoft.com/office/powerpoint/2010/main" val="17774290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6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xtBox 7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4" name="Rectangle 73">
            <a:extLst>
              <a:ext uri="{FF2B5EF4-FFF2-40B4-BE49-F238E27FC236}">
                <a16:creationId xmlns:a16="http://schemas.microsoft.com/office/drawing/2014/main" id="{1996F86B-8A8D-482B-AB2B-1A8EE4EF2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BF7B2BC4-6DAA-43BB-BBF8-74F5943185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8" name="Picture 77">
            <a:extLst>
              <a:ext uri="{FF2B5EF4-FFF2-40B4-BE49-F238E27FC236}">
                <a16:creationId xmlns:a16="http://schemas.microsoft.com/office/drawing/2014/main" id="{1E9DBD7B-6F32-47F1-9654-A2CB59691D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79">
            <a:extLst>
              <a:ext uri="{FF2B5EF4-FFF2-40B4-BE49-F238E27FC236}">
                <a16:creationId xmlns:a16="http://schemas.microsoft.com/office/drawing/2014/main" id="{2A06CCF8-E75B-4B55-99FB-2D76CBD12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3F55E8D-2CEA-40CC-84B8-110F9CCFE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03899BD-A4C7-4D2F-B882-E373ADDBF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98659B-E253-DC33-8203-10572DDBE9CA}"/>
              </a:ext>
            </a:extLst>
          </p:cNvPr>
          <p:cNvSpPr>
            <a:spLocks noGrp="1"/>
          </p:cNvSpPr>
          <p:nvPr>
            <p:ph type="title"/>
          </p:nvPr>
        </p:nvSpPr>
        <p:spPr>
          <a:xfrm>
            <a:off x="1969804" y="3428998"/>
            <a:ext cx="2658856" cy="2268559"/>
          </a:xfrm>
        </p:spPr>
        <p:txBody>
          <a:bodyPr vert="horz" lIns="91440" tIns="45720" rIns="91440" bIns="45720" rtlCol="0" anchor="t">
            <a:normAutofit/>
          </a:bodyPr>
          <a:lstStyle/>
          <a:p>
            <a:r>
              <a:rPr lang="en-US" sz="3200"/>
              <a:t>Ejemplo</a:t>
            </a:r>
          </a:p>
        </p:txBody>
      </p:sp>
      <p:pic>
        <p:nvPicPr>
          <p:cNvPr id="5" name="Marcador de contenido 4" descr="Diagrama&#10;&#10;Descripción generada automáticamente">
            <a:extLst>
              <a:ext uri="{FF2B5EF4-FFF2-40B4-BE49-F238E27FC236}">
                <a16:creationId xmlns:a16="http://schemas.microsoft.com/office/drawing/2014/main" id="{DB32D402-7CEC-0C16-6FC1-D79495C8790E}"/>
              </a:ext>
            </a:extLst>
          </p:cNvPr>
          <p:cNvPicPr>
            <a:picLocks noChangeAspect="1"/>
          </p:cNvPicPr>
          <p:nvPr/>
        </p:nvPicPr>
        <p:blipFill rotWithShape="1">
          <a:blip r:embed="rId5">
            <a:extLst>
              <a:ext uri="{28A0092B-C50C-407E-A947-70E740481C1C}">
                <a14:useLocalDpi xmlns:a14="http://schemas.microsoft.com/office/drawing/2010/main" val="0"/>
              </a:ext>
            </a:extLst>
          </a:blip>
          <a:srcRect t="2589" r="1" b="1"/>
          <a:stretch/>
        </p:blipFill>
        <p:spPr>
          <a:xfrm>
            <a:off x="5435859" y="227"/>
            <a:ext cx="5949061" cy="6858000"/>
          </a:xfrm>
          <a:prstGeom prst="rect">
            <a:avLst/>
          </a:prstGeom>
          <a:ln w="12700">
            <a:solidFill>
              <a:schemeClr val="tx1"/>
            </a:solidFill>
          </a:ln>
        </p:spPr>
      </p:pic>
      <p:sp>
        <p:nvSpPr>
          <p:cNvPr id="86" name="Rectangle 85">
            <a:extLst>
              <a:ext uri="{FF2B5EF4-FFF2-40B4-BE49-F238E27FC236}">
                <a16:creationId xmlns:a16="http://schemas.microsoft.com/office/drawing/2014/main" id="{4C7118A3-ECB4-4619-AA16-3E9684D0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11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EB770-A1F4-58D4-2288-78CA1FAB6BE9}"/>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C11B1EF0-CC54-869A-351C-97CA64964C20}"/>
              </a:ext>
            </a:extLst>
          </p:cNvPr>
          <p:cNvSpPr>
            <a:spLocks noGrp="1"/>
          </p:cNvSpPr>
          <p:nvPr>
            <p:ph sz="half" idx="1"/>
          </p:nvPr>
        </p:nvSpPr>
        <p:spPr/>
        <p:txBody>
          <a:bodyPr/>
          <a:lstStyle/>
          <a:p>
            <a:r>
              <a:rPr lang="es-CL" dirty="0"/>
              <a:t>De acuerdo al siguiente diagrama de clases realice un diagrama de paquetes.</a:t>
            </a:r>
          </a:p>
        </p:txBody>
      </p:sp>
      <p:pic>
        <p:nvPicPr>
          <p:cNvPr id="6" name="Marcador de contenido 5" descr="Diagrama&#10;&#10;Descripción generada automáticamente">
            <a:extLst>
              <a:ext uri="{FF2B5EF4-FFF2-40B4-BE49-F238E27FC236}">
                <a16:creationId xmlns:a16="http://schemas.microsoft.com/office/drawing/2014/main" id="{C5728BA2-F92C-4630-E5EA-84A3360FE7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5913" y="2351398"/>
            <a:ext cx="3895725" cy="3399805"/>
          </a:xfrm>
        </p:spPr>
      </p:pic>
    </p:spTree>
    <p:extLst>
      <p:ext uri="{BB962C8B-B14F-4D97-AF65-F5344CB8AC3E}">
        <p14:creationId xmlns:p14="http://schemas.microsoft.com/office/powerpoint/2010/main" val="227333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B2163-9A77-49F8-94BC-138331191888}"/>
              </a:ext>
            </a:extLst>
          </p:cNvPr>
          <p:cNvSpPr>
            <a:spLocks noGrp="1"/>
          </p:cNvSpPr>
          <p:nvPr>
            <p:ph type="title"/>
          </p:nvPr>
        </p:nvSpPr>
        <p:spPr/>
        <p:txBody>
          <a:bodyPr/>
          <a:lstStyle/>
          <a:p>
            <a:r>
              <a:rPr lang="es-CL" dirty="0"/>
              <a:t>Relación de inclusión.</a:t>
            </a:r>
          </a:p>
        </p:txBody>
      </p:sp>
      <p:sp>
        <p:nvSpPr>
          <p:cNvPr id="3" name="Marcador de contenido 2">
            <a:extLst>
              <a:ext uri="{FF2B5EF4-FFF2-40B4-BE49-F238E27FC236}">
                <a16:creationId xmlns:a16="http://schemas.microsoft.com/office/drawing/2014/main" id="{8D77C8D5-C6B5-422B-9031-FE868783769F}"/>
              </a:ext>
            </a:extLst>
          </p:cNvPr>
          <p:cNvSpPr>
            <a:spLocks noGrp="1"/>
          </p:cNvSpPr>
          <p:nvPr>
            <p:ph idx="1"/>
          </p:nvPr>
        </p:nvSpPr>
        <p:spPr/>
        <p:txBody>
          <a:bodyPr>
            <a:normAutofit fontScale="85000" lnSpcReduction="20000"/>
          </a:bodyPr>
          <a:lstStyle/>
          <a:p>
            <a:r>
              <a:rPr lang="es-CL" dirty="0"/>
              <a:t>La relación de inclusión sirve para enriquecer un caso de uso con otro. Dicho enriquecimiento se lleva a cabo mediante una inclusión imperativa y, por tanto, es sistemático.</a:t>
            </a:r>
          </a:p>
          <a:p>
            <a:r>
              <a:rPr lang="es-CL" dirty="0"/>
              <a:t>El caso de uso incluido existe únicamente con ese propósito, ya que no responde a un objetivo de un actor primario. Estos casos de uso son subfunciones.</a:t>
            </a:r>
          </a:p>
          <a:p>
            <a:r>
              <a:rPr lang="es-CL" dirty="0"/>
              <a:t>La inclusión sirve para compartir una funcionalidad común entre varios casos de uso. También puede emplearse para estructurar un caso de uso describiendo sus subfunciones.</a:t>
            </a:r>
          </a:p>
          <a:p>
            <a:r>
              <a:rPr lang="es-CL" b="1" i="1" u="sng" dirty="0"/>
              <a:t>En el diagrama de casos de uso, estas relaciones se representan mediante una flecha discontinua acompañada del estereotipo «</a:t>
            </a:r>
            <a:r>
              <a:rPr lang="es-CL" b="1" i="1" u="sng" dirty="0" err="1"/>
              <a:t>include</a:t>
            </a:r>
            <a:r>
              <a:rPr lang="es-CL" b="1" i="1" u="sng" dirty="0"/>
              <a:t>».</a:t>
            </a:r>
          </a:p>
        </p:txBody>
      </p:sp>
    </p:spTree>
    <p:extLst>
      <p:ext uri="{BB962C8B-B14F-4D97-AF65-F5344CB8AC3E}">
        <p14:creationId xmlns:p14="http://schemas.microsoft.com/office/powerpoint/2010/main" val="3402327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FD7A160-41A4-985B-4419-77C667A6487A}"/>
              </a:ext>
            </a:extLst>
          </p:cNvPr>
          <p:cNvSpPr>
            <a:spLocks noGrp="1"/>
          </p:cNvSpPr>
          <p:nvPr>
            <p:ph type="ctrTitle"/>
          </p:nvPr>
        </p:nvSpPr>
        <p:spPr/>
        <p:txBody>
          <a:bodyPr/>
          <a:lstStyle/>
          <a:p>
            <a:r>
              <a:rPr lang="es-CL" dirty="0"/>
              <a:t>Diagrama de componentes</a:t>
            </a:r>
          </a:p>
        </p:txBody>
      </p:sp>
      <p:sp>
        <p:nvSpPr>
          <p:cNvPr id="5" name="Subtítulo 4">
            <a:extLst>
              <a:ext uri="{FF2B5EF4-FFF2-40B4-BE49-F238E27FC236}">
                <a16:creationId xmlns:a16="http://schemas.microsoft.com/office/drawing/2014/main" id="{AC527920-6F06-CF55-B901-74E6C6BF5058}"/>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681974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BECBBA-6059-009A-3DB2-0E323684557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¿Qué es un componente?</a:t>
            </a:r>
          </a:p>
        </p:txBody>
      </p:sp>
      <p:sp>
        <p:nvSpPr>
          <p:cNvPr id="3" name="Marcador de contenido 2">
            <a:extLst>
              <a:ext uri="{FF2B5EF4-FFF2-40B4-BE49-F238E27FC236}">
                <a16:creationId xmlns:a16="http://schemas.microsoft.com/office/drawing/2014/main" id="{41CE8E00-EAF7-AAE9-82B7-81C4B332E3E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pPr>
              <a:lnSpc>
                <a:spcPct val="110000"/>
              </a:lnSpc>
            </a:pPr>
            <a:r>
              <a:rPr lang="en-US" sz="1100" dirty="0"/>
              <a:t>Un </a:t>
            </a:r>
            <a:r>
              <a:rPr lang="en-US" sz="1100" dirty="0" err="1"/>
              <a:t>componente</a:t>
            </a:r>
            <a:r>
              <a:rPr lang="en-US" sz="1100" dirty="0"/>
              <a:t> es </a:t>
            </a:r>
            <a:r>
              <a:rPr lang="en-US" sz="1100" dirty="0" err="1"/>
              <a:t>una</a:t>
            </a:r>
            <a:r>
              <a:rPr lang="en-US" sz="1100" dirty="0"/>
              <a:t> </a:t>
            </a:r>
            <a:r>
              <a:rPr lang="en-US" sz="1100" dirty="0" err="1"/>
              <a:t>unidad</a:t>
            </a:r>
            <a:r>
              <a:rPr lang="en-US" sz="1100" dirty="0"/>
              <a:t> de software que </a:t>
            </a:r>
            <a:r>
              <a:rPr lang="en-US" sz="1100" dirty="0" err="1"/>
              <a:t>ofrece</a:t>
            </a:r>
            <a:r>
              <a:rPr lang="en-US" sz="1100" dirty="0"/>
              <a:t> </a:t>
            </a:r>
            <a:r>
              <a:rPr lang="en-US" sz="1100" dirty="0" err="1"/>
              <a:t>una</a:t>
            </a:r>
            <a:r>
              <a:rPr lang="en-US" sz="1100" dirty="0"/>
              <a:t> </a:t>
            </a:r>
            <a:r>
              <a:rPr lang="en-US" sz="1100" dirty="0" err="1"/>
              <a:t>serie</a:t>
            </a:r>
            <a:r>
              <a:rPr lang="en-US" sz="1100" dirty="0"/>
              <a:t> de </a:t>
            </a:r>
            <a:r>
              <a:rPr lang="en-US" sz="1100" dirty="0" err="1"/>
              <a:t>servicios</a:t>
            </a:r>
            <a:r>
              <a:rPr lang="en-US" sz="1100" dirty="0"/>
              <a:t> a </a:t>
            </a:r>
            <a:r>
              <a:rPr lang="en-US" sz="1100" dirty="0" err="1"/>
              <a:t>través</a:t>
            </a:r>
            <a:r>
              <a:rPr lang="en-US" sz="1100" dirty="0"/>
              <a:t> de </a:t>
            </a:r>
            <a:r>
              <a:rPr lang="en-US" sz="1100" dirty="0" err="1"/>
              <a:t>una</a:t>
            </a:r>
            <a:r>
              <a:rPr lang="en-US" sz="1100" dirty="0"/>
              <a:t> o </a:t>
            </a:r>
            <a:r>
              <a:rPr lang="en-US" sz="1100" dirty="0" err="1"/>
              <a:t>varias</a:t>
            </a:r>
            <a:r>
              <a:rPr lang="en-US" sz="1100" dirty="0"/>
              <a:t> interfaces. Se </a:t>
            </a:r>
            <a:r>
              <a:rPr lang="en-US" sz="1100" dirty="0" err="1"/>
              <a:t>trata</a:t>
            </a:r>
            <a:r>
              <a:rPr lang="en-US" sz="1100" dirty="0"/>
              <a:t> de </a:t>
            </a:r>
            <a:r>
              <a:rPr lang="en-US" sz="1100" dirty="0" err="1"/>
              <a:t>una</a:t>
            </a:r>
            <a:r>
              <a:rPr lang="en-US" sz="1100" dirty="0"/>
              <a:t> </a:t>
            </a:r>
            <a:r>
              <a:rPr lang="en-US" sz="1100" dirty="0" err="1"/>
              <a:t>caja</a:t>
            </a:r>
            <a:r>
              <a:rPr lang="en-US" sz="1100" dirty="0"/>
              <a:t> </a:t>
            </a:r>
            <a:r>
              <a:rPr lang="en-US" sz="1100" dirty="0" err="1"/>
              <a:t>negra</a:t>
            </a:r>
            <a:r>
              <a:rPr lang="en-US" sz="1100" dirty="0"/>
              <a:t> </a:t>
            </a:r>
            <a:r>
              <a:rPr lang="en-US" sz="1100" dirty="0" err="1"/>
              <a:t>cuyo</a:t>
            </a:r>
            <a:r>
              <a:rPr lang="en-US" sz="1100" dirty="0"/>
              <a:t> </a:t>
            </a:r>
            <a:r>
              <a:rPr lang="en-US" sz="1100" dirty="0" err="1"/>
              <a:t>contenido</a:t>
            </a:r>
            <a:r>
              <a:rPr lang="en-US" sz="1100" dirty="0"/>
              <a:t> </a:t>
            </a:r>
            <a:r>
              <a:rPr lang="en-US" sz="1100" dirty="0" err="1"/>
              <a:t>queda</a:t>
            </a:r>
            <a:r>
              <a:rPr lang="en-US" sz="1100" dirty="0"/>
              <a:t> </a:t>
            </a:r>
            <a:r>
              <a:rPr lang="en-US" sz="1100" dirty="0" err="1"/>
              <a:t>fuera</a:t>
            </a:r>
            <a:r>
              <a:rPr lang="en-US" sz="1100" dirty="0"/>
              <a:t> del </a:t>
            </a:r>
            <a:r>
              <a:rPr lang="en-US" sz="1100" dirty="0" err="1"/>
              <a:t>interés</a:t>
            </a:r>
            <a:r>
              <a:rPr lang="en-US" sz="1100" dirty="0"/>
              <a:t> de </a:t>
            </a:r>
            <a:r>
              <a:rPr lang="en-US" sz="1100" dirty="0" err="1"/>
              <a:t>los</a:t>
            </a:r>
            <a:r>
              <a:rPr lang="en-US" sz="1100" dirty="0"/>
              <a:t> </a:t>
            </a:r>
            <a:r>
              <a:rPr lang="en-US" sz="1100" dirty="0" err="1"/>
              <a:t>clientes</a:t>
            </a:r>
            <a:r>
              <a:rPr lang="en-US" sz="1100" dirty="0"/>
              <a:t>. </a:t>
            </a:r>
          </a:p>
          <a:p>
            <a:pPr>
              <a:lnSpc>
                <a:spcPct val="110000"/>
              </a:lnSpc>
            </a:pPr>
            <a:r>
              <a:rPr lang="en-US" sz="1100" dirty="0"/>
              <a:t>Se </a:t>
            </a:r>
            <a:r>
              <a:rPr lang="en-US" sz="1100" dirty="0" err="1"/>
              <a:t>caracterizan</a:t>
            </a:r>
            <a:r>
              <a:rPr lang="en-US" sz="1100" dirty="0"/>
              <a:t> </a:t>
            </a:r>
            <a:r>
              <a:rPr lang="en-US" sz="1100" dirty="0" err="1"/>
              <a:t>por</a:t>
            </a:r>
            <a:r>
              <a:rPr lang="en-US" sz="1100" dirty="0"/>
              <a:t> </a:t>
            </a:r>
            <a:r>
              <a:rPr lang="en-US" sz="1100" dirty="0" err="1"/>
              <a:t>tener</a:t>
            </a:r>
            <a:r>
              <a:rPr lang="en-US" sz="1100" dirty="0"/>
              <a:t> </a:t>
            </a:r>
            <a:r>
              <a:rPr lang="en-US" sz="1100" dirty="0" err="1"/>
              <a:t>una</a:t>
            </a:r>
            <a:r>
              <a:rPr lang="en-US" sz="1100" dirty="0"/>
              <a:t> vista de alto </a:t>
            </a:r>
            <a:r>
              <a:rPr lang="en-US" sz="1100" dirty="0" err="1"/>
              <a:t>nivel</a:t>
            </a:r>
            <a:r>
              <a:rPr lang="en-US" sz="1100" dirty="0"/>
              <a:t> </a:t>
            </a:r>
            <a:r>
              <a:rPr lang="en-US" sz="1100" dirty="0" err="1"/>
              <a:t>sobre</a:t>
            </a:r>
            <a:r>
              <a:rPr lang="en-US" sz="1100" dirty="0"/>
              <a:t> </a:t>
            </a:r>
            <a:r>
              <a:rPr lang="en-US" sz="1100" dirty="0" err="1"/>
              <a:t>el</a:t>
            </a:r>
            <a:r>
              <a:rPr lang="en-US" sz="1100" dirty="0"/>
              <a:t> </a:t>
            </a:r>
            <a:r>
              <a:rPr lang="en-US" sz="1100" dirty="0" err="1"/>
              <a:t>sistema</a:t>
            </a:r>
            <a:r>
              <a:rPr lang="en-US" sz="1100" dirty="0"/>
              <a:t> y sus </a:t>
            </a:r>
            <a:r>
              <a:rPr lang="en-US" sz="1100" dirty="0" err="1"/>
              <a:t>relaciones</a:t>
            </a:r>
            <a:r>
              <a:rPr lang="en-US" sz="1100" dirty="0"/>
              <a:t>.</a:t>
            </a:r>
          </a:p>
          <a:p>
            <a:pPr>
              <a:lnSpc>
                <a:spcPct val="110000"/>
              </a:lnSpc>
            </a:pPr>
            <a:r>
              <a:rPr lang="en-US" sz="1100" dirty="0"/>
              <a:t>Un </a:t>
            </a:r>
            <a:r>
              <a:rPr lang="en-US" sz="1100" dirty="0" err="1"/>
              <a:t>componente</a:t>
            </a:r>
            <a:r>
              <a:rPr lang="en-US" sz="1100" dirty="0"/>
              <a:t> </a:t>
            </a:r>
            <a:r>
              <a:rPr lang="en-US" sz="1100" dirty="0" err="1"/>
              <a:t>nos</a:t>
            </a:r>
            <a:r>
              <a:rPr lang="en-US" sz="1100" dirty="0"/>
              <a:t> </a:t>
            </a:r>
            <a:r>
              <a:rPr lang="en-US" sz="1100" dirty="0" err="1"/>
              <a:t>va</a:t>
            </a:r>
            <a:r>
              <a:rPr lang="en-US" sz="1100" dirty="0"/>
              <a:t> a </a:t>
            </a:r>
            <a:r>
              <a:rPr lang="en-US" sz="1100" dirty="0" err="1"/>
              <a:t>proveer</a:t>
            </a:r>
            <a:r>
              <a:rPr lang="en-US" sz="1100" dirty="0"/>
              <a:t> de </a:t>
            </a:r>
            <a:r>
              <a:rPr lang="en-US" sz="1100" dirty="0" err="1"/>
              <a:t>diferentes</a:t>
            </a:r>
            <a:r>
              <a:rPr lang="en-US" sz="1100" dirty="0"/>
              <a:t> interfaces que le </a:t>
            </a:r>
            <a:r>
              <a:rPr lang="en-US" sz="1100" dirty="0" err="1"/>
              <a:t>permiten</a:t>
            </a:r>
            <a:r>
              <a:rPr lang="en-US" sz="1100" dirty="0"/>
              <a:t> </a:t>
            </a:r>
            <a:r>
              <a:rPr lang="en-US" sz="1100" dirty="0" err="1"/>
              <a:t>interactuar</a:t>
            </a:r>
            <a:r>
              <a:rPr lang="en-US" sz="1100" dirty="0"/>
              <a:t> o </a:t>
            </a:r>
            <a:r>
              <a:rPr lang="en-US" sz="1100" dirty="0" err="1"/>
              <a:t>proveer</a:t>
            </a:r>
            <a:r>
              <a:rPr lang="en-US" sz="1100" dirty="0"/>
              <a:t> </a:t>
            </a:r>
            <a:r>
              <a:rPr lang="en-US" sz="1100" dirty="0" err="1"/>
              <a:t>servicios</a:t>
            </a:r>
            <a:r>
              <a:rPr lang="en-US" sz="1100" dirty="0"/>
              <a:t>.</a:t>
            </a:r>
          </a:p>
          <a:p>
            <a:pPr>
              <a:lnSpc>
                <a:spcPct val="110000"/>
              </a:lnSpc>
            </a:pPr>
            <a:r>
              <a:rPr lang="en-US" sz="1100" dirty="0"/>
              <a:t>El </a:t>
            </a:r>
            <a:r>
              <a:rPr lang="en-US" sz="1100" dirty="0" err="1"/>
              <a:t>componente</a:t>
            </a:r>
            <a:r>
              <a:rPr lang="en-US" sz="1100" dirty="0"/>
              <a:t> </a:t>
            </a:r>
            <a:r>
              <a:rPr lang="en-US" sz="1100" dirty="0" err="1"/>
              <a:t>puede</a:t>
            </a:r>
            <a:r>
              <a:rPr lang="en-US" sz="1100" dirty="0"/>
              <a:t> ser </a:t>
            </a:r>
            <a:r>
              <a:rPr lang="en-US" sz="1100" dirty="0" err="1"/>
              <a:t>definido</a:t>
            </a:r>
            <a:r>
              <a:rPr lang="en-US" sz="1100" dirty="0"/>
              <a:t> </a:t>
            </a:r>
            <a:r>
              <a:rPr lang="en-US" sz="1100" dirty="0" err="1"/>
              <a:t>como</a:t>
            </a:r>
            <a:r>
              <a:rPr lang="en-US" sz="1100" dirty="0"/>
              <a:t> un </a:t>
            </a:r>
            <a:r>
              <a:rPr lang="en-US" sz="1100" dirty="0" err="1"/>
              <a:t>tipo</a:t>
            </a:r>
            <a:r>
              <a:rPr lang="en-US" sz="1100" dirty="0"/>
              <a:t> de </a:t>
            </a:r>
            <a:r>
              <a:rPr lang="en-US" sz="1100" dirty="0" err="1"/>
              <a:t>subsistema</a:t>
            </a:r>
            <a:r>
              <a:rPr lang="en-US" sz="1100" dirty="0"/>
              <a:t> y es de </a:t>
            </a:r>
            <a:r>
              <a:rPr lang="en-US" sz="1100" dirty="0" err="1"/>
              <a:t>caracter</a:t>
            </a:r>
            <a:r>
              <a:rPr lang="en-US" sz="1100" dirty="0"/>
              <a:t> </a:t>
            </a:r>
            <a:r>
              <a:rPr lang="en-US" sz="1100" dirty="0" err="1"/>
              <a:t>autonomo</a:t>
            </a:r>
            <a:r>
              <a:rPr lang="en-US" sz="1100" dirty="0"/>
              <a:t> y </a:t>
            </a:r>
            <a:r>
              <a:rPr lang="en-US" sz="1100" dirty="0" err="1"/>
              <a:t>encapsulado</a:t>
            </a:r>
            <a:r>
              <a:rPr lang="en-US" sz="1100" dirty="0"/>
              <a:t>.</a:t>
            </a:r>
          </a:p>
          <a:p>
            <a:pPr>
              <a:lnSpc>
                <a:spcPct val="110000"/>
              </a:lnSpc>
            </a:pPr>
            <a:endParaRPr lang="en-US" sz="1100" dirty="0"/>
          </a:p>
        </p:txBody>
      </p:sp>
      <p:pic>
        <p:nvPicPr>
          <p:cNvPr id="6" name="Marcador de contenido 5" descr="Interfaz de usuario gráfica, Aplicación, Tabla, Excel&#10;&#10;Descripción generada automáticamente">
            <a:extLst>
              <a:ext uri="{FF2B5EF4-FFF2-40B4-BE49-F238E27FC236}">
                <a16:creationId xmlns:a16="http://schemas.microsoft.com/office/drawing/2014/main" id="{30118F94-A44D-20BE-C68B-419B44E03CC0}"/>
              </a:ext>
            </a:extLst>
          </p:cNvPr>
          <p:cNvPicPr>
            <a:picLocks noGrp="1" noChangeAspect="1"/>
          </p:cNvPicPr>
          <p:nvPr>
            <p:ph sz="half" idx="2"/>
          </p:nvPr>
        </p:nvPicPr>
        <p:blipFill>
          <a:blip r:embed="rId5"/>
          <a:stretch>
            <a:fillRect/>
          </a:stretch>
        </p:blipFill>
        <p:spPr>
          <a:xfrm>
            <a:off x="5432992" y="2860360"/>
            <a:ext cx="4818974" cy="235030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530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E8FBA-3F67-2EB9-43E3-BD72A9A4FE6A}"/>
              </a:ext>
            </a:extLst>
          </p:cNvPr>
          <p:cNvSpPr>
            <a:spLocks noGrp="1"/>
          </p:cNvSpPr>
          <p:nvPr>
            <p:ph type="title"/>
          </p:nvPr>
        </p:nvSpPr>
        <p:spPr/>
        <p:txBody>
          <a:bodyPr/>
          <a:lstStyle/>
          <a:p>
            <a:r>
              <a:rPr lang="es-CL" dirty="0"/>
              <a:t>Interfaz</a:t>
            </a:r>
          </a:p>
        </p:txBody>
      </p:sp>
      <p:sp>
        <p:nvSpPr>
          <p:cNvPr id="3" name="Marcador de contenido 2">
            <a:extLst>
              <a:ext uri="{FF2B5EF4-FFF2-40B4-BE49-F238E27FC236}">
                <a16:creationId xmlns:a16="http://schemas.microsoft.com/office/drawing/2014/main" id="{1AB7F3AC-B913-5631-E2B9-20C5F8E5F615}"/>
              </a:ext>
            </a:extLst>
          </p:cNvPr>
          <p:cNvSpPr>
            <a:spLocks noGrp="1"/>
          </p:cNvSpPr>
          <p:nvPr>
            <p:ph sz="half" idx="1"/>
          </p:nvPr>
        </p:nvSpPr>
        <p:spPr/>
        <p:txBody>
          <a:bodyPr>
            <a:normAutofit fontScale="77500" lnSpcReduction="20000"/>
          </a:bodyPr>
          <a:lstStyle/>
          <a:p>
            <a:r>
              <a:rPr lang="es-ES" dirty="0"/>
              <a:t>Los componentes pueden depender de otros componentes para realizar operaciones internas. Como los componentes no conocen su estructura interna, sólo dependen de las interfaces de los componentes de los cuales son dependen. </a:t>
            </a:r>
          </a:p>
          <a:p>
            <a:pPr lvl="1"/>
            <a:r>
              <a:rPr lang="es-ES" dirty="0"/>
              <a:t>Estas interfaces reciben el nombre de interfaces necesarias del componente cliente. </a:t>
            </a:r>
          </a:p>
          <a:p>
            <a:pPr lvl="1"/>
            <a:r>
              <a:rPr lang="es-ES" dirty="0"/>
              <a:t>Las interfaces que describen los servicios ofrecidos por un componente se denominan interfaces suministradas.</a:t>
            </a:r>
            <a:endParaRPr lang="es-CL" dirty="0"/>
          </a:p>
        </p:txBody>
      </p:sp>
      <p:pic>
        <p:nvPicPr>
          <p:cNvPr id="6" name="Marcador de contenido 5">
            <a:extLst>
              <a:ext uri="{FF2B5EF4-FFF2-40B4-BE49-F238E27FC236}">
                <a16:creationId xmlns:a16="http://schemas.microsoft.com/office/drawing/2014/main" id="{49272760-35D9-A1AB-5A97-5CDF5F32978D}"/>
              </a:ext>
            </a:extLst>
          </p:cNvPr>
          <p:cNvPicPr>
            <a:picLocks noGrp="1" noChangeAspect="1"/>
          </p:cNvPicPr>
          <p:nvPr>
            <p:ph sz="half" idx="2"/>
          </p:nvPr>
        </p:nvPicPr>
        <p:blipFill>
          <a:blip r:embed="rId2"/>
          <a:stretch>
            <a:fillRect/>
          </a:stretch>
        </p:blipFill>
        <p:spPr>
          <a:xfrm>
            <a:off x="6665913" y="2286316"/>
            <a:ext cx="3895725" cy="3529969"/>
          </a:xfrm>
        </p:spPr>
      </p:pic>
    </p:spTree>
    <p:extLst>
      <p:ext uri="{BB962C8B-B14F-4D97-AF65-F5344CB8AC3E}">
        <p14:creationId xmlns:p14="http://schemas.microsoft.com/office/powerpoint/2010/main" val="803414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CCA1C7-D30B-AFE6-B5AD-78312FD096DF}"/>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r>
              <a:rPr lang="en-US" sz="2800"/>
              <a:t>Ejemplo</a:t>
            </a:r>
          </a:p>
        </p:txBody>
      </p:sp>
      <p:sp>
        <p:nvSpPr>
          <p:cNvPr id="3" name="Marcador de contenido 2">
            <a:extLst>
              <a:ext uri="{FF2B5EF4-FFF2-40B4-BE49-F238E27FC236}">
                <a16:creationId xmlns:a16="http://schemas.microsoft.com/office/drawing/2014/main" id="{F012ECAF-214F-2F0B-A0BE-FB20DE61ECF0}"/>
              </a:ext>
            </a:extLst>
          </p:cNvPr>
          <p:cNvSpPr>
            <a:spLocks noGrp="1"/>
          </p:cNvSpPr>
          <p:nvPr>
            <p:ph sz="half" idx="1"/>
          </p:nvPr>
        </p:nvSpPr>
        <p:spPr>
          <a:xfrm>
            <a:off x="1964444" y="2052116"/>
            <a:ext cx="2664217" cy="3997828"/>
          </a:xfrm>
        </p:spPr>
        <p:txBody>
          <a:bodyPr vert="horz" lIns="91440" tIns="45720" rIns="91440" bIns="45720" rtlCol="0" anchor="ctr">
            <a:normAutofit/>
          </a:bodyPr>
          <a:lstStyle/>
          <a:p>
            <a:r>
              <a:rPr lang="en-US" sz="1600" dirty="0"/>
              <a:t>Un </a:t>
            </a:r>
            <a:r>
              <a:rPr lang="en-US" sz="1600" dirty="0" err="1"/>
              <a:t>componente</a:t>
            </a:r>
            <a:r>
              <a:rPr lang="en-US" sz="1600" dirty="0"/>
              <a:t> de </a:t>
            </a:r>
            <a:r>
              <a:rPr lang="en-US" sz="1600" dirty="0" err="1"/>
              <a:t>gestión</a:t>
            </a:r>
            <a:r>
              <a:rPr lang="en-US" sz="1600" dirty="0"/>
              <a:t> de </a:t>
            </a:r>
            <a:r>
              <a:rPr lang="en-US" sz="1600" dirty="0" err="1"/>
              <a:t>inventario</a:t>
            </a:r>
            <a:r>
              <a:rPr lang="en-US" sz="1600" dirty="0"/>
              <a:t> </a:t>
            </a:r>
            <a:r>
              <a:rPr lang="en-US" sz="1600" dirty="0" err="1"/>
              <a:t>suministra</a:t>
            </a:r>
            <a:r>
              <a:rPr lang="en-US" sz="1600" dirty="0"/>
              <a:t> </a:t>
            </a:r>
            <a:r>
              <a:rPr lang="en-US" sz="1600" dirty="0" err="1"/>
              <a:t>una</a:t>
            </a:r>
            <a:r>
              <a:rPr lang="en-US" sz="1600" dirty="0"/>
              <a:t> </a:t>
            </a:r>
            <a:r>
              <a:rPr lang="en-US" sz="1600" dirty="0" err="1"/>
              <a:t>interfaz</a:t>
            </a:r>
            <a:r>
              <a:rPr lang="en-US" sz="1600" dirty="0"/>
              <a:t> para </a:t>
            </a:r>
            <a:r>
              <a:rPr lang="en-US" sz="1600" dirty="0" err="1"/>
              <a:t>gestionar</a:t>
            </a:r>
            <a:r>
              <a:rPr lang="en-US" sz="1600" dirty="0"/>
              <a:t> </a:t>
            </a:r>
            <a:r>
              <a:rPr lang="en-US" sz="1600" dirty="0" err="1"/>
              <a:t>los</a:t>
            </a:r>
            <a:r>
              <a:rPr lang="en-US" sz="1600" dirty="0"/>
              <a:t> </a:t>
            </a:r>
            <a:r>
              <a:rPr lang="en-US" sz="1600" dirty="0" err="1"/>
              <a:t>productos</a:t>
            </a:r>
            <a:r>
              <a:rPr lang="en-US" sz="1600" dirty="0"/>
              <a:t> y </a:t>
            </a:r>
            <a:r>
              <a:rPr lang="en-US" sz="1600" dirty="0" err="1"/>
              <a:t>una</a:t>
            </a:r>
            <a:r>
              <a:rPr lang="en-US" sz="1600" dirty="0"/>
              <a:t> </a:t>
            </a:r>
            <a:r>
              <a:rPr lang="en-US" sz="1600" dirty="0" err="1"/>
              <a:t>interfaz</a:t>
            </a:r>
            <a:r>
              <a:rPr lang="en-US" sz="1600" dirty="0"/>
              <a:t> para </a:t>
            </a:r>
            <a:r>
              <a:rPr lang="en-US" sz="1600" dirty="0" err="1"/>
              <a:t>gestionar</a:t>
            </a:r>
            <a:r>
              <a:rPr lang="en-US" sz="1600" dirty="0"/>
              <a:t> las </a:t>
            </a:r>
            <a:r>
              <a:rPr lang="en-US" sz="1600" dirty="0" err="1"/>
              <a:t>ventas</a:t>
            </a:r>
            <a:r>
              <a:rPr lang="en-US" sz="1600" dirty="0"/>
              <a:t>. </a:t>
            </a:r>
            <a:r>
              <a:rPr lang="en-US" sz="1600" dirty="0" err="1"/>
              <a:t>Además</a:t>
            </a:r>
            <a:r>
              <a:rPr lang="en-US" sz="1600" dirty="0"/>
              <a:t>, </a:t>
            </a:r>
            <a:r>
              <a:rPr lang="en-US" sz="1600" dirty="0" err="1"/>
              <a:t>requiere</a:t>
            </a:r>
            <a:r>
              <a:rPr lang="en-US" sz="1600" dirty="0"/>
              <a:t> un </a:t>
            </a:r>
            <a:r>
              <a:rPr lang="en-US" sz="1600" dirty="0" err="1"/>
              <a:t>componente</a:t>
            </a:r>
            <a:r>
              <a:rPr lang="en-US" sz="1600" dirty="0"/>
              <a:t> de la base de </a:t>
            </a:r>
            <a:r>
              <a:rPr lang="en-US" sz="1600" dirty="0" err="1"/>
              <a:t>datos</a:t>
            </a:r>
            <a:r>
              <a:rPr lang="en-US" sz="1600" dirty="0"/>
              <a:t>.</a:t>
            </a:r>
          </a:p>
        </p:txBody>
      </p:sp>
      <p:sp>
        <p:nvSpPr>
          <p:cNvPr id="37" name="Rectangle 36">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E0945D7D-AD0C-0BB7-71BC-664F742AE9E0}"/>
              </a:ext>
            </a:extLst>
          </p:cNvPr>
          <p:cNvPicPr>
            <a:picLocks noGrp="1" noChangeAspect="1"/>
          </p:cNvPicPr>
          <p:nvPr>
            <p:ph sz="half" idx="2"/>
          </p:nvPr>
        </p:nvPicPr>
        <p:blipFill>
          <a:blip r:embed="rId5"/>
          <a:stretch>
            <a:fillRect/>
          </a:stretch>
        </p:blipFill>
        <p:spPr>
          <a:xfrm>
            <a:off x="5756053" y="1327030"/>
            <a:ext cx="5303975" cy="4203399"/>
          </a:xfrm>
          <a:prstGeom prst="rect">
            <a:avLst/>
          </a:prstGeom>
          <a:ln w="12700">
            <a:noFill/>
          </a:ln>
        </p:spPr>
      </p:pic>
      <p:sp>
        <p:nvSpPr>
          <p:cNvPr id="39" name="Rectangle 38">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262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18322D-D415-1D0D-870D-5A1FAB2AEF1F}"/>
              </a:ext>
            </a:extLst>
          </p:cNvPr>
          <p:cNvSpPr>
            <a:spLocks noGrp="1"/>
          </p:cNvSpPr>
          <p:nvPr>
            <p:ph type="title"/>
          </p:nvPr>
        </p:nvSpPr>
        <p:spPr>
          <a:xfrm>
            <a:off x="1964445" y="808056"/>
            <a:ext cx="2668106" cy="1077229"/>
          </a:xfrm>
        </p:spPr>
        <p:txBody>
          <a:bodyPr vert="horz" lIns="91440" tIns="45720" rIns="91440" bIns="45720" rtlCol="0" anchor="t">
            <a:normAutofit/>
          </a:bodyPr>
          <a:lstStyle/>
          <a:p>
            <a:pPr algn="l"/>
            <a:endParaRPr lang="en-US" sz="2800"/>
          </a:p>
        </p:txBody>
      </p:sp>
      <p:sp>
        <p:nvSpPr>
          <p:cNvPr id="3" name="Marcador de contenido 2">
            <a:extLst>
              <a:ext uri="{FF2B5EF4-FFF2-40B4-BE49-F238E27FC236}">
                <a16:creationId xmlns:a16="http://schemas.microsoft.com/office/drawing/2014/main" id="{1EA6AABC-7E2D-91C5-B164-021526BCEA8D}"/>
              </a:ext>
            </a:extLst>
          </p:cNvPr>
          <p:cNvSpPr>
            <a:spLocks noGrp="1"/>
          </p:cNvSpPr>
          <p:nvPr>
            <p:ph sz="half" idx="1"/>
          </p:nvPr>
        </p:nvSpPr>
        <p:spPr>
          <a:xfrm>
            <a:off x="1964444" y="2052116"/>
            <a:ext cx="2664217" cy="3997828"/>
          </a:xfrm>
        </p:spPr>
        <p:txBody>
          <a:bodyPr vert="horz" lIns="91440" tIns="45720" rIns="91440" bIns="45720" rtlCol="0" anchor="ctr">
            <a:normAutofit/>
          </a:bodyPr>
          <a:lstStyle/>
          <a:p>
            <a:r>
              <a:rPr lang="en-US" sz="1600" dirty="0"/>
              <a:t>De forma similar </a:t>
            </a:r>
            <a:r>
              <a:rPr lang="en-US" sz="1600" dirty="0" err="1"/>
              <a:t>según</a:t>
            </a:r>
            <a:r>
              <a:rPr lang="en-US" sz="1600" dirty="0"/>
              <a:t> </a:t>
            </a:r>
            <a:r>
              <a:rPr lang="en-US" sz="1600" dirty="0" err="1"/>
              <a:t>algunas</a:t>
            </a:r>
            <a:r>
              <a:rPr lang="en-US" sz="1600" dirty="0"/>
              <a:t> </a:t>
            </a:r>
            <a:r>
              <a:rPr lang="en-US" sz="1600" dirty="0" err="1"/>
              <a:t>otras</a:t>
            </a:r>
            <a:r>
              <a:rPr lang="en-US" sz="1600" dirty="0"/>
              <a:t> </a:t>
            </a:r>
            <a:r>
              <a:rPr lang="en-US" sz="1600" dirty="0" err="1"/>
              <a:t>bibliografias</a:t>
            </a:r>
            <a:r>
              <a:rPr lang="en-US" sz="1600" dirty="0"/>
              <a:t> </a:t>
            </a:r>
            <a:r>
              <a:rPr lang="en-US" sz="1600" dirty="0" err="1"/>
              <a:t>podemos</a:t>
            </a:r>
            <a:r>
              <a:rPr lang="en-US" sz="1600" dirty="0"/>
              <a:t> </a:t>
            </a:r>
            <a:r>
              <a:rPr lang="en-US" sz="1600" dirty="0" err="1"/>
              <a:t>graficar</a:t>
            </a:r>
            <a:r>
              <a:rPr lang="en-US" sz="1600" dirty="0"/>
              <a:t> las interfaces a </a:t>
            </a:r>
            <a:r>
              <a:rPr lang="en-US" sz="1600" dirty="0" err="1"/>
              <a:t>través</a:t>
            </a:r>
            <a:r>
              <a:rPr lang="en-US" sz="1600" dirty="0"/>
              <a:t> de </a:t>
            </a:r>
            <a:r>
              <a:rPr lang="en-US" sz="1600" dirty="0" err="1"/>
              <a:t>relaciones</a:t>
            </a:r>
            <a:r>
              <a:rPr lang="en-US" sz="1600" dirty="0"/>
              <a:t> de </a:t>
            </a:r>
            <a:r>
              <a:rPr lang="en-US" sz="1600" dirty="0" err="1"/>
              <a:t>realización</a:t>
            </a:r>
            <a:r>
              <a:rPr lang="en-US" sz="1600" dirty="0"/>
              <a:t> y </a:t>
            </a:r>
            <a:r>
              <a:rPr lang="en-US" sz="1600" dirty="0" err="1"/>
              <a:t>dependencia</a:t>
            </a:r>
            <a:r>
              <a:rPr lang="en-US" sz="1600" dirty="0"/>
              <a:t>.</a:t>
            </a:r>
          </a:p>
          <a:p>
            <a:r>
              <a:rPr lang="en-US" sz="1600" dirty="0"/>
              <a:t>Para </a:t>
            </a:r>
            <a:r>
              <a:rPr lang="en-US" sz="1600" dirty="0" err="1"/>
              <a:t>esto</a:t>
            </a:r>
            <a:r>
              <a:rPr lang="en-US" sz="1600" dirty="0"/>
              <a:t> </a:t>
            </a:r>
            <a:r>
              <a:rPr lang="en-US" sz="1600" dirty="0" err="1"/>
              <a:t>requerimos</a:t>
            </a:r>
            <a:r>
              <a:rPr lang="en-US" sz="1600" dirty="0"/>
              <a:t> </a:t>
            </a:r>
            <a:r>
              <a:rPr lang="en-US" sz="1600" dirty="0" err="1"/>
              <a:t>utilizar</a:t>
            </a:r>
            <a:r>
              <a:rPr lang="en-US" sz="1600" dirty="0"/>
              <a:t> </a:t>
            </a:r>
            <a:r>
              <a:rPr lang="en-US" sz="1600" dirty="0" err="1"/>
              <a:t>una</a:t>
            </a:r>
            <a:r>
              <a:rPr lang="en-US" sz="1600" dirty="0"/>
              <a:t> interface y </a:t>
            </a:r>
            <a:r>
              <a:rPr lang="en-US" sz="1600" dirty="0" err="1"/>
              <a:t>esto</a:t>
            </a:r>
            <a:r>
              <a:rPr lang="en-US" sz="1600" dirty="0"/>
              <a:t> </a:t>
            </a:r>
            <a:r>
              <a:rPr lang="en-US" sz="1600" dirty="0" err="1"/>
              <a:t>nos</a:t>
            </a:r>
            <a:r>
              <a:rPr lang="en-US" sz="1600" dirty="0"/>
              <a:t> </a:t>
            </a:r>
            <a:r>
              <a:rPr lang="en-US" sz="1600" dirty="0" err="1"/>
              <a:t>ayudará</a:t>
            </a:r>
            <a:r>
              <a:rPr lang="en-US" sz="1600" dirty="0"/>
              <a:t> a </a:t>
            </a:r>
            <a:r>
              <a:rPr lang="en-US" sz="1600" dirty="0" err="1"/>
              <a:t>obtener</a:t>
            </a:r>
            <a:r>
              <a:rPr lang="en-US" sz="1600" dirty="0"/>
              <a:t> mayor </a:t>
            </a:r>
            <a:r>
              <a:rPr lang="en-US" sz="1600" dirty="0" err="1"/>
              <a:t>detalle</a:t>
            </a:r>
            <a:endParaRPr lang="en-US" sz="1600" dirty="0"/>
          </a:p>
          <a:p>
            <a:endParaRPr lang="en-US" sz="1600" dirty="0"/>
          </a:p>
        </p:txBody>
      </p:sp>
      <p:sp>
        <p:nvSpPr>
          <p:cNvPr id="39" name="Rectangle 38">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contenido 7" descr="Diagrama&#10;&#10;Descripción generada automáticamente">
            <a:extLst>
              <a:ext uri="{FF2B5EF4-FFF2-40B4-BE49-F238E27FC236}">
                <a16:creationId xmlns:a16="http://schemas.microsoft.com/office/drawing/2014/main" id="{9F17FD6C-2A14-E0EF-714A-FE1D3FB47F08}"/>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756053" y="1819035"/>
            <a:ext cx="5303975" cy="3219389"/>
          </a:xfrm>
          <a:prstGeom prst="rect">
            <a:avLst/>
          </a:prstGeom>
          <a:ln w="12700">
            <a:noFill/>
          </a:ln>
        </p:spPr>
      </p:pic>
      <p:sp>
        <p:nvSpPr>
          <p:cNvPr id="41" name="Rectangle 40">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135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85626C7-6191-831E-FFE6-A1A19D177B6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dirty="0"/>
              <a:t>Puerto</a:t>
            </a:r>
          </a:p>
        </p:txBody>
      </p:sp>
      <p:sp>
        <p:nvSpPr>
          <p:cNvPr id="3" name="Marcador de contenido 2">
            <a:extLst>
              <a:ext uri="{FF2B5EF4-FFF2-40B4-BE49-F238E27FC236}">
                <a16:creationId xmlns:a16="http://schemas.microsoft.com/office/drawing/2014/main" id="{4CBF4F8C-9EFC-CDA0-2F7E-ADA8C3430684}"/>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pPr>
              <a:lnSpc>
                <a:spcPct val="110000"/>
              </a:lnSpc>
            </a:pPr>
            <a:r>
              <a:rPr lang="en-US" sz="1400"/>
              <a:t>Los componentes pueden integrar puertos, que son puntos de interacción con los objetos externos o, de manera interna, entre las partes del componente.</a:t>
            </a:r>
          </a:p>
          <a:p>
            <a:pPr>
              <a:lnSpc>
                <a:spcPct val="110000"/>
              </a:lnSpc>
            </a:pPr>
            <a:r>
              <a:rPr lang="en-US" sz="1400"/>
              <a:t>Cada puerto posee una o varias interfaces suministradas o requeridas. Estas definen las posibles interacciones del puerto. Cada interfaz puede ser bien una interfaz suministrada o bien una interfaz requerida.</a:t>
            </a:r>
          </a:p>
          <a:p>
            <a:pPr>
              <a:lnSpc>
                <a:spcPct val="110000"/>
              </a:lnSpc>
            </a:pPr>
            <a:endParaRPr lang="en-US" sz="1400"/>
          </a:p>
        </p:txBody>
      </p:sp>
      <p:pic>
        <p:nvPicPr>
          <p:cNvPr id="7" name="Marcador de contenido 6" descr="Diagrama&#10;&#10;Descripción generada automáticamente">
            <a:extLst>
              <a:ext uri="{FF2B5EF4-FFF2-40B4-BE49-F238E27FC236}">
                <a16:creationId xmlns:a16="http://schemas.microsoft.com/office/drawing/2014/main" id="{6B807DA4-E008-283D-9DFE-A3C60D8C0627}"/>
              </a:ext>
            </a:extLst>
          </p:cNvPr>
          <p:cNvPicPr>
            <a:picLocks noGrp="1" noChangeAspect="1"/>
          </p:cNvPicPr>
          <p:nvPr>
            <p:ph sz="half" idx="2"/>
          </p:nvPr>
        </p:nvPicPr>
        <p:blipFill rotWithShape="1">
          <a:blip r:embed="rId5"/>
          <a:srcRect r="-4" b="15400"/>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8489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F9D62E9-EFE9-DC4E-5DC5-F0E2B0939410}"/>
              </a:ext>
            </a:extLst>
          </p:cNvPr>
          <p:cNvSpPr>
            <a:spLocks noGrp="1"/>
          </p:cNvSpPr>
          <p:nvPr>
            <p:ph type="title"/>
          </p:nvPr>
        </p:nvSpPr>
        <p:spPr/>
        <p:txBody>
          <a:bodyPr/>
          <a:lstStyle/>
          <a:p>
            <a:r>
              <a:rPr lang="es-CL" dirty="0"/>
              <a:t>Estereotipos de un componente</a:t>
            </a:r>
          </a:p>
        </p:txBody>
      </p:sp>
      <p:sp>
        <p:nvSpPr>
          <p:cNvPr id="6" name="Marcador de contenido 5">
            <a:extLst>
              <a:ext uri="{FF2B5EF4-FFF2-40B4-BE49-F238E27FC236}">
                <a16:creationId xmlns:a16="http://schemas.microsoft.com/office/drawing/2014/main" id="{4BA09712-0376-7773-131A-34059880B022}"/>
              </a:ext>
            </a:extLst>
          </p:cNvPr>
          <p:cNvSpPr>
            <a:spLocks noGrp="1"/>
          </p:cNvSpPr>
          <p:nvPr>
            <p:ph idx="1"/>
          </p:nvPr>
        </p:nvSpPr>
        <p:spPr/>
        <p:txBody>
          <a:bodyPr>
            <a:normAutofit fontScale="70000" lnSpcReduction="20000"/>
          </a:bodyPr>
          <a:lstStyle/>
          <a:p>
            <a:r>
              <a:rPr lang="es-ES" dirty="0"/>
              <a:t>«</a:t>
            </a:r>
            <a:r>
              <a:rPr lang="es-ES" dirty="0" err="1"/>
              <a:t>specification</a:t>
            </a:r>
            <a:r>
              <a:rPr lang="es-ES" dirty="0"/>
              <a:t>»: este estereotipo indica que se trata de un componente que especifica únicamente interfaces suministradas y requeridas.</a:t>
            </a:r>
          </a:p>
          <a:p>
            <a:r>
              <a:rPr lang="es-ES" dirty="0"/>
              <a:t>«</a:t>
            </a:r>
            <a:r>
              <a:rPr lang="es-ES" dirty="0" err="1"/>
              <a:t>implement</a:t>
            </a:r>
            <a:r>
              <a:rPr lang="es-ES" dirty="0"/>
              <a:t>»: este estereotipo indica que se trata de un componente que no especifica ninguna otra interfaz, aunque introduce la implementación de otro componente cuyo estereotipo es «</a:t>
            </a:r>
            <a:r>
              <a:rPr lang="es-ES" dirty="0" err="1"/>
              <a:t>specification</a:t>
            </a:r>
            <a:r>
              <a:rPr lang="es-ES" dirty="0"/>
              <a:t>».</a:t>
            </a:r>
          </a:p>
          <a:p>
            <a:r>
              <a:rPr lang="es-ES" dirty="0"/>
              <a:t>«</a:t>
            </a:r>
            <a:r>
              <a:rPr lang="es-ES" dirty="0" err="1"/>
              <a:t>entity</a:t>
            </a:r>
            <a:r>
              <a:rPr lang="es-ES" dirty="0"/>
              <a:t>»: el componente memoriza información persistente.</a:t>
            </a:r>
          </a:p>
          <a:p>
            <a:r>
              <a:rPr lang="es-ES" dirty="0"/>
              <a:t>«</a:t>
            </a:r>
            <a:r>
              <a:rPr lang="es-ES" dirty="0" err="1"/>
              <a:t>process</a:t>
            </a:r>
            <a:r>
              <a:rPr lang="es-ES" dirty="0"/>
              <a:t>»: la ejecución del componente está basada en un proceso, un hilo o transacciones.</a:t>
            </a:r>
          </a:p>
          <a:p>
            <a:r>
              <a:rPr lang="es-ES" dirty="0"/>
              <a:t>«</a:t>
            </a:r>
            <a:r>
              <a:rPr lang="es-ES" dirty="0" err="1"/>
              <a:t>subsystem</a:t>
            </a:r>
            <a:r>
              <a:rPr lang="es-ES" dirty="0"/>
              <a:t>»: el componente implementa una parte de un sistema más importante, que puede estar, a su vez, descrita por un componente.</a:t>
            </a:r>
          </a:p>
          <a:p>
            <a:r>
              <a:rPr lang="es-ES" dirty="0"/>
              <a:t>«</a:t>
            </a:r>
            <a:r>
              <a:rPr lang="es-ES" dirty="0" err="1"/>
              <a:t>service</a:t>
            </a:r>
            <a:r>
              <a:rPr lang="es-ES" dirty="0"/>
              <a:t>»: el componente posee una funcionalidad puramente funcional, sin estado.</a:t>
            </a:r>
          </a:p>
        </p:txBody>
      </p:sp>
    </p:spTree>
    <p:extLst>
      <p:ext uri="{BB962C8B-B14F-4D97-AF65-F5344CB8AC3E}">
        <p14:creationId xmlns:p14="http://schemas.microsoft.com/office/powerpoint/2010/main" val="10165078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98234-EC9D-C530-0D82-8C5644343383}"/>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E802349E-15D0-1989-47AB-43C1D894CF61}"/>
              </a:ext>
            </a:extLst>
          </p:cNvPr>
          <p:cNvSpPr>
            <a:spLocks noGrp="1"/>
          </p:cNvSpPr>
          <p:nvPr>
            <p:ph idx="1"/>
          </p:nvPr>
        </p:nvSpPr>
        <p:spPr/>
        <p:txBody>
          <a:bodyPr/>
          <a:lstStyle/>
          <a:p>
            <a:r>
              <a:rPr lang="es-ES" dirty="0"/>
              <a:t>En la orientación a objetos, la arquitectura del software de un sistema está construida por un compendio de componentes vinculados por interfaces suministradas e interfaces necesarias. El diagrama de componentes describe esta arquitectura.</a:t>
            </a:r>
          </a:p>
          <a:p>
            <a:r>
              <a:rPr lang="es-ES" dirty="0"/>
              <a:t>Los conectores que relacionan las interfaces requeridas con las interfaces suministradas se denominan conectores de ensamblado.</a:t>
            </a:r>
          </a:p>
        </p:txBody>
      </p:sp>
    </p:spTree>
    <p:extLst>
      <p:ext uri="{BB962C8B-B14F-4D97-AF65-F5344CB8AC3E}">
        <p14:creationId xmlns:p14="http://schemas.microsoft.com/office/powerpoint/2010/main" val="451232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DCD9B-F56C-6A46-1733-6701EB7A410F}"/>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7EB0C271-1AD6-B93C-FECD-3EE39422626C}"/>
              </a:ext>
            </a:extLst>
          </p:cNvPr>
          <p:cNvSpPr>
            <a:spLocks noGrp="1"/>
          </p:cNvSpPr>
          <p:nvPr>
            <p:ph idx="1"/>
          </p:nvPr>
        </p:nvSpPr>
        <p:spPr/>
        <p:txBody>
          <a:bodyPr/>
          <a:lstStyle/>
          <a:p>
            <a:r>
              <a:rPr lang="es-ES" dirty="0"/>
              <a:t>El sistema de información de una tienda de venta de instrumentos musicales está formado por un conjunto de componentes. Realice el diagrama de componentes de dicho sistema. Los componentes administran en la pantalla del vendedor una ventana dedicada a la gestión de los instrumentos y otra dedicada a la gestión de las ventas de estos instrumentos, respectivamente. Como todo sistema también posee un componente que se encarga de la comunicación con la BD</a:t>
            </a:r>
            <a:endParaRPr lang="es-CL" dirty="0"/>
          </a:p>
        </p:txBody>
      </p:sp>
    </p:spTree>
    <p:extLst>
      <p:ext uri="{BB962C8B-B14F-4D97-AF65-F5344CB8AC3E}">
        <p14:creationId xmlns:p14="http://schemas.microsoft.com/office/powerpoint/2010/main" val="366687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4"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5"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61"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3"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AB651F-66CE-4F9B-B024-1EB2696183C2}"/>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12A77CF3-9BF4-4435-B5ED-45B22A48F83C}"/>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A la hora de adquirir un caballo o una yegua, el comprador comprueba que tenga las vacunas en regla. Por consiguiente, el caso de uso de compra de un semental incluye dicha verificación</a:t>
            </a:r>
          </a:p>
        </p:txBody>
      </p:sp>
      <p:pic>
        <p:nvPicPr>
          <p:cNvPr id="6" name="Marcador de contenido 5" descr="Diagrama&#10;&#10;Descripción generada automáticamente">
            <a:extLst>
              <a:ext uri="{FF2B5EF4-FFF2-40B4-BE49-F238E27FC236}">
                <a16:creationId xmlns:a16="http://schemas.microsoft.com/office/drawing/2014/main" id="{D304B7CD-1D39-4165-A402-520D8DAFF410}"/>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36565" y="2348779"/>
            <a:ext cx="3811828"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21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6">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AA619214-AD5C-424A-A7C2-DF06C724EDAE}"/>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n-US" sz="1700"/>
              <a:t>La inclusión puede emplearse también para descomponer el interior de un caso de uso sin compartir el caso incluido. En la figura, la comprobación de los partos de una yegua no se comparte, pero su presencia ilustra bien que dicha comprobación forma parte de los puntos estudiados durante la compra de la yegua.</a:t>
            </a:r>
          </a:p>
        </p:txBody>
      </p:sp>
      <p:pic>
        <p:nvPicPr>
          <p:cNvPr id="8" name="Marcador de contenido 7" descr="Diagrama&#10;&#10;Descripción generada automáticamente">
            <a:extLst>
              <a:ext uri="{FF2B5EF4-FFF2-40B4-BE49-F238E27FC236}">
                <a16:creationId xmlns:a16="http://schemas.microsoft.com/office/drawing/2014/main" id="{0857BC31-380A-49DC-80DD-8BBA22DE834B}"/>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094766" y="1370990"/>
            <a:ext cx="4651619" cy="41166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8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265</TotalTime>
  <Words>2835</Words>
  <Application>Microsoft Office PowerPoint</Application>
  <PresentationFormat>Widescreen</PresentationFormat>
  <Paragraphs>176</Paragraphs>
  <Slides>78</Slides>
  <Notes>0</Notes>
  <HiddenSlides>0</HiddenSlides>
  <MMClips>0</MMClips>
  <ScaleCrop>false</ScaleCrop>
  <HeadingPairs>
    <vt:vector size="4" baseType="variant">
      <vt:variant>
        <vt:lpstr>Theme</vt:lpstr>
      </vt:variant>
      <vt:variant>
        <vt:i4>2</vt:i4>
      </vt:variant>
      <vt:variant>
        <vt:lpstr>Slide Titles</vt:lpstr>
      </vt:variant>
      <vt:variant>
        <vt:i4>78</vt:i4>
      </vt:variant>
    </vt:vector>
  </HeadingPairs>
  <TitlesOfParts>
    <vt:vector size="80" baseType="lpstr">
      <vt:lpstr>Madison</vt:lpstr>
      <vt:lpstr>Madison</vt:lpstr>
      <vt:lpstr>Diagramas UML</vt:lpstr>
      <vt:lpstr>Diagrama casos de uso</vt:lpstr>
      <vt:lpstr>¿En que consiste?</vt:lpstr>
      <vt:lpstr>PowerPoint Presentation</vt:lpstr>
      <vt:lpstr>PowerPoint Presentation</vt:lpstr>
      <vt:lpstr>Relaciones entre los casos de uso</vt:lpstr>
      <vt:lpstr>Relación de inclusión.</vt:lpstr>
      <vt:lpstr>PowerPoint Presentation</vt:lpstr>
      <vt:lpstr>PowerPoint Presentation</vt:lpstr>
      <vt:lpstr>Extensión.</vt:lpstr>
      <vt:lpstr>PowerPoint Presentation</vt:lpstr>
      <vt:lpstr>Especialización y generalización de los casos de uso </vt:lpstr>
      <vt:lpstr>PowerPoint Presentation</vt:lpstr>
      <vt:lpstr>Especificación casos de uso</vt:lpstr>
      <vt:lpstr>¿En que consiste la especificación de los casos de uso?</vt:lpstr>
      <vt:lpstr>PowerPoint Presentation</vt:lpstr>
      <vt:lpstr>Tabla para la construcción</vt:lpstr>
      <vt:lpstr>Ejemplo</vt:lpstr>
      <vt:lpstr>Actividad</vt:lpstr>
      <vt:lpstr>Diagrama de secuencias</vt:lpstr>
      <vt:lpstr>¿Qué es un diagrama de secuencias?</vt:lpstr>
      <vt:lpstr>PowerPoint Presentation</vt:lpstr>
      <vt:lpstr>Línea de vida </vt:lpstr>
      <vt:lpstr>Ejemplo</vt:lpstr>
      <vt:lpstr>Mensajes</vt:lpstr>
      <vt:lpstr>PowerPoint Presentation</vt:lpstr>
      <vt:lpstr>PowerPoint Presentation</vt:lpstr>
      <vt:lpstr>PowerPoint Presentation</vt:lpstr>
      <vt:lpstr>PowerPoint Presentation</vt:lpstr>
      <vt:lpstr>Mensaje sincrónico</vt:lpstr>
      <vt:lpstr>Mensajes asincrónicos</vt:lpstr>
      <vt:lpstr>Fragmentos (fragments)</vt:lpstr>
      <vt:lpstr>PowerPoint Presentation</vt:lpstr>
      <vt:lpstr>Fragmento alternativo (alt)</vt:lpstr>
      <vt:lpstr>Ejemplo</vt:lpstr>
      <vt:lpstr>Fragmento de repetición (loop)</vt:lpstr>
      <vt:lpstr>Ejemplo</vt:lpstr>
      <vt:lpstr>Fragmento de opción</vt:lpstr>
      <vt:lpstr>Ejemplo</vt:lpstr>
      <vt:lpstr>Mensaje de creación</vt:lpstr>
      <vt:lpstr>Ejemplo</vt:lpstr>
      <vt:lpstr>Mensaje de eliminación</vt:lpstr>
      <vt:lpstr>Actividad</vt:lpstr>
      <vt:lpstr>Diagramas de actividad</vt:lpstr>
      <vt:lpstr>PowerPoint Presentation</vt:lpstr>
      <vt:lpstr>PowerPoint Presentation</vt:lpstr>
      <vt:lpstr>La actividad</vt:lpstr>
      <vt:lpstr>PowerPoint Presentation</vt:lpstr>
      <vt:lpstr>Las relaciones entre actividades</vt:lpstr>
      <vt:lpstr>PowerPoint Presentation</vt:lpstr>
      <vt:lpstr>PowerPoint Presentation</vt:lpstr>
      <vt:lpstr>PowerPoint Presentation</vt:lpstr>
      <vt:lpstr>PowerPoint Presentation</vt:lpstr>
      <vt:lpstr>Actividad</vt:lpstr>
      <vt:lpstr>Solución</vt:lpstr>
      <vt:lpstr>Particiones o calles</vt:lpstr>
      <vt:lpstr>Actividad</vt:lpstr>
      <vt:lpstr>Solución</vt:lpstr>
      <vt:lpstr>Diagramas de Paquetes</vt:lpstr>
      <vt:lpstr>¿En que consiste?</vt:lpstr>
      <vt:lpstr>PowerPoint Presentation</vt:lpstr>
      <vt:lpstr>Notación del diagrama de paquetes</vt:lpstr>
      <vt:lpstr>PowerPoint Presentation</vt:lpstr>
      <vt:lpstr>Visibilidad</vt:lpstr>
      <vt:lpstr>Relaciones de importación</vt:lpstr>
      <vt:lpstr>Relación de acceso</vt:lpstr>
      <vt:lpstr>Relación de fusión</vt:lpstr>
      <vt:lpstr>Ejemplo</vt:lpstr>
      <vt:lpstr>Actividad</vt:lpstr>
      <vt:lpstr>Diagrama de componentes</vt:lpstr>
      <vt:lpstr>¿Qué es un componente?</vt:lpstr>
      <vt:lpstr>Interfaz</vt:lpstr>
      <vt:lpstr>Ejemplo</vt:lpstr>
      <vt:lpstr>PowerPoint Presentation</vt:lpstr>
      <vt:lpstr>Puerto</vt:lpstr>
      <vt:lpstr>Estereotipos de un componente</vt:lpstr>
      <vt:lpstr>PowerPoint Presentation</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FELIPE ANTONIO OLIVARES ACUNA</dc:creator>
  <cp:lastModifiedBy>FELIPE ANTONIO OLIVARES ACUNA</cp:lastModifiedBy>
  <cp:revision>6</cp:revision>
  <dcterms:created xsi:type="dcterms:W3CDTF">2022-06-14T02:16:48Z</dcterms:created>
  <dcterms:modified xsi:type="dcterms:W3CDTF">2022-07-05T16:05:45Z</dcterms:modified>
</cp:coreProperties>
</file>