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6" r:id="rId4"/>
    <p:sldId id="259" r:id="rId5"/>
    <p:sldId id="260" r:id="rId6"/>
    <p:sldId id="267" r:id="rId7"/>
    <p:sldId id="268" r:id="rId8"/>
    <p:sldId id="262" r:id="rId9"/>
    <p:sldId id="269" r:id="rId10"/>
    <p:sldId id="270" r:id="rId11"/>
    <p:sldId id="261" r:id="rId12"/>
    <p:sldId id="271" r:id="rId13"/>
    <p:sldId id="263" r:id="rId14"/>
    <p:sldId id="272" r:id="rId1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5/31/2022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5/31/2022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5/31/2022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5/31/2022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5/31/2022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5/31/2022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B34E6-267A-4D7A-8177-15EC2AA12007}"/>
              </a:ext>
            </a:extLst>
          </p:cNvPr>
          <p:cNvSpPr>
            <a:spLocks noGrp="1"/>
          </p:cNvSpPr>
          <p:nvPr>
            <p:ph type="ctrTitle"/>
          </p:nvPr>
        </p:nvSpPr>
        <p:spPr/>
        <p:txBody>
          <a:bodyPr>
            <a:normAutofit fontScale="90000"/>
          </a:bodyPr>
          <a:lstStyle/>
          <a:p>
            <a:r>
              <a:rPr lang="es-CL" dirty="0"/>
              <a:t>Modelo</a:t>
            </a:r>
            <a:br>
              <a:rPr lang="es-CL" dirty="0"/>
            </a:br>
            <a:r>
              <a:rPr lang="es-CL" dirty="0"/>
              <a:t>Entidad-Relación</a:t>
            </a:r>
          </a:p>
        </p:txBody>
      </p:sp>
      <p:sp>
        <p:nvSpPr>
          <p:cNvPr id="3" name="Subtítulo 2">
            <a:extLst>
              <a:ext uri="{FF2B5EF4-FFF2-40B4-BE49-F238E27FC236}">
                <a16:creationId xmlns:a16="http://schemas.microsoft.com/office/drawing/2014/main" id="{32846E7E-CFF8-44C9-A300-6AB6A4275A8C}"/>
              </a:ext>
            </a:extLst>
          </p:cNvPr>
          <p:cNvSpPr>
            <a:spLocks noGrp="1"/>
          </p:cNvSpPr>
          <p:nvPr>
            <p:ph type="subTitle" idx="1"/>
          </p:nvPr>
        </p:nvSpPr>
        <p:spPr/>
        <p:txBody>
          <a:bodyPr/>
          <a:lstStyle/>
          <a:p>
            <a:endParaRPr lang="es-CL" dirty="0"/>
          </a:p>
        </p:txBody>
      </p:sp>
    </p:spTree>
    <p:extLst>
      <p:ext uri="{BB962C8B-B14F-4D97-AF65-F5344CB8AC3E}">
        <p14:creationId xmlns:p14="http://schemas.microsoft.com/office/powerpoint/2010/main" val="1094121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28EFE003-9D09-41C6-96F7-08F412E93E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24">
            <a:extLst>
              <a:ext uri="{FF2B5EF4-FFF2-40B4-BE49-F238E27FC236}">
                <a16:creationId xmlns:a16="http://schemas.microsoft.com/office/drawing/2014/main" id="{6C1CA64A-BFC0-4049-8FD1-6EB8DD837F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7" name="Rectangle 26">
            <a:extLst>
              <a:ext uri="{FF2B5EF4-FFF2-40B4-BE49-F238E27FC236}">
                <a16:creationId xmlns:a16="http://schemas.microsoft.com/office/drawing/2014/main" id="{8813CE82-4287-411D-B8F5-A58090D4B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C5805B62-836B-4F13-A8A3-9A7A777F1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F30ECDC5-1E4A-46CE-BE82-F6E27CC2C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18D50559-9A72-4280-9D04-45F7A5598F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TextBox 34">
            <a:extLst>
              <a:ext uri="{FF2B5EF4-FFF2-40B4-BE49-F238E27FC236}">
                <a16:creationId xmlns:a16="http://schemas.microsoft.com/office/drawing/2014/main" id="{4E1EB040-7C69-463D-B15C-3AB2F5599A8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37" name="Rectangle 36">
            <a:extLst>
              <a:ext uri="{FF2B5EF4-FFF2-40B4-BE49-F238E27FC236}">
                <a16:creationId xmlns:a16="http://schemas.microsoft.com/office/drawing/2014/main" id="{8FD065D1-11AD-4991-BCCC-705C3D2C7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F1EF33C9-DE00-4F42-A3BD-D5368B2684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1" name="Picture 40">
            <a:extLst>
              <a:ext uri="{FF2B5EF4-FFF2-40B4-BE49-F238E27FC236}">
                <a16:creationId xmlns:a16="http://schemas.microsoft.com/office/drawing/2014/main" id="{BF592CC2-BAE2-400D-B745-ACC37371CE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3" name="Rectangle 42">
            <a:extLst>
              <a:ext uri="{FF2B5EF4-FFF2-40B4-BE49-F238E27FC236}">
                <a16:creationId xmlns:a16="http://schemas.microsoft.com/office/drawing/2014/main" id="{652872B7-5631-436E-B6A1-CF29F3629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CF0C6B2-55EC-4B63-8446-617E0B70A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2AE2731-47CD-479F-943F-E53769898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06D5C1-BEF2-53F6-418A-27371849521D}"/>
              </a:ext>
            </a:extLst>
          </p:cNvPr>
          <p:cNvSpPr>
            <a:spLocks noGrp="1"/>
          </p:cNvSpPr>
          <p:nvPr>
            <p:ph type="title"/>
          </p:nvPr>
        </p:nvSpPr>
        <p:spPr>
          <a:xfrm>
            <a:off x="7548117" y="808056"/>
            <a:ext cx="3024722" cy="1077229"/>
          </a:xfrm>
        </p:spPr>
        <p:txBody>
          <a:bodyPr vert="horz" lIns="91440" tIns="45720" rIns="91440" bIns="45720" rtlCol="0" anchor="t">
            <a:normAutofit/>
          </a:bodyPr>
          <a:lstStyle/>
          <a:p>
            <a:pPr algn="l"/>
            <a:r>
              <a:rPr lang="en-US" sz="2800" dirty="0" err="1"/>
              <a:t>Tipos</a:t>
            </a:r>
            <a:r>
              <a:rPr lang="en-US" sz="2800" dirty="0"/>
              <a:t> de </a:t>
            </a:r>
            <a:r>
              <a:rPr lang="en-US" sz="2800" dirty="0" err="1"/>
              <a:t>atributo</a:t>
            </a:r>
            <a:endParaRPr lang="en-US" sz="2800" dirty="0"/>
          </a:p>
        </p:txBody>
      </p:sp>
      <p:sp>
        <p:nvSpPr>
          <p:cNvPr id="49" name="Rectangle 48">
            <a:extLst>
              <a:ext uri="{FF2B5EF4-FFF2-40B4-BE49-F238E27FC236}">
                <a16:creationId xmlns:a16="http://schemas.microsoft.com/office/drawing/2014/main" id="{B7A002C5-3B3D-4E57-8E22-3671E772B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761" y="0"/>
            <a:ext cx="55674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Marcador de contenido 11">
            <a:extLst>
              <a:ext uri="{FF2B5EF4-FFF2-40B4-BE49-F238E27FC236}">
                <a16:creationId xmlns:a16="http://schemas.microsoft.com/office/drawing/2014/main" id="{0759337E-DEF0-6E1A-F72F-B868318C16B7}"/>
              </a:ext>
            </a:extLst>
          </p:cNvPr>
          <p:cNvPicPr>
            <a:picLocks noGrp="1" noChangeAspect="1"/>
          </p:cNvPicPr>
          <p:nvPr>
            <p:ph sz="half" idx="2"/>
          </p:nvPr>
        </p:nvPicPr>
        <p:blipFill>
          <a:blip r:embed="rId5"/>
          <a:stretch>
            <a:fillRect/>
          </a:stretch>
        </p:blipFill>
        <p:spPr>
          <a:xfrm>
            <a:off x="1323529" y="646429"/>
            <a:ext cx="4929953" cy="2291761"/>
          </a:xfrm>
          <a:prstGeom prst="rect">
            <a:avLst/>
          </a:prstGeom>
          <a:ln w="12700">
            <a:noFill/>
          </a:ln>
        </p:spPr>
      </p:pic>
      <p:sp>
        <p:nvSpPr>
          <p:cNvPr id="66" name="Rectangle 50">
            <a:extLst>
              <a:ext uri="{FF2B5EF4-FFF2-40B4-BE49-F238E27FC236}">
                <a16:creationId xmlns:a16="http://schemas.microsoft.com/office/drawing/2014/main" id="{71F7A37C-17BE-4470-B150-FEFE9F114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5850" y="235399"/>
            <a:ext cx="5079942" cy="3108535"/>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Imagen 15">
            <a:extLst>
              <a:ext uri="{FF2B5EF4-FFF2-40B4-BE49-F238E27FC236}">
                <a16:creationId xmlns:a16="http://schemas.microsoft.com/office/drawing/2014/main" id="{466E2863-8BA9-018B-CABB-015B53006656}"/>
              </a:ext>
            </a:extLst>
          </p:cNvPr>
          <p:cNvPicPr>
            <a:picLocks noChangeAspect="1"/>
          </p:cNvPicPr>
          <p:nvPr/>
        </p:nvPicPr>
        <p:blipFill>
          <a:blip r:embed="rId6"/>
          <a:stretch>
            <a:fillRect/>
          </a:stretch>
        </p:blipFill>
        <p:spPr>
          <a:xfrm>
            <a:off x="1323528" y="4336344"/>
            <a:ext cx="2306745" cy="1441715"/>
          </a:xfrm>
          <a:prstGeom prst="rect">
            <a:avLst/>
          </a:prstGeom>
          <a:ln w="12700">
            <a:noFill/>
          </a:ln>
        </p:spPr>
      </p:pic>
      <p:sp>
        <p:nvSpPr>
          <p:cNvPr id="67" name="Rectangle 52">
            <a:extLst>
              <a:ext uri="{FF2B5EF4-FFF2-40B4-BE49-F238E27FC236}">
                <a16:creationId xmlns:a16="http://schemas.microsoft.com/office/drawing/2014/main" id="{FD030E76-A440-458B-98DA-CE9C47B6D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5850" y="3509073"/>
            <a:ext cx="2457159" cy="3108535"/>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Imagen 17">
            <a:extLst>
              <a:ext uri="{FF2B5EF4-FFF2-40B4-BE49-F238E27FC236}">
                <a16:creationId xmlns:a16="http://schemas.microsoft.com/office/drawing/2014/main" id="{A7972AF3-EDAA-B539-390F-850E27EFB333}"/>
              </a:ext>
            </a:extLst>
          </p:cNvPr>
          <p:cNvPicPr>
            <a:picLocks noChangeAspect="1"/>
          </p:cNvPicPr>
          <p:nvPr/>
        </p:nvPicPr>
        <p:blipFill>
          <a:blip r:embed="rId7"/>
          <a:stretch>
            <a:fillRect/>
          </a:stretch>
        </p:blipFill>
        <p:spPr>
          <a:xfrm>
            <a:off x="3952355" y="3919770"/>
            <a:ext cx="2303212" cy="2274864"/>
          </a:xfrm>
          <a:prstGeom prst="rect">
            <a:avLst/>
          </a:prstGeom>
          <a:ln w="12700">
            <a:noFill/>
          </a:ln>
        </p:spPr>
      </p:pic>
      <p:sp>
        <p:nvSpPr>
          <p:cNvPr id="68" name="Rectangle 54">
            <a:extLst>
              <a:ext uri="{FF2B5EF4-FFF2-40B4-BE49-F238E27FC236}">
                <a16:creationId xmlns:a16="http://schemas.microsoft.com/office/drawing/2014/main" id="{9762211C-A16D-47CA-AEDF-CFBA67FE8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68632" y="3509073"/>
            <a:ext cx="2457159" cy="3108535"/>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C2F948E1-F93D-45D1-E062-CE8FC6D8F77B}"/>
              </a:ext>
            </a:extLst>
          </p:cNvPr>
          <p:cNvSpPr>
            <a:spLocks noGrp="1"/>
          </p:cNvSpPr>
          <p:nvPr>
            <p:ph sz="half" idx="1"/>
          </p:nvPr>
        </p:nvSpPr>
        <p:spPr>
          <a:xfrm>
            <a:off x="7548118" y="2052116"/>
            <a:ext cx="3024722" cy="3997828"/>
          </a:xfrm>
        </p:spPr>
        <p:txBody>
          <a:bodyPr vert="horz" lIns="91440" tIns="45720" rIns="91440" bIns="45720" rtlCol="0" anchor="ctr">
            <a:normAutofit/>
          </a:bodyPr>
          <a:lstStyle/>
          <a:p>
            <a:r>
              <a:rPr lang="es-CL" sz="1800" dirty="0"/>
              <a:t>Atributos</a:t>
            </a:r>
            <a:r>
              <a:rPr lang="en-US" sz="1800" dirty="0"/>
              <a:t> </a:t>
            </a:r>
            <a:r>
              <a:rPr lang="es-CL" sz="1800" dirty="0"/>
              <a:t>multivaluados</a:t>
            </a:r>
          </a:p>
          <a:p>
            <a:r>
              <a:rPr lang="es-CL" sz="1800" dirty="0"/>
              <a:t>Atributos derivados: son aquellos que derivan o se calculan a partir de otro atributo.</a:t>
            </a:r>
          </a:p>
          <a:p>
            <a:r>
              <a:rPr lang="es-CL" sz="1800" dirty="0"/>
              <a:t>Atributos</a:t>
            </a:r>
            <a:r>
              <a:rPr lang="en-US" sz="1800" dirty="0"/>
              <a:t> </a:t>
            </a:r>
            <a:r>
              <a:rPr lang="es-CL" sz="1800" dirty="0"/>
              <a:t>Compuestos: atributos que se descomponen en otros atributos</a:t>
            </a:r>
          </a:p>
        </p:txBody>
      </p:sp>
      <p:sp>
        <p:nvSpPr>
          <p:cNvPr id="69" name="Rectangle 56">
            <a:extLst>
              <a:ext uri="{FF2B5EF4-FFF2-40B4-BE49-F238E27FC236}">
                <a16:creationId xmlns:a16="http://schemas.microsoft.com/office/drawing/2014/main" id="{4DFCF525-C205-4C26-A315-560AD53B0B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522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TextBox 25">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8" name="Rectangle 27">
            <a:extLst>
              <a:ext uri="{FF2B5EF4-FFF2-40B4-BE49-F238E27FC236}">
                <a16:creationId xmlns:a16="http://schemas.microsoft.com/office/drawing/2014/main" id="{CC3320C8-0DF2-47E2-AE32-8C570D54B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9937E2AB-626F-4D5D-8344-EE2C08191D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2" name="Picture 31">
            <a:extLst>
              <a:ext uri="{FF2B5EF4-FFF2-40B4-BE49-F238E27FC236}">
                <a16:creationId xmlns:a16="http://schemas.microsoft.com/office/drawing/2014/main" id="{31374C91-3FF2-48F7-A02C-36E1E075F5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4" name="Rectangle 33">
            <a:extLst>
              <a:ext uri="{FF2B5EF4-FFF2-40B4-BE49-F238E27FC236}">
                <a16:creationId xmlns:a16="http://schemas.microsoft.com/office/drawing/2014/main" id="{AC084A8C-D0A6-4A75-AED9-C13FD20A6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B537086-027A-4360-81BC-8BA916D2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FAAFA00-A1E1-4789-A035-9CBB7B030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7D87F41-FAF0-1D48-C814-C419BA18BB3B}"/>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Relaciones</a:t>
            </a:r>
          </a:p>
        </p:txBody>
      </p:sp>
      <p:sp>
        <p:nvSpPr>
          <p:cNvPr id="3" name="Marcador de contenido 2">
            <a:extLst>
              <a:ext uri="{FF2B5EF4-FFF2-40B4-BE49-F238E27FC236}">
                <a16:creationId xmlns:a16="http://schemas.microsoft.com/office/drawing/2014/main" id="{A958FE4F-CA05-04EE-75E7-89EFFA5E1716}"/>
              </a:ext>
            </a:extLst>
          </p:cNvPr>
          <p:cNvSpPr>
            <a:spLocks noGrp="1"/>
          </p:cNvSpPr>
          <p:nvPr>
            <p:ph sz="half" idx="1"/>
          </p:nvPr>
        </p:nvSpPr>
        <p:spPr>
          <a:xfrm>
            <a:off x="1975805" y="2052116"/>
            <a:ext cx="5243780" cy="3997828"/>
          </a:xfrm>
        </p:spPr>
        <p:txBody>
          <a:bodyPr vert="horz" lIns="91440" tIns="45720" rIns="91440" bIns="45720" rtlCol="0" anchor="ctr">
            <a:normAutofit fontScale="92500" lnSpcReduction="20000"/>
          </a:bodyPr>
          <a:lstStyle/>
          <a:p>
            <a:r>
              <a:rPr lang="es-CL" dirty="0"/>
              <a:t>Dentro del diagrama entidad relación, las relaciones, hacen referencia a la interacción o asociación entre entidades, y como menciona Chen, debemos ver a las relaciones como verbos, por ejemplo: en un carro se instala un localizador GPS, donde:</a:t>
            </a:r>
          </a:p>
          <a:p>
            <a:pPr lvl="1"/>
            <a:r>
              <a:rPr lang="es-CL" dirty="0"/>
              <a:t>Las entidades son carro y localizador GPS</a:t>
            </a:r>
          </a:p>
          <a:p>
            <a:pPr lvl="1"/>
            <a:r>
              <a:rPr lang="es-CL" dirty="0"/>
              <a:t>Ahora, "instala" o el acto de instalar, es la acción o verbo, lo cual, une mediante una acción ambas entidades.</a:t>
            </a:r>
          </a:p>
          <a:p>
            <a:pPr lvl="1"/>
            <a:r>
              <a:rPr lang="es-CL" dirty="0"/>
              <a:t>Dentro de la notación de Chen, existen varios tipos de relaciones.</a:t>
            </a:r>
            <a:endParaRPr lang="en-US" dirty="0"/>
          </a:p>
        </p:txBody>
      </p:sp>
      <p:pic>
        <p:nvPicPr>
          <p:cNvPr id="9" name="Marcador de contenido 8">
            <a:extLst>
              <a:ext uri="{FF2B5EF4-FFF2-40B4-BE49-F238E27FC236}">
                <a16:creationId xmlns:a16="http://schemas.microsoft.com/office/drawing/2014/main" id="{26BA7068-1FCA-E696-2456-850018D3437E}"/>
              </a:ext>
            </a:extLst>
          </p:cNvPr>
          <p:cNvPicPr>
            <a:picLocks noGrp="1" noChangeAspect="1"/>
          </p:cNvPicPr>
          <p:nvPr>
            <p:ph sz="half" idx="2"/>
          </p:nvPr>
        </p:nvPicPr>
        <p:blipFill>
          <a:blip r:embed="rId5"/>
          <a:stretch>
            <a:fillRect/>
          </a:stretch>
        </p:blipFill>
        <p:spPr>
          <a:xfrm>
            <a:off x="8029123" y="2892637"/>
            <a:ext cx="2222842" cy="228575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40" name="Rectangle 39">
            <a:extLst>
              <a:ext uri="{FF2B5EF4-FFF2-40B4-BE49-F238E27FC236}">
                <a16:creationId xmlns:a16="http://schemas.microsoft.com/office/drawing/2014/main" id="{FC0230C3-CF46-441A-85D2-5E6F8B3A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0697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6AA7C31-76FD-4B44-A1FF-D13D2515AE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F5CE85F9-F4EE-4E5D-8235-528527A401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17338BB4-74FF-4836-86B7-F1B0C2B6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ABFA8A3-A231-4BC1-B8A5-C5BE7315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4D747E59-EDB0-47FA-899B-0621ED112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C2629343-044F-4737-89E9-3E1790341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extBox 24">
            <a:extLst>
              <a:ext uri="{FF2B5EF4-FFF2-40B4-BE49-F238E27FC236}">
                <a16:creationId xmlns:a16="http://schemas.microsoft.com/office/drawing/2014/main" id="{C9B9C8E0-18D9-430D-B171-939E0EEEBAB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7" name="Rectangle 26">
            <a:extLst>
              <a:ext uri="{FF2B5EF4-FFF2-40B4-BE49-F238E27FC236}">
                <a16:creationId xmlns:a16="http://schemas.microsoft.com/office/drawing/2014/main" id="{796AFA90-1DF2-427D-B002-A09D93A15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805602A8-6E8C-46E5-8FDD-2BC227550E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BB2E129B-3512-41A6-94F1-4B4FEA8178C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891C00A1-D917-4D03-B713-9881557CE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BA3F0C2-72FC-4945-8B22-3BE47B397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410D66C-3847-4B32-B505-01B23358B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84605F4-A806-02B0-1509-F84928FBEB8F}"/>
              </a:ext>
            </a:extLst>
          </p:cNvPr>
          <p:cNvSpPr>
            <a:spLocks noGrp="1"/>
          </p:cNvSpPr>
          <p:nvPr>
            <p:ph type="title"/>
          </p:nvPr>
        </p:nvSpPr>
        <p:spPr>
          <a:xfrm>
            <a:off x="1964445" y="808056"/>
            <a:ext cx="2668106" cy="1077229"/>
          </a:xfrm>
        </p:spPr>
        <p:txBody>
          <a:bodyPr vert="horz" lIns="91440" tIns="45720" rIns="91440" bIns="45720" rtlCol="0" anchor="t">
            <a:normAutofit/>
          </a:bodyPr>
          <a:lstStyle/>
          <a:p>
            <a:pPr algn="l"/>
            <a:r>
              <a:rPr lang="en-US" sz="2800"/>
              <a:t>Tipos de relaciones</a:t>
            </a:r>
          </a:p>
        </p:txBody>
      </p:sp>
      <p:sp>
        <p:nvSpPr>
          <p:cNvPr id="3" name="Marcador de contenido 2">
            <a:extLst>
              <a:ext uri="{FF2B5EF4-FFF2-40B4-BE49-F238E27FC236}">
                <a16:creationId xmlns:a16="http://schemas.microsoft.com/office/drawing/2014/main" id="{D6621021-2AA8-E719-AADD-F85DF84280B8}"/>
              </a:ext>
            </a:extLst>
          </p:cNvPr>
          <p:cNvSpPr>
            <a:spLocks noGrp="1"/>
          </p:cNvSpPr>
          <p:nvPr>
            <p:ph sz="half" idx="1"/>
          </p:nvPr>
        </p:nvSpPr>
        <p:spPr>
          <a:xfrm>
            <a:off x="1964444" y="2052116"/>
            <a:ext cx="2664217" cy="3997828"/>
          </a:xfrm>
        </p:spPr>
        <p:txBody>
          <a:bodyPr vert="horz" lIns="91440" tIns="45720" rIns="91440" bIns="45720" rtlCol="0" anchor="ctr">
            <a:normAutofit fontScale="77500" lnSpcReduction="20000"/>
          </a:bodyPr>
          <a:lstStyle/>
          <a:p>
            <a:r>
              <a:rPr lang="es-CL" sz="1500" dirty="0"/>
              <a:t>Relaciones fuertes: donde la existencia de cierta entidad, no depende de otra entidad.</a:t>
            </a:r>
          </a:p>
          <a:p>
            <a:r>
              <a:rPr lang="es-CL" sz="1500" dirty="0"/>
              <a:t>Relaciones débiles: indica que la existencia de una entidad, depende de la existencia de otra entidad, también son conocidas como relaciones identificadoras.</a:t>
            </a:r>
          </a:p>
          <a:p>
            <a:r>
              <a:rPr lang="es-CL" sz="1600" dirty="0"/>
              <a:t>Relación recursiva: es donde una entidad esta relacionada consigo misma, por ejemplo, en la entidad Pago y la relación Pago-préstamo, hay una relación recursiva, ya que en todo pago de préstamo se efectuará un pago</a:t>
            </a:r>
            <a:endParaRPr lang="en-US" sz="1500" dirty="0"/>
          </a:p>
        </p:txBody>
      </p:sp>
      <p:sp>
        <p:nvSpPr>
          <p:cNvPr id="39" name="Rectangle 38">
            <a:extLst>
              <a:ext uri="{FF2B5EF4-FFF2-40B4-BE49-F238E27FC236}">
                <a16:creationId xmlns:a16="http://schemas.microsoft.com/office/drawing/2014/main" id="{C43DB4DB-4F6A-4E8D-B9A3-74E5A8453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4647" y="0"/>
            <a:ext cx="594354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descr="Diagrama&#10;&#10;Descripción generada automáticamente">
            <a:extLst>
              <a:ext uri="{FF2B5EF4-FFF2-40B4-BE49-F238E27FC236}">
                <a16:creationId xmlns:a16="http://schemas.microsoft.com/office/drawing/2014/main" id="{3BCE4D1F-BD1B-3EED-827F-FC7B7DA4AC97}"/>
              </a:ext>
            </a:extLst>
          </p:cNvPr>
          <p:cNvPicPr>
            <a:picLocks noChangeAspect="1"/>
          </p:cNvPicPr>
          <p:nvPr/>
        </p:nvPicPr>
        <p:blipFill>
          <a:blip r:embed="rId5"/>
          <a:stretch>
            <a:fillRect/>
          </a:stretch>
        </p:blipFill>
        <p:spPr>
          <a:xfrm>
            <a:off x="5757967" y="372483"/>
            <a:ext cx="5305220" cy="2839653"/>
          </a:xfrm>
          <a:prstGeom prst="rect">
            <a:avLst/>
          </a:prstGeom>
          <a:ln w="12700">
            <a:noFill/>
          </a:ln>
        </p:spPr>
      </p:pic>
      <p:sp>
        <p:nvSpPr>
          <p:cNvPr id="41" name="Rectangle 40">
            <a:extLst>
              <a:ext uri="{FF2B5EF4-FFF2-40B4-BE49-F238E27FC236}">
                <a16:creationId xmlns:a16="http://schemas.microsoft.com/office/drawing/2014/main" id="{431FCBDC-FCD6-46FA-989A-9B74968965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2490" y="232459"/>
            <a:ext cx="5446447" cy="3114340"/>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Diagrama&#10;&#10;Descripción generada automáticamente">
            <a:extLst>
              <a:ext uri="{FF2B5EF4-FFF2-40B4-BE49-F238E27FC236}">
                <a16:creationId xmlns:a16="http://schemas.microsoft.com/office/drawing/2014/main" id="{611E2B25-4D1F-3E65-0B10-B06A4E80088D}"/>
              </a:ext>
            </a:extLst>
          </p:cNvPr>
          <p:cNvPicPr>
            <a:picLocks noGrp="1" noChangeAspect="1"/>
          </p:cNvPicPr>
          <p:nvPr>
            <p:ph sz="half" idx="2"/>
          </p:nvPr>
        </p:nvPicPr>
        <p:blipFill>
          <a:blip r:embed="rId6"/>
          <a:stretch>
            <a:fillRect/>
          </a:stretch>
        </p:blipFill>
        <p:spPr>
          <a:xfrm>
            <a:off x="5757967" y="4161947"/>
            <a:ext cx="5305219" cy="1790510"/>
          </a:xfrm>
          <a:prstGeom prst="rect">
            <a:avLst/>
          </a:prstGeom>
          <a:ln w="12700">
            <a:noFill/>
          </a:ln>
        </p:spPr>
      </p:pic>
      <p:sp>
        <p:nvSpPr>
          <p:cNvPr id="43" name="Rectangle 42">
            <a:extLst>
              <a:ext uri="{FF2B5EF4-FFF2-40B4-BE49-F238E27FC236}">
                <a16:creationId xmlns:a16="http://schemas.microsoft.com/office/drawing/2014/main" id="{C66EB2AB-6794-4C3C-A92D-4876AB0BEF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2490" y="3500835"/>
            <a:ext cx="5446447" cy="3114340"/>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34BD4E6-C736-4064-AF1F-3C5B402E1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255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6AA7C31-76FD-4B44-A1FF-D13D2515AE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 name="Picture 18">
            <a:extLst>
              <a:ext uri="{FF2B5EF4-FFF2-40B4-BE49-F238E27FC236}">
                <a16:creationId xmlns:a16="http://schemas.microsoft.com/office/drawing/2014/main" id="{F5CE85F9-F4EE-4E5D-8235-528527A401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 name="Rectangle 20">
            <a:extLst>
              <a:ext uri="{FF2B5EF4-FFF2-40B4-BE49-F238E27FC236}">
                <a16:creationId xmlns:a16="http://schemas.microsoft.com/office/drawing/2014/main" id="{17338BB4-74FF-4836-86B7-F1B0C2B6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ABFA8A3-A231-4BC1-B8A5-C5BE7315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4D747E59-EDB0-47FA-899B-0621ED112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C2629343-044F-4737-89E9-3E1790341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TextBox 28">
            <a:extLst>
              <a:ext uri="{FF2B5EF4-FFF2-40B4-BE49-F238E27FC236}">
                <a16:creationId xmlns:a16="http://schemas.microsoft.com/office/drawing/2014/main" id="{C9B9C8E0-18D9-430D-B171-939E0EEEBAB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31" name="Rectangle 30">
            <a:extLst>
              <a:ext uri="{FF2B5EF4-FFF2-40B4-BE49-F238E27FC236}">
                <a16:creationId xmlns:a16="http://schemas.microsoft.com/office/drawing/2014/main" id="{796AFA90-1DF2-427D-B002-A09D93A15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805602A8-6E8C-46E5-8FDD-2BC227550E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5" name="Picture 34">
            <a:extLst>
              <a:ext uri="{FF2B5EF4-FFF2-40B4-BE49-F238E27FC236}">
                <a16:creationId xmlns:a16="http://schemas.microsoft.com/office/drawing/2014/main" id="{BB2E129B-3512-41A6-94F1-4B4FEA8178C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7" name="Rectangle 36">
            <a:extLst>
              <a:ext uri="{FF2B5EF4-FFF2-40B4-BE49-F238E27FC236}">
                <a16:creationId xmlns:a16="http://schemas.microsoft.com/office/drawing/2014/main" id="{891C00A1-D917-4D03-B713-9881557CE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BA3F0C2-72FC-4945-8B22-3BE47B397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410D66C-3847-4B32-B505-01B23358B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BD5DD00-BD09-E42E-9DDE-3C4B6D71B5E2}"/>
              </a:ext>
            </a:extLst>
          </p:cNvPr>
          <p:cNvSpPr>
            <a:spLocks noGrp="1"/>
          </p:cNvSpPr>
          <p:nvPr>
            <p:ph type="title"/>
          </p:nvPr>
        </p:nvSpPr>
        <p:spPr>
          <a:xfrm>
            <a:off x="1964445" y="808056"/>
            <a:ext cx="2668106" cy="1077229"/>
          </a:xfrm>
        </p:spPr>
        <p:txBody>
          <a:bodyPr vert="horz" lIns="91440" tIns="45720" rIns="91440" bIns="45720" rtlCol="0" anchor="t">
            <a:normAutofit/>
          </a:bodyPr>
          <a:lstStyle/>
          <a:p>
            <a:pPr algn="l"/>
            <a:r>
              <a:rPr lang="en-US" sz="2800"/>
              <a:t>Cardinalidad</a:t>
            </a:r>
          </a:p>
        </p:txBody>
      </p:sp>
      <p:sp>
        <p:nvSpPr>
          <p:cNvPr id="3" name="Marcador de contenido 2">
            <a:extLst>
              <a:ext uri="{FF2B5EF4-FFF2-40B4-BE49-F238E27FC236}">
                <a16:creationId xmlns:a16="http://schemas.microsoft.com/office/drawing/2014/main" id="{6F7A1E3A-7D03-1EF7-01E0-1166056276F6}"/>
              </a:ext>
            </a:extLst>
          </p:cNvPr>
          <p:cNvSpPr>
            <a:spLocks noGrp="1"/>
          </p:cNvSpPr>
          <p:nvPr>
            <p:ph sz="half" idx="1"/>
          </p:nvPr>
        </p:nvSpPr>
        <p:spPr>
          <a:xfrm>
            <a:off x="1964444" y="2052116"/>
            <a:ext cx="2664217" cy="3997828"/>
          </a:xfrm>
        </p:spPr>
        <p:txBody>
          <a:bodyPr vert="horz" lIns="91440" tIns="45720" rIns="91440" bIns="45720" rtlCol="0" anchor="ctr">
            <a:normAutofit/>
          </a:bodyPr>
          <a:lstStyle/>
          <a:p>
            <a:pPr>
              <a:lnSpc>
                <a:spcPct val="110000"/>
              </a:lnSpc>
            </a:pPr>
            <a:r>
              <a:rPr lang="en-US" sz="1400"/>
              <a:t>La cardinalidad nos indica que un número de entidades pueden ser asociadas con otras entidades mediante una relación binaria, dicha relación puede ser:</a:t>
            </a:r>
          </a:p>
          <a:p>
            <a:pPr lvl="1">
              <a:lnSpc>
                <a:spcPct val="110000"/>
              </a:lnSpc>
            </a:pPr>
            <a:r>
              <a:rPr lang="en-US" sz="1400"/>
              <a:t>Uno a uno</a:t>
            </a:r>
          </a:p>
          <a:p>
            <a:pPr lvl="1">
              <a:lnSpc>
                <a:spcPct val="110000"/>
              </a:lnSpc>
            </a:pPr>
            <a:r>
              <a:rPr lang="en-US" sz="1400"/>
              <a:t>Uno a muchos</a:t>
            </a:r>
          </a:p>
          <a:p>
            <a:pPr lvl="1">
              <a:lnSpc>
                <a:spcPct val="110000"/>
              </a:lnSpc>
            </a:pPr>
            <a:r>
              <a:rPr lang="en-US" sz="1400"/>
              <a:t>Muchos a muchos</a:t>
            </a:r>
          </a:p>
          <a:p>
            <a:pPr>
              <a:lnSpc>
                <a:spcPct val="110000"/>
              </a:lnSpc>
            </a:pPr>
            <a:r>
              <a:rPr lang="en-US" sz="1400"/>
              <a:t>En la notación de Chen, para indiciar la cardinalidad se utilizan: 1, N o M.</a:t>
            </a:r>
          </a:p>
        </p:txBody>
      </p:sp>
      <p:sp>
        <p:nvSpPr>
          <p:cNvPr id="43" name="Rectangle 42">
            <a:extLst>
              <a:ext uri="{FF2B5EF4-FFF2-40B4-BE49-F238E27FC236}">
                <a16:creationId xmlns:a16="http://schemas.microsoft.com/office/drawing/2014/main" id="{C43DB4DB-4F6A-4E8D-B9A3-74E5A8453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4647" y="0"/>
            <a:ext cx="594354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Marcador de contenido 11" descr="Diagrama&#10;&#10;Descripción generada automáticamente">
            <a:extLst>
              <a:ext uri="{FF2B5EF4-FFF2-40B4-BE49-F238E27FC236}">
                <a16:creationId xmlns:a16="http://schemas.microsoft.com/office/drawing/2014/main" id="{CBBC1A26-A40A-1195-4587-136AA56FF28D}"/>
              </a:ext>
            </a:extLst>
          </p:cNvPr>
          <p:cNvPicPr>
            <a:picLocks noGrp="1" noChangeAspect="1"/>
          </p:cNvPicPr>
          <p:nvPr>
            <p:ph sz="half" idx="2"/>
          </p:nvPr>
        </p:nvPicPr>
        <p:blipFill>
          <a:blip r:embed="rId5"/>
          <a:stretch>
            <a:fillRect/>
          </a:stretch>
        </p:blipFill>
        <p:spPr>
          <a:xfrm>
            <a:off x="5757967" y="479268"/>
            <a:ext cx="5305220" cy="2626083"/>
          </a:xfrm>
          <a:prstGeom prst="rect">
            <a:avLst/>
          </a:prstGeom>
          <a:ln w="12700">
            <a:noFill/>
          </a:ln>
        </p:spPr>
      </p:pic>
      <p:sp>
        <p:nvSpPr>
          <p:cNvPr id="45" name="Rectangle 44">
            <a:extLst>
              <a:ext uri="{FF2B5EF4-FFF2-40B4-BE49-F238E27FC236}">
                <a16:creationId xmlns:a16="http://schemas.microsoft.com/office/drawing/2014/main" id="{431FCBDC-FCD6-46FA-989A-9B74968965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2490" y="232459"/>
            <a:ext cx="5446447" cy="3114340"/>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descr="Diagrama&#10;&#10;Descripción generada automáticamente">
            <a:extLst>
              <a:ext uri="{FF2B5EF4-FFF2-40B4-BE49-F238E27FC236}">
                <a16:creationId xmlns:a16="http://schemas.microsoft.com/office/drawing/2014/main" id="{AE6FD13B-55BA-B751-8349-B219DF5B22F8}"/>
              </a:ext>
            </a:extLst>
          </p:cNvPr>
          <p:cNvPicPr>
            <a:picLocks noChangeAspect="1"/>
          </p:cNvPicPr>
          <p:nvPr/>
        </p:nvPicPr>
        <p:blipFill>
          <a:blip r:embed="rId6"/>
          <a:stretch>
            <a:fillRect/>
          </a:stretch>
        </p:blipFill>
        <p:spPr>
          <a:xfrm>
            <a:off x="5757967" y="4052950"/>
            <a:ext cx="5305219" cy="2008503"/>
          </a:xfrm>
          <a:prstGeom prst="rect">
            <a:avLst/>
          </a:prstGeom>
          <a:ln w="12700">
            <a:noFill/>
          </a:ln>
        </p:spPr>
      </p:pic>
      <p:sp>
        <p:nvSpPr>
          <p:cNvPr id="47" name="Rectangle 46">
            <a:extLst>
              <a:ext uri="{FF2B5EF4-FFF2-40B4-BE49-F238E27FC236}">
                <a16:creationId xmlns:a16="http://schemas.microsoft.com/office/drawing/2014/main" id="{C66EB2AB-6794-4C3C-A92D-4876AB0BEF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2490" y="3500835"/>
            <a:ext cx="5446447" cy="3114340"/>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34BD4E6-C736-4064-AF1F-3C5B402E1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7046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5C6206B-53D5-AD39-0226-4A3D0191FABE}"/>
              </a:ext>
            </a:extLst>
          </p:cNvPr>
          <p:cNvSpPr>
            <a:spLocks noGrp="1"/>
          </p:cNvSpPr>
          <p:nvPr>
            <p:ph type="title"/>
          </p:nvPr>
        </p:nvSpPr>
        <p:spPr/>
        <p:txBody>
          <a:bodyPr/>
          <a:lstStyle/>
          <a:p>
            <a:r>
              <a:rPr lang="es-CL" dirty="0"/>
              <a:t>Actividad</a:t>
            </a:r>
          </a:p>
        </p:txBody>
      </p:sp>
      <p:sp>
        <p:nvSpPr>
          <p:cNvPr id="6" name="Marcador de contenido 5">
            <a:extLst>
              <a:ext uri="{FF2B5EF4-FFF2-40B4-BE49-F238E27FC236}">
                <a16:creationId xmlns:a16="http://schemas.microsoft.com/office/drawing/2014/main" id="{CF717BBF-A4F4-2BC6-7A02-22A1CDC76DC2}"/>
              </a:ext>
            </a:extLst>
          </p:cNvPr>
          <p:cNvSpPr>
            <a:spLocks noGrp="1"/>
          </p:cNvSpPr>
          <p:nvPr>
            <p:ph idx="1"/>
          </p:nvPr>
        </p:nvSpPr>
        <p:spPr/>
        <p:txBody>
          <a:bodyPr/>
          <a:lstStyle/>
          <a:p>
            <a:r>
              <a:rPr lang="es-CL" dirty="0"/>
              <a:t>Una escuela desea tener una base de datos, que almacene los datos principales de un alumno, la carrera que estudia, las materias que está cursando y los profesores que le imparten clases. De la misma forma se desea llevar un registro de las materias que ejerce cada profesor. Realice </a:t>
            </a:r>
            <a:r>
              <a:rPr lang="es-CL"/>
              <a:t>un diagrama E/R</a:t>
            </a:r>
          </a:p>
        </p:txBody>
      </p:sp>
    </p:spTree>
    <p:extLst>
      <p:ext uri="{BB962C8B-B14F-4D97-AF65-F5344CB8AC3E}">
        <p14:creationId xmlns:p14="http://schemas.microsoft.com/office/powerpoint/2010/main" val="417627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CE93C2-B976-21EC-14D3-5094096F517C}"/>
              </a:ext>
            </a:extLst>
          </p:cNvPr>
          <p:cNvSpPr>
            <a:spLocks noGrp="1"/>
          </p:cNvSpPr>
          <p:nvPr>
            <p:ph type="title"/>
          </p:nvPr>
        </p:nvSpPr>
        <p:spPr/>
        <p:txBody>
          <a:bodyPr/>
          <a:lstStyle/>
          <a:p>
            <a:r>
              <a:rPr lang="es-CL" dirty="0"/>
              <a:t>¿Qué es el modelo entidad-relación?</a:t>
            </a:r>
          </a:p>
        </p:txBody>
      </p:sp>
      <p:sp>
        <p:nvSpPr>
          <p:cNvPr id="3" name="Marcador de contenido 2">
            <a:extLst>
              <a:ext uri="{FF2B5EF4-FFF2-40B4-BE49-F238E27FC236}">
                <a16:creationId xmlns:a16="http://schemas.microsoft.com/office/drawing/2014/main" id="{3723C0F9-0D0B-FAB4-47F1-B0AAFAF5680B}"/>
              </a:ext>
            </a:extLst>
          </p:cNvPr>
          <p:cNvSpPr>
            <a:spLocks noGrp="1"/>
          </p:cNvSpPr>
          <p:nvPr>
            <p:ph idx="1"/>
          </p:nvPr>
        </p:nvSpPr>
        <p:spPr/>
        <p:txBody>
          <a:bodyPr>
            <a:normAutofit fontScale="70000" lnSpcReduction="20000"/>
          </a:bodyPr>
          <a:lstStyle/>
          <a:p>
            <a:r>
              <a:rPr lang="es-CL" dirty="0"/>
              <a:t>El modelo entidad-relación (E/R), también llamado modelo conceptual de datos, fue propuesto por Peter Chen en 1976 y consiste en una técnica especial de representación gráfica que incorpora información  relativa a los datos y la relación existente entre ellos.</a:t>
            </a:r>
          </a:p>
          <a:p>
            <a:r>
              <a:rPr lang="es-CL" dirty="0"/>
              <a:t>Este modelo proporciona una herramienta para representar información del mundo real a nivel conceptual y permite describir las entidades involucradas en una base de datos, así como las relaciones y restricciones de ellas.</a:t>
            </a:r>
          </a:p>
          <a:p>
            <a:pPr lvl="1"/>
            <a:r>
              <a:rPr lang="es-CL" dirty="0"/>
              <a:t>Notación gráfica.</a:t>
            </a:r>
          </a:p>
          <a:p>
            <a:pPr lvl="1"/>
            <a:r>
              <a:rPr lang="es-CL" dirty="0"/>
              <a:t>Tiene semántica clara.</a:t>
            </a:r>
          </a:p>
          <a:p>
            <a:pPr lvl="1"/>
            <a:r>
              <a:rPr lang="es-CL" dirty="0"/>
              <a:t>Fácil de entender aun por personas que no son expertas.</a:t>
            </a:r>
          </a:p>
          <a:p>
            <a:pPr lvl="1"/>
            <a:r>
              <a:rPr lang="es-CL" dirty="0"/>
              <a:t>Independiente de cualquier SABD</a:t>
            </a:r>
          </a:p>
          <a:p>
            <a:r>
              <a:rPr lang="es-CL" dirty="0"/>
              <a:t>El modelo entidad-relación es un paso previo al futuro diseño de una base de datos y, por tanto, independiente del modelo de datos que utilice.</a:t>
            </a:r>
          </a:p>
        </p:txBody>
      </p:sp>
    </p:spTree>
    <p:extLst>
      <p:ext uri="{BB962C8B-B14F-4D97-AF65-F5344CB8AC3E}">
        <p14:creationId xmlns:p14="http://schemas.microsoft.com/office/powerpoint/2010/main" val="262566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59F531-5E49-1669-B261-5C51784229DC}"/>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237B0ADC-D937-BE8D-C86F-E1356C254A6A}"/>
              </a:ext>
            </a:extLst>
          </p:cNvPr>
          <p:cNvSpPr>
            <a:spLocks noGrp="1"/>
          </p:cNvSpPr>
          <p:nvPr>
            <p:ph idx="1"/>
          </p:nvPr>
        </p:nvSpPr>
        <p:spPr/>
        <p:txBody>
          <a:bodyPr>
            <a:normAutofit fontScale="92500" lnSpcReduction="20000"/>
          </a:bodyPr>
          <a:lstStyle/>
          <a:p>
            <a:r>
              <a:rPr lang="es-CL" dirty="0"/>
              <a:t>Como se menciona anteriormente, este modelo es una forma gráfica de documentar las relaciones que existen, entre entidades pertenecientes a un sistema. Esto lo podemos utilizar de la siguiente manera:</a:t>
            </a:r>
          </a:p>
          <a:p>
            <a:pPr lvl="1"/>
            <a:r>
              <a:rPr lang="es-CL" b="1" dirty="0"/>
              <a:t>El diseño de bases de datos:</a:t>
            </a:r>
            <a:r>
              <a:rPr lang="es-CL" dirty="0"/>
              <a:t> el cual es el principal uso de los diagramas ER, ya que, en esencia es el primer paso que debemos realizar cuando nos encontremos en el proceso de la creación de un sistema de información, ya que a través de un diagrama ER, es mucho más fácil identificar nuestras entidades y las llaves mediante las cuales se relacionarán dichas entidades.</a:t>
            </a:r>
          </a:p>
          <a:p>
            <a:pPr lvl="1"/>
            <a:r>
              <a:rPr lang="es-CL" b="1" dirty="0"/>
              <a:t>Solución de problemas en base de datos existentes:</a:t>
            </a:r>
            <a:r>
              <a:rPr lang="es-CL" dirty="0"/>
              <a:t> ya que, a través de diagramas ER podemos detectar de forma gráfica problemas y errores de diseño o implementación.</a:t>
            </a:r>
          </a:p>
        </p:txBody>
      </p:sp>
    </p:spTree>
    <p:extLst>
      <p:ext uri="{BB962C8B-B14F-4D97-AF65-F5344CB8AC3E}">
        <p14:creationId xmlns:p14="http://schemas.microsoft.com/office/powerpoint/2010/main" val="126671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905CA1-A503-538D-A372-1A833F8A0F80}"/>
              </a:ext>
            </a:extLst>
          </p:cNvPr>
          <p:cNvSpPr>
            <a:spLocks noGrp="1"/>
          </p:cNvSpPr>
          <p:nvPr>
            <p:ph type="ctrTitle"/>
          </p:nvPr>
        </p:nvSpPr>
        <p:spPr/>
        <p:txBody>
          <a:bodyPr/>
          <a:lstStyle/>
          <a:p>
            <a:r>
              <a:rPr lang="es-CL" dirty="0"/>
              <a:t>Elementos del modelo E/R</a:t>
            </a:r>
          </a:p>
        </p:txBody>
      </p:sp>
      <p:sp>
        <p:nvSpPr>
          <p:cNvPr id="4" name="Subtítulo 3">
            <a:extLst>
              <a:ext uri="{FF2B5EF4-FFF2-40B4-BE49-F238E27FC236}">
                <a16:creationId xmlns:a16="http://schemas.microsoft.com/office/drawing/2014/main" id="{6B9367DD-049E-3106-3FDB-064F4861D7C2}"/>
              </a:ext>
            </a:extLst>
          </p:cNvPr>
          <p:cNvSpPr>
            <a:spLocks noGrp="1"/>
          </p:cNvSpPr>
          <p:nvPr>
            <p:ph type="subTitle" idx="1"/>
          </p:nvPr>
        </p:nvSpPr>
        <p:spPr/>
        <p:txBody>
          <a:bodyPr/>
          <a:lstStyle/>
          <a:p>
            <a:endParaRPr lang="es-CL" dirty="0"/>
          </a:p>
        </p:txBody>
      </p:sp>
    </p:spTree>
    <p:extLst>
      <p:ext uri="{BB962C8B-B14F-4D97-AF65-F5344CB8AC3E}">
        <p14:creationId xmlns:p14="http://schemas.microsoft.com/office/powerpoint/2010/main" val="101167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24">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7" name="Rectangle 26">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TextBox 34">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37" name="Rectangle 36">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1" name="Picture 40">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3" name="Rectangle 42">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372E28B-830A-65D7-C178-03E85E2745DE}"/>
              </a:ext>
            </a:extLst>
          </p:cNvPr>
          <p:cNvSpPr>
            <a:spLocks noGrp="1"/>
          </p:cNvSpPr>
          <p:nvPr>
            <p:ph type="title"/>
          </p:nvPr>
        </p:nvSpPr>
        <p:spPr>
          <a:xfrm>
            <a:off x="1969804" y="808056"/>
            <a:ext cx="3317492" cy="1077229"/>
          </a:xfrm>
        </p:spPr>
        <p:txBody>
          <a:bodyPr vert="horz" lIns="91440" tIns="45720" rIns="91440" bIns="45720" rtlCol="0" anchor="t">
            <a:normAutofit/>
          </a:bodyPr>
          <a:lstStyle/>
          <a:p>
            <a:pPr algn="l"/>
            <a:r>
              <a:rPr lang="en-US" dirty="0" err="1"/>
              <a:t>Entidades</a:t>
            </a:r>
            <a:endParaRPr lang="en-US"/>
          </a:p>
        </p:txBody>
      </p:sp>
      <p:sp>
        <p:nvSpPr>
          <p:cNvPr id="3" name="Marcador de contenido 2">
            <a:extLst>
              <a:ext uri="{FF2B5EF4-FFF2-40B4-BE49-F238E27FC236}">
                <a16:creationId xmlns:a16="http://schemas.microsoft.com/office/drawing/2014/main" id="{0F28D638-7275-E5D8-49B0-BB93BA09E740}"/>
              </a:ext>
            </a:extLst>
          </p:cNvPr>
          <p:cNvSpPr>
            <a:spLocks noGrp="1"/>
          </p:cNvSpPr>
          <p:nvPr>
            <p:ph sz="half" idx="1"/>
          </p:nvPr>
        </p:nvSpPr>
        <p:spPr>
          <a:xfrm>
            <a:off x="1969803" y="2052116"/>
            <a:ext cx="3317493" cy="3997828"/>
          </a:xfrm>
        </p:spPr>
        <p:txBody>
          <a:bodyPr vert="horz" lIns="91440" tIns="45720" rIns="91440" bIns="45720" rtlCol="0" anchor="ctr">
            <a:normAutofit/>
          </a:bodyPr>
          <a:lstStyle/>
          <a:p>
            <a:pPr>
              <a:lnSpc>
                <a:spcPct val="110000"/>
              </a:lnSpc>
            </a:pPr>
            <a:r>
              <a:rPr lang="es-CL" sz="1500" dirty="0"/>
              <a:t>Las entidades son aquello de qué o quienes deseamos hablar o hacemos referencia, bajo el modelo E/R, son aquellos denominados como sustantivos, ya sea, personas, ideas u objetos y, de los cuales podemos listar o crear conjuntos, por ejemplo: personas, estudiantes, localizadores, frutas, etc.</a:t>
            </a:r>
            <a:endParaRPr lang="en-US" sz="1500" dirty="0"/>
          </a:p>
        </p:txBody>
      </p:sp>
      <p:pic>
        <p:nvPicPr>
          <p:cNvPr id="18" name="Marcador de contenido 17">
            <a:extLst>
              <a:ext uri="{FF2B5EF4-FFF2-40B4-BE49-F238E27FC236}">
                <a16:creationId xmlns:a16="http://schemas.microsoft.com/office/drawing/2014/main" id="{5CF04FE0-32A8-47F2-EAFC-DBDBE8FBE940}"/>
              </a:ext>
            </a:extLst>
          </p:cNvPr>
          <p:cNvPicPr>
            <a:picLocks noGrp="1" noChangeAspect="1"/>
          </p:cNvPicPr>
          <p:nvPr>
            <p:ph sz="half" idx="2"/>
          </p:nvPr>
        </p:nvPicPr>
        <p:blipFill>
          <a:blip r:embed="rId5"/>
          <a:stretch>
            <a:fillRect/>
          </a:stretch>
        </p:blipFill>
        <p:spPr>
          <a:xfrm>
            <a:off x="6094766" y="1892205"/>
            <a:ext cx="4651619" cy="307425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49" name="Rectangle 48">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870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AB7375-9BEA-7FCC-59BA-99C9482B1601}"/>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s-CL" dirty="0"/>
              <a:t>Entidad débil</a:t>
            </a:r>
          </a:p>
        </p:txBody>
      </p:sp>
      <p:sp>
        <p:nvSpPr>
          <p:cNvPr id="3" name="Marcador de contenido 2">
            <a:extLst>
              <a:ext uri="{FF2B5EF4-FFF2-40B4-BE49-F238E27FC236}">
                <a16:creationId xmlns:a16="http://schemas.microsoft.com/office/drawing/2014/main" id="{A18CE06F-D9C6-889A-8082-F3EA250D0A74}"/>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pPr>
              <a:lnSpc>
                <a:spcPct val="110000"/>
              </a:lnSpc>
            </a:pPr>
            <a:r>
              <a:rPr lang="es-CL" sz="1200" dirty="0"/>
              <a:t>Son aquellas entidades donde su existencia es dependiente de otra entidad, comúnmente esta dependencia hace referencia a la palabra “Detalle”, por ejemplo, el detalle de una factura, ya que una entidad que almacena los detalles de una factura, no tendría razón de ser, sino existe una entidad factura.</a:t>
            </a:r>
          </a:p>
          <a:p>
            <a:pPr>
              <a:lnSpc>
                <a:spcPct val="110000"/>
              </a:lnSpc>
            </a:pPr>
            <a:r>
              <a:rPr lang="es-CL" sz="1200" dirty="0"/>
              <a:t>Una entidad débil se enlaza a una entidad, a través de una llave foránea.</a:t>
            </a:r>
          </a:p>
          <a:p>
            <a:pPr>
              <a:lnSpc>
                <a:spcPct val="110000"/>
              </a:lnSpc>
            </a:pPr>
            <a:endParaRPr lang="en-US" sz="1200" dirty="0"/>
          </a:p>
        </p:txBody>
      </p:sp>
      <p:pic>
        <p:nvPicPr>
          <p:cNvPr id="6" name="Marcador de contenido 5" descr="Una captura de pantalla de un celular con letras&#10;&#10;Descripción generada automáticamente con confianza media">
            <a:extLst>
              <a:ext uri="{FF2B5EF4-FFF2-40B4-BE49-F238E27FC236}">
                <a16:creationId xmlns:a16="http://schemas.microsoft.com/office/drawing/2014/main" id="{E3B9C585-BDB6-2A88-CF39-8FB4368F2054}"/>
              </a:ext>
            </a:extLst>
          </p:cNvPr>
          <p:cNvPicPr>
            <a:picLocks noGrp="1" noChangeAspect="1"/>
          </p:cNvPicPr>
          <p:nvPr>
            <p:ph sz="half" idx="2"/>
          </p:nvPr>
        </p:nvPicPr>
        <p:blipFill>
          <a:blip r:embed="rId5"/>
          <a:stretch>
            <a:fillRect/>
          </a:stretch>
        </p:blipFill>
        <p:spPr>
          <a:xfrm>
            <a:off x="5432992" y="2727976"/>
            <a:ext cx="4818974" cy="261507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2958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BA9CB0-9284-721D-1E44-51A7030D5A05}"/>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Entidad asociativa</a:t>
            </a:r>
          </a:p>
        </p:txBody>
      </p:sp>
      <p:sp>
        <p:nvSpPr>
          <p:cNvPr id="3" name="Marcador de contenido 2">
            <a:extLst>
              <a:ext uri="{FF2B5EF4-FFF2-40B4-BE49-F238E27FC236}">
                <a16:creationId xmlns:a16="http://schemas.microsoft.com/office/drawing/2014/main" id="{2D798C87-BDBE-F77D-F9AB-A5A38ECC20EC}"/>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pPr>
              <a:lnSpc>
                <a:spcPct val="110000"/>
              </a:lnSpc>
            </a:pPr>
            <a:r>
              <a:rPr lang="en-US" sz="1400"/>
              <a:t>Este tipo de entidad xpuede relacionar a más de una entidad, por ejemplo: una entidad asociativa puede relacionar a una entidad factura con una entidad cliente, típicamente en este tipo de entidad existe una relación de muchos a muchos.</a:t>
            </a:r>
          </a:p>
          <a:p>
            <a:pPr>
              <a:lnSpc>
                <a:spcPct val="110000"/>
              </a:lnSpc>
            </a:pPr>
            <a:r>
              <a:rPr lang="en-US" sz="1400"/>
              <a:t>En una entidad asociativa, por lo regular, existen más de una llave foránea.</a:t>
            </a:r>
          </a:p>
        </p:txBody>
      </p:sp>
      <p:pic>
        <p:nvPicPr>
          <p:cNvPr id="6" name="Marcador de contenido 5">
            <a:extLst>
              <a:ext uri="{FF2B5EF4-FFF2-40B4-BE49-F238E27FC236}">
                <a16:creationId xmlns:a16="http://schemas.microsoft.com/office/drawing/2014/main" id="{DC1A98D0-8D98-63BF-A4A6-BFF4835A9D11}"/>
              </a:ext>
            </a:extLst>
          </p:cNvPr>
          <p:cNvPicPr>
            <a:picLocks noGrp="1" noChangeAspect="1"/>
          </p:cNvPicPr>
          <p:nvPr>
            <p:ph sz="half" idx="2"/>
          </p:nvPr>
        </p:nvPicPr>
        <p:blipFill>
          <a:blip r:embed="rId5"/>
          <a:stretch>
            <a:fillRect/>
          </a:stretch>
        </p:blipFill>
        <p:spPr>
          <a:xfrm>
            <a:off x="5432992" y="2703305"/>
            <a:ext cx="4818974" cy="266441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544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1" name="Picture 2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3" name="Rectangle 2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TextBox 30">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33" name="Rectangle 32">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7" name="Picture 36">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9" name="Rectangle 38">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9EA5FF7-595D-6D98-428C-940DC8866246}"/>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Atributos</a:t>
            </a:r>
          </a:p>
        </p:txBody>
      </p:sp>
      <p:sp>
        <p:nvSpPr>
          <p:cNvPr id="3" name="Marcador de contenido 2">
            <a:extLst>
              <a:ext uri="{FF2B5EF4-FFF2-40B4-BE49-F238E27FC236}">
                <a16:creationId xmlns:a16="http://schemas.microsoft.com/office/drawing/2014/main" id="{F52996F8-C9E2-ABD4-89EE-B2FC2AE8E440}"/>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pPr>
              <a:lnSpc>
                <a:spcPct val="110000"/>
              </a:lnSpc>
            </a:pPr>
            <a:r>
              <a:rPr lang="en-US" sz="1200"/>
              <a:t>Los atributos se consideran propiedades que definen o identifican a una entidad, dichas características pueden ser de tipos numéricas, de texto, fechas, etc., por ejemplo, una entidad persona, puede tener atributos como: edad, nacionalidad, estatura, etc.</a:t>
            </a:r>
          </a:p>
          <a:p>
            <a:pPr>
              <a:lnSpc>
                <a:spcPct val="110000"/>
              </a:lnSpc>
            </a:pPr>
            <a:r>
              <a:rPr lang="en-US" sz="1200"/>
              <a:t>Según la notación de Chen, un atributo simple puede ser representado a través de un ovalo o círculo.</a:t>
            </a:r>
          </a:p>
        </p:txBody>
      </p:sp>
      <p:pic>
        <p:nvPicPr>
          <p:cNvPr id="14" name="Marcador de contenido 13">
            <a:extLst>
              <a:ext uri="{FF2B5EF4-FFF2-40B4-BE49-F238E27FC236}">
                <a16:creationId xmlns:a16="http://schemas.microsoft.com/office/drawing/2014/main" id="{84C3DB70-9765-C666-1CCF-F8FA1C66C02D}"/>
              </a:ext>
            </a:extLst>
          </p:cNvPr>
          <p:cNvPicPr>
            <a:picLocks noGrp="1" noChangeAspect="1"/>
          </p:cNvPicPr>
          <p:nvPr>
            <p:ph sz="half" idx="2"/>
          </p:nvPr>
        </p:nvPicPr>
        <p:blipFill>
          <a:blip r:embed="rId5"/>
          <a:stretch>
            <a:fillRect/>
          </a:stretch>
        </p:blipFill>
        <p:spPr>
          <a:xfrm>
            <a:off x="5432992" y="2859975"/>
            <a:ext cx="4818974" cy="235107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45" name="Rectangle 44">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694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3D4A020-1736-DB72-84EA-92600AE15954}"/>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Características de un atributo</a:t>
            </a:r>
          </a:p>
        </p:txBody>
      </p:sp>
      <p:sp>
        <p:nvSpPr>
          <p:cNvPr id="3" name="Marcador de contenido 2">
            <a:extLst>
              <a:ext uri="{FF2B5EF4-FFF2-40B4-BE49-F238E27FC236}">
                <a16:creationId xmlns:a16="http://schemas.microsoft.com/office/drawing/2014/main" id="{C90E2199-19ED-345E-D63B-F042A765C735}"/>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n-US" sz="1600"/>
              <a:t>Van unidos a su entidad a través de una línea.</a:t>
            </a:r>
          </a:p>
          <a:p>
            <a:r>
              <a:rPr lang="en-US" sz="1600"/>
              <a:t>La llave debe ser subrayada para su identificación.</a:t>
            </a:r>
          </a:p>
          <a:p>
            <a:r>
              <a:rPr lang="en-US" sz="1600"/>
              <a:t>Si en una entidad hay más de una llave, se subraya con una línea punteada las llaves parciales.</a:t>
            </a:r>
          </a:p>
        </p:txBody>
      </p:sp>
      <p:pic>
        <p:nvPicPr>
          <p:cNvPr id="6" name="Marcador de contenido 5" descr="Diagrama&#10;&#10;Descripción generada automáticamente">
            <a:extLst>
              <a:ext uri="{FF2B5EF4-FFF2-40B4-BE49-F238E27FC236}">
                <a16:creationId xmlns:a16="http://schemas.microsoft.com/office/drawing/2014/main" id="{591BA90C-E0C6-DF99-BFAB-E0D9B07A9BF9}"/>
              </a:ext>
            </a:extLst>
          </p:cNvPr>
          <p:cNvPicPr>
            <a:picLocks noGrp="1" noChangeAspect="1"/>
          </p:cNvPicPr>
          <p:nvPr>
            <p:ph sz="half" idx="2"/>
          </p:nvPr>
        </p:nvPicPr>
        <p:blipFill>
          <a:blip r:embed="rId5"/>
          <a:stretch>
            <a:fillRect/>
          </a:stretch>
        </p:blipFill>
        <p:spPr>
          <a:xfrm>
            <a:off x="5432992" y="3204655"/>
            <a:ext cx="4818974" cy="166171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9684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239</TotalTime>
  <Words>923</Words>
  <Application>Microsoft Office PowerPoint</Application>
  <PresentationFormat>Panorámica</PresentationFormat>
  <Paragraphs>58</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MS Shell Dlg 2</vt:lpstr>
      <vt:lpstr>Wingdings</vt:lpstr>
      <vt:lpstr>Wingdings 3</vt:lpstr>
      <vt:lpstr>Madison</vt:lpstr>
      <vt:lpstr>Modelo Entidad-Relación</vt:lpstr>
      <vt:lpstr>¿Qué es el modelo entidad-relación?</vt:lpstr>
      <vt:lpstr>Presentación de PowerPoint</vt:lpstr>
      <vt:lpstr>Elementos del modelo E/R</vt:lpstr>
      <vt:lpstr>Entidades</vt:lpstr>
      <vt:lpstr>Entidad débil</vt:lpstr>
      <vt:lpstr>Entidad asociativa</vt:lpstr>
      <vt:lpstr>Atributos</vt:lpstr>
      <vt:lpstr>Características de un atributo</vt:lpstr>
      <vt:lpstr>Tipos de atributo</vt:lpstr>
      <vt:lpstr>Relaciones</vt:lpstr>
      <vt:lpstr>Tipos de relaciones</vt:lpstr>
      <vt:lpstr>Cardinalidad</vt:lpstr>
      <vt:lpstr>Actividad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Entidad-Relación</dc:title>
  <dc:creator>FELIPE ANTONIO OLIVARES ACUNA</dc:creator>
  <cp:lastModifiedBy>FELIPE ANTONIO OLIVARES ACUNA</cp:lastModifiedBy>
  <cp:revision>4</cp:revision>
  <dcterms:created xsi:type="dcterms:W3CDTF">2022-06-01T01:49:57Z</dcterms:created>
  <dcterms:modified xsi:type="dcterms:W3CDTF">2022-06-01T07:02:39Z</dcterms:modified>
</cp:coreProperties>
</file>