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4" r:id="rId5"/>
    <p:sldId id="259" r:id="rId6"/>
    <p:sldId id="260"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61" r:id="rId22"/>
    <p:sldId id="262" r:id="rId23"/>
    <p:sldId id="263" r:id="rId24"/>
    <p:sldId id="279" r:id="rId25"/>
    <p:sldId id="280" r:id="rId26"/>
    <p:sldId id="281" r:id="rId27"/>
    <p:sldId id="282" r:id="rId28"/>
    <p:sldId id="283" r:id="rId29"/>
    <p:sldId id="284" r:id="rId30"/>
    <p:sldId id="286" r:id="rId31"/>
    <p:sldId id="285" r:id="rId3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54582-D682-247A-A1FD-C1E05D2E2CF2}" v="15" dt="2022-08-22T12:33:58.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NTONIO OLIVARES ACUNA" userId="S::felipe.olivaresac@correoaiep.cl::073f0951-1222-40d6-965f-79a28c6ac934" providerId="AD" clId="Web-{6F354582-D682-247A-A1FD-C1E05D2E2CF2}"/>
    <pc:docChg chg="modSld">
      <pc:chgData name="FELIPE ANTONIO OLIVARES ACUNA" userId="S::felipe.olivaresac@correoaiep.cl::073f0951-1222-40d6-965f-79a28c6ac934" providerId="AD" clId="Web-{6F354582-D682-247A-A1FD-C1E05D2E2CF2}" dt="2022-08-22T12:33:58.805" v="14" actId="20577"/>
      <pc:docMkLst>
        <pc:docMk/>
      </pc:docMkLst>
      <pc:sldChg chg="modSp">
        <pc:chgData name="FELIPE ANTONIO OLIVARES ACUNA" userId="S::felipe.olivaresac@correoaiep.cl::073f0951-1222-40d6-965f-79a28c6ac934" providerId="AD" clId="Web-{6F354582-D682-247A-A1FD-C1E05D2E2CF2}" dt="2022-08-22T12:33:58.805" v="14" actId="20577"/>
        <pc:sldMkLst>
          <pc:docMk/>
          <pc:sldMk cId="3385237970" sldId="264"/>
        </pc:sldMkLst>
        <pc:spChg chg="mod">
          <ac:chgData name="FELIPE ANTONIO OLIVARES ACUNA" userId="S::felipe.olivaresac@correoaiep.cl::073f0951-1222-40d6-965f-79a28c6ac934" providerId="AD" clId="Web-{6F354582-D682-247A-A1FD-C1E05D2E2CF2}" dt="2022-08-22T12:33:58.805" v="14" actId="20577"/>
          <ac:spMkLst>
            <pc:docMk/>
            <pc:sldMk cId="3385237970" sldId="264"/>
            <ac:spMk id="3" creationId="{0E302BC8-0992-16B6-652A-860E293AC0E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34880-8E64-4C0D-8A9D-CC9DFBDBB37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FC2F8D-ADC1-4555-B0DE-B14B1C4C772B}">
      <dgm:prSet/>
      <dgm:spPr/>
      <dgm:t>
        <a:bodyPr/>
        <a:lstStyle/>
        <a:p>
          <a:r>
            <a:rPr lang="es-ES"/>
            <a:t>Android es un sistema operativo móvil diseñado para dispositivos móviles con pantalla táctil como teléfonos inteligentes o tablets.</a:t>
          </a:r>
          <a:endParaRPr lang="en-US"/>
        </a:p>
      </dgm:t>
    </dgm:pt>
    <dgm:pt modelId="{6C2B81F6-0FDF-45DF-9DEB-1A4E6D55BBD2}" type="parTrans" cxnId="{FC1B3AFB-B792-4489-9219-CA368076431C}">
      <dgm:prSet/>
      <dgm:spPr/>
      <dgm:t>
        <a:bodyPr/>
        <a:lstStyle/>
        <a:p>
          <a:endParaRPr lang="en-US"/>
        </a:p>
      </dgm:t>
    </dgm:pt>
    <dgm:pt modelId="{042C48D8-87D4-472B-9D8A-E859E1A656E6}" type="sibTrans" cxnId="{FC1B3AFB-B792-4489-9219-CA368076431C}">
      <dgm:prSet/>
      <dgm:spPr/>
      <dgm:t>
        <a:bodyPr/>
        <a:lstStyle/>
        <a:p>
          <a:endParaRPr lang="en-US"/>
        </a:p>
      </dgm:t>
    </dgm:pt>
    <dgm:pt modelId="{712C9C4B-6E4A-4FEF-874D-3F99DA8561C1}">
      <dgm:prSet/>
      <dgm:spPr/>
      <dgm:t>
        <a:bodyPr/>
        <a:lstStyle/>
        <a:p>
          <a:r>
            <a:rPr lang="es-ES"/>
            <a:t>No es un OS exclusivo de dispositivos de los dispositivos mencionados antes, sino que también lo podemos encontrar en relojes inteligentes, televisores o incluso en los sistemas de algunos modelos de vehículos. </a:t>
          </a:r>
          <a:endParaRPr lang="en-US"/>
        </a:p>
      </dgm:t>
    </dgm:pt>
    <dgm:pt modelId="{0985EC17-D5B3-46F1-B80C-0C1EA4C5563F}" type="parTrans" cxnId="{41EDA544-36B9-4DC6-8B16-ECFDEAD4AB73}">
      <dgm:prSet/>
      <dgm:spPr/>
      <dgm:t>
        <a:bodyPr/>
        <a:lstStyle/>
        <a:p>
          <a:endParaRPr lang="en-US"/>
        </a:p>
      </dgm:t>
    </dgm:pt>
    <dgm:pt modelId="{A36DA832-0A4F-4A1E-A1C2-68C5E0F2F042}" type="sibTrans" cxnId="{41EDA544-36B9-4DC6-8B16-ECFDEAD4AB73}">
      <dgm:prSet/>
      <dgm:spPr/>
      <dgm:t>
        <a:bodyPr/>
        <a:lstStyle/>
        <a:p>
          <a:endParaRPr lang="en-US"/>
        </a:p>
      </dgm:t>
    </dgm:pt>
    <dgm:pt modelId="{AB674AB5-033B-41EE-B627-B6CB2B26D0A1}">
      <dgm:prSet/>
      <dgm:spPr/>
      <dgm:t>
        <a:bodyPr/>
        <a:lstStyle/>
        <a:p>
          <a:r>
            <a:rPr lang="es-ES" dirty="0"/>
            <a:t>Este sistema operativo está desarrollado por Google y basado en Linux y otros softwares de código abierto y que se ha convertido en el principal responsable de la popularización de muchos dispositivos inteligentes por el hecho de facilitar el uso de una gran cantidad de aplicaciones de forma sencilla.</a:t>
          </a:r>
          <a:endParaRPr lang="en-US" dirty="0"/>
        </a:p>
      </dgm:t>
    </dgm:pt>
    <dgm:pt modelId="{0AD44A4D-26CE-4196-BCEC-022B133B2658}" type="parTrans" cxnId="{F1D9DD1E-2446-4782-80AB-4DFE28EA9C03}">
      <dgm:prSet/>
      <dgm:spPr/>
      <dgm:t>
        <a:bodyPr/>
        <a:lstStyle/>
        <a:p>
          <a:endParaRPr lang="en-US"/>
        </a:p>
      </dgm:t>
    </dgm:pt>
    <dgm:pt modelId="{25D19545-F423-43D5-845F-79A64B563C43}" type="sibTrans" cxnId="{F1D9DD1E-2446-4782-80AB-4DFE28EA9C03}">
      <dgm:prSet/>
      <dgm:spPr/>
      <dgm:t>
        <a:bodyPr/>
        <a:lstStyle/>
        <a:p>
          <a:endParaRPr lang="en-US"/>
        </a:p>
      </dgm:t>
    </dgm:pt>
    <dgm:pt modelId="{A1982EBA-4187-4815-BCAE-FDA134EC2C93}" type="pres">
      <dgm:prSet presAssocID="{98C34880-8E64-4C0D-8A9D-CC9DFBDBB370}" presName="root" presStyleCnt="0">
        <dgm:presLayoutVars>
          <dgm:dir/>
          <dgm:resizeHandles val="exact"/>
        </dgm:presLayoutVars>
      </dgm:prSet>
      <dgm:spPr/>
    </dgm:pt>
    <dgm:pt modelId="{888D3A46-99DA-426D-8DCD-B2766296A524}" type="pres">
      <dgm:prSet presAssocID="{BBFC2F8D-ADC1-4555-B0DE-B14B1C4C772B}" presName="compNode" presStyleCnt="0"/>
      <dgm:spPr/>
    </dgm:pt>
    <dgm:pt modelId="{B754B48B-7DD5-40F5-B891-3E5AEF0CDFFC}" type="pres">
      <dgm:prSet presAssocID="{BBFC2F8D-ADC1-4555-B0DE-B14B1C4C77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009A7654-9749-4FFF-9115-4B1910E87C44}" type="pres">
      <dgm:prSet presAssocID="{BBFC2F8D-ADC1-4555-B0DE-B14B1C4C772B}" presName="spaceRect" presStyleCnt="0"/>
      <dgm:spPr/>
    </dgm:pt>
    <dgm:pt modelId="{0B53D932-80FF-4677-BFC4-1515E21412CF}" type="pres">
      <dgm:prSet presAssocID="{BBFC2F8D-ADC1-4555-B0DE-B14B1C4C772B}" presName="textRect" presStyleLbl="revTx" presStyleIdx="0" presStyleCnt="3">
        <dgm:presLayoutVars>
          <dgm:chMax val="1"/>
          <dgm:chPref val="1"/>
        </dgm:presLayoutVars>
      </dgm:prSet>
      <dgm:spPr/>
    </dgm:pt>
    <dgm:pt modelId="{690B80D3-7394-452E-923E-0A250D5C5B74}" type="pres">
      <dgm:prSet presAssocID="{042C48D8-87D4-472B-9D8A-E859E1A656E6}" presName="sibTrans" presStyleCnt="0"/>
      <dgm:spPr/>
    </dgm:pt>
    <dgm:pt modelId="{F2BBDB30-E1E4-4E5D-89C4-5F064FBB55AF}" type="pres">
      <dgm:prSet presAssocID="{712C9C4B-6E4A-4FEF-874D-3F99DA8561C1}" presName="compNode" presStyleCnt="0"/>
      <dgm:spPr/>
    </dgm:pt>
    <dgm:pt modelId="{B6CFEA88-3B5B-4DD7-B223-830EA22EE5D3}" type="pres">
      <dgm:prSet presAssocID="{712C9C4B-6E4A-4FEF-874D-3F99DA8561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ador"/>
        </a:ext>
      </dgm:extLst>
    </dgm:pt>
    <dgm:pt modelId="{2BC160E3-9443-4830-A56E-305E114C1BDC}" type="pres">
      <dgm:prSet presAssocID="{712C9C4B-6E4A-4FEF-874D-3F99DA8561C1}" presName="spaceRect" presStyleCnt="0"/>
      <dgm:spPr/>
    </dgm:pt>
    <dgm:pt modelId="{27DAF950-91C1-43B8-A10B-582B835B2978}" type="pres">
      <dgm:prSet presAssocID="{712C9C4B-6E4A-4FEF-874D-3F99DA8561C1}" presName="textRect" presStyleLbl="revTx" presStyleIdx="1" presStyleCnt="3">
        <dgm:presLayoutVars>
          <dgm:chMax val="1"/>
          <dgm:chPref val="1"/>
        </dgm:presLayoutVars>
      </dgm:prSet>
      <dgm:spPr/>
    </dgm:pt>
    <dgm:pt modelId="{2D733538-4780-457D-B6C7-4DA9E527EA99}" type="pres">
      <dgm:prSet presAssocID="{A36DA832-0A4F-4A1E-A1C2-68C5E0F2F042}" presName="sibTrans" presStyleCnt="0"/>
      <dgm:spPr/>
    </dgm:pt>
    <dgm:pt modelId="{1263D9B9-7631-42BD-95A0-ABB849A06EAA}" type="pres">
      <dgm:prSet presAssocID="{AB674AB5-033B-41EE-B627-B6CB2B26D0A1}" presName="compNode" presStyleCnt="0"/>
      <dgm:spPr/>
    </dgm:pt>
    <dgm:pt modelId="{F920EF7B-B56C-4631-8992-D1584FD8D04F}" type="pres">
      <dgm:prSet presAssocID="{AB674AB5-033B-41EE-B627-B6CB2B26D0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rdenador"/>
        </a:ext>
      </dgm:extLst>
    </dgm:pt>
    <dgm:pt modelId="{5C6C7197-76D8-40DA-B973-78C1BBF2A71E}" type="pres">
      <dgm:prSet presAssocID="{AB674AB5-033B-41EE-B627-B6CB2B26D0A1}" presName="spaceRect" presStyleCnt="0"/>
      <dgm:spPr/>
    </dgm:pt>
    <dgm:pt modelId="{9A095EE0-704C-466D-9776-31FFD95CDA9F}" type="pres">
      <dgm:prSet presAssocID="{AB674AB5-033B-41EE-B627-B6CB2B26D0A1}" presName="textRect" presStyleLbl="revTx" presStyleIdx="2" presStyleCnt="3">
        <dgm:presLayoutVars>
          <dgm:chMax val="1"/>
          <dgm:chPref val="1"/>
        </dgm:presLayoutVars>
      </dgm:prSet>
      <dgm:spPr/>
    </dgm:pt>
  </dgm:ptLst>
  <dgm:cxnLst>
    <dgm:cxn modelId="{F1D9DD1E-2446-4782-80AB-4DFE28EA9C03}" srcId="{98C34880-8E64-4C0D-8A9D-CC9DFBDBB370}" destId="{AB674AB5-033B-41EE-B627-B6CB2B26D0A1}" srcOrd="2" destOrd="0" parTransId="{0AD44A4D-26CE-4196-BCEC-022B133B2658}" sibTransId="{25D19545-F423-43D5-845F-79A64B563C43}"/>
    <dgm:cxn modelId="{41EDA544-36B9-4DC6-8B16-ECFDEAD4AB73}" srcId="{98C34880-8E64-4C0D-8A9D-CC9DFBDBB370}" destId="{712C9C4B-6E4A-4FEF-874D-3F99DA8561C1}" srcOrd="1" destOrd="0" parTransId="{0985EC17-D5B3-46F1-B80C-0C1EA4C5563F}" sibTransId="{A36DA832-0A4F-4A1E-A1C2-68C5E0F2F042}"/>
    <dgm:cxn modelId="{6DB76470-088F-4AFE-8FBA-97F45ED6602D}" type="presOf" srcId="{712C9C4B-6E4A-4FEF-874D-3F99DA8561C1}" destId="{27DAF950-91C1-43B8-A10B-582B835B2978}" srcOrd="0" destOrd="0" presId="urn:microsoft.com/office/officeart/2018/2/layout/IconLabelList"/>
    <dgm:cxn modelId="{5FA16983-786E-457B-9211-FB0585488682}" type="presOf" srcId="{AB674AB5-033B-41EE-B627-B6CB2B26D0A1}" destId="{9A095EE0-704C-466D-9776-31FFD95CDA9F}" srcOrd="0" destOrd="0" presId="urn:microsoft.com/office/officeart/2018/2/layout/IconLabelList"/>
    <dgm:cxn modelId="{0FE7AAB5-265E-485D-A18A-464619295969}" type="presOf" srcId="{BBFC2F8D-ADC1-4555-B0DE-B14B1C4C772B}" destId="{0B53D932-80FF-4677-BFC4-1515E21412CF}" srcOrd="0" destOrd="0" presId="urn:microsoft.com/office/officeart/2018/2/layout/IconLabelList"/>
    <dgm:cxn modelId="{7B59ADF0-CCC4-4BC3-8D5E-5946A4969E99}" type="presOf" srcId="{98C34880-8E64-4C0D-8A9D-CC9DFBDBB370}" destId="{A1982EBA-4187-4815-BCAE-FDA134EC2C93}" srcOrd="0" destOrd="0" presId="urn:microsoft.com/office/officeart/2018/2/layout/IconLabelList"/>
    <dgm:cxn modelId="{FC1B3AFB-B792-4489-9219-CA368076431C}" srcId="{98C34880-8E64-4C0D-8A9D-CC9DFBDBB370}" destId="{BBFC2F8D-ADC1-4555-B0DE-B14B1C4C772B}" srcOrd="0" destOrd="0" parTransId="{6C2B81F6-0FDF-45DF-9DEB-1A4E6D55BBD2}" sibTransId="{042C48D8-87D4-472B-9D8A-E859E1A656E6}"/>
    <dgm:cxn modelId="{73D3E09A-625E-46CE-9266-88B36272E218}" type="presParOf" srcId="{A1982EBA-4187-4815-BCAE-FDA134EC2C93}" destId="{888D3A46-99DA-426D-8DCD-B2766296A524}" srcOrd="0" destOrd="0" presId="urn:microsoft.com/office/officeart/2018/2/layout/IconLabelList"/>
    <dgm:cxn modelId="{85F4E91B-A806-4C0F-B039-E19C59592065}" type="presParOf" srcId="{888D3A46-99DA-426D-8DCD-B2766296A524}" destId="{B754B48B-7DD5-40F5-B891-3E5AEF0CDFFC}" srcOrd="0" destOrd="0" presId="urn:microsoft.com/office/officeart/2018/2/layout/IconLabelList"/>
    <dgm:cxn modelId="{6F3F4D5F-BB14-4807-A35A-8C73457FFBA1}" type="presParOf" srcId="{888D3A46-99DA-426D-8DCD-B2766296A524}" destId="{009A7654-9749-4FFF-9115-4B1910E87C44}" srcOrd="1" destOrd="0" presId="urn:microsoft.com/office/officeart/2018/2/layout/IconLabelList"/>
    <dgm:cxn modelId="{81998CE3-857C-4FB9-9A86-8B74542FD5F9}" type="presParOf" srcId="{888D3A46-99DA-426D-8DCD-B2766296A524}" destId="{0B53D932-80FF-4677-BFC4-1515E21412CF}" srcOrd="2" destOrd="0" presId="urn:microsoft.com/office/officeart/2018/2/layout/IconLabelList"/>
    <dgm:cxn modelId="{0A0D451F-EAF3-45F6-A526-CA46A745BC0E}" type="presParOf" srcId="{A1982EBA-4187-4815-BCAE-FDA134EC2C93}" destId="{690B80D3-7394-452E-923E-0A250D5C5B74}" srcOrd="1" destOrd="0" presId="urn:microsoft.com/office/officeart/2018/2/layout/IconLabelList"/>
    <dgm:cxn modelId="{04A554FD-56CA-431E-AFA1-019D8909BB4D}" type="presParOf" srcId="{A1982EBA-4187-4815-BCAE-FDA134EC2C93}" destId="{F2BBDB30-E1E4-4E5D-89C4-5F064FBB55AF}" srcOrd="2" destOrd="0" presId="urn:microsoft.com/office/officeart/2018/2/layout/IconLabelList"/>
    <dgm:cxn modelId="{D781A2A7-6D41-4425-9950-16A84230910A}" type="presParOf" srcId="{F2BBDB30-E1E4-4E5D-89C4-5F064FBB55AF}" destId="{B6CFEA88-3B5B-4DD7-B223-830EA22EE5D3}" srcOrd="0" destOrd="0" presId="urn:microsoft.com/office/officeart/2018/2/layout/IconLabelList"/>
    <dgm:cxn modelId="{96AF3A01-E97F-4DF4-B623-F8C6F6B27B3F}" type="presParOf" srcId="{F2BBDB30-E1E4-4E5D-89C4-5F064FBB55AF}" destId="{2BC160E3-9443-4830-A56E-305E114C1BDC}" srcOrd="1" destOrd="0" presId="urn:microsoft.com/office/officeart/2018/2/layout/IconLabelList"/>
    <dgm:cxn modelId="{B0FD595D-E1C5-451F-9A11-6D98016BFA7F}" type="presParOf" srcId="{F2BBDB30-E1E4-4E5D-89C4-5F064FBB55AF}" destId="{27DAF950-91C1-43B8-A10B-582B835B2978}" srcOrd="2" destOrd="0" presId="urn:microsoft.com/office/officeart/2018/2/layout/IconLabelList"/>
    <dgm:cxn modelId="{4A6361CC-0482-4388-BC61-0AB80C579964}" type="presParOf" srcId="{A1982EBA-4187-4815-BCAE-FDA134EC2C93}" destId="{2D733538-4780-457D-B6C7-4DA9E527EA99}" srcOrd="3" destOrd="0" presId="urn:microsoft.com/office/officeart/2018/2/layout/IconLabelList"/>
    <dgm:cxn modelId="{6ADEEA07-E27C-469C-8BE7-DC2DF061FD92}" type="presParOf" srcId="{A1982EBA-4187-4815-BCAE-FDA134EC2C93}" destId="{1263D9B9-7631-42BD-95A0-ABB849A06EAA}" srcOrd="4" destOrd="0" presId="urn:microsoft.com/office/officeart/2018/2/layout/IconLabelList"/>
    <dgm:cxn modelId="{9C5D3571-7BC5-4B0E-8214-6DC21AEE0CD3}" type="presParOf" srcId="{1263D9B9-7631-42BD-95A0-ABB849A06EAA}" destId="{F920EF7B-B56C-4631-8992-D1584FD8D04F}" srcOrd="0" destOrd="0" presId="urn:microsoft.com/office/officeart/2018/2/layout/IconLabelList"/>
    <dgm:cxn modelId="{A7363FD8-A8F5-4F5F-9931-2083461963D7}" type="presParOf" srcId="{1263D9B9-7631-42BD-95A0-ABB849A06EAA}" destId="{5C6C7197-76D8-40DA-B973-78C1BBF2A71E}" srcOrd="1" destOrd="0" presId="urn:microsoft.com/office/officeart/2018/2/layout/IconLabelList"/>
    <dgm:cxn modelId="{0E9BBB83-8160-43AB-B9ED-5AC61399AAB8}" type="presParOf" srcId="{1263D9B9-7631-42BD-95A0-ABB849A06EAA}" destId="{9A095EE0-704C-466D-9776-31FFD95CDA9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CCF29-98E1-4144-857E-A0C4668EA54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4847F4E-7DC1-469D-A231-154A62BE4F68}">
      <dgm:prSet/>
      <dgm:spPr/>
      <dgm:t>
        <a:bodyPr/>
        <a:lstStyle/>
        <a:p>
          <a:r>
            <a:rPr lang="es-CL"/>
            <a:t>A lo largo de los años este sistema operativo ha ido evolucionando en conjunto a la tecnología para de esta manera lograr dar mayor abasto a las nuevas aplicaciones e innovaciones que el mercado requería.</a:t>
          </a:r>
          <a:endParaRPr lang="en-US"/>
        </a:p>
      </dgm:t>
    </dgm:pt>
    <dgm:pt modelId="{313D99A1-D859-4E5F-ADDF-746155A56B24}" type="parTrans" cxnId="{7C143277-B94F-45C3-B89E-77AF7C084813}">
      <dgm:prSet/>
      <dgm:spPr/>
      <dgm:t>
        <a:bodyPr/>
        <a:lstStyle/>
        <a:p>
          <a:endParaRPr lang="en-US"/>
        </a:p>
      </dgm:t>
    </dgm:pt>
    <dgm:pt modelId="{2FE64EC8-D7FD-48DC-887D-55B9A0302A3F}" type="sibTrans" cxnId="{7C143277-B94F-45C3-B89E-77AF7C084813}">
      <dgm:prSet/>
      <dgm:spPr/>
      <dgm:t>
        <a:bodyPr/>
        <a:lstStyle/>
        <a:p>
          <a:endParaRPr lang="en-US"/>
        </a:p>
      </dgm:t>
    </dgm:pt>
    <dgm:pt modelId="{FC652101-8594-4BB3-90EA-D3F00CF87D5F}">
      <dgm:prSet/>
      <dgm:spPr/>
      <dgm:t>
        <a:bodyPr/>
        <a:lstStyle/>
        <a:p>
          <a:r>
            <a:rPr lang="es-CL"/>
            <a:t>Cada una de estas evoluciones o versiones poseen características únicas que permiten la correcta aplicación de software en estos dispositivos.</a:t>
          </a:r>
          <a:endParaRPr lang="en-US"/>
        </a:p>
      </dgm:t>
    </dgm:pt>
    <dgm:pt modelId="{424ED029-9C1E-4D10-915E-0C1B07DB19F9}" type="parTrans" cxnId="{74FE2F56-D3C3-42C8-B85A-5DA3E06788CE}">
      <dgm:prSet/>
      <dgm:spPr/>
      <dgm:t>
        <a:bodyPr/>
        <a:lstStyle/>
        <a:p>
          <a:endParaRPr lang="en-US"/>
        </a:p>
      </dgm:t>
    </dgm:pt>
    <dgm:pt modelId="{0BE533B8-2233-4D64-905A-103253EE68C7}" type="sibTrans" cxnId="{74FE2F56-D3C3-42C8-B85A-5DA3E06788CE}">
      <dgm:prSet/>
      <dgm:spPr/>
      <dgm:t>
        <a:bodyPr/>
        <a:lstStyle/>
        <a:p>
          <a:endParaRPr lang="en-US"/>
        </a:p>
      </dgm:t>
    </dgm:pt>
    <dgm:pt modelId="{82D1DB68-22A6-4F90-8372-F9B1E24F6FD4}" type="pres">
      <dgm:prSet presAssocID="{4B1CCF29-98E1-4144-857E-A0C4668EA54E}" presName="root" presStyleCnt="0">
        <dgm:presLayoutVars>
          <dgm:dir/>
          <dgm:resizeHandles val="exact"/>
        </dgm:presLayoutVars>
      </dgm:prSet>
      <dgm:spPr/>
    </dgm:pt>
    <dgm:pt modelId="{A8684A0B-B238-4E63-873E-0CB61AFAD09F}" type="pres">
      <dgm:prSet presAssocID="{4B1CCF29-98E1-4144-857E-A0C4668EA54E}" presName="container" presStyleCnt="0">
        <dgm:presLayoutVars>
          <dgm:dir/>
          <dgm:resizeHandles val="exact"/>
        </dgm:presLayoutVars>
      </dgm:prSet>
      <dgm:spPr/>
    </dgm:pt>
    <dgm:pt modelId="{D7AB5CF2-2696-4DC7-A57B-05952F6E85A8}" type="pres">
      <dgm:prSet presAssocID="{A4847F4E-7DC1-469D-A231-154A62BE4F68}" presName="compNode" presStyleCnt="0"/>
      <dgm:spPr/>
    </dgm:pt>
    <dgm:pt modelId="{231CDC21-C566-41FC-94D2-6D29A875E23F}" type="pres">
      <dgm:prSet presAssocID="{A4847F4E-7DC1-469D-A231-154A62BE4F68}" presName="iconBgRect" presStyleLbl="bgShp" presStyleIdx="0" presStyleCnt="2"/>
      <dgm:spPr/>
    </dgm:pt>
    <dgm:pt modelId="{933FB9C5-7912-4516-B087-A3137FC081F8}" type="pres">
      <dgm:prSet presAssocID="{A4847F4E-7DC1-469D-A231-154A62BE4F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ador"/>
        </a:ext>
      </dgm:extLst>
    </dgm:pt>
    <dgm:pt modelId="{296DAC9C-5B0B-41F5-9003-B7EE84E40223}" type="pres">
      <dgm:prSet presAssocID="{A4847F4E-7DC1-469D-A231-154A62BE4F68}" presName="spaceRect" presStyleCnt="0"/>
      <dgm:spPr/>
    </dgm:pt>
    <dgm:pt modelId="{B99F5C10-C0D6-414C-A886-2B36F04768A3}" type="pres">
      <dgm:prSet presAssocID="{A4847F4E-7DC1-469D-A231-154A62BE4F68}" presName="textRect" presStyleLbl="revTx" presStyleIdx="0" presStyleCnt="2">
        <dgm:presLayoutVars>
          <dgm:chMax val="1"/>
          <dgm:chPref val="1"/>
        </dgm:presLayoutVars>
      </dgm:prSet>
      <dgm:spPr/>
    </dgm:pt>
    <dgm:pt modelId="{4A265CA5-71F9-472F-B6AE-99D9A88A656A}" type="pres">
      <dgm:prSet presAssocID="{2FE64EC8-D7FD-48DC-887D-55B9A0302A3F}" presName="sibTrans" presStyleLbl="sibTrans2D1" presStyleIdx="0" presStyleCnt="0"/>
      <dgm:spPr/>
    </dgm:pt>
    <dgm:pt modelId="{01DF9E8B-0596-48DE-ADC3-1AB36053AEE3}" type="pres">
      <dgm:prSet presAssocID="{FC652101-8594-4BB3-90EA-D3F00CF87D5F}" presName="compNode" presStyleCnt="0"/>
      <dgm:spPr/>
    </dgm:pt>
    <dgm:pt modelId="{2598F30A-1DDE-4654-AAAC-669AFC9F9F64}" type="pres">
      <dgm:prSet presAssocID="{FC652101-8594-4BB3-90EA-D3F00CF87D5F}" presName="iconBgRect" presStyleLbl="bgShp" presStyleIdx="1" presStyleCnt="2"/>
      <dgm:spPr/>
    </dgm:pt>
    <dgm:pt modelId="{4A8E20DA-BBB8-451B-A309-7B27DC65B1E7}" type="pres">
      <dgm:prSet presAssocID="{FC652101-8594-4BB3-90EA-D3F00CF87D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7232B1D2-ACF9-44CD-8C2C-F181D669FFFD}" type="pres">
      <dgm:prSet presAssocID="{FC652101-8594-4BB3-90EA-D3F00CF87D5F}" presName="spaceRect" presStyleCnt="0"/>
      <dgm:spPr/>
    </dgm:pt>
    <dgm:pt modelId="{74A69FC5-0727-4FAE-A35A-98A11468162A}" type="pres">
      <dgm:prSet presAssocID="{FC652101-8594-4BB3-90EA-D3F00CF87D5F}" presName="textRect" presStyleLbl="revTx" presStyleIdx="1" presStyleCnt="2">
        <dgm:presLayoutVars>
          <dgm:chMax val="1"/>
          <dgm:chPref val="1"/>
        </dgm:presLayoutVars>
      </dgm:prSet>
      <dgm:spPr/>
    </dgm:pt>
  </dgm:ptLst>
  <dgm:cxnLst>
    <dgm:cxn modelId="{FDAF8104-2371-4374-8485-9C1C92BDD7C4}" type="presOf" srcId="{2FE64EC8-D7FD-48DC-887D-55B9A0302A3F}" destId="{4A265CA5-71F9-472F-B6AE-99D9A88A656A}" srcOrd="0" destOrd="0" presId="urn:microsoft.com/office/officeart/2018/2/layout/IconCircleList"/>
    <dgm:cxn modelId="{5D92D662-CD0C-45EE-BBF3-E55EB42F40E4}" type="presOf" srcId="{FC652101-8594-4BB3-90EA-D3F00CF87D5F}" destId="{74A69FC5-0727-4FAE-A35A-98A11468162A}" srcOrd="0" destOrd="0" presId="urn:microsoft.com/office/officeart/2018/2/layout/IconCircleList"/>
    <dgm:cxn modelId="{74FE2F56-D3C3-42C8-B85A-5DA3E06788CE}" srcId="{4B1CCF29-98E1-4144-857E-A0C4668EA54E}" destId="{FC652101-8594-4BB3-90EA-D3F00CF87D5F}" srcOrd="1" destOrd="0" parTransId="{424ED029-9C1E-4D10-915E-0C1B07DB19F9}" sibTransId="{0BE533B8-2233-4D64-905A-103253EE68C7}"/>
    <dgm:cxn modelId="{7C143277-B94F-45C3-B89E-77AF7C084813}" srcId="{4B1CCF29-98E1-4144-857E-A0C4668EA54E}" destId="{A4847F4E-7DC1-469D-A231-154A62BE4F68}" srcOrd="0" destOrd="0" parTransId="{313D99A1-D859-4E5F-ADDF-746155A56B24}" sibTransId="{2FE64EC8-D7FD-48DC-887D-55B9A0302A3F}"/>
    <dgm:cxn modelId="{D37735D8-7E3E-493A-A205-C2F90D1A3A95}" type="presOf" srcId="{4B1CCF29-98E1-4144-857E-A0C4668EA54E}" destId="{82D1DB68-22A6-4F90-8372-F9B1E24F6FD4}" srcOrd="0" destOrd="0" presId="urn:microsoft.com/office/officeart/2018/2/layout/IconCircleList"/>
    <dgm:cxn modelId="{D3F617F2-0663-4444-B198-3993494046C5}" type="presOf" srcId="{A4847F4E-7DC1-469D-A231-154A62BE4F68}" destId="{B99F5C10-C0D6-414C-A886-2B36F04768A3}" srcOrd="0" destOrd="0" presId="urn:microsoft.com/office/officeart/2018/2/layout/IconCircleList"/>
    <dgm:cxn modelId="{FCF76081-18A9-49FF-B4E3-18D85027EC21}" type="presParOf" srcId="{82D1DB68-22A6-4F90-8372-F9B1E24F6FD4}" destId="{A8684A0B-B238-4E63-873E-0CB61AFAD09F}" srcOrd="0" destOrd="0" presId="urn:microsoft.com/office/officeart/2018/2/layout/IconCircleList"/>
    <dgm:cxn modelId="{1C70E7EB-AE8B-487B-A331-F4DA07D1AB99}" type="presParOf" srcId="{A8684A0B-B238-4E63-873E-0CB61AFAD09F}" destId="{D7AB5CF2-2696-4DC7-A57B-05952F6E85A8}" srcOrd="0" destOrd="0" presId="urn:microsoft.com/office/officeart/2018/2/layout/IconCircleList"/>
    <dgm:cxn modelId="{2BC00A99-3480-4055-B7F3-E784025B5281}" type="presParOf" srcId="{D7AB5CF2-2696-4DC7-A57B-05952F6E85A8}" destId="{231CDC21-C566-41FC-94D2-6D29A875E23F}" srcOrd="0" destOrd="0" presId="urn:microsoft.com/office/officeart/2018/2/layout/IconCircleList"/>
    <dgm:cxn modelId="{83838B92-287A-4C3A-94D1-F834F0A01F53}" type="presParOf" srcId="{D7AB5CF2-2696-4DC7-A57B-05952F6E85A8}" destId="{933FB9C5-7912-4516-B087-A3137FC081F8}" srcOrd="1" destOrd="0" presId="urn:microsoft.com/office/officeart/2018/2/layout/IconCircleList"/>
    <dgm:cxn modelId="{9907203C-42A7-4104-89C6-A3F115D7A3D7}" type="presParOf" srcId="{D7AB5CF2-2696-4DC7-A57B-05952F6E85A8}" destId="{296DAC9C-5B0B-41F5-9003-B7EE84E40223}" srcOrd="2" destOrd="0" presId="urn:microsoft.com/office/officeart/2018/2/layout/IconCircleList"/>
    <dgm:cxn modelId="{A9831DBD-AB5E-4B1D-BCA3-806DB3F21535}" type="presParOf" srcId="{D7AB5CF2-2696-4DC7-A57B-05952F6E85A8}" destId="{B99F5C10-C0D6-414C-A886-2B36F04768A3}" srcOrd="3" destOrd="0" presId="urn:microsoft.com/office/officeart/2018/2/layout/IconCircleList"/>
    <dgm:cxn modelId="{1D773E91-7B29-4C89-83C1-D11C585B47E9}" type="presParOf" srcId="{A8684A0B-B238-4E63-873E-0CB61AFAD09F}" destId="{4A265CA5-71F9-472F-B6AE-99D9A88A656A}" srcOrd="1" destOrd="0" presId="urn:microsoft.com/office/officeart/2018/2/layout/IconCircleList"/>
    <dgm:cxn modelId="{AE6230B5-50DC-49D9-9193-EB2AC000E8C5}" type="presParOf" srcId="{A8684A0B-B238-4E63-873E-0CB61AFAD09F}" destId="{01DF9E8B-0596-48DE-ADC3-1AB36053AEE3}" srcOrd="2" destOrd="0" presId="urn:microsoft.com/office/officeart/2018/2/layout/IconCircleList"/>
    <dgm:cxn modelId="{4ECAC342-D1ED-492C-8A08-96CC7A2B91A7}" type="presParOf" srcId="{01DF9E8B-0596-48DE-ADC3-1AB36053AEE3}" destId="{2598F30A-1DDE-4654-AAAC-669AFC9F9F64}" srcOrd="0" destOrd="0" presId="urn:microsoft.com/office/officeart/2018/2/layout/IconCircleList"/>
    <dgm:cxn modelId="{D70EE2AA-E561-470B-B4D8-0CF22723FD11}" type="presParOf" srcId="{01DF9E8B-0596-48DE-ADC3-1AB36053AEE3}" destId="{4A8E20DA-BBB8-451B-A309-7B27DC65B1E7}" srcOrd="1" destOrd="0" presId="urn:microsoft.com/office/officeart/2018/2/layout/IconCircleList"/>
    <dgm:cxn modelId="{FD82E240-423D-415A-AA34-9D5400F87948}" type="presParOf" srcId="{01DF9E8B-0596-48DE-ADC3-1AB36053AEE3}" destId="{7232B1D2-ACF9-44CD-8C2C-F181D669FFFD}" srcOrd="2" destOrd="0" presId="urn:microsoft.com/office/officeart/2018/2/layout/IconCircleList"/>
    <dgm:cxn modelId="{192A50D5-4B16-44BB-9BE5-9F28C644BC53}" type="presParOf" srcId="{01DF9E8B-0596-48DE-ADC3-1AB36053AEE3}" destId="{74A69FC5-0727-4FAE-A35A-98A11468162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4B48B-7DD5-40F5-B891-3E5AEF0CDFFC}">
      <dsp:nvSpPr>
        <dsp:cNvPr id="0" name=""/>
        <dsp:cNvSpPr/>
      </dsp:nvSpPr>
      <dsp:spPr>
        <a:xfrm>
          <a:off x="1063980" y="54769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53D932-80FF-4677-BFC4-1515E21412CF}">
      <dsp:nvSpPr>
        <dsp:cNvPr id="0" name=""/>
        <dsp:cNvSpPr/>
      </dsp:nvSpPr>
      <dsp:spPr>
        <a:xfrm>
          <a:off x="285097" y="2225888"/>
          <a:ext cx="28323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Android es un sistema operativo móvil diseñado para dispositivos móviles con pantalla táctil como teléfonos inteligentes o tablets.</a:t>
          </a:r>
          <a:endParaRPr lang="en-US" sz="1100" kern="1200"/>
        </a:p>
      </dsp:txBody>
      <dsp:txXfrm>
        <a:off x="285097" y="2225888"/>
        <a:ext cx="2832300" cy="1012500"/>
      </dsp:txXfrm>
    </dsp:sp>
    <dsp:sp modelId="{B6CFEA88-3B5B-4DD7-B223-830EA22EE5D3}">
      <dsp:nvSpPr>
        <dsp:cNvPr id="0" name=""/>
        <dsp:cNvSpPr/>
      </dsp:nvSpPr>
      <dsp:spPr>
        <a:xfrm>
          <a:off x="4391932" y="54769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DAF950-91C1-43B8-A10B-582B835B2978}">
      <dsp:nvSpPr>
        <dsp:cNvPr id="0" name=""/>
        <dsp:cNvSpPr/>
      </dsp:nvSpPr>
      <dsp:spPr>
        <a:xfrm>
          <a:off x="3613050" y="2225888"/>
          <a:ext cx="28323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No es un OS exclusivo de dispositivos de los dispositivos mencionados antes, sino que también lo podemos encontrar en relojes inteligentes, televisores o incluso en los sistemas de algunos modelos de vehículos. </a:t>
          </a:r>
          <a:endParaRPr lang="en-US" sz="1100" kern="1200"/>
        </a:p>
      </dsp:txBody>
      <dsp:txXfrm>
        <a:off x="3613050" y="2225888"/>
        <a:ext cx="2832300" cy="1012500"/>
      </dsp:txXfrm>
    </dsp:sp>
    <dsp:sp modelId="{F920EF7B-B56C-4631-8992-D1584FD8D04F}">
      <dsp:nvSpPr>
        <dsp:cNvPr id="0" name=""/>
        <dsp:cNvSpPr/>
      </dsp:nvSpPr>
      <dsp:spPr>
        <a:xfrm>
          <a:off x="7719885" y="54769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095EE0-704C-466D-9776-31FFD95CDA9F}">
      <dsp:nvSpPr>
        <dsp:cNvPr id="0" name=""/>
        <dsp:cNvSpPr/>
      </dsp:nvSpPr>
      <dsp:spPr>
        <a:xfrm>
          <a:off x="6941002" y="2225888"/>
          <a:ext cx="28323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dirty="0"/>
            <a:t>Este sistema operativo está desarrollado por Google y basado en Linux y otros softwares de código abierto y que se ha convertido en el principal responsable de la popularización de muchos dispositivos inteligentes por el hecho de facilitar el uso de una gran cantidad de aplicaciones de forma sencilla.</a:t>
          </a:r>
          <a:endParaRPr lang="en-US" sz="1100" kern="1200" dirty="0"/>
        </a:p>
      </dsp:txBody>
      <dsp:txXfrm>
        <a:off x="6941002" y="2225888"/>
        <a:ext cx="2832300" cy="101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CDC21-C566-41FC-94D2-6D29A875E23F}">
      <dsp:nvSpPr>
        <dsp:cNvPr id="0" name=""/>
        <dsp:cNvSpPr/>
      </dsp:nvSpPr>
      <dsp:spPr>
        <a:xfrm>
          <a:off x="130167" y="2142406"/>
          <a:ext cx="836984" cy="83698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FB9C5-7912-4516-B087-A3137FC081F8}">
      <dsp:nvSpPr>
        <dsp:cNvPr id="0" name=""/>
        <dsp:cNvSpPr/>
      </dsp:nvSpPr>
      <dsp:spPr>
        <a:xfrm>
          <a:off x="305934" y="2318173"/>
          <a:ext cx="485450" cy="485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9F5C10-C0D6-414C-A886-2B36F04768A3}">
      <dsp:nvSpPr>
        <dsp:cNvPr id="0" name=""/>
        <dsp:cNvSpPr/>
      </dsp:nvSpPr>
      <dsp:spPr>
        <a:xfrm>
          <a:off x="1146505" y="2142406"/>
          <a:ext cx="1972891" cy="836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CL" sz="1100" kern="1200"/>
            <a:t>A lo largo de los años este sistema operativo ha ido evolucionando en conjunto a la tecnología para de esta manera lograr dar mayor abasto a las nuevas aplicaciones e innovaciones que el mercado requería.</a:t>
          </a:r>
          <a:endParaRPr lang="en-US" sz="1100" kern="1200"/>
        </a:p>
      </dsp:txBody>
      <dsp:txXfrm>
        <a:off x="1146505" y="2142406"/>
        <a:ext cx="1972891" cy="836984"/>
      </dsp:txXfrm>
    </dsp:sp>
    <dsp:sp modelId="{2598F30A-1DDE-4654-AAAC-669AFC9F9F64}">
      <dsp:nvSpPr>
        <dsp:cNvPr id="0" name=""/>
        <dsp:cNvSpPr/>
      </dsp:nvSpPr>
      <dsp:spPr>
        <a:xfrm>
          <a:off x="3463158" y="2142406"/>
          <a:ext cx="836984" cy="83698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E20DA-BBB8-451B-A309-7B27DC65B1E7}">
      <dsp:nvSpPr>
        <dsp:cNvPr id="0" name=""/>
        <dsp:cNvSpPr/>
      </dsp:nvSpPr>
      <dsp:spPr>
        <a:xfrm>
          <a:off x="3638924" y="2318173"/>
          <a:ext cx="485450" cy="485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A69FC5-0727-4FAE-A35A-98A11468162A}">
      <dsp:nvSpPr>
        <dsp:cNvPr id="0" name=""/>
        <dsp:cNvSpPr/>
      </dsp:nvSpPr>
      <dsp:spPr>
        <a:xfrm>
          <a:off x="4479496" y="2142406"/>
          <a:ext cx="1972891" cy="836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CL" sz="1100" kern="1200"/>
            <a:t>Cada una de estas evoluciones o versiones poseen características únicas que permiten la correcta aplicación de software en estos dispositivos.</a:t>
          </a:r>
          <a:endParaRPr lang="en-US" sz="1100" kern="1200"/>
        </a:p>
      </dsp:txBody>
      <dsp:txXfrm>
        <a:off x="4479496" y="2142406"/>
        <a:ext cx="1972891" cy="8369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46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602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039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355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093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14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060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848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322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455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14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77367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D40EEC2-0377-54DD-4FA7-C60EBEDB58D5}"/>
              </a:ext>
            </a:extLst>
          </p:cNvPr>
          <p:cNvPicPr>
            <a:picLocks noChangeAspect="1"/>
          </p:cNvPicPr>
          <p:nvPr/>
        </p:nvPicPr>
        <p:blipFill rotWithShape="1">
          <a:blip r:embed="rId2"/>
          <a:srcRect t="29687"/>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0410CE-C226-ADCA-6B52-F6D608EF6924}"/>
              </a:ext>
            </a:extLst>
          </p:cNvPr>
          <p:cNvSpPr>
            <a:spLocks noGrp="1"/>
          </p:cNvSpPr>
          <p:nvPr>
            <p:ph type="ctrTitle"/>
          </p:nvPr>
        </p:nvSpPr>
        <p:spPr>
          <a:xfrm>
            <a:off x="854277" y="1475234"/>
            <a:ext cx="3214307" cy="2901694"/>
          </a:xfrm>
        </p:spPr>
        <p:txBody>
          <a:bodyPr anchor="b">
            <a:normAutofit/>
          </a:bodyPr>
          <a:lstStyle/>
          <a:p>
            <a:r>
              <a:rPr lang="es-CL" sz="4400" dirty="0">
                <a:solidFill>
                  <a:schemeClr val="tx1"/>
                </a:solidFill>
              </a:rPr>
              <a:t>Android OS e iOS</a:t>
            </a:r>
          </a:p>
        </p:txBody>
      </p:sp>
      <p:sp>
        <p:nvSpPr>
          <p:cNvPr id="3" name="Subtítulo 2">
            <a:extLst>
              <a:ext uri="{FF2B5EF4-FFF2-40B4-BE49-F238E27FC236}">
                <a16:creationId xmlns:a16="http://schemas.microsoft.com/office/drawing/2014/main" id="{860F6B8A-0DD5-5FA7-61E8-2EF37003FBDF}"/>
              </a:ext>
            </a:extLst>
          </p:cNvPr>
          <p:cNvSpPr>
            <a:spLocks noGrp="1"/>
          </p:cNvSpPr>
          <p:nvPr>
            <p:ph type="subTitle" idx="1"/>
          </p:nvPr>
        </p:nvSpPr>
        <p:spPr>
          <a:xfrm>
            <a:off x="858610" y="4608576"/>
            <a:ext cx="3205640" cy="774186"/>
          </a:xfrm>
        </p:spPr>
        <p:txBody>
          <a:bodyPr anchor="t">
            <a:normAutofit/>
          </a:bodyPr>
          <a:lstStyle/>
          <a:p>
            <a:endParaRPr lang="es-CL" sz="2000"/>
          </a:p>
        </p:txBody>
      </p:sp>
      <p:cxnSp>
        <p:nvCxnSpPr>
          <p:cNvPr id="13"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987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51960-E30F-06B4-3BDE-774145C49AB4}"/>
              </a:ext>
            </a:extLst>
          </p:cNvPr>
          <p:cNvSpPr>
            <a:spLocks noGrp="1"/>
          </p:cNvSpPr>
          <p:nvPr>
            <p:ph type="title"/>
          </p:nvPr>
        </p:nvSpPr>
        <p:spPr/>
        <p:txBody>
          <a:bodyPr/>
          <a:lstStyle/>
          <a:p>
            <a:r>
              <a:rPr lang="es-CL" dirty="0"/>
              <a:t>Frozen yogurt o </a:t>
            </a:r>
            <a:r>
              <a:rPr lang="es-CL" dirty="0" err="1"/>
              <a:t>Froyo</a:t>
            </a:r>
            <a:r>
              <a:rPr lang="es-CL" dirty="0"/>
              <a:t>( Android 2.2)</a:t>
            </a:r>
          </a:p>
        </p:txBody>
      </p:sp>
      <p:sp>
        <p:nvSpPr>
          <p:cNvPr id="3" name="Marcador de contenido 2">
            <a:extLst>
              <a:ext uri="{FF2B5EF4-FFF2-40B4-BE49-F238E27FC236}">
                <a16:creationId xmlns:a16="http://schemas.microsoft.com/office/drawing/2014/main" id="{E70A7A87-4C2A-E6E9-C190-FF30D641A744}"/>
              </a:ext>
            </a:extLst>
          </p:cNvPr>
          <p:cNvSpPr>
            <a:spLocks noGrp="1"/>
          </p:cNvSpPr>
          <p:nvPr>
            <p:ph sz="half" idx="1"/>
          </p:nvPr>
        </p:nvSpPr>
        <p:spPr/>
        <p:txBody>
          <a:bodyPr>
            <a:normAutofit fontScale="70000" lnSpcReduction="20000"/>
          </a:bodyPr>
          <a:lstStyle/>
          <a:p>
            <a:r>
              <a:rPr lang="es-ES" dirty="0"/>
              <a:t>Para el año 2010 Google había lanzado su primer smartphone, el Nexus </a:t>
            </a:r>
            <a:r>
              <a:rPr lang="es-ES" dirty="0" err="1"/>
              <a:t>One</a:t>
            </a:r>
            <a:r>
              <a:rPr lang="es-ES" dirty="0"/>
              <a:t>; con él garantizaban a sus usuarios una mejor experiencia con su sistema operativo, y evitaban así que se interpusieran las distintas ROM que incorporaba cada fabricante. En este nuevo escenario, con cada vez más firmas lanzando sus terminales para el sistema operativo de Google, llegó esta actualización que incluía numerosos cambios, algunos de ellos orientados a un uso corporativo:</a:t>
            </a:r>
          </a:p>
          <a:p>
            <a:pPr lvl="1"/>
            <a:r>
              <a:rPr lang="es-ES" dirty="0"/>
              <a:t>Mejoraron el soporte para Microsoft Exchange, incluyendo autodescubrimiento, políticas de seguridad, sincronización de calendario y borrado remoto.</a:t>
            </a:r>
          </a:p>
          <a:p>
            <a:pPr lvl="1"/>
            <a:r>
              <a:rPr lang="es-ES" dirty="0"/>
              <a:t>Sumaron la función de poder deshabilitar el acceso de datos sobre la red móvil.</a:t>
            </a:r>
          </a:p>
          <a:p>
            <a:pPr lvl="1"/>
            <a:r>
              <a:rPr lang="es-ES" dirty="0"/>
              <a:t>Soporte para adobe flash</a:t>
            </a:r>
          </a:p>
          <a:p>
            <a:pPr lvl="1"/>
            <a:r>
              <a:rPr lang="es-ES" dirty="0"/>
              <a:t>Soporte para actuar como </a:t>
            </a:r>
            <a:r>
              <a:rPr lang="es-ES" dirty="0" err="1"/>
              <a:t>hotspot</a:t>
            </a:r>
            <a:r>
              <a:rPr lang="es-ES" dirty="0"/>
              <a:t>.</a:t>
            </a:r>
            <a:endParaRPr lang="es-CL" dirty="0"/>
          </a:p>
        </p:txBody>
      </p:sp>
      <p:sp>
        <p:nvSpPr>
          <p:cNvPr id="4" name="Marcador de contenido 3">
            <a:extLst>
              <a:ext uri="{FF2B5EF4-FFF2-40B4-BE49-F238E27FC236}">
                <a16:creationId xmlns:a16="http://schemas.microsoft.com/office/drawing/2014/main" id="{EE01953B-59AE-6EC6-B599-D86ED2241037}"/>
              </a:ext>
            </a:extLst>
          </p:cNvPr>
          <p:cNvSpPr>
            <a:spLocks noGrp="1"/>
          </p:cNvSpPr>
          <p:nvPr>
            <p:ph sz="half" idx="2"/>
          </p:nvPr>
        </p:nvSpPr>
        <p:spPr/>
        <p:txBody>
          <a:bodyPr>
            <a:normAutofit fontScale="70000" lnSpcReduction="20000"/>
          </a:bodyPr>
          <a:lstStyle/>
          <a:p>
            <a:endParaRPr lang="es-CL"/>
          </a:p>
        </p:txBody>
      </p:sp>
    </p:spTree>
    <p:extLst>
      <p:ext uri="{BB962C8B-B14F-4D97-AF65-F5344CB8AC3E}">
        <p14:creationId xmlns:p14="http://schemas.microsoft.com/office/powerpoint/2010/main" val="252000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9B740-9580-E7B1-D619-7003BDD352D6}"/>
              </a:ext>
            </a:extLst>
          </p:cNvPr>
          <p:cNvSpPr>
            <a:spLocks noGrp="1"/>
          </p:cNvSpPr>
          <p:nvPr>
            <p:ph type="title"/>
          </p:nvPr>
        </p:nvSpPr>
        <p:spPr/>
        <p:txBody>
          <a:bodyPr/>
          <a:lstStyle/>
          <a:p>
            <a:r>
              <a:rPr lang="es-CL" dirty="0" err="1"/>
              <a:t>Gingerbread</a:t>
            </a:r>
            <a:r>
              <a:rPr lang="es-CL" dirty="0"/>
              <a:t> (Android 2.3)</a:t>
            </a:r>
          </a:p>
        </p:txBody>
      </p:sp>
      <p:sp>
        <p:nvSpPr>
          <p:cNvPr id="3" name="Marcador de contenido 2">
            <a:extLst>
              <a:ext uri="{FF2B5EF4-FFF2-40B4-BE49-F238E27FC236}">
                <a16:creationId xmlns:a16="http://schemas.microsoft.com/office/drawing/2014/main" id="{B7201FBE-875A-CA3A-142A-B3C074C201BB}"/>
              </a:ext>
            </a:extLst>
          </p:cNvPr>
          <p:cNvSpPr>
            <a:spLocks noGrp="1"/>
          </p:cNvSpPr>
          <p:nvPr>
            <p:ph sz="half" idx="1"/>
          </p:nvPr>
        </p:nvSpPr>
        <p:spPr>
          <a:xfrm>
            <a:off x="1097279" y="2183907"/>
            <a:ext cx="4673205" cy="3685186"/>
          </a:xfrm>
        </p:spPr>
        <p:txBody>
          <a:bodyPr>
            <a:normAutofit fontScale="77500" lnSpcReduction="20000"/>
          </a:bodyPr>
          <a:lstStyle/>
          <a:p>
            <a:r>
              <a:rPr lang="es-ES" dirty="0"/>
              <a:t>Esta actualización incorporaba una importante revisión del diseño de la interfaz de usuario, que incrementaba la velocidad y la simpleza. Fue la primera versión en la que toda la interacción con el sistema operativo se realizaba a través de las pantallas táctiles.</a:t>
            </a:r>
          </a:p>
          <a:p>
            <a:pPr lvl="1"/>
            <a:r>
              <a:rPr lang="es-ES" dirty="0"/>
              <a:t>Esta nueva versión incluía soporte para NFC.</a:t>
            </a:r>
          </a:p>
          <a:p>
            <a:pPr lvl="1"/>
            <a:r>
              <a:rPr lang="es-ES" dirty="0"/>
              <a:t>Añadieron soporte nativo para telefonía por internet VoIP.</a:t>
            </a:r>
          </a:p>
          <a:p>
            <a:pPr lvl="1"/>
            <a:r>
              <a:rPr lang="es-ES" dirty="0"/>
              <a:t>Implementaron mejoras en el sistema para recolectar los datos sobrantes y así incrementar el rendimiento del sistema operativo y de los terminales.</a:t>
            </a:r>
          </a:p>
          <a:p>
            <a:pPr lvl="1"/>
            <a:r>
              <a:rPr lang="es-ES" dirty="0"/>
              <a:t>Incluyeron más sensores, como el giroscopio y el barómetro.</a:t>
            </a:r>
          </a:p>
          <a:p>
            <a:pPr lvl="1"/>
            <a:r>
              <a:rPr lang="es-ES" dirty="0"/>
              <a:t>También incluyeron soporte para chat de vídeo o voz, a través de la aplicación de Google </a:t>
            </a:r>
            <a:r>
              <a:rPr lang="es-ES" dirty="0" err="1"/>
              <a:t>Talk</a:t>
            </a:r>
            <a:r>
              <a:rPr lang="es-ES" dirty="0"/>
              <a:t>.</a:t>
            </a:r>
          </a:p>
        </p:txBody>
      </p:sp>
      <p:sp>
        <p:nvSpPr>
          <p:cNvPr id="4" name="Marcador de contenido 3">
            <a:extLst>
              <a:ext uri="{FF2B5EF4-FFF2-40B4-BE49-F238E27FC236}">
                <a16:creationId xmlns:a16="http://schemas.microsoft.com/office/drawing/2014/main" id="{6BB02B8C-DBA3-0C91-2959-916B2177052F}"/>
              </a:ext>
            </a:extLst>
          </p:cNvPr>
          <p:cNvSpPr>
            <a:spLocks noGrp="1"/>
          </p:cNvSpPr>
          <p:nvPr>
            <p:ph sz="half" idx="2"/>
          </p:nvPr>
        </p:nvSpPr>
        <p:spPr/>
        <p:txBody>
          <a:bodyPr>
            <a:normAutofit fontScale="77500" lnSpcReduction="20000"/>
          </a:bodyPr>
          <a:lstStyle/>
          <a:p>
            <a:endParaRPr lang="es-CL"/>
          </a:p>
        </p:txBody>
      </p:sp>
    </p:spTree>
    <p:extLst>
      <p:ext uri="{BB962C8B-B14F-4D97-AF65-F5344CB8AC3E}">
        <p14:creationId xmlns:p14="http://schemas.microsoft.com/office/powerpoint/2010/main" val="278400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D7346-E13E-FB59-70B6-B6D6D0EC5494}"/>
              </a:ext>
            </a:extLst>
          </p:cNvPr>
          <p:cNvSpPr>
            <a:spLocks noGrp="1"/>
          </p:cNvSpPr>
          <p:nvPr>
            <p:ph type="title"/>
          </p:nvPr>
        </p:nvSpPr>
        <p:spPr/>
        <p:txBody>
          <a:bodyPr/>
          <a:lstStyle/>
          <a:p>
            <a:r>
              <a:rPr lang="es-CL" dirty="0" err="1"/>
              <a:t>HoneyComb</a:t>
            </a:r>
            <a:r>
              <a:rPr lang="es-CL" dirty="0"/>
              <a:t> (Android 3.0)</a:t>
            </a:r>
          </a:p>
        </p:txBody>
      </p:sp>
      <p:sp>
        <p:nvSpPr>
          <p:cNvPr id="3" name="Marcador de contenido 2">
            <a:extLst>
              <a:ext uri="{FF2B5EF4-FFF2-40B4-BE49-F238E27FC236}">
                <a16:creationId xmlns:a16="http://schemas.microsoft.com/office/drawing/2014/main" id="{62C0D54A-A0DC-75C9-D529-B3A5EAED58A1}"/>
              </a:ext>
            </a:extLst>
          </p:cNvPr>
          <p:cNvSpPr>
            <a:spLocks noGrp="1"/>
          </p:cNvSpPr>
          <p:nvPr>
            <p:ph sz="half" idx="1"/>
          </p:nvPr>
        </p:nvSpPr>
        <p:spPr/>
        <p:txBody>
          <a:bodyPr>
            <a:normAutofit fontScale="70000" lnSpcReduction="20000"/>
          </a:bodyPr>
          <a:lstStyle/>
          <a:p>
            <a:r>
              <a:rPr lang="es-ES" dirty="0"/>
              <a:t>En febrero de 2011, Google lanzó esta versión de Android. Es la primera y única versión desarrollada solo para televisores y </a:t>
            </a:r>
            <a:r>
              <a:rPr lang="es-ES" dirty="0" err="1"/>
              <a:t>tablets</a:t>
            </a:r>
            <a:r>
              <a:rPr lang="es-ES" dirty="0"/>
              <a:t>, no para los smartphones con este sistema operativo. Una de las principales características que sumaba esta versión era la barra de herramientas situada en la parte inferior de la pantalla, que reemplazaba la barra de estado que se encuentra en los teléfonos móviles. Asimismo, sumaba un botón de aplicaciones recientes para recuperarlas rápidamente. Se introdujeron también mejoras en la aceleración del hardware y en la renderización de los gráficos 3D.</a:t>
            </a:r>
          </a:p>
          <a:p>
            <a:r>
              <a:rPr lang="es-ES" dirty="0"/>
              <a:t>Otro de los más destacados cambios fue que Google aprobó un nuevo método de distribución, de tal forma que los fabricantes recibían un código fuente y la licencia para usarlo solo una vez que la compañía propietaria de Android había aprobado sus opciones de hardware.</a:t>
            </a:r>
            <a:endParaRPr lang="es-CL" dirty="0"/>
          </a:p>
        </p:txBody>
      </p:sp>
      <p:sp>
        <p:nvSpPr>
          <p:cNvPr id="4" name="Marcador de contenido 3">
            <a:extLst>
              <a:ext uri="{FF2B5EF4-FFF2-40B4-BE49-F238E27FC236}">
                <a16:creationId xmlns:a16="http://schemas.microsoft.com/office/drawing/2014/main" id="{20B234C5-A44A-464B-770E-C61A0A38663D}"/>
              </a:ext>
            </a:extLst>
          </p:cNvPr>
          <p:cNvSpPr>
            <a:spLocks noGrp="1"/>
          </p:cNvSpPr>
          <p:nvPr>
            <p:ph sz="half" idx="2"/>
          </p:nvPr>
        </p:nvSpPr>
        <p:spPr/>
        <p:txBody>
          <a:bodyPr>
            <a:normAutofit fontScale="70000" lnSpcReduction="20000"/>
          </a:bodyPr>
          <a:lstStyle/>
          <a:p>
            <a:endParaRPr lang="es-CL"/>
          </a:p>
        </p:txBody>
      </p:sp>
    </p:spTree>
    <p:extLst>
      <p:ext uri="{BB962C8B-B14F-4D97-AF65-F5344CB8AC3E}">
        <p14:creationId xmlns:p14="http://schemas.microsoft.com/office/powerpoint/2010/main" val="72000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7022E-F6D2-A8FC-AB0A-64F7FE098600}"/>
              </a:ext>
            </a:extLst>
          </p:cNvPr>
          <p:cNvSpPr>
            <a:spLocks noGrp="1"/>
          </p:cNvSpPr>
          <p:nvPr>
            <p:ph type="title"/>
          </p:nvPr>
        </p:nvSpPr>
        <p:spPr/>
        <p:txBody>
          <a:bodyPr/>
          <a:lstStyle/>
          <a:p>
            <a:r>
              <a:rPr lang="es-CL" dirty="0"/>
              <a:t>Ice </a:t>
            </a:r>
            <a:r>
              <a:rPr lang="es-CL" dirty="0" err="1"/>
              <a:t>Cream</a:t>
            </a:r>
            <a:r>
              <a:rPr lang="es-CL" dirty="0"/>
              <a:t> </a:t>
            </a:r>
            <a:r>
              <a:rPr lang="es-CL" dirty="0" err="1"/>
              <a:t>Sandwich</a:t>
            </a:r>
            <a:r>
              <a:rPr lang="es-CL" dirty="0"/>
              <a:t> (Android 4.0)</a:t>
            </a:r>
          </a:p>
        </p:txBody>
      </p:sp>
      <p:sp>
        <p:nvSpPr>
          <p:cNvPr id="3" name="Marcador de contenido 2">
            <a:extLst>
              <a:ext uri="{FF2B5EF4-FFF2-40B4-BE49-F238E27FC236}">
                <a16:creationId xmlns:a16="http://schemas.microsoft.com/office/drawing/2014/main" id="{E28183D3-7B8C-E7D3-1D51-093EFFBD411D}"/>
              </a:ext>
            </a:extLst>
          </p:cNvPr>
          <p:cNvSpPr>
            <a:spLocks noGrp="1"/>
          </p:cNvSpPr>
          <p:nvPr>
            <p:ph sz="half" idx="1"/>
          </p:nvPr>
        </p:nvSpPr>
        <p:spPr/>
        <p:txBody>
          <a:bodyPr>
            <a:normAutofit fontScale="85000" lnSpcReduction="20000"/>
          </a:bodyPr>
          <a:lstStyle/>
          <a:p>
            <a:r>
              <a:rPr lang="es-ES" dirty="0"/>
              <a:t>Esta actualización se considera que el OS de Google pasó a una nueva fase, superar en cuota de mercado a BlackBerry y se convirtió en el sistema operativo móvil más utilizado del mundo. Las principales características de esta nueva versión son:</a:t>
            </a:r>
          </a:p>
          <a:p>
            <a:pPr lvl="1"/>
            <a:r>
              <a:rPr lang="es-ES" dirty="0"/>
              <a:t>Se añadieron los botones de software, también para los teléfonos móviles.</a:t>
            </a:r>
          </a:p>
          <a:p>
            <a:pPr lvl="1"/>
            <a:r>
              <a:rPr lang="es-ES" dirty="0"/>
              <a:t>El software VPN ya no necesitaba de una versión rooteada de Android.</a:t>
            </a:r>
          </a:p>
          <a:p>
            <a:pPr lvl="1"/>
            <a:r>
              <a:rPr lang="es-ES" dirty="0"/>
              <a:t>Implementaron la opción para cerrar apps que consumen datos en segundo plano.</a:t>
            </a:r>
          </a:p>
          <a:p>
            <a:pPr lvl="1"/>
            <a:r>
              <a:rPr lang="es-ES" dirty="0"/>
              <a:t>El nuevo Google Chrome ya permitía establecer hasta 15 pestañas.</a:t>
            </a:r>
          </a:p>
          <a:p>
            <a:pPr lvl="1"/>
            <a:r>
              <a:rPr lang="es-ES" dirty="0"/>
              <a:t>También incluía soporte MKV y para el lápiz táctil.</a:t>
            </a:r>
          </a:p>
        </p:txBody>
      </p:sp>
      <p:sp>
        <p:nvSpPr>
          <p:cNvPr id="4" name="Marcador de contenido 3">
            <a:extLst>
              <a:ext uri="{FF2B5EF4-FFF2-40B4-BE49-F238E27FC236}">
                <a16:creationId xmlns:a16="http://schemas.microsoft.com/office/drawing/2014/main" id="{AC39E3CA-5BDE-7CD9-46FF-6FA3395592F4}"/>
              </a:ext>
            </a:extLst>
          </p:cNvPr>
          <p:cNvSpPr>
            <a:spLocks noGrp="1"/>
          </p:cNvSpPr>
          <p:nvPr>
            <p:ph sz="half" idx="2"/>
          </p:nvPr>
        </p:nvSpPr>
        <p:spPr/>
        <p:txBody>
          <a:bodyPr>
            <a:normAutofit fontScale="85000" lnSpcReduction="20000"/>
          </a:bodyPr>
          <a:lstStyle/>
          <a:p>
            <a:endParaRPr lang="es-CL"/>
          </a:p>
        </p:txBody>
      </p:sp>
    </p:spTree>
    <p:extLst>
      <p:ext uri="{BB962C8B-B14F-4D97-AF65-F5344CB8AC3E}">
        <p14:creationId xmlns:p14="http://schemas.microsoft.com/office/powerpoint/2010/main" val="157689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136C4-6F3B-6B3F-7E77-3E9922624F4C}"/>
              </a:ext>
            </a:extLst>
          </p:cNvPr>
          <p:cNvSpPr>
            <a:spLocks noGrp="1"/>
          </p:cNvSpPr>
          <p:nvPr>
            <p:ph type="title"/>
          </p:nvPr>
        </p:nvSpPr>
        <p:spPr/>
        <p:txBody>
          <a:bodyPr/>
          <a:lstStyle/>
          <a:p>
            <a:r>
              <a:rPr lang="es-CL" dirty="0" err="1"/>
              <a:t>Jelly</a:t>
            </a:r>
            <a:r>
              <a:rPr lang="es-CL" dirty="0"/>
              <a:t> </a:t>
            </a:r>
            <a:r>
              <a:rPr lang="es-CL" dirty="0" err="1"/>
              <a:t>Bean</a:t>
            </a:r>
            <a:r>
              <a:rPr lang="es-CL" dirty="0"/>
              <a:t> (Android 4.1)</a:t>
            </a:r>
          </a:p>
        </p:txBody>
      </p:sp>
      <p:sp>
        <p:nvSpPr>
          <p:cNvPr id="3" name="Marcador de contenido 2">
            <a:extLst>
              <a:ext uri="{FF2B5EF4-FFF2-40B4-BE49-F238E27FC236}">
                <a16:creationId xmlns:a16="http://schemas.microsoft.com/office/drawing/2014/main" id="{8BC8C329-0789-EE29-3D62-7D5907BF899C}"/>
              </a:ext>
            </a:extLst>
          </p:cNvPr>
          <p:cNvSpPr>
            <a:spLocks noGrp="1"/>
          </p:cNvSpPr>
          <p:nvPr>
            <p:ph sz="half" idx="1"/>
          </p:nvPr>
        </p:nvSpPr>
        <p:spPr/>
        <p:txBody>
          <a:bodyPr>
            <a:normAutofit fontScale="92500" lnSpcReduction="10000"/>
          </a:bodyPr>
          <a:lstStyle/>
          <a:p>
            <a:r>
              <a:rPr lang="es-ES" dirty="0" err="1"/>
              <a:t>Jelly</a:t>
            </a:r>
            <a:r>
              <a:rPr lang="es-ES" dirty="0"/>
              <a:t> </a:t>
            </a:r>
            <a:r>
              <a:rPr lang="es-ES" dirty="0" err="1"/>
              <a:t>Bean</a:t>
            </a:r>
            <a:r>
              <a:rPr lang="es-ES" dirty="0"/>
              <a:t> llegó con el propósito de mejorar tanto el rendimiento como la funcionalidad de la interfaz de usuario. Esta versión se fue actualizando con las siguientes características:</a:t>
            </a:r>
          </a:p>
          <a:p>
            <a:pPr lvl="1"/>
            <a:r>
              <a:rPr lang="es-ES" dirty="0"/>
              <a:t>Desaparición del soporte para Flash Player.</a:t>
            </a:r>
          </a:p>
          <a:p>
            <a:pPr lvl="1"/>
            <a:r>
              <a:rPr lang="es-ES" dirty="0"/>
              <a:t>Se implementó la transferencia de datos Bluetooth para Android Beam</a:t>
            </a:r>
          </a:p>
          <a:p>
            <a:pPr lvl="1"/>
            <a:r>
              <a:rPr lang="es-ES" dirty="0"/>
              <a:t>En esta actualización llegó Google </a:t>
            </a:r>
            <a:r>
              <a:rPr lang="es-ES" dirty="0" err="1"/>
              <a:t>Now</a:t>
            </a:r>
            <a:r>
              <a:rPr lang="es-ES" dirty="0"/>
              <a:t>.</a:t>
            </a:r>
          </a:p>
          <a:p>
            <a:pPr lvl="1"/>
            <a:r>
              <a:rPr lang="es-ES" dirty="0"/>
              <a:t>Se implementó Google Cloud </a:t>
            </a:r>
            <a:r>
              <a:rPr lang="es-ES" dirty="0" err="1"/>
              <a:t>Print</a:t>
            </a:r>
            <a:r>
              <a:rPr lang="es-ES" dirty="0"/>
              <a:t>.</a:t>
            </a:r>
          </a:p>
          <a:p>
            <a:pPr lvl="1"/>
            <a:r>
              <a:rPr lang="es-ES" dirty="0"/>
              <a:t>Implementa, por primera vez, soporte completo para Chromecast.</a:t>
            </a:r>
            <a:endParaRPr lang="es-CL" dirty="0"/>
          </a:p>
        </p:txBody>
      </p:sp>
      <p:sp>
        <p:nvSpPr>
          <p:cNvPr id="4" name="Marcador de contenido 3">
            <a:extLst>
              <a:ext uri="{FF2B5EF4-FFF2-40B4-BE49-F238E27FC236}">
                <a16:creationId xmlns:a16="http://schemas.microsoft.com/office/drawing/2014/main" id="{10F9CCC8-847A-005A-D38B-6CEF3F0F59A6}"/>
              </a:ext>
            </a:extLst>
          </p:cNvPr>
          <p:cNvSpPr>
            <a:spLocks noGrp="1"/>
          </p:cNvSpPr>
          <p:nvPr>
            <p:ph sz="half" idx="2"/>
          </p:nvPr>
        </p:nvSpPr>
        <p:spPr/>
        <p:txBody>
          <a:bodyPr>
            <a:normAutofit fontScale="92500" lnSpcReduction="10000"/>
          </a:bodyPr>
          <a:lstStyle/>
          <a:p>
            <a:endParaRPr lang="es-CL"/>
          </a:p>
        </p:txBody>
      </p:sp>
    </p:spTree>
    <p:extLst>
      <p:ext uri="{BB962C8B-B14F-4D97-AF65-F5344CB8AC3E}">
        <p14:creationId xmlns:p14="http://schemas.microsoft.com/office/powerpoint/2010/main" val="425029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1106C-C534-38D7-F175-EB87CB5E6E50}"/>
              </a:ext>
            </a:extLst>
          </p:cNvPr>
          <p:cNvSpPr>
            <a:spLocks noGrp="1"/>
          </p:cNvSpPr>
          <p:nvPr>
            <p:ph type="title"/>
          </p:nvPr>
        </p:nvSpPr>
        <p:spPr/>
        <p:txBody>
          <a:bodyPr/>
          <a:lstStyle/>
          <a:p>
            <a:r>
              <a:rPr lang="es-CL" dirty="0"/>
              <a:t>KitKat (Android 4.4)</a:t>
            </a:r>
          </a:p>
        </p:txBody>
      </p:sp>
      <p:sp>
        <p:nvSpPr>
          <p:cNvPr id="3" name="Marcador de contenido 2">
            <a:extLst>
              <a:ext uri="{FF2B5EF4-FFF2-40B4-BE49-F238E27FC236}">
                <a16:creationId xmlns:a16="http://schemas.microsoft.com/office/drawing/2014/main" id="{18100E31-67DD-0CF8-F8D0-A8E207B7BA0E}"/>
              </a:ext>
            </a:extLst>
          </p:cNvPr>
          <p:cNvSpPr>
            <a:spLocks noGrp="1"/>
          </p:cNvSpPr>
          <p:nvPr>
            <p:ph sz="half" idx="1"/>
          </p:nvPr>
        </p:nvSpPr>
        <p:spPr/>
        <p:txBody>
          <a:bodyPr>
            <a:normAutofit fontScale="77500" lnSpcReduction="20000"/>
          </a:bodyPr>
          <a:lstStyle/>
          <a:p>
            <a:r>
              <a:rPr lang="es-ES" dirty="0"/>
              <a:t>Con esta versión se intentó suavizar uno de los principales problemas de Android: los fabricantes tecnológicos tenían muchos problemas para adaptar sus dispositivos a las exigencias y requisitos de las últimas versiones, lo que hacía que los usuarios no actualizaran el OS de sus terminales.</a:t>
            </a:r>
          </a:p>
          <a:p>
            <a:pPr lvl="1"/>
            <a:r>
              <a:rPr lang="es-ES" dirty="0"/>
              <a:t>Añadieron sensor de pasos.</a:t>
            </a:r>
          </a:p>
          <a:p>
            <a:pPr lvl="1"/>
            <a:r>
              <a:rPr lang="es-ES" dirty="0"/>
              <a:t>La aplicación de configuración ya no usa un diseño de múltiples paneles en dispositivos con pantallas más grandes.</a:t>
            </a:r>
          </a:p>
          <a:p>
            <a:pPr lvl="1"/>
            <a:r>
              <a:rPr lang="es-ES" dirty="0"/>
              <a:t>Se añade soporte Bluetooth HID, lo que permite sincronizar hasta 7 dispositivos.</a:t>
            </a:r>
          </a:p>
          <a:p>
            <a:pPr lvl="1"/>
            <a:r>
              <a:rPr lang="es-ES" dirty="0"/>
              <a:t>Esta versión de Android incorpora soporte para infrarrojos, por lo que, entre otras funcionalidades, se puede utilizar el dispositivo como mando a distancia para el televisor.</a:t>
            </a:r>
          </a:p>
          <a:p>
            <a:pPr lvl="1"/>
            <a:r>
              <a:rPr lang="es-ES" dirty="0"/>
              <a:t>Android 4.4 incluye </a:t>
            </a:r>
            <a:r>
              <a:rPr lang="es-ES" dirty="0" err="1"/>
              <a:t>QuickOffice</a:t>
            </a:r>
            <a:endParaRPr lang="es-CL" dirty="0"/>
          </a:p>
        </p:txBody>
      </p:sp>
      <p:sp>
        <p:nvSpPr>
          <p:cNvPr id="4" name="Marcador de contenido 3">
            <a:extLst>
              <a:ext uri="{FF2B5EF4-FFF2-40B4-BE49-F238E27FC236}">
                <a16:creationId xmlns:a16="http://schemas.microsoft.com/office/drawing/2014/main" id="{12C059AC-6CAB-58E0-F9B5-970B40D7EB03}"/>
              </a:ext>
            </a:extLst>
          </p:cNvPr>
          <p:cNvSpPr>
            <a:spLocks noGrp="1"/>
          </p:cNvSpPr>
          <p:nvPr>
            <p:ph sz="half" idx="2"/>
          </p:nvPr>
        </p:nvSpPr>
        <p:spPr/>
        <p:txBody>
          <a:bodyPr>
            <a:normAutofit fontScale="77500" lnSpcReduction="20000"/>
          </a:bodyPr>
          <a:lstStyle/>
          <a:p>
            <a:endParaRPr lang="es-CL"/>
          </a:p>
        </p:txBody>
      </p:sp>
    </p:spTree>
    <p:extLst>
      <p:ext uri="{BB962C8B-B14F-4D97-AF65-F5344CB8AC3E}">
        <p14:creationId xmlns:p14="http://schemas.microsoft.com/office/powerpoint/2010/main" val="1483084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9D7463-8413-44AB-323E-AAC90F9FE0DC}"/>
              </a:ext>
            </a:extLst>
          </p:cNvPr>
          <p:cNvSpPr>
            <a:spLocks noGrp="1"/>
          </p:cNvSpPr>
          <p:nvPr>
            <p:ph type="title"/>
          </p:nvPr>
        </p:nvSpPr>
        <p:spPr/>
        <p:txBody>
          <a:bodyPr/>
          <a:lstStyle/>
          <a:p>
            <a:r>
              <a:rPr lang="es-CL" dirty="0" err="1"/>
              <a:t>Lollipop</a:t>
            </a:r>
            <a:r>
              <a:rPr lang="es-CL" dirty="0"/>
              <a:t> (Android 5.0)</a:t>
            </a:r>
          </a:p>
        </p:txBody>
      </p:sp>
      <p:sp>
        <p:nvSpPr>
          <p:cNvPr id="3" name="Marcador de contenido 2">
            <a:extLst>
              <a:ext uri="{FF2B5EF4-FFF2-40B4-BE49-F238E27FC236}">
                <a16:creationId xmlns:a16="http://schemas.microsoft.com/office/drawing/2014/main" id="{FDF2A600-DBA1-38E4-4681-F18B017E15F3}"/>
              </a:ext>
            </a:extLst>
          </p:cNvPr>
          <p:cNvSpPr>
            <a:spLocks noGrp="1"/>
          </p:cNvSpPr>
          <p:nvPr>
            <p:ph sz="half" idx="1"/>
          </p:nvPr>
        </p:nvSpPr>
        <p:spPr/>
        <p:txBody>
          <a:bodyPr>
            <a:normAutofit fontScale="77500" lnSpcReduction="20000"/>
          </a:bodyPr>
          <a:lstStyle/>
          <a:p>
            <a:r>
              <a:rPr lang="es-ES" dirty="0"/>
              <a:t>Una de sus principales características fue la llegada de un nuevo lenguaje de diseño que venía a unificar la experiencia de uso en todos los dispositivos. Entre otras características estaban:</a:t>
            </a:r>
          </a:p>
          <a:p>
            <a:pPr lvl="1"/>
            <a:r>
              <a:rPr lang="es-ES" dirty="0"/>
              <a:t>Android </a:t>
            </a:r>
            <a:r>
              <a:rPr lang="es-ES" dirty="0" err="1"/>
              <a:t>Runtime</a:t>
            </a:r>
            <a:r>
              <a:rPr lang="es-ES" dirty="0"/>
              <a:t> reemplaza a </a:t>
            </a:r>
            <a:r>
              <a:rPr lang="es-ES" dirty="0" err="1"/>
              <a:t>Dalvik</a:t>
            </a:r>
            <a:r>
              <a:rPr lang="es-ES" dirty="0"/>
              <a:t>.</a:t>
            </a:r>
          </a:p>
          <a:p>
            <a:pPr lvl="1"/>
            <a:r>
              <a:rPr lang="es-ES" dirty="0"/>
              <a:t>A través del Proyecto Volta se implementan mejoras para optimizar el rendimiento de las baterías de los distintos dispositivos.</a:t>
            </a:r>
          </a:p>
          <a:p>
            <a:pPr lvl="1"/>
            <a:r>
              <a:rPr lang="es-ES" dirty="0"/>
              <a:t>Un renovado sistema de notificaciones</a:t>
            </a:r>
          </a:p>
          <a:p>
            <a:pPr lvl="1"/>
            <a:r>
              <a:rPr lang="es-ES" dirty="0"/>
              <a:t>Se implementa la opción </a:t>
            </a:r>
            <a:r>
              <a:rPr lang="es-ES" dirty="0" err="1"/>
              <a:t>Tap</a:t>
            </a:r>
            <a:r>
              <a:rPr lang="es-ES" dirty="0"/>
              <a:t> and </a:t>
            </a:r>
            <a:r>
              <a:rPr lang="es-ES" dirty="0" err="1"/>
              <a:t>Go</a:t>
            </a:r>
            <a:r>
              <a:rPr lang="es-ES" dirty="0"/>
              <a:t> que permite a los usuarios migrar rápidamente a un nuevo dispositivo Android. Además, ya sea utilizando el NFC o el Bluetooth se pueden transferir datos de la cuenta Google, ajustes de configuración de datos del usuario e incluso aplicaciones instaladas.</a:t>
            </a:r>
          </a:p>
          <a:p>
            <a:pPr lvl="1"/>
            <a:r>
              <a:rPr lang="es-ES" dirty="0"/>
              <a:t>Se implementa la función Android Smart </a:t>
            </a:r>
            <a:r>
              <a:rPr lang="es-ES" dirty="0" err="1"/>
              <a:t>Lock</a:t>
            </a:r>
            <a:r>
              <a:rPr lang="es-ES" dirty="0"/>
              <a:t>.</a:t>
            </a:r>
          </a:p>
        </p:txBody>
      </p:sp>
      <p:sp>
        <p:nvSpPr>
          <p:cNvPr id="4" name="Marcador de contenido 3">
            <a:extLst>
              <a:ext uri="{FF2B5EF4-FFF2-40B4-BE49-F238E27FC236}">
                <a16:creationId xmlns:a16="http://schemas.microsoft.com/office/drawing/2014/main" id="{0C073349-21F3-64E1-1809-DB2120E882DA}"/>
              </a:ext>
            </a:extLst>
          </p:cNvPr>
          <p:cNvSpPr>
            <a:spLocks noGrp="1"/>
          </p:cNvSpPr>
          <p:nvPr>
            <p:ph sz="half" idx="2"/>
          </p:nvPr>
        </p:nvSpPr>
        <p:spPr/>
        <p:txBody>
          <a:bodyPr>
            <a:normAutofit fontScale="77500" lnSpcReduction="20000"/>
          </a:bodyPr>
          <a:lstStyle/>
          <a:p>
            <a:endParaRPr lang="es-CL"/>
          </a:p>
        </p:txBody>
      </p:sp>
    </p:spTree>
    <p:extLst>
      <p:ext uri="{BB962C8B-B14F-4D97-AF65-F5344CB8AC3E}">
        <p14:creationId xmlns:p14="http://schemas.microsoft.com/office/powerpoint/2010/main" val="201872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A519B-AF53-F517-A9C2-96B5190E5319}"/>
              </a:ext>
            </a:extLst>
          </p:cNvPr>
          <p:cNvSpPr>
            <a:spLocks noGrp="1"/>
          </p:cNvSpPr>
          <p:nvPr>
            <p:ph type="title"/>
          </p:nvPr>
        </p:nvSpPr>
        <p:spPr/>
        <p:txBody>
          <a:bodyPr/>
          <a:lstStyle/>
          <a:p>
            <a:r>
              <a:rPr lang="es-CL" dirty="0" err="1"/>
              <a:t>Marshmallow</a:t>
            </a:r>
            <a:endParaRPr lang="es-CL" dirty="0"/>
          </a:p>
        </p:txBody>
      </p:sp>
      <p:sp>
        <p:nvSpPr>
          <p:cNvPr id="3" name="Marcador de contenido 2">
            <a:extLst>
              <a:ext uri="{FF2B5EF4-FFF2-40B4-BE49-F238E27FC236}">
                <a16:creationId xmlns:a16="http://schemas.microsoft.com/office/drawing/2014/main" id="{165D433A-6D0F-CF17-9948-5F8C5258B0C1}"/>
              </a:ext>
            </a:extLst>
          </p:cNvPr>
          <p:cNvSpPr>
            <a:spLocks noGrp="1"/>
          </p:cNvSpPr>
          <p:nvPr>
            <p:ph sz="half" idx="1"/>
          </p:nvPr>
        </p:nvSpPr>
        <p:spPr/>
        <p:txBody>
          <a:bodyPr>
            <a:normAutofit fontScale="85000" lnSpcReduction="20000"/>
          </a:bodyPr>
          <a:lstStyle/>
          <a:p>
            <a:r>
              <a:rPr lang="es-ES" dirty="0"/>
              <a:t>Esta versión implementó una característica importante: </a:t>
            </a:r>
            <a:r>
              <a:rPr lang="es-ES" u="sng" dirty="0"/>
              <a:t>el usuario podía conceder o denegar permisos a las aplicaciones en función de sus necesidades.</a:t>
            </a:r>
            <a:r>
              <a:rPr lang="es-ES" dirty="0"/>
              <a:t> Entre otras características importantes podemos encontrar:</a:t>
            </a:r>
          </a:p>
          <a:p>
            <a:pPr lvl="1"/>
            <a:r>
              <a:rPr lang="es-ES" dirty="0"/>
              <a:t>Soporte para el USB </a:t>
            </a:r>
            <a:r>
              <a:rPr lang="es-ES" dirty="0" err="1"/>
              <a:t>Type</a:t>
            </a:r>
            <a:r>
              <a:rPr lang="es-ES" dirty="0"/>
              <a:t>-C y para huellas dactilares.</a:t>
            </a:r>
          </a:p>
          <a:p>
            <a:pPr lvl="1"/>
            <a:r>
              <a:rPr lang="es-ES" dirty="0"/>
              <a:t>Android </a:t>
            </a:r>
            <a:r>
              <a:rPr lang="es-ES" dirty="0" err="1"/>
              <a:t>Pay</a:t>
            </a:r>
            <a:r>
              <a:rPr lang="es-ES" dirty="0"/>
              <a:t>.</a:t>
            </a:r>
          </a:p>
          <a:p>
            <a:pPr lvl="1"/>
            <a:r>
              <a:rPr lang="es-ES" dirty="0"/>
              <a:t>Modo </a:t>
            </a:r>
            <a:r>
              <a:rPr lang="es-ES" dirty="0" err="1"/>
              <a:t>Doze</a:t>
            </a:r>
            <a:r>
              <a:rPr lang="es-ES" dirty="0"/>
              <a:t>, que se encarga de reducir la velocidad de la CPU mientras la pantalla está apagada, para así evitar el consumo de batería.</a:t>
            </a:r>
          </a:p>
          <a:p>
            <a:pPr lvl="1"/>
            <a:r>
              <a:rPr lang="es-ES" dirty="0"/>
              <a:t>Se añade soporte oficial para tarjetas SD y USB, y el almacenamiento externo se comporta de la misma forma que el almacenamiento interno.</a:t>
            </a:r>
          </a:p>
          <a:p>
            <a:pPr lvl="1"/>
            <a:r>
              <a:rPr lang="es-ES" dirty="0"/>
              <a:t>Google </a:t>
            </a:r>
            <a:r>
              <a:rPr lang="es-ES" dirty="0" err="1"/>
              <a:t>Now</a:t>
            </a:r>
            <a:r>
              <a:rPr lang="es-ES" dirty="0"/>
              <a:t> </a:t>
            </a:r>
            <a:r>
              <a:rPr lang="es-ES" dirty="0" err="1"/>
              <a:t>on</a:t>
            </a:r>
            <a:r>
              <a:rPr lang="es-ES" dirty="0"/>
              <a:t> </a:t>
            </a:r>
            <a:r>
              <a:rPr lang="es-ES" dirty="0" err="1"/>
              <a:t>Tap</a:t>
            </a:r>
            <a:r>
              <a:rPr lang="es-ES" dirty="0"/>
              <a:t>.</a:t>
            </a:r>
            <a:endParaRPr lang="es-CL" dirty="0"/>
          </a:p>
        </p:txBody>
      </p:sp>
      <p:sp>
        <p:nvSpPr>
          <p:cNvPr id="4" name="Marcador de contenido 3">
            <a:extLst>
              <a:ext uri="{FF2B5EF4-FFF2-40B4-BE49-F238E27FC236}">
                <a16:creationId xmlns:a16="http://schemas.microsoft.com/office/drawing/2014/main" id="{64FA9E27-BA82-35D5-6E10-B70D3C27F224}"/>
              </a:ext>
            </a:extLst>
          </p:cNvPr>
          <p:cNvSpPr>
            <a:spLocks noGrp="1"/>
          </p:cNvSpPr>
          <p:nvPr>
            <p:ph sz="half" idx="2"/>
          </p:nvPr>
        </p:nvSpPr>
        <p:spPr/>
        <p:txBody>
          <a:bodyPr>
            <a:normAutofit fontScale="85000" lnSpcReduction="20000"/>
          </a:bodyPr>
          <a:lstStyle/>
          <a:p>
            <a:endParaRPr lang="es-CL"/>
          </a:p>
        </p:txBody>
      </p:sp>
    </p:spTree>
    <p:extLst>
      <p:ext uri="{BB962C8B-B14F-4D97-AF65-F5344CB8AC3E}">
        <p14:creationId xmlns:p14="http://schemas.microsoft.com/office/powerpoint/2010/main" val="278385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BA3FE-753B-548E-C99D-D484BB6E5D5C}"/>
              </a:ext>
            </a:extLst>
          </p:cNvPr>
          <p:cNvSpPr>
            <a:spLocks noGrp="1"/>
          </p:cNvSpPr>
          <p:nvPr>
            <p:ph type="title"/>
          </p:nvPr>
        </p:nvSpPr>
        <p:spPr/>
        <p:txBody>
          <a:bodyPr/>
          <a:lstStyle/>
          <a:p>
            <a:r>
              <a:rPr lang="es-CL" dirty="0" err="1"/>
              <a:t>Nougat</a:t>
            </a:r>
            <a:r>
              <a:rPr lang="es-CL" dirty="0"/>
              <a:t> </a:t>
            </a:r>
          </a:p>
        </p:txBody>
      </p:sp>
      <p:sp>
        <p:nvSpPr>
          <p:cNvPr id="3" name="Marcador de contenido 2">
            <a:extLst>
              <a:ext uri="{FF2B5EF4-FFF2-40B4-BE49-F238E27FC236}">
                <a16:creationId xmlns:a16="http://schemas.microsoft.com/office/drawing/2014/main" id="{0363E66B-448B-7327-056B-7C60745BD8B7}"/>
              </a:ext>
            </a:extLst>
          </p:cNvPr>
          <p:cNvSpPr>
            <a:spLocks noGrp="1"/>
          </p:cNvSpPr>
          <p:nvPr>
            <p:ph sz="half" idx="1"/>
          </p:nvPr>
        </p:nvSpPr>
        <p:spPr/>
        <p:txBody>
          <a:bodyPr>
            <a:normAutofit fontScale="77500" lnSpcReduction="20000"/>
          </a:bodyPr>
          <a:lstStyle/>
          <a:p>
            <a:r>
              <a:rPr lang="es-ES" dirty="0"/>
              <a:t>Se agiliza el proceso de instalación de las aplicaciones, ya que no se compilan durante la instalación, sino que este proceso se realiza una vez que se están ejecutando o cuando están en reposo. A esto se suma la implementación del compilador Just in Time (JIT), con creación de perfiles de código para ART, que reporta una mejora constante en el rendimiento de las apps a medida que se van ejecutando.</a:t>
            </a:r>
          </a:p>
          <a:p>
            <a:r>
              <a:rPr lang="es-ES" dirty="0"/>
              <a:t>Android 7.0 incorpora la API </a:t>
            </a:r>
            <a:r>
              <a:rPr lang="es-ES" dirty="0" err="1"/>
              <a:t>Vulkan</a:t>
            </a:r>
            <a:r>
              <a:rPr lang="es-ES" dirty="0"/>
              <a:t>, con un mejor rendimiento gráfico.</a:t>
            </a:r>
          </a:p>
          <a:p>
            <a:r>
              <a:rPr lang="es-ES" dirty="0"/>
              <a:t>Esta versión del OS de Google utiliza Chrome como </a:t>
            </a:r>
            <a:r>
              <a:rPr lang="es-ES" dirty="0" err="1"/>
              <a:t>WebView</a:t>
            </a:r>
            <a:r>
              <a:rPr lang="es-ES" dirty="0"/>
              <a:t>, una función que permite ahorrar consumo en RAM, puesto que las aplicaciones no tienen que cargar este componente.</a:t>
            </a:r>
            <a:endParaRPr lang="es-CL" dirty="0"/>
          </a:p>
        </p:txBody>
      </p:sp>
      <p:sp>
        <p:nvSpPr>
          <p:cNvPr id="4" name="Marcador de contenido 3">
            <a:extLst>
              <a:ext uri="{FF2B5EF4-FFF2-40B4-BE49-F238E27FC236}">
                <a16:creationId xmlns:a16="http://schemas.microsoft.com/office/drawing/2014/main" id="{BCFF660E-4F82-7800-F360-B503630AAF1D}"/>
              </a:ext>
            </a:extLst>
          </p:cNvPr>
          <p:cNvSpPr>
            <a:spLocks noGrp="1"/>
          </p:cNvSpPr>
          <p:nvPr>
            <p:ph sz="half" idx="2"/>
          </p:nvPr>
        </p:nvSpPr>
        <p:spPr/>
        <p:txBody>
          <a:bodyPr>
            <a:normAutofit fontScale="77500" lnSpcReduction="20000"/>
          </a:bodyPr>
          <a:lstStyle/>
          <a:p>
            <a:endParaRPr lang="es-CL"/>
          </a:p>
        </p:txBody>
      </p:sp>
    </p:spTree>
    <p:extLst>
      <p:ext uri="{BB962C8B-B14F-4D97-AF65-F5344CB8AC3E}">
        <p14:creationId xmlns:p14="http://schemas.microsoft.com/office/powerpoint/2010/main" val="291035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89D5F-0123-C268-1BBB-7399D2E0C22A}"/>
              </a:ext>
            </a:extLst>
          </p:cNvPr>
          <p:cNvSpPr>
            <a:spLocks noGrp="1"/>
          </p:cNvSpPr>
          <p:nvPr>
            <p:ph type="title"/>
          </p:nvPr>
        </p:nvSpPr>
        <p:spPr/>
        <p:txBody>
          <a:bodyPr/>
          <a:lstStyle/>
          <a:p>
            <a:r>
              <a:rPr lang="es-CL" dirty="0"/>
              <a:t>Oreo</a:t>
            </a:r>
          </a:p>
        </p:txBody>
      </p:sp>
      <p:sp>
        <p:nvSpPr>
          <p:cNvPr id="3" name="Marcador de contenido 2">
            <a:extLst>
              <a:ext uri="{FF2B5EF4-FFF2-40B4-BE49-F238E27FC236}">
                <a16:creationId xmlns:a16="http://schemas.microsoft.com/office/drawing/2014/main" id="{AB306EDB-A395-6194-A053-5324248B668B}"/>
              </a:ext>
            </a:extLst>
          </p:cNvPr>
          <p:cNvSpPr>
            <a:spLocks noGrp="1"/>
          </p:cNvSpPr>
          <p:nvPr>
            <p:ph sz="half" idx="1"/>
          </p:nvPr>
        </p:nvSpPr>
        <p:spPr/>
        <p:txBody>
          <a:bodyPr>
            <a:normAutofit fontScale="85000" lnSpcReduction="10000"/>
          </a:bodyPr>
          <a:lstStyle/>
          <a:p>
            <a:r>
              <a:rPr lang="es-ES" dirty="0"/>
              <a:t>Se añadió la Implementación de Google Play </a:t>
            </a:r>
            <a:r>
              <a:rPr lang="es-ES" dirty="0" err="1"/>
              <a:t>Protect</a:t>
            </a:r>
            <a:r>
              <a:rPr lang="es-ES" dirty="0"/>
              <a:t>, que permitía a los usuarios tener un mayor control de aquello que se instala en sus dispositivos. </a:t>
            </a:r>
          </a:p>
          <a:p>
            <a:r>
              <a:rPr lang="es-ES" dirty="0"/>
              <a:t>Google Play </a:t>
            </a:r>
            <a:r>
              <a:rPr lang="es-ES" dirty="0" err="1"/>
              <a:t>Protect</a:t>
            </a:r>
            <a:r>
              <a:rPr lang="es-ES" dirty="0"/>
              <a:t> contrasta la fuente del código de los programas descargados y decide si merecen o no su confianza. De esta forma, se intentaba frenar el avance del malware, al tiempo que se mejoraba la privacidad. </a:t>
            </a:r>
          </a:p>
          <a:p>
            <a:r>
              <a:rPr lang="es-ES" dirty="0"/>
              <a:t>También se realizaron mejoras en las redes wifi, para que se conectara a las redes de confianza.</a:t>
            </a:r>
            <a:endParaRPr lang="es-CL" dirty="0"/>
          </a:p>
        </p:txBody>
      </p:sp>
      <p:sp>
        <p:nvSpPr>
          <p:cNvPr id="4" name="Marcador de contenido 3">
            <a:extLst>
              <a:ext uri="{FF2B5EF4-FFF2-40B4-BE49-F238E27FC236}">
                <a16:creationId xmlns:a16="http://schemas.microsoft.com/office/drawing/2014/main" id="{A71D2BDE-8401-C0E1-4462-9E71BD475953}"/>
              </a:ext>
            </a:extLst>
          </p:cNvPr>
          <p:cNvSpPr>
            <a:spLocks noGrp="1"/>
          </p:cNvSpPr>
          <p:nvPr>
            <p:ph sz="half" idx="2"/>
          </p:nvPr>
        </p:nvSpPr>
        <p:spPr/>
        <p:txBody>
          <a:bodyPr>
            <a:normAutofit fontScale="85000" lnSpcReduction="10000"/>
          </a:bodyPr>
          <a:lstStyle/>
          <a:p>
            <a:endParaRPr lang="es-CL"/>
          </a:p>
        </p:txBody>
      </p:sp>
    </p:spTree>
    <p:extLst>
      <p:ext uri="{BB962C8B-B14F-4D97-AF65-F5344CB8AC3E}">
        <p14:creationId xmlns:p14="http://schemas.microsoft.com/office/powerpoint/2010/main" val="402153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101C34-7288-C705-C3BF-7E961B814D3B}"/>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a:t>¿Qué es un sistema operativo?</a:t>
            </a:r>
          </a:p>
        </p:txBody>
      </p:sp>
      <p:pic>
        <p:nvPicPr>
          <p:cNvPr id="6" name="Marcador de contenido 5" descr="Interfaz de usuario gráfica&#10;&#10;Descripción generada automáticamente">
            <a:extLst>
              <a:ext uri="{FF2B5EF4-FFF2-40B4-BE49-F238E27FC236}">
                <a16:creationId xmlns:a16="http://schemas.microsoft.com/office/drawing/2014/main" id="{1FFF40A9-E820-C393-C9C4-619E761CF0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3192" y="1836682"/>
            <a:ext cx="5115347" cy="2864594"/>
          </a:xfrm>
          <a:prstGeom prst="rect">
            <a:avLst/>
          </a:prstGeom>
        </p:spPr>
      </p:pic>
      <p:cxnSp>
        <p:nvCxnSpPr>
          <p:cNvPr id="24"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A7F4D58-EFB3-4957-8AB4-33FC7371D9F9}"/>
              </a:ext>
            </a:extLst>
          </p:cNvPr>
          <p:cNvSpPr>
            <a:spLocks noGrp="1"/>
          </p:cNvSpPr>
          <p:nvPr>
            <p:ph sz="half" idx="1"/>
          </p:nvPr>
        </p:nvSpPr>
        <p:spPr>
          <a:xfrm>
            <a:off x="6411684" y="2407436"/>
            <a:ext cx="5127172" cy="3461658"/>
          </a:xfrm>
        </p:spPr>
        <p:txBody>
          <a:bodyPr vert="horz" lIns="0" tIns="45720" rIns="0" bIns="45720" rtlCol="0">
            <a:normAutofit/>
          </a:bodyPr>
          <a:lstStyle/>
          <a:p>
            <a:pPr>
              <a:lnSpc>
                <a:spcPct val="100000"/>
              </a:lnSpc>
            </a:pPr>
            <a:r>
              <a:rPr lang="en-US" sz="1900"/>
              <a:t>El sistema operativo es un conjunto de programas que permite manejar los elementos del sistema (almacenamiento, programas, periféricos, etc). </a:t>
            </a:r>
          </a:p>
          <a:p>
            <a:pPr>
              <a:lnSpc>
                <a:spcPct val="100000"/>
              </a:lnSpc>
            </a:pPr>
            <a:r>
              <a:rPr lang="en-US" sz="1900"/>
              <a:t>Dentro de las múltiples tareas que pueden realizar, la principal es la de comunicar al usuario con el hardware del sistema, para así poder dar una correcta utilización del equipo.</a:t>
            </a:r>
          </a:p>
          <a:p>
            <a:pPr>
              <a:lnSpc>
                <a:spcPct val="100000"/>
              </a:lnSpc>
            </a:pPr>
            <a:r>
              <a:rPr lang="en-US" sz="1900"/>
              <a:t>Administran y explotan los recursos del hardware para lograr un rendimiento optimo en el funcionamiento del dispositivo.</a:t>
            </a:r>
          </a:p>
        </p:txBody>
      </p:sp>
      <p:sp>
        <p:nvSpPr>
          <p:cNvPr id="25"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703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A0E116-C637-E0EB-44F4-7D11B0460A12}"/>
              </a:ext>
            </a:extLst>
          </p:cNvPr>
          <p:cNvSpPr>
            <a:spLocks noGrp="1"/>
          </p:cNvSpPr>
          <p:nvPr>
            <p:ph type="title"/>
          </p:nvPr>
        </p:nvSpPr>
        <p:spPr/>
        <p:txBody>
          <a:bodyPr/>
          <a:lstStyle/>
          <a:p>
            <a:r>
              <a:rPr lang="es-CL" dirty="0"/>
              <a:t>Actividad</a:t>
            </a:r>
          </a:p>
        </p:txBody>
      </p:sp>
      <p:sp>
        <p:nvSpPr>
          <p:cNvPr id="5" name="Marcador de contenido 4">
            <a:extLst>
              <a:ext uri="{FF2B5EF4-FFF2-40B4-BE49-F238E27FC236}">
                <a16:creationId xmlns:a16="http://schemas.microsoft.com/office/drawing/2014/main" id="{297D09A9-1605-E712-1CDE-0C1057FA6CB1}"/>
              </a:ext>
            </a:extLst>
          </p:cNvPr>
          <p:cNvSpPr>
            <a:spLocks noGrp="1"/>
          </p:cNvSpPr>
          <p:nvPr>
            <p:ph idx="1"/>
          </p:nvPr>
        </p:nvSpPr>
        <p:spPr/>
        <p:txBody>
          <a:bodyPr/>
          <a:lstStyle/>
          <a:p>
            <a:r>
              <a:rPr lang="es-CL" dirty="0"/>
              <a:t>¿De acuerdo a lo expuesto anteriormente a partir de que versiones implementaría usted las siguientes aplicaciones?:</a:t>
            </a:r>
          </a:p>
          <a:p>
            <a:pPr lvl="1"/>
            <a:r>
              <a:rPr lang="es-CL" dirty="0"/>
              <a:t>Sistema de reserva de horas.</a:t>
            </a:r>
          </a:p>
          <a:p>
            <a:pPr lvl="1"/>
            <a:r>
              <a:rPr lang="es-CL" dirty="0"/>
              <a:t>Sudoku</a:t>
            </a:r>
          </a:p>
          <a:p>
            <a:pPr lvl="1"/>
            <a:r>
              <a:rPr lang="es-CL" dirty="0"/>
              <a:t>Videojuego con gráficas avanzadas.</a:t>
            </a:r>
          </a:p>
          <a:p>
            <a:pPr lvl="1"/>
            <a:endParaRPr lang="es-CL" dirty="0"/>
          </a:p>
        </p:txBody>
      </p:sp>
    </p:spTree>
    <p:extLst>
      <p:ext uri="{BB962C8B-B14F-4D97-AF65-F5344CB8AC3E}">
        <p14:creationId xmlns:p14="http://schemas.microsoft.com/office/powerpoint/2010/main" val="4280850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39C75E-E5CB-846C-56D5-F0B6BF4DC7C2}"/>
              </a:ext>
            </a:extLst>
          </p:cNvPr>
          <p:cNvSpPr>
            <a:spLocks noGrp="1"/>
          </p:cNvSpPr>
          <p:nvPr>
            <p:ph type="title"/>
          </p:nvPr>
        </p:nvSpPr>
        <p:spPr>
          <a:xfrm>
            <a:off x="1097280" y="286603"/>
            <a:ext cx="10058400" cy="1450757"/>
          </a:xfrm>
        </p:spPr>
        <p:txBody>
          <a:bodyPr>
            <a:normAutofit/>
          </a:bodyPr>
          <a:lstStyle/>
          <a:p>
            <a:r>
              <a:rPr lang="es-CL" dirty="0"/>
              <a:t>iOS</a:t>
            </a:r>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69258B8-D353-B4B4-7A4E-195FE5550531}"/>
              </a:ext>
            </a:extLst>
          </p:cNvPr>
          <p:cNvSpPr>
            <a:spLocks noGrp="1"/>
          </p:cNvSpPr>
          <p:nvPr>
            <p:ph idx="1"/>
          </p:nvPr>
        </p:nvSpPr>
        <p:spPr>
          <a:xfrm>
            <a:off x="1097280" y="2108201"/>
            <a:ext cx="5575367" cy="3760891"/>
          </a:xfrm>
        </p:spPr>
        <p:txBody>
          <a:bodyPr>
            <a:normAutofit/>
          </a:bodyPr>
          <a:lstStyle/>
          <a:p>
            <a:pPr>
              <a:lnSpc>
                <a:spcPct val="100000"/>
              </a:lnSpc>
            </a:pPr>
            <a:r>
              <a:rPr lang="es-ES" sz="1700" dirty="0"/>
              <a:t>Se trata de un sistema cerrado que no puedes utilizar salvo en dispositivos de marca Apple. La gran diferencia con Android es esta: el sistema operativo de Google puede instalarse en infinidad de teléfonos de todas las marcas, pero iOS es un sistema cerrado y exclusivo para los dispositivos </a:t>
            </a:r>
            <a:r>
              <a:rPr lang="es-ES" sz="1700" dirty="0" err="1"/>
              <a:t>apple</a:t>
            </a:r>
            <a:r>
              <a:rPr lang="es-ES" sz="1700" dirty="0"/>
              <a:t>..</a:t>
            </a:r>
          </a:p>
          <a:p>
            <a:pPr>
              <a:lnSpc>
                <a:spcPct val="100000"/>
              </a:lnSpc>
            </a:pPr>
            <a:r>
              <a:rPr lang="es-ES" sz="1700" dirty="0"/>
              <a:t>Al igual que otros sistemas operativos móviles, iOS nos permite instalar aplicaciones para añadir funciones a las que vienen por defecto en el smartphone.</a:t>
            </a:r>
            <a:endParaRPr lang="es-CL" sz="1700" dirty="0"/>
          </a:p>
        </p:txBody>
      </p:sp>
      <p:pic>
        <p:nvPicPr>
          <p:cNvPr id="5" name="Imagen 4" descr="Un celular encima de una superficie&#10;&#10;Descripción generada automáticamente con confianza media">
            <a:extLst>
              <a:ext uri="{FF2B5EF4-FFF2-40B4-BE49-F238E27FC236}">
                <a16:creationId xmlns:a16="http://schemas.microsoft.com/office/drawing/2014/main" id="{60E8FA43-35C8-3A84-9A64-1D4198167D78}"/>
              </a:ext>
            </a:extLst>
          </p:cNvPr>
          <p:cNvPicPr>
            <a:picLocks noChangeAspect="1"/>
          </p:cNvPicPr>
          <p:nvPr/>
        </p:nvPicPr>
        <p:blipFill rotWithShape="1">
          <a:blip r:embed="rId2">
            <a:extLst>
              <a:ext uri="{28A0092B-C50C-407E-A947-70E740481C1C}">
                <a14:useLocalDpi xmlns:a14="http://schemas.microsoft.com/office/drawing/2010/main" val="0"/>
              </a:ext>
            </a:extLst>
          </a:blip>
          <a:srcRect l="14213" r="33242" b="1"/>
          <a:stretch/>
        </p:blipFill>
        <p:spPr>
          <a:xfrm>
            <a:off x="7534656" y="2108200"/>
            <a:ext cx="3621024" cy="3600613"/>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272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9D05E-09B9-3F48-E5A2-4881285FC05E}"/>
              </a:ext>
            </a:extLst>
          </p:cNvPr>
          <p:cNvSpPr>
            <a:spLocks noGrp="1"/>
          </p:cNvSpPr>
          <p:nvPr>
            <p:ph type="ctrTitle"/>
          </p:nvPr>
        </p:nvSpPr>
        <p:spPr/>
        <p:txBody>
          <a:bodyPr/>
          <a:lstStyle/>
          <a:p>
            <a:r>
              <a:rPr lang="es-CL" dirty="0"/>
              <a:t>Versiones y </a:t>
            </a:r>
            <a:r>
              <a:rPr lang="es-CL" dirty="0" err="1"/>
              <a:t>Caracteristicas</a:t>
            </a:r>
            <a:endParaRPr lang="es-CL" dirty="0"/>
          </a:p>
        </p:txBody>
      </p:sp>
      <p:sp>
        <p:nvSpPr>
          <p:cNvPr id="4" name="Subtítulo 3">
            <a:extLst>
              <a:ext uri="{FF2B5EF4-FFF2-40B4-BE49-F238E27FC236}">
                <a16:creationId xmlns:a16="http://schemas.microsoft.com/office/drawing/2014/main" id="{C8CB11E2-4F35-9614-AF11-7358DE19F3FB}"/>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6148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9115B-BF91-8A29-5CBB-796858E8AC52}"/>
              </a:ext>
            </a:extLst>
          </p:cNvPr>
          <p:cNvSpPr>
            <a:spLocks noGrp="1"/>
          </p:cNvSpPr>
          <p:nvPr>
            <p:ph type="title"/>
          </p:nvPr>
        </p:nvSpPr>
        <p:spPr/>
        <p:txBody>
          <a:bodyPr/>
          <a:lstStyle/>
          <a:p>
            <a:r>
              <a:rPr lang="es-CL" dirty="0"/>
              <a:t>iOS 1.0</a:t>
            </a:r>
          </a:p>
        </p:txBody>
      </p:sp>
      <p:sp>
        <p:nvSpPr>
          <p:cNvPr id="3" name="Marcador de contenido 2">
            <a:extLst>
              <a:ext uri="{FF2B5EF4-FFF2-40B4-BE49-F238E27FC236}">
                <a16:creationId xmlns:a16="http://schemas.microsoft.com/office/drawing/2014/main" id="{C564A774-BD6C-98E4-D857-34F28F12D6DF}"/>
              </a:ext>
            </a:extLst>
          </p:cNvPr>
          <p:cNvSpPr>
            <a:spLocks noGrp="1"/>
          </p:cNvSpPr>
          <p:nvPr>
            <p:ph idx="1"/>
          </p:nvPr>
        </p:nvSpPr>
        <p:spPr/>
        <p:txBody>
          <a:bodyPr/>
          <a:lstStyle/>
          <a:p>
            <a:r>
              <a:rPr lang="es-ES" dirty="0"/>
              <a:t>Esa versión era solo compatible con la primera generación de los teléfonos de la marca y con el iPod </a:t>
            </a:r>
            <a:r>
              <a:rPr lang="es-ES" dirty="0" err="1"/>
              <a:t>Touch</a:t>
            </a:r>
            <a:r>
              <a:rPr lang="es-ES" dirty="0"/>
              <a:t> </a:t>
            </a:r>
          </a:p>
          <a:p>
            <a:r>
              <a:rPr lang="es-ES" dirty="0"/>
              <a:t>No permitía descargas de aplicaciones, sino que debías conformarte con las que venían por defecto o utilizar iTunes para escuchar música.</a:t>
            </a:r>
            <a:endParaRPr lang="es-CL" dirty="0"/>
          </a:p>
        </p:txBody>
      </p:sp>
    </p:spTree>
    <p:extLst>
      <p:ext uri="{BB962C8B-B14F-4D97-AF65-F5344CB8AC3E}">
        <p14:creationId xmlns:p14="http://schemas.microsoft.com/office/powerpoint/2010/main" val="1090737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9E503-A5F4-6636-4396-D40C9235D388}"/>
              </a:ext>
            </a:extLst>
          </p:cNvPr>
          <p:cNvSpPr>
            <a:spLocks noGrp="1"/>
          </p:cNvSpPr>
          <p:nvPr>
            <p:ph type="title"/>
          </p:nvPr>
        </p:nvSpPr>
        <p:spPr/>
        <p:txBody>
          <a:bodyPr/>
          <a:lstStyle/>
          <a:p>
            <a:r>
              <a:rPr lang="es-CL" dirty="0"/>
              <a:t>iOS 2.0</a:t>
            </a:r>
          </a:p>
        </p:txBody>
      </p:sp>
      <p:sp>
        <p:nvSpPr>
          <p:cNvPr id="3" name="Marcador de contenido 2">
            <a:extLst>
              <a:ext uri="{FF2B5EF4-FFF2-40B4-BE49-F238E27FC236}">
                <a16:creationId xmlns:a16="http://schemas.microsoft.com/office/drawing/2014/main" id="{781EECAE-9A3E-A88B-2677-A7EF62BA0C27}"/>
              </a:ext>
            </a:extLst>
          </p:cNvPr>
          <p:cNvSpPr>
            <a:spLocks noGrp="1"/>
          </p:cNvSpPr>
          <p:nvPr>
            <p:ph idx="1"/>
          </p:nvPr>
        </p:nvSpPr>
        <p:spPr/>
        <p:txBody>
          <a:bodyPr/>
          <a:lstStyle/>
          <a:p>
            <a:r>
              <a:rPr lang="es-ES" dirty="0"/>
              <a:t>Junto con la segunda versión del sistema operativo llegaba la App Store en el iPhone 3G, el cual era compatible con este tipo de redes. </a:t>
            </a:r>
          </a:p>
          <a:p>
            <a:r>
              <a:rPr lang="es-ES" dirty="0"/>
              <a:t>En sus inicios esta tienda de aplicaciones apenas contaba con 500 apps disponibles, aunque pronto se multiplicaron por miles y miles.</a:t>
            </a:r>
          </a:p>
          <a:p>
            <a:pPr marL="0" indent="0">
              <a:buNone/>
            </a:pPr>
            <a:endParaRPr lang="es-CL" dirty="0"/>
          </a:p>
        </p:txBody>
      </p:sp>
    </p:spTree>
    <p:extLst>
      <p:ext uri="{BB962C8B-B14F-4D97-AF65-F5344CB8AC3E}">
        <p14:creationId xmlns:p14="http://schemas.microsoft.com/office/powerpoint/2010/main" val="2621760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10380-458E-17B4-766F-A4A922CB9D4E}"/>
              </a:ext>
            </a:extLst>
          </p:cNvPr>
          <p:cNvSpPr>
            <a:spLocks noGrp="1"/>
          </p:cNvSpPr>
          <p:nvPr>
            <p:ph type="title"/>
          </p:nvPr>
        </p:nvSpPr>
        <p:spPr/>
        <p:txBody>
          <a:bodyPr/>
          <a:lstStyle/>
          <a:p>
            <a:r>
              <a:rPr lang="es-CL" dirty="0"/>
              <a:t>iOS 3.0</a:t>
            </a:r>
          </a:p>
        </p:txBody>
      </p:sp>
      <p:sp>
        <p:nvSpPr>
          <p:cNvPr id="3" name="Marcador de contenido 2">
            <a:extLst>
              <a:ext uri="{FF2B5EF4-FFF2-40B4-BE49-F238E27FC236}">
                <a16:creationId xmlns:a16="http://schemas.microsoft.com/office/drawing/2014/main" id="{7702DB79-C594-0960-ECD8-44A10DF8A53D}"/>
              </a:ext>
            </a:extLst>
          </p:cNvPr>
          <p:cNvSpPr>
            <a:spLocks noGrp="1"/>
          </p:cNvSpPr>
          <p:nvPr>
            <p:ph idx="1"/>
          </p:nvPr>
        </p:nvSpPr>
        <p:spPr/>
        <p:txBody>
          <a:bodyPr/>
          <a:lstStyle/>
          <a:p>
            <a:r>
              <a:rPr lang="es-ES" dirty="0"/>
              <a:t>Las funcionalidades añadidas en esta versión fueron los mensajes multimedia, y la función de copiar y pegar texto. </a:t>
            </a:r>
          </a:p>
          <a:p>
            <a:r>
              <a:rPr lang="es-ES" dirty="0"/>
              <a:t>También fue la primera versión del sistema operativo que apareció para iPad y tuvo actualizaciones hasta el año siguiente, cuando se anunciaría la siguiente de las versiones.</a:t>
            </a:r>
          </a:p>
          <a:p>
            <a:endParaRPr lang="es-CL" dirty="0"/>
          </a:p>
        </p:txBody>
      </p:sp>
    </p:spTree>
    <p:extLst>
      <p:ext uri="{BB962C8B-B14F-4D97-AF65-F5344CB8AC3E}">
        <p14:creationId xmlns:p14="http://schemas.microsoft.com/office/powerpoint/2010/main" val="85901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01E6BD-993E-35EB-1E58-E233704E4952}"/>
              </a:ext>
            </a:extLst>
          </p:cNvPr>
          <p:cNvSpPr>
            <a:spLocks noGrp="1"/>
          </p:cNvSpPr>
          <p:nvPr>
            <p:ph type="title"/>
          </p:nvPr>
        </p:nvSpPr>
        <p:spPr/>
        <p:txBody>
          <a:bodyPr/>
          <a:lstStyle/>
          <a:p>
            <a:r>
              <a:rPr lang="es-CL" dirty="0"/>
              <a:t>iOS 4</a:t>
            </a:r>
          </a:p>
        </p:txBody>
      </p:sp>
      <p:sp>
        <p:nvSpPr>
          <p:cNvPr id="3" name="Marcador de contenido 2">
            <a:extLst>
              <a:ext uri="{FF2B5EF4-FFF2-40B4-BE49-F238E27FC236}">
                <a16:creationId xmlns:a16="http://schemas.microsoft.com/office/drawing/2014/main" id="{F061E068-2A4E-B30A-887D-615C7908508F}"/>
              </a:ext>
            </a:extLst>
          </p:cNvPr>
          <p:cNvSpPr>
            <a:spLocks noGrp="1"/>
          </p:cNvSpPr>
          <p:nvPr>
            <p:ph idx="1"/>
          </p:nvPr>
        </p:nvSpPr>
        <p:spPr/>
        <p:txBody>
          <a:bodyPr/>
          <a:lstStyle/>
          <a:p>
            <a:r>
              <a:rPr lang="es-ES" dirty="0"/>
              <a:t>Esta versión destaca por ser la primera que dejó de dar soporte a dispositivos antiguos, es decir, ya no se podía usar en el iPhone y el iPod </a:t>
            </a:r>
            <a:r>
              <a:rPr lang="es-ES" dirty="0" err="1"/>
              <a:t>Touch</a:t>
            </a:r>
            <a:r>
              <a:rPr lang="es-ES" dirty="0"/>
              <a:t> de primera generación. Quedó a disposición un año después de iOS 3.0, y trajo consigo muchas novedades, como una interfaz de usuario para cambiar entre aplicaciones haciendo doble </a:t>
            </a:r>
            <a:r>
              <a:rPr lang="es-ES" dirty="0" err="1"/>
              <a:t>tap</a:t>
            </a:r>
            <a:r>
              <a:rPr lang="es-ES" dirty="0"/>
              <a:t> en el botón de inicio.</a:t>
            </a:r>
            <a:endParaRPr lang="es-CL" dirty="0"/>
          </a:p>
        </p:txBody>
      </p:sp>
    </p:spTree>
    <p:extLst>
      <p:ext uri="{BB962C8B-B14F-4D97-AF65-F5344CB8AC3E}">
        <p14:creationId xmlns:p14="http://schemas.microsoft.com/office/powerpoint/2010/main" val="282202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CB07A-7BB4-988E-6F01-EB61ABCBE80D}"/>
              </a:ext>
            </a:extLst>
          </p:cNvPr>
          <p:cNvSpPr>
            <a:spLocks noGrp="1"/>
          </p:cNvSpPr>
          <p:nvPr>
            <p:ph type="title"/>
          </p:nvPr>
        </p:nvSpPr>
        <p:spPr/>
        <p:txBody>
          <a:bodyPr/>
          <a:lstStyle/>
          <a:p>
            <a:r>
              <a:rPr lang="es-CL" dirty="0"/>
              <a:t>iOS 5</a:t>
            </a:r>
          </a:p>
        </p:txBody>
      </p:sp>
      <p:sp>
        <p:nvSpPr>
          <p:cNvPr id="3" name="Marcador de contenido 2">
            <a:extLst>
              <a:ext uri="{FF2B5EF4-FFF2-40B4-BE49-F238E27FC236}">
                <a16:creationId xmlns:a16="http://schemas.microsoft.com/office/drawing/2014/main" id="{4CB96B96-ABA1-E84E-DE7A-ABBE8ED03A3F}"/>
              </a:ext>
            </a:extLst>
          </p:cNvPr>
          <p:cNvSpPr>
            <a:spLocks noGrp="1"/>
          </p:cNvSpPr>
          <p:nvPr>
            <p:ph idx="1"/>
          </p:nvPr>
        </p:nvSpPr>
        <p:spPr/>
        <p:txBody>
          <a:bodyPr/>
          <a:lstStyle/>
          <a:p>
            <a:r>
              <a:rPr lang="es-ES" dirty="0"/>
              <a:t>Lanzado para iPhone 3GS, iPhone 4 y 4s, iPod </a:t>
            </a:r>
            <a:r>
              <a:rPr lang="es-ES" dirty="0" err="1"/>
              <a:t>Touch</a:t>
            </a:r>
            <a:r>
              <a:rPr lang="es-ES" dirty="0"/>
              <a:t> 3G y 4G  y iPad entre 3ra y 4ta gen, iPad, iPad 2 y iPad 3, no fue posible su utilización en terminales más antiguos. </a:t>
            </a:r>
          </a:p>
          <a:p>
            <a:r>
              <a:rPr lang="es-ES" dirty="0"/>
              <a:t>Entre sus novedades introdujo el centro de notificaciones y el controlar la pantalla de notificaciones al deslizar el dedo de arriba a abajo. También supuso el lanzamiento de algunos widgets como tiempo y bolsa.</a:t>
            </a:r>
            <a:endParaRPr lang="es-CL" dirty="0"/>
          </a:p>
        </p:txBody>
      </p:sp>
    </p:spTree>
    <p:extLst>
      <p:ext uri="{BB962C8B-B14F-4D97-AF65-F5344CB8AC3E}">
        <p14:creationId xmlns:p14="http://schemas.microsoft.com/office/powerpoint/2010/main" val="3692074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00B2B-A3EB-C59A-CEDD-0D7FB28F7408}"/>
              </a:ext>
            </a:extLst>
          </p:cNvPr>
          <p:cNvSpPr>
            <a:spLocks noGrp="1"/>
          </p:cNvSpPr>
          <p:nvPr>
            <p:ph type="title"/>
          </p:nvPr>
        </p:nvSpPr>
        <p:spPr/>
        <p:txBody>
          <a:bodyPr/>
          <a:lstStyle/>
          <a:p>
            <a:r>
              <a:rPr lang="es-CL" dirty="0"/>
              <a:t>iOS 6</a:t>
            </a:r>
          </a:p>
        </p:txBody>
      </p:sp>
      <p:sp>
        <p:nvSpPr>
          <p:cNvPr id="3" name="Marcador de contenido 2">
            <a:extLst>
              <a:ext uri="{FF2B5EF4-FFF2-40B4-BE49-F238E27FC236}">
                <a16:creationId xmlns:a16="http://schemas.microsoft.com/office/drawing/2014/main" id="{C34A7BC2-74F4-873F-385E-9793893E69AF}"/>
              </a:ext>
            </a:extLst>
          </p:cNvPr>
          <p:cNvSpPr>
            <a:spLocks noGrp="1"/>
          </p:cNvSpPr>
          <p:nvPr>
            <p:ph idx="1"/>
          </p:nvPr>
        </p:nvSpPr>
        <p:spPr/>
        <p:txBody>
          <a:bodyPr/>
          <a:lstStyle/>
          <a:p>
            <a:r>
              <a:rPr lang="es-ES" dirty="0"/>
              <a:t>Se lanzó de forma inicial en septiembre de 2012. </a:t>
            </a:r>
          </a:p>
          <a:p>
            <a:r>
              <a:rPr lang="es-ES" dirty="0"/>
              <a:t>Su gran novedad fue Siri, disponible desde entonces en muchos más idiomas, entre ellos el español, y con un amplio abanico de funcionalidades como abrir aplicaciones mediante un comando de voz. También introdujo la opción de hacer llamadas de FaceTime con 3G.</a:t>
            </a:r>
            <a:endParaRPr lang="es-CL" dirty="0"/>
          </a:p>
        </p:txBody>
      </p:sp>
    </p:spTree>
    <p:extLst>
      <p:ext uri="{BB962C8B-B14F-4D97-AF65-F5344CB8AC3E}">
        <p14:creationId xmlns:p14="http://schemas.microsoft.com/office/powerpoint/2010/main" val="65052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F90AC-EA32-5E31-9373-44B9DE521837}"/>
              </a:ext>
            </a:extLst>
          </p:cNvPr>
          <p:cNvSpPr>
            <a:spLocks noGrp="1"/>
          </p:cNvSpPr>
          <p:nvPr>
            <p:ph type="title"/>
          </p:nvPr>
        </p:nvSpPr>
        <p:spPr/>
        <p:txBody>
          <a:bodyPr/>
          <a:lstStyle/>
          <a:p>
            <a:r>
              <a:rPr lang="es-CL" dirty="0"/>
              <a:t>iOS 7</a:t>
            </a:r>
          </a:p>
        </p:txBody>
      </p:sp>
      <p:sp>
        <p:nvSpPr>
          <p:cNvPr id="3" name="Marcador de contenido 2">
            <a:extLst>
              <a:ext uri="{FF2B5EF4-FFF2-40B4-BE49-F238E27FC236}">
                <a16:creationId xmlns:a16="http://schemas.microsoft.com/office/drawing/2014/main" id="{C6E5BDED-2DBF-DC5E-2B7C-0E9C683E8467}"/>
              </a:ext>
            </a:extLst>
          </p:cNvPr>
          <p:cNvSpPr>
            <a:spLocks noGrp="1"/>
          </p:cNvSpPr>
          <p:nvPr>
            <p:ph idx="1"/>
          </p:nvPr>
        </p:nvSpPr>
        <p:spPr/>
        <p:txBody>
          <a:bodyPr/>
          <a:lstStyle/>
          <a:p>
            <a:r>
              <a:rPr lang="es-ES" dirty="0"/>
              <a:t>Esta nueva versión, lanzada en septiembre de 2013, añadió una nueva interfaz de usuario e hizo el centro de control accesible desde la misma pantalla de bloqueo. También permitió la navegación a pantalla completa en Safari y las actualizaciones automáticas de la App Store, además de otras innovaciones.</a:t>
            </a:r>
            <a:endParaRPr lang="es-CL" dirty="0"/>
          </a:p>
        </p:txBody>
      </p:sp>
    </p:spTree>
    <p:extLst>
      <p:ext uri="{BB962C8B-B14F-4D97-AF65-F5344CB8AC3E}">
        <p14:creationId xmlns:p14="http://schemas.microsoft.com/office/powerpoint/2010/main" val="141869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C7495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BBF263F-9529-C0D1-A3A8-6C917A41514D}"/>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Sistemas operativos móviles</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C9E271A-EA77-4ECE-0DE9-845ED3CB650B}"/>
              </a:ext>
            </a:extLst>
          </p:cNvPr>
          <p:cNvSpPr>
            <a:spLocks noGrp="1"/>
          </p:cNvSpPr>
          <p:nvPr>
            <p:ph sz="half" idx="1"/>
          </p:nvPr>
        </p:nvSpPr>
        <p:spPr>
          <a:xfrm>
            <a:off x="571752" y="2799654"/>
            <a:ext cx="3005462" cy="3189665"/>
          </a:xfrm>
        </p:spPr>
        <p:txBody>
          <a:bodyPr vert="horz" lIns="0" tIns="45720" rIns="0" bIns="45720" rtlCol="0">
            <a:normAutofit/>
          </a:bodyPr>
          <a:lstStyle/>
          <a:p>
            <a:pPr>
              <a:lnSpc>
                <a:spcPct val="90000"/>
              </a:lnSpc>
            </a:pPr>
            <a:r>
              <a:rPr lang="en-US" sz="1400">
                <a:solidFill>
                  <a:srgbClr val="FFFFFF"/>
                </a:solidFill>
              </a:rPr>
              <a:t>Este tipo de OS son exclusivamente hecho para dispositivos móviles y es responsable de identificar y definir las características y funciones de los dispositivos móviles, incluidos los teclados, la sincronización de aplicaciones, el correo electrónico, la rueda de control y los mensajes de texto. </a:t>
            </a:r>
          </a:p>
          <a:p>
            <a:pPr>
              <a:lnSpc>
                <a:spcPct val="90000"/>
              </a:lnSpc>
            </a:pPr>
            <a:r>
              <a:rPr lang="en-US" sz="1400">
                <a:solidFill>
                  <a:srgbClr val="FFFFFF"/>
                </a:solidFill>
              </a:rPr>
              <a:t>Un sistema operativo móvil es similar a un sistema operativo estándar, pero es más simple y ligero, y gestiona principalmente las conexiones inalambricas, multimedia móvil y varios métodos de entrada.</a:t>
            </a:r>
          </a:p>
        </p:txBody>
      </p:sp>
      <p:pic>
        <p:nvPicPr>
          <p:cNvPr id="6" name="Marcador de contenido 5" descr="Icono&#10;&#10;Descripción generada automáticamente">
            <a:extLst>
              <a:ext uri="{FF2B5EF4-FFF2-40B4-BE49-F238E27FC236}">
                <a16:creationId xmlns:a16="http://schemas.microsoft.com/office/drawing/2014/main" id="{F184DE85-9547-0F84-C8D3-99056D4F8F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2017" y="1653001"/>
            <a:ext cx="6798082" cy="3551997"/>
          </a:xfrm>
          <a:prstGeom prst="rect">
            <a:avLst/>
          </a:prstGeom>
        </p:spPr>
      </p:pic>
    </p:spTree>
    <p:extLst>
      <p:ext uri="{BB962C8B-B14F-4D97-AF65-F5344CB8AC3E}">
        <p14:creationId xmlns:p14="http://schemas.microsoft.com/office/powerpoint/2010/main" val="4286348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2CD72B-F90F-24EC-055B-DFF04B3D2608}"/>
              </a:ext>
            </a:extLst>
          </p:cNvPr>
          <p:cNvSpPr>
            <a:spLocks noGrp="1"/>
          </p:cNvSpPr>
          <p:nvPr>
            <p:ph type="title"/>
          </p:nvPr>
        </p:nvSpPr>
        <p:spPr>
          <a:xfrm>
            <a:off x="1097280" y="286603"/>
            <a:ext cx="10058400" cy="1450757"/>
          </a:xfrm>
        </p:spPr>
        <p:txBody>
          <a:bodyPr>
            <a:normAutofit/>
          </a:bodyPr>
          <a:lstStyle/>
          <a:p>
            <a:r>
              <a:rPr lang="es-CL" dirty="0" err="1"/>
              <a:t>Jailbreak</a:t>
            </a:r>
            <a:endParaRPr lang="es-CL" dirty="0"/>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0CB5E81-3F71-5F1D-8AA1-0BE2BD27FFD3}"/>
              </a:ext>
            </a:extLst>
          </p:cNvPr>
          <p:cNvSpPr>
            <a:spLocks noGrp="1"/>
          </p:cNvSpPr>
          <p:nvPr>
            <p:ph idx="1"/>
          </p:nvPr>
        </p:nvSpPr>
        <p:spPr>
          <a:xfrm>
            <a:off x="1097280" y="2108201"/>
            <a:ext cx="5575367" cy="3760891"/>
          </a:xfrm>
        </p:spPr>
        <p:txBody>
          <a:bodyPr>
            <a:normAutofit/>
          </a:bodyPr>
          <a:lstStyle/>
          <a:p>
            <a:r>
              <a:rPr lang="es-CL" dirty="0" err="1"/>
              <a:t>Jailbreak</a:t>
            </a:r>
            <a:r>
              <a:rPr lang="es-CL" dirty="0"/>
              <a:t> es un termino asociado a iOS, el cual permite saltarse las restricciones de este sistema operativo. Permite instalar aplicaciones que no estén en la Apple Store al acceder al sistema de archivos del sistema, dándole permisos de administrador y suprimiendo limitaciones establecidas por la compañía.</a:t>
            </a:r>
          </a:p>
          <a:p>
            <a:pPr marL="0" indent="0">
              <a:buNone/>
            </a:pPr>
            <a:endParaRPr lang="es-CL" dirty="0"/>
          </a:p>
        </p:txBody>
      </p:sp>
      <p:pic>
        <p:nvPicPr>
          <p:cNvPr id="5" name="Imagen 4" descr="Icono&#10;&#10;Descripción generada automáticamente">
            <a:extLst>
              <a:ext uri="{FF2B5EF4-FFF2-40B4-BE49-F238E27FC236}">
                <a16:creationId xmlns:a16="http://schemas.microsoft.com/office/drawing/2014/main" id="{765622FC-48B6-BB3D-728A-3ECF544D7C6F}"/>
              </a:ext>
            </a:extLst>
          </p:cNvPr>
          <p:cNvPicPr>
            <a:picLocks noChangeAspect="1"/>
          </p:cNvPicPr>
          <p:nvPr/>
        </p:nvPicPr>
        <p:blipFill rotWithShape="1">
          <a:blip r:embed="rId2">
            <a:extLst>
              <a:ext uri="{28A0092B-C50C-407E-A947-70E740481C1C}">
                <a14:useLocalDpi xmlns:a14="http://schemas.microsoft.com/office/drawing/2010/main" val="0"/>
              </a:ext>
            </a:extLst>
          </a:blip>
          <a:srcRect l="21555" r="22650" b="2"/>
          <a:stretch/>
        </p:blipFill>
        <p:spPr>
          <a:xfrm>
            <a:off x="7534656" y="2108200"/>
            <a:ext cx="3621024" cy="3600613"/>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9590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5034-D3D8-75A3-787E-13A84F37BA79}"/>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B877EAA0-DC7C-7156-D637-63B6732F8729}"/>
              </a:ext>
            </a:extLst>
          </p:cNvPr>
          <p:cNvSpPr>
            <a:spLocks noGrp="1"/>
          </p:cNvSpPr>
          <p:nvPr>
            <p:ph idx="1"/>
          </p:nvPr>
        </p:nvSpPr>
        <p:spPr/>
        <p:txBody>
          <a:bodyPr/>
          <a:lstStyle/>
          <a:p>
            <a:r>
              <a:rPr lang="es-CL" dirty="0"/>
              <a:t>¿Que similitudes y diferencias puede encontrar entre Android y iOS?</a:t>
            </a:r>
          </a:p>
          <a:p>
            <a:r>
              <a:rPr lang="es-CL" dirty="0"/>
              <a:t>¿Cuál es la principal ventaja de utilizar un dispositivo con iOS?</a:t>
            </a:r>
          </a:p>
          <a:p>
            <a:r>
              <a:rPr lang="es-CL" dirty="0"/>
              <a:t>¿Cuál es la principal ventaja de utilizar un dispositivo con Android?</a:t>
            </a:r>
          </a:p>
        </p:txBody>
      </p:sp>
    </p:spTree>
    <p:extLst>
      <p:ext uri="{BB962C8B-B14F-4D97-AF65-F5344CB8AC3E}">
        <p14:creationId xmlns:p14="http://schemas.microsoft.com/office/powerpoint/2010/main" val="17074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D0332-5B76-B379-E684-0561A90305D2}"/>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0E302BC8-0992-16B6-652A-860E293AC0E6}"/>
              </a:ext>
            </a:extLst>
          </p:cNvPr>
          <p:cNvSpPr>
            <a:spLocks noGrp="1"/>
          </p:cNvSpPr>
          <p:nvPr>
            <p:ph idx="1"/>
          </p:nvPr>
        </p:nvSpPr>
        <p:spPr/>
        <p:txBody>
          <a:bodyPr vert="horz" lIns="0" tIns="45720" rIns="0" bIns="45720" rtlCol="0" anchor="t">
            <a:normAutofit/>
          </a:bodyPr>
          <a:lstStyle/>
          <a:p>
            <a:r>
              <a:rPr lang="es-CL" dirty="0"/>
              <a:t>En base a su conocimiento ¿Qué diferencias, aparte de las mencionadas, puede encontrar en un sistema operativo móvil y uno tradicional?</a:t>
            </a:r>
          </a:p>
          <a:p>
            <a:r>
              <a:rPr lang="es-CL" dirty="0"/>
              <a:t>Dado lo conocido hasta ahora ¿Por qué cree usted que no se puede implementar un OS tradicional en un dispositivo móvil y viceversa?</a:t>
            </a:r>
          </a:p>
          <a:p>
            <a:endParaRPr lang="es-CL" dirty="0"/>
          </a:p>
        </p:txBody>
      </p:sp>
    </p:spTree>
    <p:extLst>
      <p:ext uri="{BB962C8B-B14F-4D97-AF65-F5344CB8AC3E}">
        <p14:creationId xmlns:p14="http://schemas.microsoft.com/office/powerpoint/2010/main" val="338523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8768ED-AAB7-D960-7D82-D47DE7679C1E}"/>
              </a:ext>
            </a:extLst>
          </p:cNvPr>
          <p:cNvSpPr>
            <a:spLocks noGrp="1"/>
          </p:cNvSpPr>
          <p:nvPr>
            <p:ph type="title"/>
          </p:nvPr>
        </p:nvSpPr>
        <p:spPr>
          <a:xfrm>
            <a:off x="1097280" y="286603"/>
            <a:ext cx="10058400" cy="1450757"/>
          </a:xfrm>
        </p:spPr>
        <p:txBody>
          <a:bodyPr>
            <a:normAutofit/>
          </a:bodyPr>
          <a:lstStyle/>
          <a:p>
            <a:r>
              <a:rPr lang="es-CL" dirty="0"/>
              <a:t>Android OS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3F0C7DFD-9AC0-E72C-43F8-20E9EEB0DBC4}"/>
              </a:ext>
            </a:extLst>
          </p:cNvPr>
          <p:cNvGraphicFramePr>
            <a:graphicFrameLocks noGrp="1"/>
          </p:cNvGraphicFramePr>
          <p:nvPr>
            <p:ph idx="1"/>
            <p:extLst>
              <p:ext uri="{D42A27DB-BD31-4B8C-83A1-F6EECF244321}">
                <p14:modId xmlns:p14="http://schemas.microsoft.com/office/powerpoint/2010/main" val="43426657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65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7AB032-B609-9509-656C-E87D3A6F2E1C}"/>
              </a:ext>
            </a:extLst>
          </p:cNvPr>
          <p:cNvSpPr>
            <a:spLocks noGrp="1"/>
          </p:cNvSpPr>
          <p:nvPr>
            <p:ph type="title"/>
          </p:nvPr>
        </p:nvSpPr>
        <p:spPr>
          <a:xfrm>
            <a:off x="643467" y="634946"/>
            <a:ext cx="3689094" cy="5055904"/>
          </a:xfrm>
        </p:spPr>
        <p:txBody>
          <a:bodyPr anchor="ctr">
            <a:normAutofit/>
          </a:bodyPr>
          <a:lstStyle/>
          <a:p>
            <a:pPr algn="r"/>
            <a:r>
              <a:rPr lang="es-CL" dirty="0"/>
              <a:t>Versiones y características</a:t>
            </a:r>
            <a:endParaRPr lang="es-CL"/>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7A31EAAF-1CC4-1CAB-EA76-5154BF598B9A}"/>
              </a:ext>
            </a:extLst>
          </p:cNvPr>
          <p:cNvGraphicFramePr>
            <a:graphicFrameLocks noGrp="1"/>
          </p:cNvGraphicFramePr>
          <p:nvPr>
            <p:ph idx="1"/>
            <p:extLst>
              <p:ext uri="{D42A27DB-BD31-4B8C-83A1-F6EECF244321}">
                <p14:modId xmlns:p14="http://schemas.microsoft.com/office/powerpoint/2010/main" val="1852392457"/>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044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FA28E-1B86-F99C-0B63-F76D2E6B86F1}"/>
              </a:ext>
            </a:extLst>
          </p:cNvPr>
          <p:cNvSpPr>
            <a:spLocks noGrp="1"/>
          </p:cNvSpPr>
          <p:nvPr>
            <p:ph type="title"/>
          </p:nvPr>
        </p:nvSpPr>
        <p:spPr/>
        <p:txBody>
          <a:bodyPr/>
          <a:lstStyle/>
          <a:p>
            <a:r>
              <a:rPr lang="es-CL" dirty="0"/>
              <a:t>Cup cake (1.5)</a:t>
            </a:r>
          </a:p>
        </p:txBody>
      </p:sp>
      <p:sp>
        <p:nvSpPr>
          <p:cNvPr id="3" name="Marcador de contenido 2">
            <a:extLst>
              <a:ext uri="{FF2B5EF4-FFF2-40B4-BE49-F238E27FC236}">
                <a16:creationId xmlns:a16="http://schemas.microsoft.com/office/drawing/2014/main" id="{2EAE92FA-1D20-32AF-42BC-B4D94618B13D}"/>
              </a:ext>
            </a:extLst>
          </p:cNvPr>
          <p:cNvSpPr>
            <a:spLocks noGrp="1"/>
          </p:cNvSpPr>
          <p:nvPr>
            <p:ph idx="1"/>
          </p:nvPr>
        </p:nvSpPr>
        <p:spPr/>
        <p:txBody>
          <a:bodyPr/>
          <a:lstStyle/>
          <a:p>
            <a:r>
              <a:rPr lang="es-CL" dirty="0"/>
              <a:t>Fue la primera versión liberada para todo dispositivo. Sus características eran </a:t>
            </a:r>
            <a:r>
              <a:rPr lang="es-CL" dirty="0" err="1"/>
              <a:t>soprendentes</a:t>
            </a:r>
            <a:r>
              <a:rPr lang="es-CL" dirty="0"/>
              <a:t> para la época comparada con otros sistemas operativos anteriores. </a:t>
            </a:r>
          </a:p>
          <a:p>
            <a:r>
              <a:rPr lang="es-CL" dirty="0"/>
              <a:t>Su mas valiosa y distinguida función eran los widgets de 3ros. Aparte de eso se caracterizaba por:</a:t>
            </a:r>
          </a:p>
          <a:p>
            <a:pPr lvl="1"/>
            <a:r>
              <a:rPr lang="es-CL" dirty="0"/>
              <a:t>Teclado en pantalla</a:t>
            </a:r>
          </a:p>
          <a:p>
            <a:pPr lvl="1"/>
            <a:r>
              <a:rPr lang="es-CL" dirty="0"/>
              <a:t>Soportaba la subida de imágenes y videos </a:t>
            </a:r>
          </a:p>
          <a:p>
            <a:pPr lvl="1"/>
            <a:r>
              <a:rPr lang="es-CL" dirty="0"/>
              <a:t>Facilidad para copiar y pegar textos, además de grabación de videos.</a:t>
            </a:r>
          </a:p>
          <a:p>
            <a:pPr lvl="1"/>
            <a:r>
              <a:rPr lang="es-CL" dirty="0"/>
              <a:t>Daba soporte para formatos </a:t>
            </a:r>
            <a:r>
              <a:rPr lang="es-CL" dirty="0" err="1"/>
              <a:t>mpeg</a:t>
            </a:r>
            <a:r>
              <a:rPr lang="es-CL" dirty="0"/>
              <a:t> y 3gp.</a:t>
            </a:r>
          </a:p>
        </p:txBody>
      </p:sp>
    </p:spTree>
    <p:extLst>
      <p:ext uri="{BB962C8B-B14F-4D97-AF65-F5344CB8AC3E}">
        <p14:creationId xmlns:p14="http://schemas.microsoft.com/office/powerpoint/2010/main" val="185982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13B19B-45A6-9309-F310-9B69A05FA08D}"/>
              </a:ext>
            </a:extLst>
          </p:cNvPr>
          <p:cNvSpPr>
            <a:spLocks noGrp="1"/>
          </p:cNvSpPr>
          <p:nvPr>
            <p:ph type="title"/>
          </p:nvPr>
        </p:nvSpPr>
        <p:spPr>
          <a:xfrm>
            <a:off x="5172074" y="286603"/>
            <a:ext cx="5983605" cy="1450757"/>
          </a:xfrm>
        </p:spPr>
        <p:txBody>
          <a:bodyPr>
            <a:normAutofit/>
          </a:bodyPr>
          <a:lstStyle/>
          <a:p>
            <a:r>
              <a:rPr lang="es-CL" dirty="0"/>
              <a:t>Donut (Android 1 .6)</a:t>
            </a:r>
          </a:p>
        </p:txBody>
      </p:sp>
      <p:pic>
        <p:nvPicPr>
          <p:cNvPr id="5" name="Picture 4" descr="Vista superior de rosquillas de colores">
            <a:extLst>
              <a:ext uri="{FF2B5EF4-FFF2-40B4-BE49-F238E27FC236}">
                <a16:creationId xmlns:a16="http://schemas.microsoft.com/office/drawing/2014/main" id="{A317F2F2-ACF5-62B0-3F87-5F379FD31969}"/>
              </a:ext>
            </a:extLst>
          </p:cNvPr>
          <p:cNvPicPr>
            <a:picLocks noChangeAspect="1"/>
          </p:cNvPicPr>
          <p:nvPr/>
        </p:nvPicPr>
        <p:blipFill rotWithShape="1">
          <a:blip r:embed="rId2"/>
          <a:srcRect l="23763" r="25791" b="1"/>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04225DF-3DCC-0EDD-56E9-E93C87AB797B}"/>
              </a:ext>
            </a:extLst>
          </p:cNvPr>
          <p:cNvSpPr>
            <a:spLocks noGrp="1"/>
          </p:cNvSpPr>
          <p:nvPr>
            <p:ph idx="1"/>
          </p:nvPr>
        </p:nvSpPr>
        <p:spPr>
          <a:xfrm>
            <a:off x="5172074" y="2108201"/>
            <a:ext cx="5983606" cy="3760891"/>
          </a:xfrm>
        </p:spPr>
        <p:txBody>
          <a:bodyPr>
            <a:normAutofit fontScale="92500"/>
          </a:bodyPr>
          <a:lstStyle/>
          <a:p>
            <a:r>
              <a:rPr lang="es-CL" dirty="0"/>
              <a:t>Más adelante en ese mismo año apareció la versión donut con variados cambios, entre ellos la capacidad de operar en distintos tipos de resoluciones y tamaños. </a:t>
            </a:r>
          </a:p>
          <a:p>
            <a:r>
              <a:rPr lang="es-CL" dirty="0"/>
              <a:t>Donut añadió la función de entrada de voz y la capacidad de eliminar distintas imágenes de una sola vez. </a:t>
            </a:r>
          </a:p>
          <a:p>
            <a:r>
              <a:rPr lang="es-CL" dirty="0"/>
              <a:t>Entre otras características donut posee:</a:t>
            </a:r>
          </a:p>
          <a:p>
            <a:pPr lvl="1"/>
            <a:r>
              <a:rPr lang="es-CL" dirty="0"/>
              <a:t>Búsqueda rápida</a:t>
            </a:r>
          </a:p>
          <a:p>
            <a:pPr lvl="1"/>
            <a:r>
              <a:rPr lang="es-CL" dirty="0"/>
              <a:t>Una ventana para manejar el consumo de batería de </a:t>
            </a:r>
            <a:r>
              <a:rPr lang="es-CL" dirty="0" err="1"/>
              <a:t>wi</a:t>
            </a:r>
            <a:r>
              <a:rPr lang="es-CL" dirty="0"/>
              <a:t>-fi, </a:t>
            </a:r>
            <a:r>
              <a:rPr lang="es-CL" dirty="0" err="1"/>
              <a:t>gps</a:t>
            </a:r>
            <a:r>
              <a:rPr lang="es-CL" dirty="0"/>
              <a:t> y bluetooth.</a:t>
            </a:r>
          </a:p>
          <a:p>
            <a:pPr lvl="1"/>
            <a:r>
              <a:rPr lang="es-CL" dirty="0"/>
              <a:t>Capacidad de convertir el texto a voz.</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765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8BD6C6-8668-46DA-BF52-092935870B3F}"/>
              </a:ext>
            </a:extLst>
          </p:cNvPr>
          <p:cNvSpPr>
            <a:spLocks noGrp="1"/>
          </p:cNvSpPr>
          <p:nvPr>
            <p:ph type="title"/>
          </p:nvPr>
        </p:nvSpPr>
        <p:spPr/>
        <p:txBody>
          <a:bodyPr/>
          <a:lstStyle/>
          <a:p>
            <a:r>
              <a:rPr lang="es-CL" dirty="0" err="1"/>
              <a:t>Ecláir</a:t>
            </a:r>
            <a:r>
              <a:rPr lang="es-CL" dirty="0"/>
              <a:t>(Android 2.0)</a:t>
            </a:r>
          </a:p>
        </p:txBody>
      </p:sp>
      <p:sp>
        <p:nvSpPr>
          <p:cNvPr id="3" name="Marcador de contenido 2">
            <a:extLst>
              <a:ext uri="{FF2B5EF4-FFF2-40B4-BE49-F238E27FC236}">
                <a16:creationId xmlns:a16="http://schemas.microsoft.com/office/drawing/2014/main" id="{DA2F0477-24AF-33DD-2BED-6B38C55ED2EE}"/>
              </a:ext>
            </a:extLst>
          </p:cNvPr>
          <p:cNvSpPr>
            <a:spLocks noGrp="1"/>
          </p:cNvSpPr>
          <p:nvPr>
            <p:ph sz="half" idx="1"/>
          </p:nvPr>
        </p:nvSpPr>
        <p:spPr/>
        <p:txBody>
          <a:bodyPr>
            <a:normAutofit fontScale="55000" lnSpcReduction="20000"/>
          </a:bodyPr>
          <a:lstStyle/>
          <a:p>
            <a:r>
              <a:rPr lang="es-ES" dirty="0" err="1"/>
              <a:t>Eclair</a:t>
            </a:r>
            <a:r>
              <a:rPr lang="es-ES" dirty="0"/>
              <a:t> fue una versión que supuso un antes y un después en el desarrollo de este sistema operativo móvil, puesto que incluía importantes novedades tanto en el diseño como en la arquitectura del propio software. </a:t>
            </a:r>
          </a:p>
          <a:p>
            <a:r>
              <a:rPr lang="es-ES" dirty="0"/>
              <a:t>Por aquel entonces, los fabricantes de smartphones comenzaron a lanzar diferentes modelos con tamaños dispares, por lo que Android tenía que adaptarse al nuevo mercado. Para ello, se añadieron estas características:</a:t>
            </a:r>
          </a:p>
          <a:p>
            <a:pPr lvl="1"/>
            <a:r>
              <a:rPr lang="es-ES" dirty="0"/>
              <a:t>Los usuarios podían agregar distintas cuentas al dispositivo y sincronizar cada una de ellas con su cuenta de Gmail y sus contactos.</a:t>
            </a:r>
          </a:p>
          <a:p>
            <a:pPr lvl="1"/>
            <a:r>
              <a:rPr lang="es-ES" dirty="0"/>
              <a:t>Por primera vez se añadía Google </a:t>
            </a:r>
            <a:r>
              <a:rPr lang="es-ES" dirty="0" err="1"/>
              <a:t>Maps</a:t>
            </a:r>
            <a:r>
              <a:rPr lang="es-ES" dirty="0"/>
              <a:t> </a:t>
            </a:r>
            <a:r>
              <a:rPr lang="es-ES" dirty="0" err="1"/>
              <a:t>Navigation</a:t>
            </a:r>
            <a:r>
              <a:rPr lang="es-ES" dirty="0"/>
              <a:t>, por lo que los usuarios podían disponer de un sistema de navegación GPS de forma gratuita.</a:t>
            </a:r>
          </a:p>
          <a:p>
            <a:pPr lvl="1"/>
            <a:r>
              <a:rPr lang="es-ES" dirty="0"/>
              <a:t>Se añadió soporte para distintos tamaños de pantallas.</a:t>
            </a:r>
          </a:p>
          <a:p>
            <a:pPr lvl="1"/>
            <a:r>
              <a:rPr lang="es-ES" dirty="0"/>
              <a:t>Optimización de la velocidad del hardware y una GUI renovada.</a:t>
            </a:r>
          </a:p>
          <a:p>
            <a:pPr lvl="1"/>
            <a:r>
              <a:rPr lang="es-ES" dirty="0"/>
              <a:t>Actualización de la interfaz de usuario del navegador, para incluir imágenes en miniatura de los marcadores, una búsqueda unificada y soporte para HTML5.</a:t>
            </a:r>
          </a:p>
          <a:p>
            <a:pPr lvl="1"/>
            <a:r>
              <a:rPr lang="es-ES" dirty="0"/>
              <a:t>Nueva pantalla de bloque y zoom digital.</a:t>
            </a:r>
          </a:p>
          <a:p>
            <a:pPr lvl="1"/>
            <a:r>
              <a:rPr lang="es-ES" dirty="0"/>
              <a:t>Soporte para Bluetooth 2.1.</a:t>
            </a:r>
          </a:p>
          <a:p>
            <a:pPr lvl="1"/>
            <a:r>
              <a:rPr lang="es-ES" dirty="0"/>
              <a:t>Mejora de la velocidad de tipeo en el teclado virtual, al tiempo que se incluía un diccionario inteligente capaz de aprender el uso de ciertas palabras para realizar sugerencias, incluidos los nombres de los contactos.</a:t>
            </a:r>
          </a:p>
          <a:p>
            <a:endParaRPr lang="es-CL" dirty="0"/>
          </a:p>
        </p:txBody>
      </p:sp>
      <p:sp>
        <p:nvSpPr>
          <p:cNvPr id="4" name="Marcador de contenido 3">
            <a:extLst>
              <a:ext uri="{FF2B5EF4-FFF2-40B4-BE49-F238E27FC236}">
                <a16:creationId xmlns:a16="http://schemas.microsoft.com/office/drawing/2014/main" id="{BF78DEFC-688C-DD2E-0A10-71CF41292B72}"/>
              </a:ext>
            </a:extLst>
          </p:cNvPr>
          <p:cNvSpPr>
            <a:spLocks noGrp="1"/>
          </p:cNvSpPr>
          <p:nvPr>
            <p:ph sz="half" idx="2"/>
          </p:nvPr>
        </p:nvSpPr>
        <p:spPr/>
        <p:txBody>
          <a:bodyPr>
            <a:normAutofit fontScale="55000" lnSpcReduction="20000"/>
          </a:bodyPr>
          <a:lstStyle/>
          <a:p>
            <a:endParaRPr lang="es-CL"/>
          </a:p>
        </p:txBody>
      </p:sp>
    </p:spTree>
    <p:extLst>
      <p:ext uri="{BB962C8B-B14F-4D97-AF65-F5344CB8AC3E}">
        <p14:creationId xmlns:p14="http://schemas.microsoft.com/office/powerpoint/2010/main" val="1044194997"/>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412B24"/>
      </a:dk2>
      <a:lt2>
        <a:srgbClr val="E2E8E7"/>
      </a:lt2>
      <a:accent1>
        <a:srgbClr val="C7495F"/>
      </a:accent1>
      <a:accent2>
        <a:srgbClr val="B55637"/>
      </a:accent2>
      <a:accent3>
        <a:srgbClr val="C79C49"/>
      </a:accent3>
      <a:accent4>
        <a:srgbClr val="A2AB34"/>
      </a:accent4>
      <a:accent5>
        <a:srgbClr val="7AB141"/>
      </a:accent5>
      <a:accent6>
        <a:srgbClr val="43B537"/>
      </a:accent6>
      <a:hlink>
        <a:srgbClr val="319382"/>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788</TotalTime>
  <Words>2548</Words>
  <Application>Microsoft Office PowerPoint</Application>
  <PresentationFormat>Widescreen</PresentationFormat>
  <Paragraphs>136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RetrospectVTI</vt:lpstr>
      <vt:lpstr>Android OS e iOS</vt:lpstr>
      <vt:lpstr>¿Qué es un sistema operativo?</vt:lpstr>
      <vt:lpstr>Sistemas operativos móviles</vt:lpstr>
      <vt:lpstr>Actividad</vt:lpstr>
      <vt:lpstr>Android OS</vt:lpstr>
      <vt:lpstr>Versiones y características</vt:lpstr>
      <vt:lpstr>Cup cake (1.5)</vt:lpstr>
      <vt:lpstr>Donut (Android 1 .6)</vt:lpstr>
      <vt:lpstr>Ecláir(Android 2.0)</vt:lpstr>
      <vt:lpstr>Frozen yogurt o Froyo( Android 2.2)</vt:lpstr>
      <vt:lpstr>Gingerbread (Android 2.3)</vt:lpstr>
      <vt:lpstr>HoneyComb (Android 3.0)</vt:lpstr>
      <vt:lpstr>Ice Cream Sandwich (Android 4.0)</vt:lpstr>
      <vt:lpstr>Jelly Bean (Android 4.1)</vt:lpstr>
      <vt:lpstr>KitKat (Android 4.4)</vt:lpstr>
      <vt:lpstr>Lollipop (Android 5.0)</vt:lpstr>
      <vt:lpstr>Marshmallow</vt:lpstr>
      <vt:lpstr>Nougat </vt:lpstr>
      <vt:lpstr>Oreo</vt:lpstr>
      <vt:lpstr>Actividad</vt:lpstr>
      <vt:lpstr>iOS</vt:lpstr>
      <vt:lpstr>Versiones y Caracteristicas</vt:lpstr>
      <vt:lpstr>iOS 1.0</vt:lpstr>
      <vt:lpstr>iOS 2.0</vt:lpstr>
      <vt:lpstr>iOS 3.0</vt:lpstr>
      <vt:lpstr>iOS 4</vt:lpstr>
      <vt:lpstr>iOS 5</vt:lpstr>
      <vt:lpstr>iOS 6</vt:lpstr>
      <vt:lpstr>iOS 7</vt:lpstr>
      <vt:lpstr>Jailbreak</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OS e iOS</dc:title>
  <dc:creator>FELIPE ANTONIO OLIVARES ACUNA</dc:creator>
  <cp:lastModifiedBy>FELIPE ANTONIO OLIVARES ACUNA</cp:lastModifiedBy>
  <cp:revision>4</cp:revision>
  <dcterms:created xsi:type="dcterms:W3CDTF">2022-08-21T19:50:14Z</dcterms:created>
  <dcterms:modified xsi:type="dcterms:W3CDTF">2022-08-22T12:33:58Z</dcterms:modified>
</cp:coreProperties>
</file>