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C0D4B-7385-8845-37B8-CFCD0672214B}" v="15" dt="2022-09-21T14:22:57.29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NTONIO OLIVARES ACUNA" userId="S::felipe.olivaresac@correoaiep.cl::073f0951-1222-40d6-965f-79a28c6ac934" providerId="AD" clId="Web-{0F1C0D4B-7385-8845-37B8-CFCD0672214B}"/>
    <pc:docChg chg="modSld">
      <pc:chgData name="FELIPE ANTONIO OLIVARES ACUNA" userId="S::felipe.olivaresac@correoaiep.cl::073f0951-1222-40d6-965f-79a28c6ac934" providerId="AD" clId="Web-{0F1C0D4B-7385-8845-37B8-CFCD0672214B}" dt="2022-09-21T14:22:57.290" v="21" actId="20577"/>
      <pc:docMkLst>
        <pc:docMk/>
      </pc:docMkLst>
      <pc:sldChg chg="modSp">
        <pc:chgData name="FELIPE ANTONIO OLIVARES ACUNA" userId="S::felipe.olivaresac@correoaiep.cl::073f0951-1222-40d6-965f-79a28c6ac934" providerId="AD" clId="Web-{0F1C0D4B-7385-8845-37B8-CFCD0672214B}" dt="2022-09-21T14:22:57.290" v="21" actId="20577"/>
        <pc:sldMkLst>
          <pc:docMk/>
          <pc:sldMk cId="3139917717" sldId="282"/>
        </pc:sldMkLst>
        <pc:spChg chg="mod">
          <ac:chgData name="FELIPE ANTONIO OLIVARES ACUNA" userId="S::felipe.olivaresac@correoaiep.cl::073f0951-1222-40d6-965f-79a28c6ac934" providerId="AD" clId="Web-{0F1C0D4B-7385-8845-37B8-CFCD0672214B}" dt="2022-09-21T14:22:57.290" v="21" actId="20577"/>
          <ac:spMkLst>
            <pc:docMk/>
            <pc:sldMk cId="3139917717" sldId="282"/>
            <ac:spMk id="6" creationId="{5E3BBA12-8AC4-A83C-B076-9B44E738230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157169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8FB815E-F132-4914-854A-F14A4C546A07}" type="datetimeFigureOut">
              <a:rPr lang="es-CL" smtClean="0"/>
              <a:t>21-09-2022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417291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28316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F05B153-EDE4-4637-89D6-E51EF15FDCFC}" type="slidenum">
              <a:rPr lang="es-CL" smtClean="0"/>
              <a:t>‹#›</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5589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90889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FB815E-F132-4914-854A-F14A4C546A07}" type="datetimeFigureOut">
              <a:rPr lang="es-CL" smtClean="0"/>
              <a:t>21-09-2022</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2780814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FB815E-F132-4914-854A-F14A4C546A07}" type="datetimeFigureOut">
              <a:rPr lang="es-CL" smtClean="0"/>
              <a:t>21-09-2022</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412728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4016126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377353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268172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106657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8FB815E-F132-4914-854A-F14A4C546A07}" type="datetimeFigureOut">
              <a:rPr lang="es-CL" smtClean="0"/>
              <a:t>21-09-2022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52537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8FB815E-F132-4914-854A-F14A4C546A07}" type="datetimeFigureOut">
              <a:rPr lang="es-CL" smtClean="0"/>
              <a:t>21-09-2022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421712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3"/>
          <p:cNvSpPr>
            <a:spLocks noGrp="1"/>
          </p:cNvSpPr>
          <p:nvPr>
            <p:ph type="ftr" sz="quarter" idx="11"/>
          </p:nvPr>
        </p:nvSpPr>
        <p:spPr/>
        <p:txBody>
          <a:bodyPr/>
          <a:lstStyle/>
          <a:p>
            <a:endParaRPr lang="es-CL"/>
          </a:p>
        </p:txBody>
      </p:sp>
      <p:sp>
        <p:nvSpPr>
          <p:cNvPr id="6" name="Slide Number Placeholder 4"/>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185086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2"/>
          <p:cNvSpPr>
            <a:spLocks noGrp="1"/>
          </p:cNvSpPr>
          <p:nvPr>
            <p:ph type="ftr" sz="quarter" idx="11"/>
          </p:nvPr>
        </p:nvSpPr>
        <p:spPr/>
        <p:txBody>
          <a:bodyPr/>
          <a:lstStyle/>
          <a:p>
            <a:endParaRPr lang="es-CL"/>
          </a:p>
        </p:txBody>
      </p:sp>
      <p:sp>
        <p:nvSpPr>
          <p:cNvPr id="6" name="Slide Number Placeholder 3"/>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3632286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78FB815E-F132-4914-854A-F14A4C546A07}" type="datetimeFigureOut">
              <a:rPr lang="es-CL" smtClean="0"/>
              <a:t>21-09-2022</a:t>
            </a:fld>
            <a:endParaRPr lang="es-CL"/>
          </a:p>
        </p:txBody>
      </p:sp>
      <p:sp>
        <p:nvSpPr>
          <p:cNvPr id="5" name="Footer Placeholder 5"/>
          <p:cNvSpPr>
            <a:spLocks noGrp="1"/>
          </p:cNvSpPr>
          <p:nvPr>
            <p:ph type="ftr" sz="quarter" idx="11"/>
          </p:nvPr>
        </p:nvSpPr>
        <p:spPr/>
        <p:txBody>
          <a:bodyPr/>
          <a:lstStyle/>
          <a:p>
            <a:endParaRPr lang="es-CL"/>
          </a:p>
        </p:txBody>
      </p:sp>
      <p:sp>
        <p:nvSpPr>
          <p:cNvPr id="6" name="Slide Number Placeholder 6"/>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387105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8FB815E-F132-4914-854A-F14A4C546A07}" type="datetimeFigureOut">
              <a:rPr lang="es-CL" smtClean="0"/>
              <a:t>21-09-2022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F05B153-EDE4-4637-89D6-E51EF15FDCFC}" type="slidenum">
              <a:rPr lang="es-CL" smtClean="0"/>
              <a:t>‹#›</a:t>
            </a:fld>
            <a:endParaRPr lang="es-CL"/>
          </a:p>
        </p:txBody>
      </p:sp>
    </p:spTree>
    <p:extLst>
      <p:ext uri="{BB962C8B-B14F-4D97-AF65-F5344CB8AC3E}">
        <p14:creationId xmlns:p14="http://schemas.microsoft.com/office/powerpoint/2010/main" val="373389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FB815E-F132-4914-854A-F14A4C546A07}" type="datetimeFigureOut">
              <a:rPr lang="es-CL" smtClean="0"/>
              <a:t>21-09-2022</a:t>
            </a:fld>
            <a:endParaRPr lang="es-C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F05B153-EDE4-4637-89D6-E51EF15FDCFC}" type="slidenum">
              <a:rPr lang="es-CL" smtClean="0"/>
              <a:t>‹#›</a:t>
            </a:fld>
            <a:endParaRPr lang="es-CL"/>
          </a:p>
        </p:txBody>
      </p:sp>
    </p:spTree>
    <p:extLst>
      <p:ext uri="{BB962C8B-B14F-4D97-AF65-F5344CB8AC3E}">
        <p14:creationId xmlns:p14="http://schemas.microsoft.com/office/powerpoint/2010/main" val="24850234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ZQFpwTHMrxM" TargetMode="External"/><Relationship Id="rId2" Type="http://schemas.openxmlformats.org/officeDocument/2006/relationships/hyperlink" Target="https://www.youtube.com/watch?v=UMGSkOOVFXU" TargetMode="External"/><Relationship Id="rId1" Type="http://schemas.openxmlformats.org/officeDocument/2006/relationships/slideLayout" Target="../slideLayouts/slideLayout2.xml"/><Relationship Id="rId4" Type="http://schemas.openxmlformats.org/officeDocument/2006/relationships/hyperlink" Target="https://www.youtube.com/watch?v=lb1Dw0elw0Q"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D774B-7667-0882-FE0F-F8427750ED59}"/>
              </a:ext>
            </a:extLst>
          </p:cNvPr>
          <p:cNvSpPr>
            <a:spLocks noGrp="1"/>
          </p:cNvSpPr>
          <p:nvPr>
            <p:ph type="ctrTitle"/>
          </p:nvPr>
        </p:nvSpPr>
        <p:spPr/>
        <p:txBody>
          <a:bodyPr/>
          <a:lstStyle/>
          <a:p>
            <a:r>
              <a:rPr lang="es-CL" dirty="0"/>
              <a:t>Pruebas no funcionales de software</a:t>
            </a:r>
          </a:p>
        </p:txBody>
      </p:sp>
      <p:sp>
        <p:nvSpPr>
          <p:cNvPr id="3" name="Subtítulo 2">
            <a:extLst>
              <a:ext uri="{FF2B5EF4-FFF2-40B4-BE49-F238E27FC236}">
                <a16:creationId xmlns:a16="http://schemas.microsoft.com/office/drawing/2014/main" id="{54627FFF-DC6E-8533-7EB1-C1ABC2D0564E}"/>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759648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01A82-7875-10AD-0BA5-0054E1983D4F}"/>
              </a:ext>
            </a:extLst>
          </p:cNvPr>
          <p:cNvSpPr>
            <a:spLocks noGrp="1"/>
          </p:cNvSpPr>
          <p:nvPr>
            <p:ph type="title"/>
          </p:nvPr>
        </p:nvSpPr>
        <p:spPr/>
        <p:txBody>
          <a:bodyPr/>
          <a:lstStyle/>
          <a:p>
            <a:r>
              <a:rPr lang="es-CL" dirty="0"/>
              <a:t>Auditoría de seguridad</a:t>
            </a:r>
          </a:p>
        </p:txBody>
      </p:sp>
      <p:sp>
        <p:nvSpPr>
          <p:cNvPr id="3" name="Marcador de contenido 2">
            <a:extLst>
              <a:ext uri="{FF2B5EF4-FFF2-40B4-BE49-F238E27FC236}">
                <a16:creationId xmlns:a16="http://schemas.microsoft.com/office/drawing/2014/main" id="{DB0556C0-A3B9-2E6D-DFE7-8799F7ABC399}"/>
              </a:ext>
            </a:extLst>
          </p:cNvPr>
          <p:cNvSpPr>
            <a:spLocks noGrp="1"/>
          </p:cNvSpPr>
          <p:nvPr>
            <p:ph sz="half" idx="1"/>
          </p:nvPr>
        </p:nvSpPr>
        <p:spPr/>
        <p:txBody>
          <a:bodyPr/>
          <a:lstStyle/>
          <a:p>
            <a:r>
              <a:rPr lang="es-ES" dirty="0"/>
              <a:t>Esta es una auditoría interna de la aplicación y los sistemas operativos para detectar fallas de seguridad. También se puede realizar una auditoría a través de una auditoría en línea del código.</a:t>
            </a:r>
            <a:endParaRPr lang="es-CL" dirty="0"/>
          </a:p>
        </p:txBody>
      </p:sp>
      <p:sp>
        <p:nvSpPr>
          <p:cNvPr id="4" name="Marcador de contenido 3">
            <a:extLst>
              <a:ext uri="{FF2B5EF4-FFF2-40B4-BE49-F238E27FC236}">
                <a16:creationId xmlns:a16="http://schemas.microsoft.com/office/drawing/2014/main" id="{8DC67D62-074D-D36E-1356-166ABE0B40F5}"/>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352424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51F43-E9AF-31A6-80A4-B1D50D11C0D0}"/>
              </a:ext>
            </a:extLst>
          </p:cNvPr>
          <p:cNvSpPr>
            <a:spLocks noGrp="1"/>
          </p:cNvSpPr>
          <p:nvPr>
            <p:ph type="title"/>
          </p:nvPr>
        </p:nvSpPr>
        <p:spPr/>
        <p:txBody>
          <a:bodyPr/>
          <a:lstStyle/>
          <a:p>
            <a:r>
              <a:rPr lang="es-CL" dirty="0"/>
              <a:t>Piratería ética</a:t>
            </a:r>
          </a:p>
        </p:txBody>
      </p:sp>
      <p:sp>
        <p:nvSpPr>
          <p:cNvPr id="3" name="Marcador de contenido 2">
            <a:extLst>
              <a:ext uri="{FF2B5EF4-FFF2-40B4-BE49-F238E27FC236}">
                <a16:creationId xmlns:a16="http://schemas.microsoft.com/office/drawing/2014/main" id="{3AF8EF30-0D1D-206E-81FE-9AE92DB8E124}"/>
              </a:ext>
            </a:extLst>
          </p:cNvPr>
          <p:cNvSpPr>
            <a:spLocks noGrp="1"/>
          </p:cNvSpPr>
          <p:nvPr>
            <p:ph sz="half" idx="1"/>
          </p:nvPr>
        </p:nvSpPr>
        <p:spPr/>
        <p:txBody>
          <a:bodyPr/>
          <a:lstStyle/>
          <a:p>
            <a:r>
              <a:rPr lang="es-ES" dirty="0"/>
              <a:t>Está pirateando sistemas de software organizacional. A diferencia de los piratas informáticos malintencionados, que roban para sus propios beneficios, el secreto es exponer las fallas de seguridad en el sistema.</a:t>
            </a:r>
            <a:endParaRPr lang="es-CL" dirty="0"/>
          </a:p>
        </p:txBody>
      </p:sp>
      <p:sp>
        <p:nvSpPr>
          <p:cNvPr id="4" name="Marcador de contenido 3">
            <a:extLst>
              <a:ext uri="{FF2B5EF4-FFF2-40B4-BE49-F238E27FC236}">
                <a16:creationId xmlns:a16="http://schemas.microsoft.com/office/drawing/2014/main" id="{6E1E5C87-DBF8-F5BE-E1CB-46663887EDD4}"/>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114401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3FBEE-8AF2-CE32-6857-9AD4C03F6390}"/>
              </a:ext>
            </a:extLst>
          </p:cNvPr>
          <p:cNvSpPr>
            <a:spLocks noGrp="1"/>
          </p:cNvSpPr>
          <p:nvPr>
            <p:ph type="title"/>
          </p:nvPr>
        </p:nvSpPr>
        <p:spPr/>
        <p:txBody>
          <a:bodyPr/>
          <a:lstStyle/>
          <a:p>
            <a:r>
              <a:rPr lang="es-CL" dirty="0"/>
              <a:t>Evaluación de la postura</a:t>
            </a:r>
          </a:p>
        </p:txBody>
      </p:sp>
      <p:sp>
        <p:nvSpPr>
          <p:cNvPr id="3" name="Marcador de contenido 2">
            <a:extLst>
              <a:ext uri="{FF2B5EF4-FFF2-40B4-BE49-F238E27FC236}">
                <a16:creationId xmlns:a16="http://schemas.microsoft.com/office/drawing/2014/main" id="{B7531C44-179D-41B7-01A8-CF1BFB602152}"/>
              </a:ext>
            </a:extLst>
          </p:cNvPr>
          <p:cNvSpPr>
            <a:spLocks noGrp="1"/>
          </p:cNvSpPr>
          <p:nvPr>
            <p:ph sz="half" idx="1"/>
          </p:nvPr>
        </p:nvSpPr>
        <p:spPr/>
        <p:txBody>
          <a:bodyPr/>
          <a:lstStyle/>
          <a:p>
            <a:r>
              <a:rPr lang="es-ES" dirty="0"/>
              <a:t>Esto combina el escaneo de seguridad, Apoyo ético y evaluaciones de riesgos para demostrar la postura de seguridad general de una organización.</a:t>
            </a:r>
            <a:endParaRPr lang="es-CL" dirty="0"/>
          </a:p>
        </p:txBody>
      </p:sp>
      <p:sp>
        <p:nvSpPr>
          <p:cNvPr id="4" name="Marcador de contenido 3">
            <a:extLst>
              <a:ext uri="{FF2B5EF4-FFF2-40B4-BE49-F238E27FC236}">
                <a16:creationId xmlns:a16="http://schemas.microsoft.com/office/drawing/2014/main" id="{DE8F96E7-1B53-642F-85DD-11FF185F7CEF}"/>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60480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08D0B-EE43-C31A-8422-877AD7819440}"/>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9A1EC801-574F-59AE-CBD4-8E903AEDD941}"/>
              </a:ext>
            </a:extLst>
          </p:cNvPr>
          <p:cNvSpPr>
            <a:spLocks noGrp="1"/>
          </p:cNvSpPr>
          <p:nvPr>
            <p:ph idx="1"/>
          </p:nvPr>
        </p:nvSpPr>
        <p:spPr/>
        <p:txBody>
          <a:bodyPr/>
          <a:lstStyle/>
          <a:p>
            <a:r>
              <a:rPr lang="es-CL" dirty="0"/>
              <a:t>¿Existe alguna diferencia entre la piratería ética y las pruebas de penetración?</a:t>
            </a:r>
          </a:p>
        </p:txBody>
      </p:sp>
    </p:spTree>
    <p:extLst>
      <p:ext uri="{BB962C8B-B14F-4D97-AF65-F5344CB8AC3E}">
        <p14:creationId xmlns:p14="http://schemas.microsoft.com/office/powerpoint/2010/main" val="81388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7E149-8502-9D2C-3F12-1DE54229B5E6}"/>
              </a:ext>
            </a:extLst>
          </p:cNvPr>
          <p:cNvSpPr>
            <a:spLocks noGrp="1"/>
          </p:cNvSpPr>
          <p:nvPr>
            <p:ph type="title"/>
          </p:nvPr>
        </p:nvSpPr>
        <p:spPr/>
        <p:txBody>
          <a:bodyPr/>
          <a:lstStyle/>
          <a:p>
            <a:r>
              <a:rPr lang="es-ES" dirty="0"/>
              <a:t>¿De que manera podemos realizar una prueba de seguridad?</a:t>
            </a:r>
            <a:endParaRPr lang="es-CL" dirty="0"/>
          </a:p>
        </p:txBody>
      </p:sp>
      <p:graphicFrame>
        <p:nvGraphicFramePr>
          <p:cNvPr id="4" name="Tabla 4">
            <a:extLst>
              <a:ext uri="{FF2B5EF4-FFF2-40B4-BE49-F238E27FC236}">
                <a16:creationId xmlns:a16="http://schemas.microsoft.com/office/drawing/2014/main" id="{69009C0E-A262-B516-3E12-E37863206F21}"/>
              </a:ext>
            </a:extLst>
          </p:cNvPr>
          <p:cNvGraphicFramePr>
            <a:graphicFrameLocks noGrp="1"/>
          </p:cNvGraphicFramePr>
          <p:nvPr>
            <p:ph idx="1"/>
            <p:extLst>
              <p:ext uri="{D42A27DB-BD31-4B8C-83A1-F6EECF244321}">
                <p14:modId xmlns:p14="http://schemas.microsoft.com/office/powerpoint/2010/main" val="2322809219"/>
              </p:ext>
            </p:extLst>
          </p:nvPr>
        </p:nvGraphicFramePr>
        <p:xfrm>
          <a:off x="1103313" y="2052638"/>
          <a:ext cx="8947150" cy="4490720"/>
        </p:xfrm>
        <a:graphic>
          <a:graphicData uri="http://schemas.openxmlformats.org/drawingml/2006/table">
            <a:tbl>
              <a:tblPr firstRow="1" bandRow="1">
                <a:tableStyleId>{00A15C55-8517-42AA-B614-E9B94910E393}</a:tableStyleId>
              </a:tblPr>
              <a:tblGrid>
                <a:gridCol w="4473575">
                  <a:extLst>
                    <a:ext uri="{9D8B030D-6E8A-4147-A177-3AD203B41FA5}">
                      <a16:colId xmlns:a16="http://schemas.microsoft.com/office/drawing/2014/main" val="574647801"/>
                    </a:ext>
                  </a:extLst>
                </a:gridCol>
                <a:gridCol w="4473575">
                  <a:extLst>
                    <a:ext uri="{9D8B030D-6E8A-4147-A177-3AD203B41FA5}">
                      <a16:colId xmlns:a16="http://schemas.microsoft.com/office/drawing/2014/main" val="459585710"/>
                    </a:ext>
                  </a:extLst>
                </a:gridCol>
              </a:tblGrid>
              <a:tr h="370840">
                <a:tc>
                  <a:txBody>
                    <a:bodyPr/>
                    <a:lstStyle/>
                    <a:p>
                      <a:r>
                        <a:rPr lang="es-ES" dirty="0"/>
                        <a:t>Etapa SDLC</a:t>
                      </a:r>
                      <a:endParaRPr lang="es-CL" dirty="0"/>
                    </a:p>
                  </a:txBody>
                  <a:tcPr/>
                </a:tc>
                <a:tc>
                  <a:txBody>
                    <a:bodyPr/>
                    <a:lstStyle/>
                    <a:p>
                      <a:r>
                        <a:rPr lang="es-ES" dirty="0"/>
                        <a:t>Proceso de seguridad</a:t>
                      </a:r>
                      <a:endParaRPr lang="es-CL" dirty="0"/>
                    </a:p>
                  </a:txBody>
                  <a:tcPr/>
                </a:tc>
                <a:extLst>
                  <a:ext uri="{0D108BD9-81ED-4DB2-BD59-A6C34878D82A}">
                    <a16:rowId xmlns:a16="http://schemas.microsoft.com/office/drawing/2014/main" val="643251818"/>
                  </a:ext>
                </a:extLst>
              </a:tr>
              <a:tr h="370840">
                <a:tc>
                  <a:txBody>
                    <a:bodyPr/>
                    <a:lstStyle/>
                    <a:p>
                      <a:r>
                        <a:rPr lang="es-ES" dirty="0"/>
                        <a:t>Requerimientos</a:t>
                      </a:r>
                      <a:endParaRPr lang="es-CL" dirty="0"/>
                    </a:p>
                  </a:txBody>
                  <a:tcPr/>
                </a:tc>
                <a:tc>
                  <a:txBody>
                    <a:bodyPr/>
                    <a:lstStyle/>
                    <a:p>
                      <a:r>
                        <a:rPr lang="es-ES" dirty="0"/>
                        <a:t>Análisis de necesidades de seguridad y verificación de casos de abuso / abuso</a:t>
                      </a:r>
                      <a:endParaRPr lang="es-CL" dirty="0"/>
                    </a:p>
                  </a:txBody>
                  <a:tcPr/>
                </a:tc>
                <a:extLst>
                  <a:ext uri="{0D108BD9-81ED-4DB2-BD59-A6C34878D82A}">
                    <a16:rowId xmlns:a16="http://schemas.microsoft.com/office/drawing/2014/main" val="3869246701"/>
                  </a:ext>
                </a:extLst>
              </a:tr>
              <a:tr h="370840">
                <a:tc>
                  <a:txBody>
                    <a:bodyPr/>
                    <a:lstStyle/>
                    <a:p>
                      <a:r>
                        <a:rPr lang="es-CL" dirty="0"/>
                        <a:t>Diseño</a:t>
                      </a:r>
                    </a:p>
                  </a:txBody>
                  <a:tcPr/>
                </a:tc>
                <a:tc>
                  <a:txBody>
                    <a:bodyPr/>
                    <a:lstStyle/>
                    <a:p>
                      <a:r>
                        <a:rPr lang="es-ES" dirty="0"/>
                        <a:t>Análisis de seguridad de riesgos de diseño. Desarrollo </a:t>
                      </a:r>
                      <a:r>
                        <a:rPr lang="es-ES" b="1" dirty="0"/>
                        <a:t>plan de prueba</a:t>
                      </a:r>
                      <a:r>
                        <a:rPr lang="es-ES" dirty="0"/>
                        <a:t> incluyendo pruebas de seguridad</a:t>
                      </a:r>
                      <a:endParaRPr lang="es-CL" dirty="0"/>
                    </a:p>
                  </a:txBody>
                  <a:tcPr/>
                </a:tc>
                <a:extLst>
                  <a:ext uri="{0D108BD9-81ED-4DB2-BD59-A6C34878D82A}">
                    <a16:rowId xmlns:a16="http://schemas.microsoft.com/office/drawing/2014/main" val="2000794938"/>
                  </a:ext>
                </a:extLst>
              </a:tr>
              <a:tr h="370840">
                <a:tc>
                  <a:txBody>
                    <a:bodyPr/>
                    <a:lstStyle/>
                    <a:p>
                      <a:r>
                        <a:rPr lang="es-CL" dirty="0"/>
                        <a:t>Codificación</a:t>
                      </a:r>
                    </a:p>
                  </a:txBody>
                  <a:tcPr/>
                </a:tc>
                <a:tc>
                  <a:txBody>
                    <a:bodyPr/>
                    <a:lstStyle/>
                    <a:p>
                      <a:r>
                        <a:rPr lang="es-ES" dirty="0"/>
                        <a:t>Pruebas y seguridad estáticas y dinámicas </a:t>
                      </a:r>
                      <a:r>
                        <a:rPr lang="es-ES" b="1" dirty="0"/>
                        <a:t>prueba de caja blanca</a:t>
                      </a:r>
                      <a:endParaRPr lang="es-CL" b="1" dirty="0"/>
                    </a:p>
                  </a:txBody>
                  <a:tcPr/>
                </a:tc>
                <a:extLst>
                  <a:ext uri="{0D108BD9-81ED-4DB2-BD59-A6C34878D82A}">
                    <a16:rowId xmlns:a16="http://schemas.microsoft.com/office/drawing/2014/main" val="4272487047"/>
                  </a:ext>
                </a:extLst>
              </a:tr>
              <a:tr h="370840">
                <a:tc>
                  <a:txBody>
                    <a:bodyPr/>
                    <a:lstStyle/>
                    <a:p>
                      <a:r>
                        <a:rPr lang="es-CL" dirty="0"/>
                        <a:t>Prueba del sistema</a:t>
                      </a:r>
                    </a:p>
                  </a:txBody>
                  <a:tcPr/>
                </a:tc>
                <a:tc>
                  <a:txBody>
                    <a:bodyPr/>
                    <a:lstStyle/>
                    <a:p>
                      <a:r>
                        <a:rPr lang="es-ES" sz="1800" b="0" i="0" kern="1200" dirty="0">
                          <a:solidFill>
                            <a:schemeClr val="dk1"/>
                          </a:solidFill>
                          <a:effectLst/>
                          <a:latin typeface="+mn-lt"/>
                          <a:ea typeface="+mn-ea"/>
                          <a:cs typeface="+mn-cs"/>
                        </a:rPr>
                        <a:t>Pruebas de caja negra y escaneo de vulnerabilidades</a:t>
                      </a:r>
                      <a:endParaRPr lang="es-CL" dirty="0"/>
                    </a:p>
                  </a:txBody>
                  <a:tcPr/>
                </a:tc>
                <a:extLst>
                  <a:ext uri="{0D108BD9-81ED-4DB2-BD59-A6C34878D82A}">
                    <a16:rowId xmlns:a16="http://schemas.microsoft.com/office/drawing/2014/main" val="2722309107"/>
                  </a:ext>
                </a:extLst>
              </a:tr>
              <a:tr h="370840">
                <a:tc>
                  <a:txBody>
                    <a:bodyPr/>
                    <a:lstStyle/>
                    <a:p>
                      <a:r>
                        <a:rPr lang="es-ES" dirty="0"/>
                        <a:t>Implementación</a:t>
                      </a:r>
                      <a:endParaRPr lang="es-CL" dirty="0"/>
                    </a:p>
                  </a:txBody>
                  <a:tcPr/>
                </a:tc>
                <a:tc>
                  <a:txBody>
                    <a:bodyPr/>
                    <a:lstStyle/>
                    <a:p>
                      <a:r>
                        <a:rPr lang="es-ES" dirty="0"/>
                        <a:t>Prueba de penetración, Análisis de vulnerabilidades</a:t>
                      </a:r>
                      <a:endParaRPr lang="es-CL" dirty="0"/>
                    </a:p>
                  </a:txBody>
                  <a:tcPr/>
                </a:tc>
                <a:extLst>
                  <a:ext uri="{0D108BD9-81ED-4DB2-BD59-A6C34878D82A}">
                    <a16:rowId xmlns:a16="http://schemas.microsoft.com/office/drawing/2014/main" val="3476869921"/>
                  </a:ext>
                </a:extLst>
              </a:tr>
              <a:tr h="370840">
                <a:tc>
                  <a:txBody>
                    <a:bodyPr/>
                    <a:lstStyle/>
                    <a:p>
                      <a:r>
                        <a:rPr lang="es-ES" dirty="0"/>
                        <a:t>Soporte</a:t>
                      </a:r>
                      <a:endParaRPr lang="es-CL" dirty="0"/>
                    </a:p>
                  </a:txBody>
                  <a:tcPr/>
                </a:tc>
                <a:tc>
                  <a:txBody>
                    <a:bodyPr/>
                    <a:lstStyle/>
                    <a:p>
                      <a:r>
                        <a:rPr lang="es-CL" sz="1800" b="0" i="0" kern="1200" dirty="0">
                          <a:solidFill>
                            <a:schemeClr val="dk1"/>
                          </a:solidFill>
                          <a:effectLst/>
                          <a:latin typeface="+mn-lt"/>
                          <a:ea typeface="+mn-ea"/>
                          <a:cs typeface="+mn-cs"/>
                        </a:rPr>
                        <a:t>Análisis de impacto de parches</a:t>
                      </a:r>
                      <a:endParaRPr lang="es-CL" dirty="0"/>
                    </a:p>
                  </a:txBody>
                  <a:tcPr/>
                </a:tc>
                <a:extLst>
                  <a:ext uri="{0D108BD9-81ED-4DB2-BD59-A6C34878D82A}">
                    <a16:rowId xmlns:a16="http://schemas.microsoft.com/office/drawing/2014/main" val="3522901677"/>
                  </a:ext>
                </a:extLst>
              </a:tr>
            </a:tbl>
          </a:graphicData>
        </a:graphic>
      </p:graphicFrame>
    </p:spTree>
    <p:extLst>
      <p:ext uri="{BB962C8B-B14F-4D97-AF65-F5344CB8AC3E}">
        <p14:creationId xmlns:p14="http://schemas.microsoft.com/office/powerpoint/2010/main" val="123445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4F383-4B6B-FA8E-7D5B-CB8A466D2C9A}"/>
              </a:ext>
            </a:extLst>
          </p:cNvPr>
          <p:cNvSpPr>
            <a:spLocks noGrp="1"/>
          </p:cNvSpPr>
          <p:nvPr>
            <p:ph type="title"/>
          </p:nvPr>
        </p:nvSpPr>
        <p:spPr/>
        <p:txBody>
          <a:bodyPr/>
          <a:lstStyle/>
          <a:p>
            <a:r>
              <a:rPr lang="es-ES" dirty="0"/>
              <a:t>¿Qué podemos utilizar para las pruebas de seguridad?</a:t>
            </a:r>
            <a:endParaRPr lang="es-CL" dirty="0"/>
          </a:p>
        </p:txBody>
      </p:sp>
      <p:sp>
        <p:nvSpPr>
          <p:cNvPr id="3" name="Marcador de contenido 2">
            <a:extLst>
              <a:ext uri="{FF2B5EF4-FFF2-40B4-BE49-F238E27FC236}">
                <a16:creationId xmlns:a16="http://schemas.microsoft.com/office/drawing/2014/main" id="{DC093107-19FF-3CC0-FF34-0A2018D4159A}"/>
              </a:ext>
            </a:extLst>
          </p:cNvPr>
          <p:cNvSpPr>
            <a:spLocks noGrp="1"/>
          </p:cNvSpPr>
          <p:nvPr>
            <p:ph idx="1"/>
          </p:nvPr>
        </p:nvSpPr>
        <p:spPr/>
        <p:txBody>
          <a:bodyPr/>
          <a:lstStyle/>
          <a:p>
            <a:r>
              <a:rPr lang="es-ES" dirty="0">
                <a:hlinkClick r:id="rId2"/>
              </a:rPr>
              <a:t>Owasp</a:t>
            </a:r>
            <a:endParaRPr lang="es-ES" dirty="0"/>
          </a:p>
          <a:p>
            <a:r>
              <a:rPr lang="es-ES" dirty="0">
                <a:hlinkClick r:id="rId3"/>
              </a:rPr>
              <a:t>W3af y Vega</a:t>
            </a:r>
            <a:endParaRPr lang="es-ES" dirty="0"/>
          </a:p>
          <a:p>
            <a:r>
              <a:rPr lang="es-ES" dirty="0">
                <a:hlinkClick r:id="rId4"/>
              </a:rPr>
              <a:t>WireShark</a:t>
            </a:r>
            <a:r>
              <a:rPr lang="es-ES" dirty="0"/>
              <a:t> </a:t>
            </a:r>
            <a:endParaRPr lang="es-CL" dirty="0"/>
          </a:p>
        </p:txBody>
      </p:sp>
    </p:spTree>
    <p:extLst>
      <p:ext uri="{BB962C8B-B14F-4D97-AF65-F5344CB8AC3E}">
        <p14:creationId xmlns:p14="http://schemas.microsoft.com/office/powerpoint/2010/main" val="3035457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DB0E7-A68D-7400-F722-347119B37EC7}"/>
              </a:ext>
            </a:extLst>
          </p:cNvPr>
          <p:cNvSpPr>
            <a:spLocks noGrp="1"/>
          </p:cNvSpPr>
          <p:nvPr>
            <p:ph type="title"/>
          </p:nvPr>
        </p:nvSpPr>
        <p:spPr/>
        <p:txBody>
          <a:bodyPr/>
          <a:lstStyle/>
          <a:p>
            <a:r>
              <a:rPr lang="es-CL" dirty="0"/>
              <a:t>Pruebas de usabilidad</a:t>
            </a:r>
          </a:p>
        </p:txBody>
      </p:sp>
      <p:sp>
        <p:nvSpPr>
          <p:cNvPr id="3" name="Marcador de contenido 2">
            <a:extLst>
              <a:ext uri="{FF2B5EF4-FFF2-40B4-BE49-F238E27FC236}">
                <a16:creationId xmlns:a16="http://schemas.microsoft.com/office/drawing/2014/main" id="{A3E174B5-E27B-FC55-EE1F-120536EE72FA}"/>
              </a:ext>
            </a:extLst>
          </p:cNvPr>
          <p:cNvSpPr>
            <a:spLocks noGrp="1"/>
          </p:cNvSpPr>
          <p:nvPr>
            <p:ph idx="1"/>
          </p:nvPr>
        </p:nvSpPr>
        <p:spPr/>
        <p:txBody>
          <a:bodyPr>
            <a:normAutofit fontScale="92500" lnSpcReduction="20000"/>
          </a:bodyPr>
          <a:lstStyle/>
          <a:p>
            <a:r>
              <a:rPr lang="es-ES" dirty="0"/>
              <a:t>Las pruebas de usabilidad refieren a un método para probar la funcionalidad de un sitio web, una aplicación u otro producto, y consisten en evaluar un producto o servicio probándolo con usuarios representativos reales mientras intentan completar tareas en él. Los usuarios suelen ser observados por investigadores que trabajan para una empresa.</a:t>
            </a:r>
          </a:p>
          <a:p>
            <a:r>
              <a:rPr lang="es-ES" dirty="0"/>
              <a:t>Durante una prueba de usabilidad, los participantes intentan completar tareas típicas mientras los observadores miran, escuchan y toman notas.  El objetivo es identificar cualquier problema de usabilidad, recoger datos cualitativos y cuantitativos, así como determinar la satisfacción del participante con el producto.</a:t>
            </a:r>
          </a:p>
          <a:p>
            <a:r>
              <a:rPr lang="es-ES" dirty="0"/>
              <a:t> Los objetivos de las pruebas varían según el estudio, pero suelen incluir:</a:t>
            </a:r>
          </a:p>
          <a:p>
            <a:pPr lvl="1"/>
            <a:r>
              <a:rPr lang="es-ES" dirty="0"/>
              <a:t>Identificar problemas en el diseño del producto o servicio.</a:t>
            </a:r>
          </a:p>
          <a:p>
            <a:pPr lvl="1"/>
            <a:r>
              <a:rPr lang="es-ES" dirty="0"/>
              <a:t>Descubrir oportunidades de mejora</a:t>
            </a:r>
          </a:p>
          <a:p>
            <a:pPr lvl="1"/>
            <a:r>
              <a:rPr lang="es-ES" dirty="0"/>
              <a:t>Conocer el comportamiento y las preferencias del usuario objetivo.</a:t>
            </a:r>
            <a:endParaRPr lang="es-CL" dirty="0"/>
          </a:p>
        </p:txBody>
      </p:sp>
    </p:spTree>
    <p:extLst>
      <p:ext uri="{BB962C8B-B14F-4D97-AF65-F5344CB8AC3E}">
        <p14:creationId xmlns:p14="http://schemas.microsoft.com/office/powerpoint/2010/main" val="751513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167AA-CD20-26D9-0F0C-D5D0483B5820}"/>
              </a:ext>
            </a:extLst>
          </p:cNvPr>
          <p:cNvSpPr>
            <a:spLocks noGrp="1"/>
          </p:cNvSpPr>
          <p:nvPr>
            <p:ph type="title"/>
          </p:nvPr>
        </p:nvSpPr>
        <p:spPr/>
        <p:txBody>
          <a:bodyPr/>
          <a:lstStyle/>
          <a:p>
            <a:r>
              <a:rPr lang="es-ES" dirty="0"/>
              <a:t>Tipos de pruebas de usabilidad</a:t>
            </a:r>
            <a:endParaRPr lang="es-CL" dirty="0"/>
          </a:p>
        </p:txBody>
      </p:sp>
      <p:sp>
        <p:nvSpPr>
          <p:cNvPr id="3" name="Marcador de contenido 2">
            <a:extLst>
              <a:ext uri="{FF2B5EF4-FFF2-40B4-BE49-F238E27FC236}">
                <a16:creationId xmlns:a16="http://schemas.microsoft.com/office/drawing/2014/main" id="{8E0DB650-3E80-8B29-ADFC-C86EE809F5B1}"/>
              </a:ext>
            </a:extLst>
          </p:cNvPr>
          <p:cNvSpPr>
            <a:spLocks noGrp="1"/>
          </p:cNvSpPr>
          <p:nvPr>
            <p:ph idx="1"/>
          </p:nvPr>
        </p:nvSpPr>
        <p:spPr/>
        <p:txBody>
          <a:bodyPr/>
          <a:lstStyle/>
          <a:p>
            <a:r>
              <a:rPr lang="es-ES" dirty="0"/>
              <a:t>Pruebas de usabilidad cualitativas: Se centran en la recopilación de información, hallazgos y anécdotas sobre el uso del producto o servicio por parte de los usuarios. Las pruebas de usabilidad cualitativas son las mejores para descubrir problemas en la experiencia del usuario. Esta forma de pruebas es más común que las pruebas cuantitativas. </a:t>
            </a:r>
          </a:p>
          <a:p>
            <a:r>
              <a:rPr lang="es-ES" dirty="0"/>
              <a:t>Las pruebas de usabilidad cuantitativas se centran en la recopilación de métricas que describen la experiencia del usuario. Dos de las métricas que más se recogen en las pruebas de usabilidad cuantitativas son el éxito de la tarea y el tiempo en la misma. </a:t>
            </a:r>
            <a:endParaRPr lang="es-CL" dirty="0"/>
          </a:p>
        </p:txBody>
      </p:sp>
    </p:spTree>
    <p:extLst>
      <p:ext uri="{BB962C8B-B14F-4D97-AF65-F5344CB8AC3E}">
        <p14:creationId xmlns:p14="http://schemas.microsoft.com/office/powerpoint/2010/main" val="389686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2FFC8-3D50-35AC-9C0F-4F1F3E312C7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783C831-749E-FE5C-63D4-0AC7C6B591C3}"/>
              </a:ext>
            </a:extLst>
          </p:cNvPr>
          <p:cNvSpPr>
            <a:spLocks noGrp="1"/>
          </p:cNvSpPr>
          <p:nvPr>
            <p:ph idx="1"/>
          </p:nvPr>
        </p:nvSpPr>
        <p:spPr/>
        <p:txBody>
          <a:bodyPr>
            <a:normAutofit fontScale="85000" lnSpcReduction="20000"/>
          </a:bodyPr>
          <a:lstStyle/>
          <a:p>
            <a:r>
              <a:rPr lang="es-ES" dirty="0"/>
              <a:t>Las pruebas de usabilidad moderadas a distancia funcionan de forma muy similar a los estudios presenciales. El moderador sigue interactuando con el participante y le pide que realice tareas. Sin embargo, el moderador y el participante se encuentran en lugares físicos diferentes. </a:t>
            </a:r>
          </a:p>
          <a:p>
            <a:r>
              <a:rPr lang="es-ES" dirty="0"/>
              <a:t>Por otra parte las pruebas de usabilidad remotas no moderadas Este tipo de pruebas no tienen la misma interacción facilitador-participante que las pruebas presenciales o moderadas. El investigador utiliza una herramienta de pruebas remotas en línea para establecer tareas escritas para el participante. A continuación, el participante completa esas tareas solo en su tiempo libre</a:t>
            </a:r>
          </a:p>
          <a:p>
            <a:r>
              <a:rPr lang="es-ES" dirty="0"/>
              <a:t>Las pruebas de usabilidad remotas sin moderador ofrecen resultados rápidos, sólidos y económicos que se pueden utilizar para un análisis posterior. Generalmente, se pide a los participantes que completen las tareas en su propio entorno utilizando sus propios dispositivos, lo que hace que el producto se utilice de forma natural. </a:t>
            </a:r>
          </a:p>
          <a:p>
            <a:r>
              <a:rPr lang="es-ES" dirty="0"/>
              <a:t>El coste de las pruebas no moderadas es menor. Sin embargo, este tipo de pruebas ofrecen resultados menos detallados.</a:t>
            </a:r>
            <a:endParaRPr lang="es-CL" dirty="0"/>
          </a:p>
        </p:txBody>
      </p:sp>
    </p:spTree>
    <p:extLst>
      <p:ext uri="{BB962C8B-B14F-4D97-AF65-F5344CB8AC3E}">
        <p14:creationId xmlns:p14="http://schemas.microsoft.com/office/powerpoint/2010/main" val="401056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4C97B-2172-A14C-D881-D19E0C7F49A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2BA3C244-8A6D-A882-0528-EAF424B90182}"/>
              </a:ext>
            </a:extLst>
          </p:cNvPr>
          <p:cNvSpPr>
            <a:spLocks noGrp="1"/>
          </p:cNvSpPr>
          <p:nvPr>
            <p:ph idx="1"/>
          </p:nvPr>
        </p:nvSpPr>
        <p:spPr/>
        <p:txBody>
          <a:bodyPr/>
          <a:lstStyle/>
          <a:p>
            <a:r>
              <a:rPr lang="es-ES" dirty="0"/>
              <a:t>Las pruebas de guerrilla son la forma más sencilla de realizar pruebas de usabilidad. Básicamente, consisten en ir a un lugar público, como una cafetería, para preguntar a la gente sobre el producto. </a:t>
            </a:r>
          </a:p>
          <a:p>
            <a:r>
              <a:rPr lang="es-ES" dirty="0"/>
              <a:t>Los participantes en la prueba se eligen al azar.  Se les pide que realicen una prueba de usabilidad rápida, a menudo a cambio de un pequeño regalo (como un café gratis). Se trata de una prueba de bajo coste y relativamente sencilla que permite obtener un </a:t>
            </a:r>
            <a:r>
              <a:rPr lang="es-ES" dirty="0" err="1"/>
              <a:t>feedback</a:t>
            </a:r>
            <a:r>
              <a:rPr lang="es-ES" dirty="0"/>
              <a:t> real de los usuarios.</a:t>
            </a:r>
            <a:endParaRPr lang="es-CL" dirty="0"/>
          </a:p>
        </p:txBody>
      </p:sp>
    </p:spTree>
    <p:extLst>
      <p:ext uri="{BB962C8B-B14F-4D97-AF65-F5344CB8AC3E}">
        <p14:creationId xmlns:p14="http://schemas.microsoft.com/office/powerpoint/2010/main" val="67076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CD816-C1BD-9025-462C-9F0B223D686E}"/>
              </a:ext>
            </a:extLst>
          </p:cNvPr>
          <p:cNvSpPr>
            <a:spLocks noGrp="1"/>
          </p:cNvSpPr>
          <p:nvPr>
            <p:ph type="title"/>
          </p:nvPr>
        </p:nvSpPr>
        <p:spPr/>
        <p:txBody>
          <a:bodyPr/>
          <a:lstStyle/>
          <a:p>
            <a:r>
              <a:rPr lang="es-CL" dirty="0"/>
              <a:t>¿Qué son?</a:t>
            </a:r>
          </a:p>
        </p:txBody>
      </p:sp>
      <p:sp>
        <p:nvSpPr>
          <p:cNvPr id="3" name="Marcador de contenido 2">
            <a:extLst>
              <a:ext uri="{FF2B5EF4-FFF2-40B4-BE49-F238E27FC236}">
                <a16:creationId xmlns:a16="http://schemas.microsoft.com/office/drawing/2014/main" id="{1EE01408-D04C-AE9A-1443-56C38E4B3C2A}"/>
              </a:ext>
            </a:extLst>
          </p:cNvPr>
          <p:cNvSpPr>
            <a:spLocks noGrp="1"/>
          </p:cNvSpPr>
          <p:nvPr>
            <p:ph idx="1"/>
          </p:nvPr>
        </p:nvSpPr>
        <p:spPr/>
        <p:txBody>
          <a:bodyPr/>
          <a:lstStyle/>
          <a:p>
            <a:r>
              <a:rPr lang="es-ES" dirty="0"/>
              <a:t>Las pruebas no funcionales son aquellas que verifican requisitos basados en la operación de un software, no en la funcionalidad en sí. Este tipo de pruebas, pueden ayudarnos a determinar la carga que soporta el producto, si su rendimiento es el correcto o si está estable a nivel de contacto con el servidor.</a:t>
            </a:r>
          </a:p>
          <a:p>
            <a:r>
              <a:rPr lang="es-ES" dirty="0"/>
              <a:t>Cuando hacemos pruebas no funcionales, podemos determinar métricas muy interesantes, tales como</a:t>
            </a:r>
          </a:p>
          <a:p>
            <a:pPr lvl="1"/>
            <a:r>
              <a:rPr lang="es-ES" dirty="0"/>
              <a:t>Nuestro sistema es un cuello de botella cuando llama a la base de datos </a:t>
            </a:r>
          </a:p>
          <a:p>
            <a:pPr lvl="1"/>
            <a:r>
              <a:rPr lang="es-ES" dirty="0"/>
              <a:t>Que rendimiento aporta de cara al usuario final, como bien se sabe, un mal rendimiento nos hace perder clientes.</a:t>
            </a:r>
            <a:endParaRPr lang="es-CL" dirty="0"/>
          </a:p>
          <a:p>
            <a:endParaRPr lang="es-CL" dirty="0"/>
          </a:p>
        </p:txBody>
      </p:sp>
    </p:spTree>
    <p:extLst>
      <p:ext uri="{BB962C8B-B14F-4D97-AF65-F5344CB8AC3E}">
        <p14:creationId xmlns:p14="http://schemas.microsoft.com/office/powerpoint/2010/main" val="7176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4A6ED-CD9A-A6C1-79F5-C6DA7DE4A7B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4C95471-9707-2C6E-3A54-BE597EAF1803}"/>
              </a:ext>
            </a:extLst>
          </p:cNvPr>
          <p:cNvSpPr>
            <a:spLocks noGrp="1"/>
          </p:cNvSpPr>
          <p:nvPr>
            <p:ph idx="1"/>
          </p:nvPr>
        </p:nvSpPr>
        <p:spPr/>
        <p:txBody>
          <a:bodyPr/>
          <a:lstStyle/>
          <a:p>
            <a:r>
              <a:rPr lang="es-ES" dirty="0"/>
              <a:t>Las pruebas en laboratorio son realizadas en entornos especiales (laboratorios) y supervisadas por un moderador, el cual suele ser un profesional que busca obtener opiniones de usuarios reales. </a:t>
            </a:r>
          </a:p>
          <a:p>
            <a:r>
              <a:rPr lang="es-ES" dirty="0"/>
              <a:t>Durante este tipo de pruebas, los moderadores se encargan de guiar a los participantes en la realización de las tareas, así como responder a sus preguntas y a sus comentarios en tiempo real</a:t>
            </a:r>
            <a:endParaRPr lang="es-CL" dirty="0"/>
          </a:p>
        </p:txBody>
      </p:sp>
    </p:spTree>
    <p:extLst>
      <p:ext uri="{BB962C8B-B14F-4D97-AF65-F5344CB8AC3E}">
        <p14:creationId xmlns:p14="http://schemas.microsoft.com/office/powerpoint/2010/main" val="233396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DB5E1B-C85B-9B30-0F29-ED69C6ADEE41}"/>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065B7DC9-E13A-6BEF-2B8B-8371CE2EE066}"/>
              </a:ext>
            </a:extLst>
          </p:cNvPr>
          <p:cNvSpPr>
            <a:spLocks noGrp="1"/>
          </p:cNvSpPr>
          <p:nvPr>
            <p:ph idx="1"/>
          </p:nvPr>
        </p:nvSpPr>
        <p:spPr>
          <a:xfrm>
            <a:off x="1103312" y="2085002"/>
            <a:ext cx="8946541" cy="4195481"/>
          </a:xfrm>
        </p:spPr>
        <p:txBody>
          <a:bodyPr/>
          <a:lstStyle/>
          <a:p>
            <a:r>
              <a:rPr lang="es-ES" dirty="0"/>
              <a:t>La indagación contextual no es tanto un método de pruebas de usabilidad como un método de entrevista u observación que ayuda al equipo de producto a obtener información sobre la experiencia del usuario a partir de los usuarios reales. </a:t>
            </a:r>
          </a:p>
          <a:p>
            <a:r>
              <a:rPr lang="es-ES" dirty="0"/>
              <a:t>Primero se realiza una serie de preguntas a los participantes de las pruebas sobre su experiencia con el producto y luego se les observa y se les interroga mientras trabajan en sus propios entornos.</a:t>
            </a:r>
            <a:endParaRPr lang="es-CL" dirty="0"/>
          </a:p>
        </p:txBody>
      </p:sp>
    </p:spTree>
    <p:extLst>
      <p:ext uri="{BB962C8B-B14F-4D97-AF65-F5344CB8AC3E}">
        <p14:creationId xmlns:p14="http://schemas.microsoft.com/office/powerpoint/2010/main" val="2398439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A8204-E4E7-C879-0693-034E80B552A1}"/>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BA8E2BD9-DE7A-F2C9-D21C-290857E8689E}"/>
              </a:ext>
            </a:extLst>
          </p:cNvPr>
          <p:cNvSpPr>
            <a:spLocks noGrp="1"/>
          </p:cNvSpPr>
          <p:nvPr>
            <p:ph idx="1"/>
          </p:nvPr>
        </p:nvSpPr>
        <p:spPr/>
        <p:txBody>
          <a:bodyPr/>
          <a:lstStyle/>
          <a:p>
            <a:r>
              <a:rPr lang="es-ES" dirty="0"/>
              <a:t>La grabación de sesiones es un método para registrar las acciones que los usuarios reales y anónimos realizan mientras interactúan con un sitio. </a:t>
            </a:r>
          </a:p>
          <a:p>
            <a:r>
              <a:rPr lang="es-ES" dirty="0"/>
              <a:t>Los datos de la grabación de la sesión ayudan a entender qué contenido o características son las más interesantes para los usuarios (a través del análisis del mapa de calor), así como los problemas de interacción a los que se enfrentan los usuarios mientras interactúan con tu producto.</a:t>
            </a:r>
            <a:endParaRPr lang="es-CL" dirty="0"/>
          </a:p>
        </p:txBody>
      </p:sp>
    </p:spTree>
    <p:extLst>
      <p:ext uri="{BB962C8B-B14F-4D97-AF65-F5344CB8AC3E}">
        <p14:creationId xmlns:p14="http://schemas.microsoft.com/office/powerpoint/2010/main" val="186974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62CFA-D676-3ADA-92D5-4C0DD71C98C0}"/>
              </a:ext>
            </a:extLst>
          </p:cNvPr>
          <p:cNvSpPr>
            <a:spLocks noGrp="1"/>
          </p:cNvSpPr>
          <p:nvPr>
            <p:ph type="title"/>
          </p:nvPr>
        </p:nvSpPr>
        <p:spPr/>
        <p:txBody>
          <a:bodyPr/>
          <a:lstStyle/>
          <a:p>
            <a:r>
              <a:rPr lang="es-CL" dirty="0"/>
              <a:t>¿Qué elementos nos son útiles para una prueba de usabilidad?</a:t>
            </a:r>
          </a:p>
        </p:txBody>
      </p:sp>
      <p:sp>
        <p:nvSpPr>
          <p:cNvPr id="3" name="Marcador de contenido 2">
            <a:extLst>
              <a:ext uri="{FF2B5EF4-FFF2-40B4-BE49-F238E27FC236}">
                <a16:creationId xmlns:a16="http://schemas.microsoft.com/office/drawing/2014/main" id="{632397BA-E538-9E64-3F42-0CA753700768}"/>
              </a:ext>
            </a:extLst>
          </p:cNvPr>
          <p:cNvSpPr>
            <a:spLocks noGrp="1"/>
          </p:cNvSpPr>
          <p:nvPr>
            <p:ph idx="1"/>
          </p:nvPr>
        </p:nvSpPr>
        <p:spPr/>
        <p:txBody>
          <a:bodyPr>
            <a:normAutofit/>
          </a:bodyPr>
          <a:lstStyle/>
          <a:p>
            <a:r>
              <a:rPr lang="es-ES" dirty="0"/>
              <a:t>En la actualidad existe una gran diversidad de herramientas para realizar pruebas, entre las que destacan:</a:t>
            </a:r>
          </a:p>
          <a:p>
            <a:pPr lvl="1"/>
            <a:r>
              <a:rPr lang="es-ES" dirty="0"/>
              <a:t>Mapas de calor online: Esta herramienta te permite identificar cuáles son las áreas que captan más la atención de los usuarios a través de un gráfico codificado por colores. </a:t>
            </a:r>
          </a:p>
          <a:p>
            <a:pPr lvl="1"/>
            <a:r>
              <a:rPr lang="es-ES" dirty="0"/>
              <a:t>Datos biométricos: El uso de esta innovadora tecnología ayuda a evaluar las reacciones de los usuarios ante diversos estímulos, incluso de forma inconsciente. </a:t>
            </a:r>
          </a:p>
          <a:p>
            <a:pPr lvl="1"/>
            <a:r>
              <a:rPr lang="es-ES" dirty="0"/>
              <a:t>Encuestas para sitio web: Son una de las formas más prácticas de recopilar el </a:t>
            </a:r>
            <a:r>
              <a:rPr lang="es-ES" dirty="0" err="1"/>
              <a:t>feedback</a:t>
            </a:r>
            <a:r>
              <a:rPr lang="es-ES" dirty="0"/>
              <a:t> de los visitantes de tu sitio web de forma orgánica y de bajo costo durante el tiempo que sea necesario para la realización de tus pruebas.</a:t>
            </a:r>
            <a:endParaRPr lang="es-CL" dirty="0"/>
          </a:p>
        </p:txBody>
      </p:sp>
    </p:spTree>
    <p:extLst>
      <p:ext uri="{BB962C8B-B14F-4D97-AF65-F5344CB8AC3E}">
        <p14:creationId xmlns:p14="http://schemas.microsoft.com/office/powerpoint/2010/main" val="3222407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83CB8-21F8-E802-36AB-A31E5EA6B98E}"/>
              </a:ext>
            </a:extLst>
          </p:cNvPr>
          <p:cNvSpPr>
            <a:spLocks noGrp="1"/>
          </p:cNvSpPr>
          <p:nvPr>
            <p:ph type="title"/>
          </p:nvPr>
        </p:nvSpPr>
        <p:spPr/>
        <p:txBody>
          <a:bodyPr/>
          <a:lstStyle/>
          <a:p>
            <a:r>
              <a:rPr lang="es-CL" dirty="0"/>
              <a:t>Pruebas de rendimiento</a:t>
            </a:r>
          </a:p>
        </p:txBody>
      </p:sp>
      <p:sp>
        <p:nvSpPr>
          <p:cNvPr id="3" name="Marcador de contenido 2">
            <a:extLst>
              <a:ext uri="{FF2B5EF4-FFF2-40B4-BE49-F238E27FC236}">
                <a16:creationId xmlns:a16="http://schemas.microsoft.com/office/drawing/2014/main" id="{AD55D4AD-4BB3-3504-22F4-778400CE9FA8}"/>
              </a:ext>
            </a:extLst>
          </p:cNvPr>
          <p:cNvSpPr>
            <a:spLocks noGrp="1"/>
          </p:cNvSpPr>
          <p:nvPr>
            <p:ph idx="1"/>
          </p:nvPr>
        </p:nvSpPr>
        <p:spPr/>
        <p:txBody>
          <a:bodyPr/>
          <a:lstStyle/>
          <a:p>
            <a:r>
              <a:rPr lang="es-ES" dirty="0"/>
              <a:t>Son un proceso que determina si un software cumple con los requisitos de velocidad, escalabilidad y estabilidad bajo diferentes cargas de trabajo. El objetivo principal de este tipo de prueba no es encontrar errores, sino identificar y eliminar cuellos de botella donde la aplicación puede fallar o presentar demoras.</a:t>
            </a:r>
          </a:p>
          <a:p>
            <a:r>
              <a:rPr lang="es-ES" dirty="0"/>
              <a:t>Además, las pruebas de rendimiento revelan qué y dónde debe mejorar la aplicación antes de que se lance al mercado.</a:t>
            </a:r>
            <a:endParaRPr lang="es-CL" dirty="0"/>
          </a:p>
        </p:txBody>
      </p:sp>
    </p:spTree>
    <p:extLst>
      <p:ext uri="{BB962C8B-B14F-4D97-AF65-F5344CB8AC3E}">
        <p14:creationId xmlns:p14="http://schemas.microsoft.com/office/powerpoint/2010/main" val="1313515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6EE9D-C880-0E46-D402-8DE9EB6012B7}"/>
              </a:ext>
            </a:extLst>
          </p:cNvPr>
          <p:cNvSpPr>
            <a:spLocks noGrp="1"/>
          </p:cNvSpPr>
          <p:nvPr>
            <p:ph type="title"/>
          </p:nvPr>
        </p:nvSpPr>
        <p:spPr/>
        <p:txBody>
          <a:bodyPr/>
          <a:lstStyle/>
          <a:p>
            <a:r>
              <a:rPr lang="es-CL" dirty="0"/>
              <a:t>¿Cómo aplicamos?</a:t>
            </a:r>
          </a:p>
        </p:txBody>
      </p:sp>
      <p:sp>
        <p:nvSpPr>
          <p:cNvPr id="3" name="Marcador de contenido 2">
            <a:extLst>
              <a:ext uri="{FF2B5EF4-FFF2-40B4-BE49-F238E27FC236}">
                <a16:creationId xmlns:a16="http://schemas.microsoft.com/office/drawing/2014/main" id="{AC79CF27-2115-4ED3-3BBF-C251DC408ADB}"/>
              </a:ext>
            </a:extLst>
          </p:cNvPr>
          <p:cNvSpPr>
            <a:spLocks noGrp="1"/>
          </p:cNvSpPr>
          <p:nvPr>
            <p:ph idx="1"/>
          </p:nvPr>
        </p:nvSpPr>
        <p:spPr/>
        <p:txBody>
          <a:bodyPr/>
          <a:lstStyle/>
          <a:p>
            <a:r>
              <a:rPr lang="es-ES" dirty="0"/>
              <a:t>Antes de implementar las pruebas de rendimiento hay factores que se deben tener en mente, como si las pruebas se aplicarán a un programa existente o si se aplicarán a un software que se está desarrollando desde cero. Si el equipo planea aplicar pruebas de rendimiento a un programa ya existente, primero debemos considerar cuáles serán los beneficios que traerán las pruebas ya que realizar cambios en el software puede resultar más costoso que crear una app nueva; además, debemos evaluar si los criterios de aceptación pueden aplicarse al programa. Cuando se trata de realizar pruebas de rendimiento a un software en desarrollo, debemos considerar la metodología de desarrollo que se está aplicando; esta debería estar bien definida.</a:t>
            </a:r>
            <a:endParaRPr lang="es-CL" dirty="0"/>
          </a:p>
        </p:txBody>
      </p:sp>
    </p:spTree>
    <p:extLst>
      <p:ext uri="{BB962C8B-B14F-4D97-AF65-F5344CB8AC3E}">
        <p14:creationId xmlns:p14="http://schemas.microsoft.com/office/powerpoint/2010/main" val="3004694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94CE8-DB0C-E973-4E01-0995233FA591}"/>
              </a:ext>
            </a:extLst>
          </p:cNvPr>
          <p:cNvSpPr>
            <a:spLocks noGrp="1"/>
          </p:cNvSpPr>
          <p:nvPr>
            <p:ph type="title"/>
          </p:nvPr>
        </p:nvSpPr>
        <p:spPr/>
        <p:txBody>
          <a:bodyPr/>
          <a:lstStyle/>
          <a:p>
            <a:r>
              <a:rPr lang="es-CL" dirty="0"/>
              <a:t>Pruebas de rendimiento según metodologías</a:t>
            </a:r>
          </a:p>
        </p:txBody>
      </p:sp>
      <p:sp>
        <p:nvSpPr>
          <p:cNvPr id="3" name="Marcador de contenido 2">
            <a:extLst>
              <a:ext uri="{FF2B5EF4-FFF2-40B4-BE49-F238E27FC236}">
                <a16:creationId xmlns:a16="http://schemas.microsoft.com/office/drawing/2014/main" id="{48DC2A34-5A20-ADF6-5EF7-F2FB0573436E}"/>
              </a:ext>
            </a:extLst>
          </p:cNvPr>
          <p:cNvSpPr>
            <a:spLocks noGrp="1"/>
          </p:cNvSpPr>
          <p:nvPr>
            <p:ph idx="1"/>
          </p:nvPr>
        </p:nvSpPr>
        <p:spPr/>
        <p:txBody>
          <a:bodyPr>
            <a:normAutofit fontScale="92500" lnSpcReduction="10000"/>
          </a:bodyPr>
          <a:lstStyle/>
          <a:p>
            <a:r>
              <a:rPr lang="es-ES" dirty="0"/>
              <a:t>La metodología de cascada realiza pruebas de rendimiento al final del proceso de desarrollo. Las pruebas se aplican como si fueran pruebas de aceptación y si cumple con los criterios, el producto pasa a producción. Las pruebas, en este caso, son una simulación del escenario esperado de carga en un entorno muy similar al entorno de producción, lo cual tiene el beneficio de ser muy realista.</a:t>
            </a:r>
          </a:p>
          <a:p>
            <a:r>
              <a:rPr lang="es-ES" dirty="0"/>
              <a:t>Por el contrario del anterior, trabajar con la metodología ágil, las pruebas de rendimiento se ejecutan al principio del desarrollo del software y se continúan aplicando a lo largo del proceso. En este caso, los encargados de QA realizan pruebas unitarias. En el método ágil, el equipo de desarrollo reduce el riesgo de errores en la aplicación y el riesgo de crear un software que no satisface las necesidades del cliente. Este método reduce costos y le permite al equipo implementar integración continua. </a:t>
            </a:r>
            <a:endParaRPr lang="es-CL" dirty="0"/>
          </a:p>
        </p:txBody>
      </p:sp>
    </p:spTree>
    <p:extLst>
      <p:ext uri="{BB962C8B-B14F-4D97-AF65-F5344CB8AC3E}">
        <p14:creationId xmlns:p14="http://schemas.microsoft.com/office/powerpoint/2010/main" val="1737500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ED540B5-0002-1A1F-CFC6-65FDC98A4FE4}"/>
              </a:ext>
            </a:extLst>
          </p:cNvPr>
          <p:cNvSpPr>
            <a:spLocks noGrp="1"/>
          </p:cNvSpPr>
          <p:nvPr>
            <p:ph type="title"/>
          </p:nvPr>
        </p:nvSpPr>
        <p:spPr/>
        <p:txBody>
          <a:bodyPr/>
          <a:lstStyle/>
          <a:p>
            <a:r>
              <a:rPr lang="es-CL" dirty="0"/>
              <a:t>Siendo eficaces</a:t>
            </a:r>
          </a:p>
        </p:txBody>
      </p:sp>
      <p:sp>
        <p:nvSpPr>
          <p:cNvPr id="6" name="Marcador de contenido 5">
            <a:extLst>
              <a:ext uri="{FF2B5EF4-FFF2-40B4-BE49-F238E27FC236}">
                <a16:creationId xmlns:a16="http://schemas.microsoft.com/office/drawing/2014/main" id="{5E3BBA12-8AC4-A83C-B076-9B44E738230B}"/>
              </a:ext>
            </a:extLst>
          </p:cNvPr>
          <p:cNvSpPr>
            <a:spLocks noGrp="1"/>
          </p:cNvSpPr>
          <p:nvPr>
            <p:ph idx="1"/>
          </p:nvPr>
        </p:nvSpPr>
        <p:spPr/>
        <p:txBody>
          <a:bodyPr vert="horz" lIns="91440" tIns="45720" rIns="91440" bIns="45720" rtlCol="0" anchor="t">
            <a:normAutofit/>
          </a:bodyPr>
          <a:lstStyle/>
          <a:p>
            <a:r>
              <a:rPr lang="es-CL" dirty="0"/>
              <a:t>Para realizar eficazmente un ciclo de pruebas de rendimiento debemos:</a:t>
            </a:r>
          </a:p>
          <a:p>
            <a:pPr lvl="1"/>
            <a:r>
              <a:rPr lang="es-ES" dirty="0"/>
              <a:t>Identificar el entorno de prueba</a:t>
            </a:r>
          </a:p>
          <a:p>
            <a:pPr lvl="1">
              <a:buClr>
                <a:srgbClr val="8AD0D6"/>
              </a:buClr>
            </a:pPr>
            <a:r>
              <a:rPr lang="es-ES" dirty="0"/>
              <a:t>Identificar los criterios de aceptación</a:t>
            </a:r>
          </a:p>
          <a:p>
            <a:pPr lvl="1"/>
            <a:r>
              <a:rPr lang="es-ES" dirty="0"/>
              <a:t>Planificar y diseñar pruebas</a:t>
            </a:r>
          </a:p>
          <a:p>
            <a:pPr lvl="1">
              <a:buClr>
                <a:srgbClr val="8AD0D6"/>
              </a:buClr>
            </a:pPr>
            <a:r>
              <a:rPr lang="es-ES" dirty="0"/>
              <a:t>Configurar el entorno de prueba</a:t>
            </a:r>
          </a:p>
          <a:p>
            <a:pPr lvl="1">
              <a:buClr>
                <a:srgbClr val="8AD0D6"/>
              </a:buClr>
            </a:pPr>
            <a:r>
              <a:rPr lang="es-ES" dirty="0"/>
              <a:t>Implementar el diseño de las pruebas</a:t>
            </a:r>
          </a:p>
          <a:p>
            <a:pPr lvl="1">
              <a:buClr>
                <a:srgbClr val="8AD0D6"/>
              </a:buClr>
            </a:pPr>
            <a:r>
              <a:rPr lang="es-ES" dirty="0"/>
              <a:t>Ejecutar las pruebas</a:t>
            </a:r>
            <a:endParaRPr lang="es-CL" dirty="0"/>
          </a:p>
          <a:p>
            <a:pPr lvl="1">
              <a:buClr>
                <a:srgbClr val="8AD0D6"/>
              </a:buClr>
            </a:pPr>
            <a:r>
              <a:rPr lang="es-ES" dirty="0"/>
              <a:t>Analizar resultados, reportes y repetir pruebas</a:t>
            </a:r>
          </a:p>
        </p:txBody>
      </p:sp>
    </p:spTree>
    <p:extLst>
      <p:ext uri="{BB962C8B-B14F-4D97-AF65-F5344CB8AC3E}">
        <p14:creationId xmlns:p14="http://schemas.microsoft.com/office/powerpoint/2010/main" val="3139917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D9161-3048-8A1E-0D0F-AB335A142DA3}"/>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540A4881-246C-9365-5677-5EB076CD8113}"/>
              </a:ext>
            </a:extLst>
          </p:cNvPr>
          <p:cNvSpPr>
            <a:spLocks noGrp="1"/>
          </p:cNvSpPr>
          <p:nvPr>
            <p:ph idx="1"/>
          </p:nvPr>
        </p:nvSpPr>
        <p:spPr/>
        <p:txBody>
          <a:bodyPr/>
          <a:lstStyle/>
          <a:p>
            <a:r>
              <a:rPr lang="es-CL" dirty="0"/>
              <a:t>¿Qué herramientas existen para una prueba de rendimiento y en que sistemas pueden ser ocupadas? </a:t>
            </a:r>
            <a:r>
              <a:rPr lang="es-CL"/>
              <a:t>Mencione 3.</a:t>
            </a:r>
            <a:endParaRPr lang="es-CL" dirty="0"/>
          </a:p>
        </p:txBody>
      </p:sp>
    </p:spTree>
    <p:extLst>
      <p:ext uri="{BB962C8B-B14F-4D97-AF65-F5344CB8AC3E}">
        <p14:creationId xmlns:p14="http://schemas.microsoft.com/office/powerpoint/2010/main" val="324733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816E1-22E9-09A2-5B09-E0FFA8685303}"/>
              </a:ext>
            </a:extLst>
          </p:cNvPr>
          <p:cNvSpPr>
            <a:spLocks noGrp="1"/>
          </p:cNvSpPr>
          <p:nvPr>
            <p:ph type="ctrTitle"/>
          </p:nvPr>
        </p:nvSpPr>
        <p:spPr/>
        <p:txBody>
          <a:bodyPr/>
          <a:lstStyle/>
          <a:p>
            <a:r>
              <a:rPr lang="es-CL" dirty="0"/>
              <a:t>Tipos de prueba</a:t>
            </a:r>
          </a:p>
        </p:txBody>
      </p:sp>
      <p:sp>
        <p:nvSpPr>
          <p:cNvPr id="4" name="Subtítulo 3">
            <a:extLst>
              <a:ext uri="{FF2B5EF4-FFF2-40B4-BE49-F238E27FC236}">
                <a16:creationId xmlns:a16="http://schemas.microsoft.com/office/drawing/2014/main" id="{478C7ABC-EDE5-091A-EF9F-A1D9E4A5643A}"/>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288918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7D150-4743-B0B5-E04A-BCF29057BAF6}"/>
              </a:ext>
            </a:extLst>
          </p:cNvPr>
          <p:cNvSpPr>
            <a:spLocks noGrp="1"/>
          </p:cNvSpPr>
          <p:nvPr>
            <p:ph type="title"/>
          </p:nvPr>
        </p:nvSpPr>
        <p:spPr/>
        <p:txBody>
          <a:bodyPr/>
          <a:lstStyle/>
          <a:p>
            <a:r>
              <a:rPr lang="es-CL" dirty="0"/>
              <a:t>Prueba de seguridad</a:t>
            </a:r>
          </a:p>
        </p:txBody>
      </p:sp>
      <p:sp>
        <p:nvSpPr>
          <p:cNvPr id="3" name="Marcador de contenido 2">
            <a:extLst>
              <a:ext uri="{FF2B5EF4-FFF2-40B4-BE49-F238E27FC236}">
                <a16:creationId xmlns:a16="http://schemas.microsoft.com/office/drawing/2014/main" id="{B943BB7A-76F1-C270-3A9F-168F69B337BF}"/>
              </a:ext>
            </a:extLst>
          </p:cNvPr>
          <p:cNvSpPr>
            <a:spLocks noGrp="1"/>
          </p:cNvSpPr>
          <p:nvPr>
            <p:ph idx="1"/>
          </p:nvPr>
        </p:nvSpPr>
        <p:spPr/>
        <p:txBody>
          <a:bodyPr/>
          <a:lstStyle/>
          <a:p>
            <a:r>
              <a:rPr lang="es-CL" dirty="0"/>
              <a:t>Consiste en i</a:t>
            </a:r>
            <a:r>
              <a:rPr lang="es-ES" dirty="0" err="1"/>
              <a:t>dentificar</a:t>
            </a:r>
            <a:r>
              <a:rPr lang="es-ES" dirty="0"/>
              <a:t> las amenazas en el sistema y medir las vulnerabilidades potenciales, para que las amenazas puedan ser detectadas y el sistema no deje de funcionar o no pueda ser explotado. También ayuda a detectar todos los posibles riesgos de seguridad en el sistema y ayuda a los desarrolladores a solucionar los problemas mediante la codificación.</a:t>
            </a:r>
            <a:endParaRPr lang="es-CL" dirty="0"/>
          </a:p>
        </p:txBody>
      </p:sp>
    </p:spTree>
    <p:extLst>
      <p:ext uri="{BB962C8B-B14F-4D97-AF65-F5344CB8AC3E}">
        <p14:creationId xmlns:p14="http://schemas.microsoft.com/office/powerpoint/2010/main" val="58413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3A0CD-86C1-9F7B-612A-20C9BD69F7D0}"/>
              </a:ext>
            </a:extLst>
          </p:cNvPr>
          <p:cNvSpPr>
            <a:spLocks noGrp="1"/>
          </p:cNvSpPr>
          <p:nvPr>
            <p:ph type="title"/>
          </p:nvPr>
        </p:nvSpPr>
        <p:spPr/>
        <p:txBody>
          <a:bodyPr/>
          <a:lstStyle/>
          <a:p>
            <a:r>
              <a:rPr lang="es-CL" dirty="0"/>
              <a:t>¿Cuál es su importancia?</a:t>
            </a:r>
          </a:p>
        </p:txBody>
      </p:sp>
      <p:sp>
        <p:nvSpPr>
          <p:cNvPr id="3" name="Marcador de contenido 2">
            <a:extLst>
              <a:ext uri="{FF2B5EF4-FFF2-40B4-BE49-F238E27FC236}">
                <a16:creationId xmlns:a16="http://schemas.microsoft.com/office/drawing/2014/main" id="{84FBA41E-5975-CE24-6B02-A92E7010C9F7}"/>
              </a:ext>
            </a:extLst>
          </p:cNvPr>
          <p:cNvSpPr>
            <a:spLocks noGrp="1"/>
          </p:cNvSpPr>
          <p:nvPr>
            <p:ph idx="1"/>
          </p:nvPr>
        </p:nvSpPr>
        <p:spPr/>
        <p:txBody>
          <a:bodyPr>
            <a:normAutofit fontScale="92500" lnSpcReduction="20000"/>
          </a:bodyPr>
          <a:lstStyle/>
          <a:p>
            <a:r>
              <a:rPr lang="es-ES" dirty="0"/>
              <a:t>El objetivo principal es Prueba de seguridad es identificar las amenazas en el sistema y medir las vulnerabilidades potenciales, para que las amenazas puedan ser detectadas y el sistema no deje de funcionar o no pueda ser explotado. También ayuda a detectar todos los posibles riesgos de seguridad en el sistema y ayuda a los desarrolladores a solucionar los problemas mediante la codificación.</a:t>
            </a:r>
          </a:p>
          <a:p>
            <a:r>
              <a:rPr lang="es-ES" dirty="0"/>
              <a:t>Para llevar a cabo las pruebas de seguridad podemos realizarlas a través de:</a:t>
            </a:r>
          </a:p>
          <a:p>
            <a:pPr lvl="1"/>
            <a:r>
              <a:rPr lang="es-CL" dirty="0"/>
              <a:t>Análisis de vulnerabilidades</a:t>
            </a:r>
          </a:p>
          <a:p>
            <a:pPr lvl="1"/>
            <a:r>
              <a:rPr lang="es-CL" dirty="0"/>
              <a:t>Escaneo de seguridad</a:t>
            </a:r>
          </a:p>
          <a:p>
            <a:pPr lvl="1"/>
            <a:r>
              <a:rPr lang="es-CL" dirty="0"/>
              <a:t>Prueba de penetración</a:t>
            </a:r>
          </a:p>
          <a:p>
            <a:pPr lvl="1"/>
            <a:r>
              <a:rPr lang="es-CL" dirty="0"/>
              <a:t>Evaluación de riesgos</a:t>
            </a:r>
          </a:p>
          <a:p>
            <a:pPr lvl="1"/>
            <a:r>
              <a:rPr lang="es-CL" dirty="0"/>
              <a:t>Auditoria de seguridad</a:t>
            </a:r>
          </a:p>
          <a:p>
            <a:pPr lvl="1"/>
            <a:r>
              <a:rPr lang="es-CL" dirty="0"/>
              <a:t>Piratería </a:t>
            </a:r>
            <a:r>
              <a:rPr lang="es-CL" dirty="0" err="1"/>
              <a:t>etica</a:t>
            </a:r>
            <a:endParaRPr lang="es-CL" dirty="0"/>
          </a:p>
        </p:txBody>
      </p:sp>
    </p:spTree>
    <p:extLst>
      <p:ext uri="{BB962C8B-B14F-4D97-AF65-F5344CB8AC3E}">
        <p14:creationId xmlns:p14="http://schemas.microsoft.com/office/powerpoint/2010/main" val="189198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5CEA2-0F6B-68E6-0924-0B4B3920BCC2}"/>
              </a:ext>
            </a:extLst>
          </p:cNvPr>
          <p:cNvSpPr>
            <a:spLocks noGrp="1"/>
          </p:cNvSpPr>
          <p:nvPr>
            <p:ph type="title"/>
          </p:nvPr>
        </p:nvSpPr>
        <p:spPr/>
        <p:txBody>
          <a:bodyPr/>
          <a:lstStyle/>
          <a:p>
            <a:r>
              <a:rPr lang="es-CL" dirty="0"/>
              <a:t>Análisis de vulnerabilidades</a:t>
            </a:r>
          </a:p>
        </p:txBody>
      </p:sp>
      <p:sp>
        <p:nvSpPr>
          <p:cNvPr id="3" name="Marcador de contenido 2">
            <a:extLst>
              <a:ext uri="{FF2B5EF4-FFF2-40B4-BE49-F238E27FC236}">
                <a16:creationId xmlns:a16="http://schemas.microsoft.com/office/drawing/2014/main" id="{A513AF54-8856-C188-57DE-7C82DC89780A}"/>
              </a:ext>
            </a:extLst>
          </p:cNvPr>
          <p:cNvSpPr>
            <a:spLocks noGrp="1"/>
          </p:cNvSpPr>
          <p:nvPr>
            <p:ph sz="half" idx="1"/>
          </p:nvPr>
        </p:nvSpPr>
        <p:spPr/>
        <p:txBody>
          <a:bodyPr/>
          <a:lstStyle/>
          <a:p>
            <a:r>
              <a:rPr lang="es-CL" dirty="0"/>
              <a:t>Se realizan por medios de software automatizados para el escaneo de un sistema contra firmas de vulnerabilidades conocidas</a:t>
            </a:r>
          </a:p>
        </p:txBody>
      </p:sp>
      <p:pic>
        <p:nvPicPr>
          <p:cNvPr id="9" name="Marcador de contenido 8">
            <a:extLst>
              <a:ext uri="{FF2B5EF4-FFF2-40B4-BE49-F238E27FC236}">
                <a16:creationId xmlns:a16="http://schemas.microsoft.com/office/drawing/2014/main" id="{CA786B37-1C8A-ECAC-1E80-9F010E67CD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2881" y="2060576"/>
            <a:ext cx="4458664" cy="2967038"/>
          </a:xfrm>
        </p:spPr>
      </p:pic>
    </p:spTree>
    <p:extLst>
      <p:ext uri="{BB962C8B-B14F-4D97-AF65-F5344CB8AC3E}">
        <p14:creationId xmlns:p14="http://schemas.microsoft.com/office/powerpoint/2010/main" val="253257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17746-E139-8942-3E5E-F25F545B264B}"/>
              </a:ext>
            </a:extLst>
          </p:cNvPr>
          <p:cNvSpPr>
            <a:spLocks noGrp="1"/>
          </p:cNvSpPr>
          <p:nvPr>
            <p:ph type="title"/>
          </p:nvPr>
        </p:nvSpPr>
        <p:spPr/>
        <p:txBody>
          <a:bodyPr/>
          <a:lstStyle/>
          <a:p>
            <a:r>
              <a:rPr lang="es-CL" dirty="0"/>
              <a:t>Escaneo de seguridad</a:t>
            </a:r>
          </a:p>
        </p:txBody>
      </p:sp>
      <p:sp>
        <p:nvSpPr>
          <p:cNvPr id="3" name="Marcador de contenido 2">
            <a:extLst>
              <a:ext uri="{FF2B5EF4-FFF2-40B4-BE49-F238E27FC236}">
                <a16:creationId xmlns:a16="http://schemas.microsoft.com/office/drawing/2014/main" id="{EA4B2CC5-E148-88AB-0944-CD8759612392}"/>
              </a:ext>
            </a:extLst>
          </p:cNvPr>
          <p:cNvSpPr>
            <a:spLocks noGrp="1"/>
          </p:cNvSpPr>
          <p:nvPr>
            <p:ph sz="half" idx="1"/>
          </p:nvPr>
        </p:nvSpPr>
        <p:spPr/>
        <p:txBody>
          <a:bodyPr/>
          <a:lstStyle/>
          <a:p>
            <a:r>
              <a:rPr lang="es-ES" dirty="0"/>
              <a:t>Esta prueba implica identificar las vulnerabilidades de la red y los sistemas, lo que a su vez proporciona soluciones para reducir estos riesgos. </a:t>
            </a:r>
          </a:p>
          <a:p>
            <a:r>
              <a:rPr lang="es-ES" dirty="0"/>
              <a:t>Este escaneo se puede realizar de forma manual y automática.</a:t>
            </a:r>
            <a:endParaRPr lang="es-CL" dirty="0"/>
          </a:p>
        </p:txBody>
      </p:sp>
      <p:pic>
        <p:nvPicPr>
          <p:cNvPr id="6" name="Marcador de contenido 5">
            <a:extLst>
              <a:ext uri="{FF2B5EF4-FFF2-40B4-BE49-F238E27FC236}">
                <a16:creationId xmlns:a16="http://schemas.microsoft.com/office/drawing/2014/main" id="{9852292B-5D93-2954-6367-2BB22BBC80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5999" y="2074228"/>
            <a:ext cx="5278057" cy="3518704"/>
          </a:xfrm>
        </p:spPr>
      </p:pic>
    </p:spTree>
    <p:extLst>
      <p:ext uri="{BB962C8B-B14F-4D97-AF65-F5344CB8AC3E}">
        <p14:creationId xmlns:p14="http://schemas.microsoft.com/office/powerpoint/2010/main" val="360990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1EB6B-A9AA-6B2A-BC20-95C441B6CF37}"/>
              </a:ext>
            </a:extLst>
          </p:cNvPr>
          <p:cNvSpPr>
            <a:spLocks noGrp="1"/>
          </p:cNvSpPr>
          <p:nvPr>
            <p:ph type="title"/>
          </p:nvPr>
        </p:nvSpPr>
        <p:spPr/>
        <p:txBody>
          <a:bodyPr/>
          <a:lstStyle/>
          <a:p>
            <a:r>
              <a:rPr lang="es-CL" dirty="0"/>
              <a:t>Prueba de penetración</a:t>
            </a:r>
          </a:p>
        </p:txBody>
      </p:sp>
      <p:sp>
        <p:nvSpPr>
          <p:cNvPr id="3" name="Marcador de contenido 2">
            <a:extLst>
              <a:ext uri="{FF2B5EF4-FFF2-40B4-BE49-F238E27FC236}">
                <a16:creationId xmlns:a16="http://schemas.microsoft.com/office/drawing/2014/main" id="{11CFED35-D2FE-2E6E-6FC6-6C1351DC7919}"/>
              </a:ext>
            </a:extLst>
          </p:cNvPr>
          <p:cNvSpPr>
            <a:spLocks noGrp="1"/>
          </p:cNvSpPr>
          <p:nvPr>
            <p:ph sz="half" idx="1"/>
          </p:nvPr>
        </p:nvSpPr>
        <p:spPr/>
        <p:txBody>
          <a:bodyPr/>
          <a:lstStyle/>
          <a:p>
            <a:r>
              <a:rPr lang="es-ES" dirty="0"/>
              <a:t>Este tipo de prueba simula un ataque de un pirata informático malintencionado. </a:t>
            </a:r>
          </a:p>
          <a:p>
            <a:r>
              <a:rPr lang="es-ES" dirty="0"/>
              <a:t>Esta prueba implica el análisis de un sistema en particular para verificar posibles vulnerabilidades de un intento de piratería externa.</a:t>
            </a:r>
            <a:endParaRPr lang="es-CL" dirty="0"/>
          </a:p>
        </p:txBody>
      </p:sp>
      <p:sp>
        <p:nvSpPr>
          <p:cNvPr id="4" name="Marcador de contenido 3">
            <a:extLst>
              <a:ext uri="{FF2B5EF4-FFF2-40B4-BE49-F238E27FC236}">
                <a16:creationId xmlns:a16="http://schemas.microsoft.com/office/drawing/2014/main" id="{E52E56E0-A7D0-ACBE-83CD-D981E836FD7A}"/>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284589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9D00B-3E2A-3834-99AA-1CFE8E4DF03E}"/>
              </a:ext>
            </a:extLst>
          </p:cNvPr>
          <p:cNvSpPr>
            <a:spLocks noGrp="1"/>
          </p:cNvSpPr>
          <p:nvPr>
            <p:ph type="title"/>
          </p:nvPr>
        </p:nvSpPr>
        <p:spPr/>
        <p:txBody>
          <a:bodyPr/>
          <a:lstStyle/>
          <a:p>
            <a:r>
              <a:rPr lang="es-CL" dirty="0"/>
              <a:t>Evaluación de riesgos</a:t>
            </a:r>
          </a:p>
        </p:txBody>
      </p:sp>
      <p:sp>
        <p:nvSpPr>
          <p:cNvPr id="3" name="Marcador de contenido 2">
            <a:extLst>
              <a:ext uri="{FF2B5EF4-FFF2-40B4-BE49-F238E27FC236}">
                <a16:creationId xmlns:a16="http://schemas.microsoft.com/office/drawing/2014/main" id="{BCBB8D6F-600F-B9F8-83E7-3E15BE0670A1}"/>
              </a:ext>
            </a:extLst>
          </p:cNvPr>
          <p:cNvSpPr>
            <a:spLocks noGrp="1"/>
          </p:cNvSpPr>
          <p:nvPr>
            <p:ph sz="half" idx="1"/>
          </p:nvPr>
        </p:nvSpPr>
        <p:spPr/>
        <p:txBody>
          <a:bodyPr/>
          <a:lstStyle/>
          <a:p>
            <a:r>
              <a:rPr lang="es-ES" dirty="0"/>
              <a:t>En esta prueba se incluye un análisis de los riesgos de seguridad observados en la organización. Los riesgos se clasifican en Bajo, Medio y Alto. Esta prueba recomienda controles y medidas para reducir el riesgo.</a:t>
            </a:r>
            <a:endParaRPr lang="es-CL" dirty="0"/>
          </a:p>
        </p:txBody>
      </p:sp>
      <p:sp>
        <p:nvSpPr>
          <p:cNvPr id="4" name="Marcador de contenido 3">
            <a:extLst>
              <a:ext uri="{FF2B5EF4-FFF2-40B4-BE49-F238E27FC236}">
                <a16:creationId xmlns:a16="http://schemas.microsoft.com/office/drawing/2014/main" id="{193E6E36-236B-4A58-113D-AE4CDEC03AD7}"/>
              </a:ext>
            </a:extLst>
          </p:cNvPr>
          <p:cNvSpPr>
            <a:spLocks noGrp="1"/>
          </p:cNvSpPr>
          <p:nvPr>
            <p:ph sz="half" idx="2"/>
          </p:nvPr>
        </p:nvSpPr>
        <p:spPr/>
        <p:txBody>
          <a:bodyPr/>
          <a:lstStyle/>
          <a:p>
            <a:endParaRPr lang="es-CL" dirty="0"/>
          </a:p>
        </p:txBody>
      </p:sp>
    </p:spTree>
    <p:extLst>
      <p:ext uri="{BB962C8B-B14F-4D97-AF65-F5344CB8AC3E}">
        <p14:creationId xmlns:p14="http://schemas.microsoft.com/office/powerpoint/2010/main" val="3433626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280</TotalTime>
  <Words>2121</Words>
  <Application>Microsoft Office PowerPoint</Application>
  <PresentationFormat>Widescreen</PresentationFormat>
  <Paragraphs>101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Ion</vt:lpstr>
      <vt:lpstr>Pruebas no funcionales de software</vt:lpstr>
      <vt:lpstr>¿Qué son?</vt:lpstr>
      <vt:lpstr>Tipos de prueba</vt:lpstr>
      <vt:lpstr>Prueba de seguridad</vt:lpstr>
      <vt:lpstr>¿Cuál es su importancia?</vt:lpstr>
      <vt:lpstr>Análisis de vulnerabilidades</vt:lpstr>
      <vt:lpstr>Escaneo de seguridad</vt:lpstr>
      <vt:lpstr>Prueba de penetración</vt:lpstr>
      <vt:lpstr>Evaluación de riesgos</vt:lpstr>
      <vt:lpstr>Auditoría de seguridad</vt:lpstr>
      <vt:lpstr>Piratería ética</vt:lpstr>
      <vt:lpstr>Evaluación de la postura</vt:lpstr>
      <vt:lpstr>Actividad</vt:lpstr>
      <vt:lpstr>¿De que manera podemos realizar una prueba de seguridad?</vt:lpstr>
      <vt:lpstr>¿Qué podemos utilizar para las pruebas de seguridad?</vt:lpstr>
      <vt:lpstr>Pruebas de usabilidad</vt:lpstr>
      <vt:lpstr>Tipos de pruebas de usabilidad</vt:lpstr>
      <vt:lpstr>PowerPoint Presentation</vt:lpstr>
      <vt:lpstr>PowerPoint Presentation</vt:lpstr>
      <vt:lpstr>PowerPoint Presentation</vt:lpstr>
      <vt:lpstr>PowerPoint Presentation</vt:lpstr>
      <vt:lpstr>PowerPoint Presentation</vt:lpstr>
      <vt:lpstr>¿Qué elementos nos son útiles para una prueba de usabilidad?</vt:lpstr>
      <vt:lpstr>Pruebas de rendimiento</vt:lpstr>
      <vt:lpstr>¿Cómo aplicamos?</vt:lpstr>
      <vt:lpstr>Pruebas de rendimiento según metodologías</vt:lpstr>
      <vt:lpstr>Siendo eficaces</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no funcionales de software</dc:title>
  <dc:creator>FELIPE ANTONIO OLIVARES ACUNA</dc:creator>
  <cp:lastModifiedBy>FELIPE ANTONIO OLIVARES ACUNA</cp:lastModifiedBy>
  <cp:revision>12</cp:revision>
  <dcterms:created xsi:type="dcterms:W3CDTF">2022-09-19T22:14:25Z</dcterms:created>
  <dcterms:modified xsi:type="dcterms:W3CDTF">2022-09-21T14:22:58Z</dcterms:modified>
</cp:coreProperties>
</file>