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Thursday, September 8,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23394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Thursday, September 8,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8724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Thursday, September 8,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15255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Thursday, September 8,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096061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Thursday, September 8,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808071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Thursday, September 8,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38935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Thursday, September 8,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‹Nº›</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6499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Thursday, September 8,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306931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Thursday, September 8,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4074768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Thursday, September 8,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94299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Thursday, September 8,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58876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Thursday, September 8,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‹Nº›</a:t>
            </a:fld>
            <a:endParaRPr lang="en-US" sz="800" dirty="0"/>
          </a:p>
        </p:txBody>
      </p:sp>
    </p:spTree>
    <p:extLst>
      <p:ext uri="{BB962C8B-B14F-4D97-AF65-F5344CB8AC3E}">
        <p14:creationId xmlns:p14="http://schemas.microsoft.com/office/powerpoint/2010/main" val="8804025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0" r:id="rId6"/>
    <p:sldLayoutId id="2147483716" r:id="rId7"/>
    <p:sldLayoutId id="2147483717" r:id="rId8"/>
    <p:sldLayoutId id="2147483718" r:id="rId9"/>
    <p:sldLayoutId id="2147483719" r:id="rId10"/>
    <p:sldLayoutId id="214748372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5_1mMoIax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istqb.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a:extLst>
              <a:ext uri="{FF2B5EF4-FFF2-40B4-BE49-F238E27FC236}">
                <a16:creationId xmlns:a16="http://schemas.microsoft.com/office/drawing/2014/main" id="{37927005-9A41-6377-E18E-82F5E92845B1}"/>
              </a:ext>
            </a:extLst>
          </p:cNvPr>
          <p:cNvPicPr>
            <a:picLocks noChangeAspect="1"/>
          </p:cNvPicPr>
          <p:nvPr/>
        </p:nvPicPr>
        <p:blipFill rotWithShape="1">
          <a:blip r:embed="rId2"/>
          <a:srcRect l="4115" r="14590" b="-1"/>
          <a:stretch/>
        </p:blipFill>
        <p:spPr>
          <a:xfrm>
            <a:off x="4038599" y="10"/>
            <a:ext cx="8160026" cy="6875809"/>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51370582-8E4D-D448-222C-7E77A3EA1752}"/>
              </a:ext>
            </a:extLst>
          </p:cNvPr>
          <p:cNvSpPr>
            <a:spLocks noGrp="1"/>
          </p:cNvSpPr>
          <p:nvPr>
            <p:ph type="ctrTitle"/>
          </p:nvPr>
        </p:nvSpPr>
        <p:spPr>
          <a:xfrm>
            <a:off x="463825" y="2950387"/>
            <a:ext cx="3077044" cy="3531403"/>
          </a:xfrm>
        </p:spPr>
        <p:txBody>
          <a:bodyPr anchor="t">
            <a:normAutofit/>
          </a:bodyPr>
          <a:lstStyle/>
          <a:p>
            <a:pPr algn="r"/>
            <a:r>
              <a:rPr lang="es-CL" sz="3200" dirty="0">
                <a:solidFill>
                  <a:schemeClr val="bg1"/>
                </a:solidFill>
              </a:rPr>
              <a:t>Tipos de Pruebas de software</a:t>
            </a:r>
          </a:p>
        </p:txBody>
      </p:sp>
      <p:sp>
        <p:nvSpPr>
          <p:cNvPr id="3" name="Subtítulo 2">
            <a:extLst>
              <a:ext uri="{FF2B5EF4-FFF2-40B4-BE49-F238E27FC236}">
                <a16:creationId xmlns:a16="http://schemas.microsoft.com/office/drawing/2014/main" id="{43D44960-980E-E47C-4535-C6F9036EE3DF}"/>
              </a:ext>
            </a:extLst>
          </p:cNvPr>
          <p:cNvSpPr>
            <a:spLocks noGrp="1"/>
          </p:cNvSpPr>
          <p:nvPr>
            <p:ph type="subTitle" idx="1"/>
          </p:nvPr>
        </p:nvSpPr>
        <p:spPr>
          <a:xfrm>
            <a:off x="642026" y="525970"/>
            <a:ext cx="2937753" cy="1600225"/>
          </a:xfrm>
        </p:spPr>
        <p:txBody>
          <a:bodyPr anchor="b">
            <a:normAutofit/>
          </a:bodyPr>
          <a:lstStyle/>
          <a:p>
            <a:pPr algn="r"/>
            <a:endParaRPr lang="es-CL" sz="1200">
              <a:solidFill>
                <a:schemeClr val="bg1"/>
              </a:solidFill>
            </a:endParaRPr>
          </a:p>
        </p:txBody>
      </p:sp>
    </p:spTree>
    <p:extLst>
      <p:ext uri="{BB962C8B-B14F-4D97-AF65-F5344CB8AC3E}">
        <p14:creationId xmlns:p14="http://schemas.microsoft.com/office/powerpoint/2010/main" val="1866714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8E070-26C4-C5D8-A73A-BDA81B795458}"/>
              </a:ext>
            </a:extLst>
          </p:cNvPr>
          <p:cNvSpPr>
            <a:spLocks noGrp="1"/>
          </p:cNvSpPr>
          <p:nvPr>
            <p:ph type="title"/>
          </p:nvPr>
        </p:nvSpPr>
        <p:spPr/>
        <p:txBody>
          <a:bodyPr/>
          <a:lstStyle/>
          <a:p>
            <a:r>
              <a:rPr lang="es-CL" dirty="0"/>
              <a:t>Pruebas de escritorio</a:t>
            </a:r>
          </a:p>
        </p:txBody>
      </p:sp>
      <p:sp>
        <p:nvSpPr>
          <p:cNvPr id="3" name="Marcador de contenido 2">
            <a:extLst>
              <a:ext uri="{FF2B5EF4-FFF2-40B4-BE49-F238E27FC236}">
                <a16:creationId xmlns:a16="http://schemas.microsoft.com/office/drawing/2014/main" id="{77B28335-299E-2212-7BBA-0B6AE5B54255}"/>
              </a:ext>
            </a:extLst>
          </p:cNvPr>
          <p:cNvSpPr>
            <a:spLocks noGrp="1"/>
          </p:cNvSpPr>
          <p:nvPr>
            <p:ph idx="1"/>
          </p:nvPr>
        </p:nvSpPr>
        <p:spPr/>
        <p:txBody>
          <a:bodyPr/>
          <a:lstStyle/>
          <a:p>
            <a:r>
              <a:rPr lang="es-ES" dirty="0"/>
              <a:t>Las pruebas de escritorio son simulaciones del comportamiento de un algoritmo que permiten determinar la validez del mismo. </a:t>
            </a:r>
          </a:p>
          <a:p>
            <a:r>
              <a:rPr lang="es-ES" dirty="0"/>
              <a:t>Consisten en generar una tabla con tantas columnas como variables tenga el algoritmo y seguir las instrucciones poniendo los valores correspondientes</a:t>
            </a:r>
          </a:p>
          <a:p>
            <a:r>
              <a:rPr lang="es-ES" dirty="0">
                <a:hlinkClick r:id="rId2"/>
              </a:rPr>
              <a:t>Ejemplo</a:t>
            </a:r>
            <a:endParaRPr lang="es-CL" dirty="0"/>
          </a:p>
        </p:txBody>
      </p:sp>
    </p:spTree>
    <p:extLst>
      <p:ext uri="{BB962C8B-B14F-4D97-AF65-F5344CB8AC3E}">
        <p14:creationId xmlns:p14="http://schemas.microsoft.com/office/powerpoint/2010/main" val="98609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B81FE772-EB5B-1B1A-790D-4A13ED521CBE}"/>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Actividad</a:t>
            </a:r>
          </a:p>
        </p:txBody>
      </p:sp>
      <p:sp>
        <p:nvSpPr>
          <p:cNvPr id="3" name="Marcador de contenido 2">
            <a:extLst>
              <a:ext uri="{FF2B5EF4-FFF2-40B4-BE49-F238E27FC236}">
                <a16:creationId xmlns:a16="http://schemas.microsoft.com/office/drawing/2014/main" id="{7349932C-E8A4-4074-C194-DEC876C3DAA0}"/>
              </a:ext>
            </a:extLst>
          </p:cNvPr>
          <p:cNvSpPr>
            <a:spLocks noGrp="1"/>
          </p:cNvSpPr>
          <p:nvPr>
            <p:ph sz="half" idx="1"/>
          </p:nvPr>
        </p:nvSpPr>
        <p:spPr>
          <a:xfrm>
            <a:off x="474243" y="4800600"/>
            <a:ext cx="3230603" cy="1538784"/>
          </a:xfrm>
        </p:spPr>
        <p:txBody>
          <a:bodyPr vert="horz" lIns="0" tIns="0" rIns="0" bIns="0" rtlCol="0">
            <a:normAutofit/>
          </a:bodyPr>
          <a:lstStyle/>
          <a:p>
            <a:pPr marL="0" indent="0" algn="r">
              <a:lnSpc>
                <a:spcPct val="150000"/>
              </a:lnSpc>
              <a:buNone/>
            </a:pPr>
            <a:r>
              <a:rPr lang="en-US" sz="1200" b="1" cap="all" spc="600">
                <a:solidFill>
                  <a:schemeClr val="bg1"/>
                </a:solidFill>
              </a:rPr>
              <a:t>Realice las pruebas de caja negra, caja blanca y escritorio, para el siguiente código</a:t>
            </a:r>
          </a:p>
        </p:txBody>
      </p:sp>
      <p:pic>
        <p:nvPicPr>
          <p:cNvPr id="6" name="Marcador de contenido 5">
            <a:extLst>
              <a:ext uri="{FF2B5EF4-FFF2-40B4-BE49-F238E27FC236}">
                <a16:creationId xmlns:a16="http://schemas.microsoft.com/office/drawing/2014/main" id="{14FDCE9F-C32F-E82E-FB22-49F52BD071D8}"/>
              </a:ext>
            </a:extLst>
          </p:cNvPr>
          <p:cNvPicPr>
            <a:picLocks noGrp="1" noChangeAspect="1"/>
          </p:cNvPicPr>
          <p:nvPr>
            <p:ph sz="half" idx="2"/>
          </p:nvPr>
        </p:nvPicPr>
        <p:blipFill>
          <a:blip r:embed="rId2"/>
          <a:stretch>
            <a:fillRect/>
          </a:stretch>
        </p:blipFill>
        <p:spPr>
          <a:xfrm>
            <a:off x="4503619" y="1083968"/>
            <a:ext cx="7214138" cy="4697578"/>
          </a:xfrm>
          <a:prstGeom prst="rect">
            <a:avLst/>
          </a:prstGeom>
        </p:spPr>
      </p:pic>
    </p:spTree>
    <p:extLst>
      <p:ext uri="{BB962C8B-B14F-4D97-AF65-F5344CB8AC3E}">
        <p14:creationId xmlns:p14="http://schemas.microsoft.com/office/powerpoint/2010/main" val="357837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A63ECA-B108-D34B-1BBE-8213EE3C1340}"/>
              </a:ext>
            </a:extLst>
          </p:cNvPr>
          <p:cNvSpPr>
            <a:spLocks noGrp="1"/>
          </p:cNvSpPr>
          <p:nvPr>
            <p:ph type="title"/>
          </p:nvPr>
        </p:nvSpPr>
        <p:spPr/>
        <p:txBody>
          <a:bodyPr/>
          <a:lstStyle/>
          <a:p>
            <a:r>
              <a:rPr lang="es-CL" dirty="0"/>
              <a:t>Alpha </a:t>
            </a:r>
            <a:r>
              <a:rPr lang="es-CL" dirty="0" err="1"/>
              <a:t>testing</a:t>
            </a:r>
            <a:endParaRPr lang="es-CL" dirty="0"/>
          </a:p>
        </p:txBody>
      </p:sp>
      <p:sp>
        <p:nvSpPr>
          <p:cNvPr id="3" name="Marcador de contenido 2">
            <a:extLst>
              <a:ext uri="{FF2B5EF4-FFF2-40B4-BE49-F238E27FC236}">
                <a16:creationId xmlns:a16="http://schemas.microsoft.com/office/drawing/2014/main" id="{1AE17225-677C-2B19-1FB3-94715E35A34D}"/>
              </a:ext>
            </a:extLst>
          </p:cNvPr>
          <p:cNvSpPr>
            <a:spLocks noGrp="1"/>
          </p:cNvSpPr>
          <p:nvPr>
            <p:ph sz="half" idx="1"/>
          </p:nvPr>
        </p:nvSpPr>
        <p:spPr/>
        <p:txBody>
          <a:bodyPr/>
          <a:lstStyle/>
          <a:p>
            <a:r>
              <a:rPr lang="es-CL" dirty="0"/>
              <a:t>Este tipo de prueba de software que se realiza para identificar errores, antes de que el producto sea liberado a los usuarios reales.</a:t>
            </a:r>
            <a:r>
              <a:rPr lang="es-ES" dirty="0"/>
              <a:t> El objetivo principal de las pruebas alfa es perfeccionar el producto de software mediante la detección y corrección de errores no detectados por pruebas anteriores.</a:t>
            </a:r>
            <a:endParaRPr lang="es-CL" dirty="0"/>
          </a:p>
        </p:txBody>
      </p:sp>
      <p:sp>
        <p:nvSpPr>
          <p:cNvPr id="4" name="Marcador de contenido 3">
            <a:extLst>
              <a:ext uri="{FF2B5EF4-FFF2-40B4-BE49-F238E27FC236}">
                <a16:creationId xmlns:a16="http://schemas.microsoft.com/office/drawing/2014/main" id="{2980F2EE-9A3F-51F6-FA92-62F677EFB183}"/>
              </a:ext>
            </a:extLst>
          </p:cNvPr>
          <p:cNvSpPr>
            <a:spLocks noGrp="1"/>
          </p:cNvSpPr>
          <p:nvPr>
            <p:ph sz="half" idx="2"/>
          </p:nvPr>
        </p:nvSpPr>
        <p:spPr/>
        <p:txBody>
          <a:bodyPr/>
          <a:lstStyle/>
          <a:p>
            <a:endParaRPr lang="es-CL"/>
          </a:p>
        </p:txBody>
      </p:sp>
    </p:spTree>
    <p:extLst>
      <p:ext uri="{BB962C8B-B14F-4D97-AF65-F5344CB8AC3E}">
        <p14:creationId xmlns:p14="http://schemas.microsoft.com/office/powerpoint/2010/main" val="885783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3F8363-46F1-421A-EAEC-ACCE2E62BB24}"/>
              </a:ext>
            </a:extLst>
          </p:cNvPr>
          <p:cNvSpPr>
            <a:spLocks noGrp="1"/>
          </p:cNvSpPr>
          <p:nvPr>
            <p:ph type="title"/>
          </p:nvPr>
        </p:nvSpPr>
        <p:spPr/>
        <p:txBody>
          <a:bodyPr/>
          <a:lstStyle/>
          <a:p>
            <a:r>
              <a:rPr lang="es-CL" dirty="0"/>
              <a:t>Pruebas </a:t>
            </a:r>
            <a:r>
              <a:rPr lang="es-CL" dirty="0" err="1"/>
              <a:t>alpha</a:t>
            </a:r>
            <a:endParaRPr lang="es-CL" dirty="0"/>
          </a:p>
        </p:txBody>
      </p:sp>
      <p:sp>
        <p:nvSpPr>
          <p:cNvPr id="3" name="Marcador de contenido 2">
            <a:extLst>
              <a:ext uri="{FF2B5EF4-FFF2-40B4-BE49-F238E27FC236}">
                <a16:creationId xmlns:a16="http://schemas.microsoft.com/office/drawing/2014/main" id="{F4C42F78-1FE7-C50D-7F7A-6B4913BAF2DB}"/>
              </a:ext>
            </a:extLst>
          </p:cNvPr>
          <p:cNvSpPr>
            <a:spLocks noGrp="1"/>
          </p:cNvSpPr>
          <p:nvPr>
            <p:ph idx="1"/>
          </p:nvPr>
        </p:nvSpPr>
        <p:spPr/>
        <p:txBody>
          <a:bodyPr/>
          <a:lstStyle/>
          <a:p>
            <a:r>
              <a:rPr lang="es-ES" dirty="0"/>
              <a:t>El primer paso de la prueba lo realizan desarrolladores internos. Utilizan depuradores de hardware o software de depuración. El objetivo es detectar errores rápidamente. Por lo general, al realizar una prueba alfa, un evaluador se encontrará con muchos errores, fallas, funciones faltantes y muelles.</a:t>
            </a:r>
          </a:p>
          <a:p>
            <a:r>
              <a:rPr lang="es-ES" dirty="0"/>
              <a:t>Mientras que el equipo de control de calidad del software realiza la segunda fase de las pruebas alfa, para realizar más pruebas en un entorno. </a:t>
            </a:r>
            <a:endParaRPr lang="es-CL" dirty="0"/>
          </a:p>
        </p:txBody>
      </p:sp>
    </p:spTree>
    <p:extLst>
      <p:ext uri="{BB962C8B-B14F-4D97-AF65-F5344CB8AC3E}">
        <p14:creationId xmlns:p14="http://schemas.microsoft.com/office/powerpoint/2010/main" val="3286205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63B748-078C-AB7A-E613-BE9C4E216D4A}"/>
              </a:ext>
            </a:extLst>
          </p:cNvPr>
          <p:cNvSpPr>
            <a:spLocks noGrp="1"/>
          </p:cNvSpPr>
          <p:nvPr>
            <p:ph type="title"/>
          </p:nvPr>
        </p:nvSpPr>
        <p:spPr/>
        <p:txBody>
          <a:bodyPr/>
          <a:lstStyle/>
          <a:p>
            <a:r>
              <a:rPr lang="es-CL" dirty="0"/>
              <a:t> </a:t>
            </a:r>
          </a:p>
        </p:txBody>
      </p:sp>
      <p:sp>
        <p:nvSpPr>
          <p:cNvPr id="3" name="Marcador de contenido 2">
            <a:extLst>
              <a:ext uri="{FF2B5EF4-FFF2-40B4-BE49-F238E27FC236}">
                <a16:creationId xmlns:a16="http://schemas.microsoft.com/office/drawing/2014/main" id="{BB4053BF-56D3-AC21-D618-317D7D477558}"/>
              </a:ext>
            </a:extLst>
          </p:cNvPr>
          <p:cNvSpPr>
            <a:spLocks noGrp="1"/>
          </p:cNvSpPr>
          <p:nvPr>
            <p:ph idx="1"/>
          </p:nvPr>
        </p:nvSpPr>
        <p:spPr/>
        <p:txBody>
          <a:bodyPr>
            <a:normAutofit fontScale="77500" lnSpcReduction="20000"/>
          </a:bodyPr>
          <a:lstStyle/>
          <a:p>
            <a:r>
              <a:rPr lang="es-ES" dirty="0"/>
              <a:t>Las pruebas alfa en el entorno del laboratorio de pruebas generalmente se realizan en un sistema separado. En esta técnica, un gerente de proyecto colabora con el desarrollador para definir objetivos específicos para las pruebas alfa y para integrar los resultados en los planes de proyectos emergentes.</a:t>
            </a:r>
          </a:p>
          <a:p>
            <a:r>
              <a:rPr lang="es-ES" dirty="0"/>
              <a:t>Por lo tanto, un prototipo se prueba alfa, se pueden ignorar las pruebas de confiabilidad en profundidad, las pruebas de instalación y las pruebas de documentación.</a:t>
            </a:r>
          </a:p>
          <a:p>
            <a:r>
              <a:rPr lang="es-ES" dirty="0"/>
              <a:t>Una buena prueba alfa debe estar bien definida Plan de prueba con casos de prueba completos. Varias actividades relacionadas con las pruebas alfa incluyen defectos de registro, reparación de defectos, reexamen, algunas repeticiones, etc. Si bien las pruebas Alpha no son completamente funcionales, el personal de control de calidad debe asegurarse de que todo lo que esté a mano se pruebe a fondo, especialmente aquellos que deben enviarse al cliente.</a:t>
            </a:r>
          </a:p>
          <a:p>
            <a:r>
              <a:rPr lang="es-ES" dirty="0"/>
              <a:t>También se recomienda enviar un correo electrónico al cliente indicando todos los detalles sobre la prueba para informar al cliente sobre el estado actual del software.</a:t>
            </a:r>
            <a:endParaRPr lang="es-CL" dirty="0"/>
          </a:p>
        </p:txBody>
      </p:sp>
    </p:spTree>
    <p:extLst>
      <p:ext uri="{BB962C8B-B14F-4D97-AF65-F5344CB8AC3E}">
        <p14:creationId xmlns:p14="http://schemas.microsoft.com/office/powerpoint/2010/main" val="4278153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7E3186-1858-E833-6E5D-CDE6FBEB6DF9}"/>
              </a:ext>
            </a:extLst>
          </p:cNvPr>
          <p:cNvSpPr>
            <a:spLocks noGrp="1"/>
          </p:cNvSpPr>
          <p:nvPr>
            <p:ph type="title"/>
          </p:nvPr>
        </p:nvSpPr>
        <p:spPr/>
        <p:txBody>
          <a:bodyPr/>
          <a:lstStyle/>
          <a:p>
            <a:r>
              <a:rPr lang="es-CL" dirty="0"/>
              <a:t> </a:t>
            </a:r>
          </a:p>
        </p:txBody>
      </p:sp>
      <p:sp>
        <p:nvSpPr>
          <p:cNvPr id="3" name="Marcador de contenido 2">
            <a:extLst>
              <a:ext uri="{FF2B5EF4-FFF2-40B4-BE49-F238E27FC236}">
                <a16:creationId xmlns:a16="http://schemas.microsoft.com/office/drawing/2014/main" id="{69A4D6BE-AA70-E471-93E6-3564D2092E62}"/>
              </a:ext>
            </a:extLst>
          </p:cNvPr>
          <p:cNvSpPr>
            <a:spLocks noGrp="1"/>
          </p:cNvSpPr>
          <p:nvPr>
            <p:ph idx="1"/>
          </p:nvPr>
        </p:nvSpPr>
        <p:spPr/>
        <p:txBody>
          <a:bodyPr/>
          <a:lstStyle/>
          <a:p>
            <a:r>
              <a:rPr lang="es-ES" dirty="0"/>
              <a:t>Realizar una prueba alfa de manera efectiva para las pruebas de software, primero debemos revisar la especificación de diseño y los requisitos funcionales, luego desarrollar un plan de prueba integral y casos de prueba, luego ejecutar el plan de prueba para encontrar los defectos de registro y los defectos, así corregirlos y finalmente volver a examinar cuando Los problemas se resuelven para el buen funcionamiento del software.</a:t>
            </a:r>
            <a:endParaRPr lang="es-CL" dirty="0"/>
          </a:p>
        </p:txBody>
      </p:sp>
    </p:spTree>
    <p:extLst>
      <p:ext uri="{BB962C8B-B14F-4D97-AF65-F5344CB8AC3E}">
        <p14:creationId xmlns:p14="http://schemas.microsoft.com/office/powerpoint/2010/main" val="3393885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460FD5-BAF0-6D83-6EBE-947D4B2EC668}"/>
              </a:ext>
            </a:extLst>
          </p:cNvPr>
          <p:cNvSpPr>
            <a:spLocks noGrp="1"/>
          </p:cNvSpPr>
          <p:nvPr>
            <p:ph type="title"/>
          </p:nvPr>
        </p:nvSpPr>
        <p:spPr/>
        <p:txBody>
          <a:bodyPr/>
          <a:lstStyle/>
          <a:p>
            <a:r>
              <a:rPr lang="es-CL"/>
              <a:t>Beta testing</a:t>
            </a:r>
            <a:endParaRPr lang="es-CL" dirty="0"/>
          </a:p>
        </p:txBody>
      </p:sp>
      <p:sp>
        <p:nvSpPr>
          <p:cNvPr id="8" name="Marcador de contenido 7">
            <a:extLst>
              <a:ext uri="{FF2B5EF4-FFF2-40B4-BE49-F238E27FC236}">
                <a16:creationId xmlns:a16="http://schemas.microsoft.com/office/drawing/2014/main" id="{5FFCAD2F-F687-DC65-8E05-A829E0E8A75A}"/>
              </a:ext>
            </a:extLst>
          </p:cNvPr>
          <p:cNvSpPr>
            <a:spLocks noGrp="1"/>
          </p:cNvSpPr>
          <p:nvPr>
            <p:ph idx="1"/>
          </p:nvPr>
        </p:nvSpPr>
        <p:spPr/>
        <p:txBody>
          <a:bodyPr>
            <a:normAutofit/>
          </a:bodyPr>
          <a:lstStyle/>
          <a:p>
            <a:r>
              <a:rPr lang="es-ES" dirty="0"/>
              <a:t>Se trata de la fase siguiente a las pruebas y, por muy bueno que sea nuestro proceso de desarrollo, siempre hay que realizarla, dado que, en la mayoría de los casos, hay fallos que no se descubren en las primeras fases de producto.</a:t>
            </a:r>
          </a:p>
          <a:p>
            <a:r>
              <a:rPr lang="es-ES" dirty="0"/>
              <a:t>Otra característica del Beta </a:t>
            </a:r>
            <a:r>
              <a:rPr lang="es-ES" dirty="0" err="1"/>
              <a:t>Testing</a:t>
            </a:r>
            <a:r>
              <a:rPr lang="es-ES" dirty="0"/>
              <a:t> es que lo lleve a cabo gente que no haya desarrollado el producto en sí. </a:t>
            </a:r>
          </a:p>
          <a:p>
            <a:r>
              <a:rPr lang="es-ES" dirty="0"/>
              <a:t>Dependiendo de la naturaleza del software podría, por ejemplo, ser realizada por compañeros de trabajo, clientes reales o por una combinación de ambos.</a:t>
            </a:r>
          </a:p>
        </p:txBody>
      </p:sp>
    </p:spTree>
    <p:extLst>
      <p:ext uri="{BB962C8B-B14F-4D97-AF65-F5344CB8AC3E}">
        <p14:creationId xmlns:p14="http://schemas.microsoft.com/office/powerpoint/2010/main" val="2427175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7E4F16-4D9A-A935-9BDF-CAA6A1557503}"/>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70AF2F0B-36CC-6DFF-0AA9-AE3711964F84}"/>
              </a:ext>
            </a:extLst>
          </p:cNvPr>
          <p:cNvSpPr>
            <a:spLocks noGrp="1"/>
          </p:cNvSpPr>
          <p:nvPr>
            <p:ph idx="1"/>
          </p:nvPr>
        </p:nvSpPr>
        <p:spPr/>
        <p:txBody>
          <a:bodyPr/>
          <a:lstStyle/>
          <a:p>
            <a:r>
              <a:rPr lang="es-ES" dirty="0"/>
              <a:t>Por ejemplo: Android permite en muchas ocasiones que los usuarios puedan apuntarse a su programa de betas, con lo que reciben las actualizaciones antes que nadie. Para compensar, cuando llega un nuevo software lo hace plagado de errores que los usuarios deben reportar a Google para que sean corregidos.</a:t>
            </a:r>
            <a:endParaRPr lang="es-CL" dirty="0"/>
          </a:p>
        </p:txBody>
      </p:sp>
    </p:spTree>
    <p:extLst>
      <p:ext uri="{BB962C8B-B14F-4D97-AF65-F5344CB8AC3E}">
        <p14:creationId xmlns:p14="http://schemas.microsoft.com/office/powerpoint/2010/main" val="3185663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94889-E7B8-DAB9-2392-F95E4C8245D6}"/>
              </a:ext>
            </a:extLst>
          </p:cNvPr>
          <p:cNvSpPr>
            <a:spLocks noGrp="1"/>
          </p:cNvSpPr>
          <p:nvPr>
            <p:ph type="title"/>
          </p:nvPr>
        </p:nvSpPr>
        <p:spPr/>
        <p:txBody>
          <a:bodyPr/>
          <a:lstStyle/>
          <a:p>
            <a:r>
              <a:rPr lang="es-CL" dirty="0"/>
              <a:t>Prueba de compatibilidad</a:t>
            </a:r>
          </a:p>
        </p:txBody>
      </p:sp>
      <p:sp>
        <p:nvSpPr>
          <p:cNvPr id="3" name="Marcador de contenido 2">
            <a:extLst>
              <a:ext uri="{FF2B5EF4-FFF2-40B4-BE49-F238E27FC236}">
                <a16:creationId xmlns:a16="http://schemas.microsoft.com/office/drawing/2014/main" id="{EEE376AB-E8D8-0429-794E-840FBD849CC6}"/>
              </a:ext>
            </a:extLst>
          </p:cNvPr>
          <p:cNvSpPr>
            <a:spLocks noGrp="1"/>
          </p:cNvSpPr>
          <p:nvPr>
            <p:ph idx="1"/>
          </p:nvPr>
        </p:nvSpPr>
        <p:spPr/>
        <p:txBody>
          <a:bodyPr>
            <a:normAutofit lnSpcReduction="10000"/>
          </a:bodyPr>
          <a:lstStyle/>
          <a:p>
            <a:r>
              <a:rPr lang="es-ES" dirty="0"/>
              <a:t>El término prueba de compatibilidad de dispositivos se refiere a la verificación del software o la aplicación móvil para ver si funciona perfectamente en una variedad de dispositivos, entornos de red, versiones de navegador y sistemas operativos. Es una prueba no funcional y solo se realiza después de la fase de estabilización del software.</a:t>
            </a:r>
          </a:p>
          <a:p>
            <a:r>
              <a:rPr lang="es-ES" dirty="0"/>
              <a:t>Las pruebas de compatibilidad son una tarea que requiere mucho tiempo y esfuerzo, ya que deben ejecutarse en diferentes plataformas y dispositivos. Pero para que no te pierdas nada, hemos dividido todo el proceso en cuatro pasos principales.</a:t>
            </a:r>
            <a:endParaRPr lang="es-CL" dirty="0"/>
          </a:p>
        </p:txBody>
      </p:sp>
    </p:spTree>
    <p:extLst>
      <p:ext uri="{BB962C8B-B14F-4D97-AF65-F5344CB8AC3E}">
        <p14:creationId xmlns:p14="http://schemas.microsoft.com/office/powerpoint/2010/main" val="3851506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D28A2-CCF5-2714-486C-07B7D664B710}"/>
              </a:ext>
            </a:extLst>
          </p:cNvPr>
          <p:cNvSpPr>
            <a:spLocks noGrp="1"/>
          </p:cNvSpPr>
          <p:nvPr>
            <p:ph type="title"/>
          </p:nvPr>
        </p:nvSpPr>
        <p:spPr/>
        <p:txBody>
          <a:bodyPr/>
          <a:lstStyle/>
          <a:p>
            <a:r>
              <a:rPr lang="es-CL" dirty="0"/>
              <a:t>Pasos para prueba de compatibilidad</a:t>
            </a:r>
          </a:p>
        </p:txBody>
      </p:sp>
      <p:sp>
        <p:nvSpPr>
          <p:cNvPr id="3" name="Marcador de contenido 2">
            <a:extLst>
              <a:ext uri="{FF2B5EF4-FFF2-40B4-BE49-F238E27FC236}">
                <a16:creationId xmlns:a16="http://schemas.microsoft.com/office/drawing/2014/main" id="{FB01312B-2B52-ACAB-1FD4-4EE8C2524FDC}"/>
              </a:ext>
            </a:extLst>
          </p:cNvPr>
          <p:cNvSpPr>
            <a:spLocks noGrp="1"/>
          </p:cNvSpPr>
          <p:nvPr>
            <p:ph idx="1"/>
          </p:nvPr>
        </p:nvSpPr>
        <p:spPr/>
        <p:txBody>
          <a:bodyPr>
            <a:normAutofit fontScale="77500" lnSpcReduction="20000"/>
          </a:bodyPr>
          <a:lstStyle/>
          <a:p>
            <a:r>
              <a:rPr lang="es-ES" dirty="0"/>
              <a:t>Diseñar y configurar un caso de prueba: Este es el paso inicial, en el que tenemos que diseñar casos de prueba para analizar cómo se comporta el software o la aplicación móvil en diferentes entornos, sistemas operativos, dispositivos, navegadores y plataformas.</a:t>
            </a:r>
          </a:p>
          <a:p>
            <a:r>
              <a:rPr lang="es-ES" dirty="0"/>
              <a:t>Establecer el entorno: Para preparar el entorno, hay que reunir todos los recursos y equipos importantes necesarios para la prueba de compatibilidad. Después de fijar la versión necesaria del dispositivo, el equipo de pruebas debe cargar la versión de prueba de la aplicación en cada entorno.</a:t>
            </a:r>
          </a:p>
          <a:p>
            <a:r>
              <a:rPr lang="es-ES" dirty="0"/>
              <a:t>Ejecutar: Después de la configuración, es el momento de iniciar la ejecución. Según las directrices, utiliza casos de prueba y pruébalos en todos los dispositivos. Es fundamental registrar los resultados y trabajar en los errores y defectos, si el equipo encuentra alguno.</a:t>
            </a:r>
          </a:p>
          <a:p>
            <a:r>
              <a:rPr lang="es-ES" dirty="0"/>
              <a:t>Validar: Tras una ejecución satisfactoria, ahora es el momento de validar los resultados. Vuelve a comprobar la aplicación si es necesario.</a:t>
            </a:r>
            <a:endParaRPr lang="es-CL" dirty="0"/>
          </a:p>
        </p:txBody>
      </p:sp>
    </p:spTree>
    <p:extLst>
      <p:ext uri="{BB962C8B-B14F-4D97-AF65-F5344CB8AC3E}">
        <p14:creationId xmlns:p14="http://schemas.microsoft.com/office/powerpoint/2010/main" val="48016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3AE8C3-8F65-40F4-BABE-E70F38301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alpha val="78000"/>
                </a:schemeClr>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FC4764-B8D5-4F87-95DB-3125B2D12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9728" y="59346"/>
            <a:ext cx="4156527" cy="4037836"/>
          </a:xfrm>
          <a:prstGeom prst="rect">
            <a:avLst/>
          </a:prstGeom>
          <a:gradFill>
            <a:gsLst>
              <a:gs pos="0">
                <a:schemeClr val="accent5">
                  <a:alpha val="47000"/>
                </a:schemeClr>
              </a:gs>
              <a:gs pos="100000">
                <a:schemeClr val="accent4">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1654F-94F5-497E-8ECF-F2A7E84D6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68313" y="3587284"/>
            <a:ext cx="2501977" cy="4038601"/>
          </a:xfrm>
          <a:prstGeom prst="rect">
            <a:avLst/>
          </a:prstGeom>
          <a:gradFill>
            <a:gsLst>
              <a:gs pos="0">
                <a:schemeClr val="accent5">
                  <a:lumMod val="60000"/>
                  <a:lumOff val="40000"/>
                  <a:alpha val="0"/>
                </a:schemeClr>
              </a:gs>
              <a:gs pos="99000">
                <a:schemeClr val="accent2">
                  <a:alpha val="7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5254" y="969296"/>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58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010B220C-0A9A-F1A2-E269-0DDA99112AB8}"/>
              </a:ext>
            </a:extLst>
          </p:cNvPr>
          <p:cNvSpPr>
            <a:spLocks noGrp="1"/>
          </p:cNvSpPr>
          <p:nvPr>
            <p:ph type="title"/>
          </p:nvPr>
        </p:nvSpPr>
        <p:spPr>
          <a:xfrm>
            <a:off x="409518" y="586855"/>
            <a:ext cx="3258570" cy="3387497"/>
          </a:xfrm>
        </p:spPr>
        <p:txBody>
          <a:bodyPr anchor="b">
            <a:normAutofit/>
          </a:bodyPr>
          <a:lstStyle/>
          <a:p>
            <a:pPr algn="r"/>
            <a:r>
              <a:rPr lang="es-CL" sz="3200" dirty="0">
                <a:solidFill>
                  <a:schemeClr val="bg1"/>
                </a:solidFill>
              </a:rPr>
              <a:t>Pruebas estáticas</a:t>
            </a:r>
          </a:p>
        </p:txBody>
      </p:sp>
      <p:sp>
        <p:nvSpPr>
          <p:cNvPr id="3" name="Marcador de contenido 2">
            <a:extLst>
              <a:ext uri="{FF2B5EF4-FFF2-40B4-BE49-F238E27FC236}">
                <a16:creationId xmlns:a16="http://schemas.microsoft.com/office/drawing/2014/main" id="{2A7896A8-074B-4ACC-B613-633085432F76}"/>
              </a:ext>
            </a:extLst>
          </p:cNvPr>
          <p:cNvSpPr>
            <a:spLocks noGrp="1"/>
          </p:cNvSpPr>
          <p:nvPr>
            <p:ph idx="1"/>
          </p:nvPr>
        </p:nvSpPr>
        <p:spPr>
          <a:xfrm>
            <a:off x="4581727" y="833535"/>
            <a:ext cx="3025303" cy="5361991"/>
          </a:xfrm>
        </p:spPr>
        <p:txBody>
          <a:bodyPr anchor="ctr">
            <a:normAutofit/>
          </a:bodyPr>
          <a:lstStyle/>
          <a:p>
            <a:r>
              <a:rPr lang="es-ES" sz="1600" dirty="0"/>
              <a:t>Las pruebas estáticas se realizan en la etapa inicial de desarrollo para evitar errores, ya que es más fácil encontrar fuentes de fallas y se pueden solucionar fácilmente. Los errores que no se pueden encontrar con las pruebas dinámicas se pueden encontrar fácilmente con las pruebas estáticas.</a:t>
            </a:r>
          </a:p>
          <a:p>
            <a:r>
              <a:rPr lang="es-ES" sz="1600" dirty="0"/>
              <a:t>Dentro de las pruebas estáticas podemos encontrar</a:t>
            </a:r>
            <a:endParaRPr lang="es-CL" sz="1600" dirty="0"/>
          </a:p>
        </p:txBody>
      </p:sp>
      <p:pic>
        <p:nvPicPr>
          <p:cNvPr id="5" name="Picture 4" descr="Tablero analógico mostrando información de vuelos">
            <a:extLst>
              <a:ext uri="{FF2B5EF4-FFF2-40B4-BE49-F238E27FC236}">
                <a16:creationId xmlns:a16="http://schemas.microsoft.com/office/drawing/2014/main" id="{70FD81F4-8740-AC3C-FC81-6AD5C43B87B6}"/>
              </a:ext>
            </a:extLst>
          </p:cNvPr>
          <p:cNvPicPr>
            <a:picLocks noChangeAspect="1"/>
          </p:cNvPicPr>
          <p:nvPr/>
        </p:nvPicPr>
        <p:blipFill rotWithShape="1">
          <a:blip r:embed="rId2"/>
          <a:srcRect l="27635" r="32629" b="-1"/>
          <a:stretch/>
        </p:blipFill>
        <p:spPr>
          <a:xfrm>
            <a:off x="8109502" y="10"/>
            <a:ext cx="4082498" cy="6857990"/>
          </a:xfrm>
          <a:prstGeom prst="rect">
            <a:avLst/>
          </a:prstGeom>
        </p:spPr>
      </p:pic>
    </p:spTree>
    <p:extLst>
      <p:ext uri="{BB962C8B-B14F-4D97-AF65-F5344CB8AC3E}">
        <p14:creationId xmlns:p14="http://schemas.microsoft.com/office/powerpoint/2010/main" val="355094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ubos de ensayo con un tubo de ensayo naranja con gotas">
            <a:extLst>
              <a:ext uri="{FF2B5EF4-FFF2-40B4-BE49-F238E27FC236}">
                <a16:creationId xmlns:a16="http://schemas.microsoft.com/office/drawing/2014/main" id="{DCDB61B8-0854-90D9-4DBE-8FAF50FEA46D}"/>
              </a:ext>
            </a:extLst>
          </p:cNvPr>
          <p:cNvPicPr>
            <a:picLocks noChangeAspect="1"/>
          </p:cNvPicPr>
          <p:nvPr/>
        </p:nvPicPr>
        <p:blipFill rotWithShape="1">
          <a:blip r:embed="rId2"/>
          <a:srcRect t="9111" b="8477"/>
          <a:stretch/>
        </p:blipFill>
        <p:spPr>
          <a:xfrm>
            <a:off x="20" y="-1"/>
            <a:ext cx="12191980" cy="6857571"/>
          </a:xfrm>
          <a:prstGeom prst="rect">
            <a:avLst/>
          </a:prstGeom>
        </p:spPr>
      </p:pic>
      <p:sp>
        <p:nvSpPr>
          <p:cNvPr id="12" name="Rectangle 11">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F017D47-4039-0994-705C-EFD7C13CCD35}"/>
              </a:ext>
            </a:extLst>
          </p:cNvPr>
          <p:cNvSpPr>
            <a:spLocks noGrp="1"/>
          </p:cNvSpPr>
          <p:nvPr>
            <p:ph type="ctrTitle"/>
          </p:nvPr>
        </p:nvSpPr>
        <p:spPr>
          <a:xfrm>
            <a:off x="1619534" y="504966"/>
            <a:ext cx="8952932" cy="3043213"/>
          </a:xfrm>
        </p:spPr>
        <p:txBody>
          <a:bodyPr anchor="b">
            <a:normAutofit/>
          </a:bodyPr>
          <a:lstStyle/>
          <a:p>
            <a:r>
              <a:rPr lang="es-CL" dirty="0">
                <a:solidFill>
                  <a:schemeClr val="bg1"/>
                </a:solidFill>
              </a:rPr>
              <a:t>Plan de pruebas</a:t>
            </a:r>
          </a:p>
        </p:txBody>
      </p:sp>
      <p:sp>
        <p:nvSpPr>
          <p:cNvPr id="4" name="Subtítulo 3">
            <a:extLst>
              <a:ext uri="{FF2B5EF4-FFF2-40B4-BE49-F238E27FC236}">
                <a16:creationId xmlns:a16="http://schemas.microsoft.com/office/drawing/2014/main" id="{BE3B2866-D78B-D5E6-9C1A-B44EE78E8B33}"/>
              </a:ext>
            </a:extLst>
          </p:cNvPr>
          <p:cNvSpPr>
            <a:spLocks noGrp="1"/>
          </p:cNvSpPr>
          <p:nvPr>
            <p:ph type="subTitle" idx="1"/>
          </p:nvPr>
        </p:nvSpPr>
        <p:spPr>
          <a:xfrm>
            <a:off x="2950191" y="3749746"/>
            <a:ext cx="6291618" cy="2208321"/>
          </a:xfrm>
        </p:spPr>
        <p:txBody>
          <a:bodyPr anchor="t">
            <a:normAutofit/>
          </a:bodyPr>
          <a:lstStyle/>
          <a:p>
            <a:endParaRPr lang="es-CL">
              <a:solidFill>
                <a:schemeClr val="bg1"/>
              </a:solidFill>
            </a:endParaRPr>
          </a:p>
        </p:txBody>
      </p:sp>
    </p:spTree>
    <p:extLst>
      <p:ext uri="{BB962C8B-B14F-4D97-AF65-F5344CB8AC3E}">
        <p14:creationId xmlns:p14="http://schemas.microsoft.com/office/powerpoint/2010/main" val="3251151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634B74-BC68-FF5F-DE2F-5ED57F86A189}"/>
              </a:ext>
            </a:extLst>
          </p:cNvPr>
          <p:cNvSpPr>
            <a:spLocks noGrp="1"/>
          </p:cNvSpPr>
          <p:nvPr>
            <p:ph type="title"/>
          </p:nvPr>
        </p:nvSpPr>
        <p:spPr/>
        <p:txBody>
          <a:bodyPr/>
          <a:lstStyle/>
          <a:p>
            <a:r>
              <a:rPr lang="es-CL" dirty="0"/>
              <a:t>¿En que consisten?</a:t>
            </a:r>
          </a:p>
        </p:txBody>
      </p:sp>
      <p:sp>
        <p:nvSpPr>
          <p:cNvPr id="3" name="Marcador de contenido 2">
            <a:extLst>
              <a:ext uri="{FF2B5EF4-FFF2-40B4-BE49-F238E27FC236}">
                <a16:creationId xmlns:a16="http://schemas.microsoft.com/office/drawing/2014/main" id="{EFBB5667-E3B1-9F53-7858-F111596F4367}"/>
              </a:ext>
            </a:extLst>
          </p:cNvPr>
          <p:cNvSpPr>
            <a:spLocks noGrp="1"/>
          </p:cNvSpPr>
          <p:nvPr>
            <p:ph idx="1"/>
          </p:nvPr>
        </p:nvSpPr>
        <p:spPr/>
        <p:txBody>
          <a:bodyPr/>
          <a:lstStyle/>
          <a:p>
            <a:r>
              <a:rPr lang="es-ES" dirty="0"/>
              <a:t>El plan de pruebas de software se elabora para atender los objetivos de calidad en un desarrollo de sistemas, encargándose de definir aspectos como por ejemplo los módulos o funcionalidades sujeto de verificación, tipos de pruebas, entornos, recursos asignados, entre otros aspectos.</a:t>
            </a:r>
            <a:endParaRPr lang="es-CL" dirty="0"/>
          </a:p>
        </p:txBody>
      </p:sp>
    </p:spTree>
    <p:extLst>
      <p:ext uri="{BB962C8B-B14F-4D97-AF65-F5344CB8AC3E}">
        <p14:creationId xmlns:p14="http://schemas.microsoft.com/office/powerpoint/2010/main" val="1890011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236563-36DC-72B3-F51C-5B5C81C0EE83}"/>
              </a:ext>
            </a:extLst>
          </p:cNvPr>
          <p:cNvSpPr>
            <a:spLocks noGrp="1"/>
          </p:cNvSpPr>
          <p:nvPr>
            <p:ph type="title"/>
          </p:nvPr>
        </p:nvSpPr>
        <p:spPr/>
        <p:txBody>
          <a:bodyPr/>
          <a:lstStyle/>
          <a:p>
            <a:r>
              <a:rPr lang="es-ES" dirty="0"/>
              <a:t>Analizar los requerimientos de desarrollo de software</a:t>
            </a:r>
            <a:endParaRPr lang="es-CL" dirty="0"/>
          </a:p>
        </p:txBody>
      </p:sp>
      <p:sp>
        <p:nvSpPr>
          <p:cNvPr id="3" name="Marcador de contenido 2">
            <a:extLst>
              <a:ext uri="{FF2B5EF4-FFF2-40B4-BE49-F238E27FC236}">
                <a16:creationId xmlns:a16="http://schemas.microsoft.com/office/drawing/2014/main" id="{3FEF1755-E311-5759-0329-9C84670AFD47}"/>
              </a:ext>
            </a:extLst>
          </p:cNvPr>
          <p:cNvSpPr>
            <a:spLocks noGrp="1"/>
          </p:cNvSpPr>
          <p:nvPr>
            <p:ph idx="1"/>
          </p:nvPr>
        </p:nvSpPr>
        <p:spPr/>
        <p:txBody>
          <a:bodyPr>
            <a:normAutofit fontScale="92500" lnSpcReduction="20000"/>
          </a:bodyPr>
          <a:lstStyle/>
          <a:p>
            <a:r>
              <a:rPr lang="es-ES" dirty="0"/>
              <a:t>Para elaborar un plan de pruebas de software lo primero que se debe hacer es entender los requerimientos de usuario que componen la iteración o proyecto, que son el sujeto de la verificación de calidad que se va a realizar.</a:t>
            </a:r>
          </a:p>
          <a:p>
            <a:r>
              <a:rPr lang="es-ES" dirty="0"/>
              <a:t>Se deberá analizar toda la información de la ingeniería de requisitos, tales como:</a:t>
            </a:r>
          </a:p>
          <a:p>
            <a:pPr lvl="1"/>
            <a:r>
              <a:rPr lang="es-ES" dirty="0"/>
              <a:t>especificaciones y diseño funcional</a:t>
            </a:r>
          </a:p>
          <a:p>
            <a:pPr lvl="1"/>
            <a:r>
              <a:rPr lang="es-ES" dirty="0"/>
              <a:t>requisitos no funcionales</a:t>
            </a:r>
          </a:p>
          <a:p>
            <a:pPr lvl="1"/>
            <a:r>
              <a:rPr lang="es-ES" dirty="0"/>
              <a:t>casos de uso</a:t>
            </a:r>
          </a:p>
          <a:p>
            <a:pPr lvl="1"/>
            <a:r>
              <a:rPr lang="es-ES" dirty="0"/>
              <a:t>historias de usuario entre otra documentación.</a:t>
            </a:r>
          </a:p>
          <a:p>
            <a:r>
              <a:rPr lang="es-ES" dirty="0"/>
              <a:t>También es muy importante realizar entrevistas con el equipo encargado de la ingeniería de requisitos para aclarar dudas y ampliar la información que sea necesaria.</a:t>
            </a:r>
            <a:endParaRPr lang="es-CL" dirty="0"/>
          </a:p>
        </p:txBody>
      </p:sp>
    </p:spTree>
    <p:extLst>
      <p:ext uri="{BB962C8B-B14F-4D97-AF65-F5344CB8AC3E}">
        <p14:creationId xmlns:p14="http://schemas.microsoft.com/office/powerpoint/2010/main" val="2066378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DE4ACF-49B3-403F-5FCB-DA221F0285E3}"/>
              </a:ext>
            </a:extLst>
          </p:cNvPr>
          <p:cNvSpPr>
            <a:spLocks noGrp="1"/>
          </p:cNvSpPr>
          <p:nvPr>
            <p:ph type="title"/>
          </p:nvPr>
        </p:nvSpPr>
        <p:spPr/>
        <p:txBody>
          <a:bodyPr/>
          <a:lstStyle/>
          <a:p>
            <a:r>
              <a:rPr lang="es-ES" dirty="0"/>
              <a:t>Identificar las funcionalidades nuevas a probar</a:t>
            </a:r>
            <a:endParaRPr lang="es-CL" dirty="0"/>
          </a:p>
        </p:txBody>
      </p:sp>
      <p:sp>
        <p:nvSpPr>
          <p:cNvPr id="3" name="Marcador de contenido 2">
            <a:extLst>
              <a:ext uri="{FF2B5EF4-FFF2-40B4-BE49-F238E27FC236}">
                <a16:creationId xmlns:a16="http://schemas.microsoft.com/office/drawing/2014/main" id="{1BB7AD7C-621F-61EA-DC3C-6C01292E502F}"/>
              </a:ext>
            </a:extLst>
          </p:cNvPr>
          <p:cNvSpPr>
            <a:spLocks noGrp="1"/>
          </p:cNvSpPr>
          <p:nvPr>
            <p:ph idx="1"/>
          </p:nvPr>
        </p:nvSpPr>
        <p:spPr/>
        <p:txBody>
          <a:bodyPr>
            <a:normAutofit/>
          </a:bodyPr>
          <a:lstStyle/>
          <a:p>
            <a:r>
              <a:rPr lang="es-ES" dirty="0"/>
              <a:t>A partir de la documentación del análisis de requisitos y de las entrevistas con el equipo de ingeniería de requisito y desarrollo, se debe identificar e incluir en el plan de pruebas de software esta lista de las funcionalidades.</a:t>
            </a:r>
          </a:p>
          <a:p>
            <a:r>
              <a:rPr lang="es-ES" dirty="0"/>
              <a:t>En el caso de desarrollos de software integrados a un sistema existente es necesario revisar con los analistas de negocio y también con los arquitectos de software las funcionalidades que forman parte del desarrollo de software, en todas las capas de la arquitectura.</a:t>
            </a:r>
            <a:endParaRPr lang="es-CL" dirty="0"/>
          </a:p>
        </p:txBody>
      </p:sp>
    </p:spTree>
    <p:extLst>
      <p:ext uri="{BB962C8B-B14F-4D97-AF65-F5344CB8AC3E}">
        <p14:creationId xmlns:p14="http://schemas.microsoft.com/office/powerpoint/2010/main" val="3949332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D035E-C42C-CA93-B12F-161CF368C04E}"/>
              </a:ext>
            </a:extLst>
          </p:cNvPr>
          <p:cNvSpPr>
            <a:spLocks noGrp="1"/>
          </p:cNvSpPr>
          <p:nvPr>
            <p:ph type="title"/>
          </p:nvPr>
        </p:nvSpPr>
        <p:spPr/>
        <p:txBody>
          <a:bodyPr>
            <a:normAutofit/>
          </a:bodyPr>
          <a:lstStyle/>
          <a:p>
            <a:r>
              <a:rPr lang="es-ES" dirty="0"/>
              <a:t>Identificar las funcionalidades que deben probarse</a:t>
            </a:r>
            <a:endParaRPr lang="es-CL" dirty="0"/>
          </a:p>
        </p:txBody>
      </p:sp>
      <p:sp>
        <p:nvSpPr>
          <p:cNvPr id="3" name="Marcador de contenido 2">
            <a:extLst>
              <a:ext uri="{FF2B5EF4-FFF2-40B4-BE49-F238E27FC236}">
                <a16:creationId xmlns:a16="http://schemas.microsoft.com/office/drawing/2014/main" id="{8A2105C0-7D68-B9A8-1CDA-C4ECFF145762}"/>
              </a:ext>
            </a:extLst>
          </p:cNvPr>
          <p:cNvSpPr>
            <a:spLocks noGrp="1"/>
          </p:cNvSpPr>
          <p:nvPr>
            <p:ph idx="1"/>
          </p:nvPr>
        </p:nvSpPr>
        <p:spPr/>
        <p:txBody>
          <a:bodyPr>
            <a:normAutofit fontScale="92500" lnSpcReduction="10000"/>
          </a:bodyPr>
          <a:lstStyle/>
          <a:p>
            <a:r>
              <a:rPr lang="es-ES" dirty="0"/>
              <a:t>Existen dos situaciones que se puede encontrar al identificar estas funcionalidades:</a:t>
            </a:r>
          </a:p>
          <a:p>
            <a:pPr lvl="1"/>
            <a:r>
              <a:rPr lang="es-ES" dirty="0"/>
              <a:t>Funcionalidades modificadas de cara al usuario: Por ejemplo, si una funcionalidad está siendo modificada agregando más pantallas o cambios a su flujo de proceso, debe ser incluida en el plan de pruebas de software.</a:t>
            </a:r>
          </a:p>
          <a:p>
            <a:pPr lvl="1"/>
            <a:r>
              <a:rPr lang="es-ES" dirty="0"/>
              <a:t>Funcionalidades modificadas en sus componentes internos: Son funcionalidades no modificadas de cara al usuario, manteniendo la misma interfaz gráfica y flujo de procesos, sin embargo, si se modifican componentes internos que comparten con otras funcionalidades del sistema, en las capas de lógica de negocio o acceso a datos. Estas deben incluirse en el plan de pruebas de software para determinar a partir de ellas pruebas de regresión a realizar. </a:t>
            </a:r>
            <a:endParaRPr lang="es-CL" dirty="0"/>
          </a:p>
        </p:txBody>
      </p:sp>
    </p:spTree>
    <p:extLst>
      <p:ext uri="{BB962C8B-B14F-4D97-AF65-F5344CB8AC3E}">
        <p14:creationId xmlns:p14="http://schemas.microsoft.com/office/powerpoint/2010/main" val="2805979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778E54-46B2-8A0E-AE41-21AF7307A3A9}"/>
              </a:ext>
            </a:extLst>
          </p:cNvPr>
          <p:cNvSpPr>
            <a:spLocks noGrp="1"/>
          </p:cNvSpPr>
          <p:nvPr>
            <p:ph type="title"/>
          </p:nvPr>
        </p:nvSpPr>
        <p:spPr/>
        <p:txBody>
          <a:bodyPr/>
          <a:lstStyle/>
          <a:p>
            <a:r>
              <a:rPr lang="es-CL" dirty="0"/>
              <a:t>Definir estrategia de pruebas</a:t>
            </a:r>
          </a:p>
        </p:txBody>
      </p:sp>
      <p:sp>
        <p:nvSpPr>
          <p:cNvPr id="3" name="Marcador de contenido 2">
            <a:extLst>
              <a:ext uri="{FF2B5EF4-FFF2-40B4-BE49-F238E27FC236}">
                <a16:creationId xmlns:a16="http://schemas.microsoft.com/office/drawing/2014/main" id="{4405C5E7-057D-8E02-9243-1F83AA404280}"/>
              </a:ext>
            </a:extLst>
          </p:cNvPr>
          <p:cNvSpPr>
            <a:spLocks noGrp="1"/>
          </p:cNvSpPr>
          <p:nvPr>
            <p:ph idx="1"/>
          </p:nvPr>
        </p:nvSpPr>
        <p:spPr/>
        <p:txBody>
          <a:bodyPr/>
          <a:lstStyle/>
          <a:p>
            <a:r>
              <a:rPr lang="es-ES" dirty="0"/>
              <a:t>Consiste básicamente en seleccionar cuáles son los tipos de pruebas de software que se deben realizar.</a:t>
            </a:r>
          </a:p>
          <a:p>
            <a:r>
              <a:rPr lang="es-ES" dirty="0"/>
              <a:t>Es recomendable seguir un marco de referencia para determinar los tipos de prueba, como por ejemplo los tipos de pruebas de software definidos por el </a:t>
            </a:r>
            <a:r>
              <a:rPr lang="es-CL" dirty="0"/>
              <a:t>consejo de calificación internacional sobre </a:t>
            </a:r>
            <a:r>
              <a:rPr lang="es-CL" dirty="0" err="1"/>
              <a:t>testing</a:t>
            </a:r>
            <a:r>
              <a:rPr lang="es-CL" dirty="0"/>
              <a:t> del software </a:t>
            </a:r>
            <a:r>
              <a:rPr lang="es-CL" dirty="0">
                <a:hlinkClick r:id="rId2"/>
              </a:rPr>
              <a:t>ISQTB</a:t>
            </a:r>
            <a:endParaRPr lang="es-CL" dirty="0"/>
          </a:p>
        </p:txBody>
      </p:sp>
    </p:spTree>
    <p:extLst>
      <p:ext uri="{BB962C8B-B14F-4D97-AF65-F5344CB8AC3E}">
        <p14:creationId xmlns:p14="http://schemas.microsoft.com/office/powerpoint/2010/main" val="2348295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37C3A8-43A1-732A-9016-F73267FC18C4}"/>
              </a:ext>
            </a:extLst>
          </p:cNvPr>
          <p:cNvSpPr>
            <a:spLocks noGrp="1"/>
          </p:cNvSpPr>
          <p:nvPr>
            <p:ph type="title"/>
          </p:nvPr>
        </p:nvSpPr>
        <p:spPr/>
        <p:txBody>
          <a:bodyPr/>
          <a:lstStyle/>
          <a:p>
            <a:r>
              <a:rPr lang="es-ES" dirty="0"/>
              <a:t>Definir os criterios de inicio, aceptación y suspensión</a:t>
            </a:r>
            <a:endParaRPr lang="es-CL" dirty="0"/>
          </a:p>
        </p:txBody>
      </p:sp>
      <p:sp>
        <p:nvSpPr>
          <p:cNvPr id="3" name="Marcador de contenido 2">
            <a:extLst>
              <a:ext uri="{FF2B5EF4-FFF2-40B4-BE49-F238E27FC236}">
                <a16:creationId xmlns:a16="http://schemas.microsoft.com/office/drawing/2014/main" id="{7C3CBB46-AE3C-C7A6-C60B-EF48C2FA0C60}"/>
              </a:ext>
            </a:extLst>
          </p:cNvPr>
          <p:cNvSpPr>
            <a:spLocks noGrp="1"/>
          </p:cNvSpPr>
          <p:nvPr>
            <p:ph idx="1"/>
          </p:nvPr>
        </p:nvSpPr>
        <p:spPr/>
        <p:txBody>
          <a:bodyPr>
            <a:normAutofit fontScale="92500"/>
          </a:bodyPr>
          <a:lstStyle/>
          <a:p>
            <a:pPr algn="just"/>
            <a:r>
              <a:rPr lang="es-ES" b="0" i="0" dirty="0">
                <a:solidFill>
                  <a:srgbClr val="54595F"/>
                </a:solidFill>
                <a:effectLst/>
                <a:latin typeface="Montserrat" panose="00000500000000000000" pitchFamily="2" charset="0"/>
              </a:rPr>
              <a:t>Criterios de inicio o reanudación: Estos definen las condiciones que deben cumplirse para dar inicio o reanudar las pruebas. Por ejemplo, en el caso de inicio la condición podría ser la instalación de los componentes de software en el ambiente y que los casos de pruebas de verificación de ambiente sean exitosos.</a:t>
            </a:r>
          </a:p>
          <a:p>
            <a:pPr algn="just"/>
            <a:r>
              <a:rPr lang="es-ES" b="0" i="0" dirty="0">
                <a:solidFill>
                  <a:srgbClr val="54595F"/>
                </a:solidFill>
                <a:effectLst/>
                <a:latin typeface="Montserrat" panose="00000500000000000000" pitchFamily="2" charset="0"/>
              </a:rPr>
              <a:t>Para el caso de la reanudación las condiciones están relacionadas, se determina a partir de cuales criterios de suspensión se presentaron para detener las pruebas. Una vez que estás condiciones ya no existan (sean solventadas) se procede con la reanudación.</a:t>
            </a:r>
          </a:p>
          <a:p>
            <a:endParaRPr lang="es-CL" dirty="0"/>
          </a:p>
        </p:txBody>
      </p:sp>
    </p:spTree>
    <p:extLst>
      <p:ext uri="{BB962C8B-B14F-4D97-AF65-F5344CB8AC3E}">
        <p14:creationId xmlns:p14="http://schemas.microsoft.com/office/powerpoint/2010/main" val="1260650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FB30D-9607-5CFC-30A7-674D79B69213}"/>
              </a:ext>
            </a:extLst>
          </p:cNvPr>
          <p:cNvSpPr>
            <a:spLocks noGrp="1"/>
          </p:cNvSpPr>
          <p:nvPr>
            <p:ph type="title"/>
          </p:nvPr>
        </p:nvSpPr>
        <p:spPr/>
        <p:txBody>
          <a:bodyPr/>
          <a:lstStyle/>
          <a:p>
            <a:r>
              <a:rPr lang="es-CL" dirty="0"/>
              <a:t>Criterios de aceptación o rechazo</a:t>
            </a:r>
          </a:p>
        </p:txBody>
      </p:sp>
      <p:sp>
        <p:nvSpPr>
          <p:cNvPr id="3" name="Marcador de contenido 2">
            <a:extLst>
              <a:ext uri="{FF2B5EF4-FFF2-40B4-BE49-F238E27FC236}">
                <a16:creationId xmlns:a16="http://schemas.microsoft.com/office/drawing/2014/main" id="{A90601A4-A5FA-A191-8B7A-49C632DFA1BD}"/>
              </a:ext>
            </a:extLst>
          </p:cNvPr>
          <p:cNvSpPr>
            <a:spLocks noGrp="1"/>
          </p:cNvSpPr>
          <p:nvPr>
            <p:ph idx="1"/>
          </p:nvPr>
        </p:nvSpPr>
        <p:spPr/>
        <p:txBody>
          <a:bodyPr>
            <a:normAutofit fontScale="92500" lnSpcReduction="10000"/>
          </a:bodyPr>
          <a:lstStyle/>
          <a:p>
            <a:r>
              <a:rPr lang="es-ES" dirty="0"/>
              <a:t>Para definir estos criterios es necesario definir el nivel de tolerancia a fallos de calidad. Si la tolerancia a fallos es muy baja puede definirse como criterio de aceptación que el 100% de los casos de prueba estén sin incidencias. Lograr este margen en todos los casos de prueba principales y casos bordes será muy difícil, y podría comprometer los plazos del proyecto (incrementa los riesgos), pero asegura la calidad del producto.</a:t>
            </a:r>
          </a:p>
          <a:p>
            <a:r>
              <a:rPr lang="es-ES" dirty="0"/>
              <a:t>Por otra parte, puede ser que la intención sea realizar un </a:t>
            </a:r>
            <a:r>
              <a:rPr lang="es-ES" dirty="0" err="1"/>
              <a:t>un</a:t>
            </a:r>
            <a:r>
              <a:rPr lang="es-ES" dirty="0"/>
              <a:t> mínimo producto viable, en ese caso se podría definir como criterio de aceptación el 100% de los casos de prueba principales (</a:t>
            </a:r>
            <a:r>
              <a:rPr lang="es-ES" dirty="0" err="1"/>
              <a:t>core</a:t>
            </a:r>
            <a:r>
              <a:rPr lang="es-ES" dirty="0"/>
              <a:t>) y 20% de casos de prueba no principales.</a:t>
            </a:r>
          </a:p>
          <a:p>
            <a:r>
              <a:rPr lang="es-ES" dirty="0"/>
              <a:t>Una vez logradas las condiciones, se darán por aceptadas las pruebas y el desarrollo de software.</a:t>
            </a:r>
            <a:endParaRPr lang="es-CL" dirty="0"/>
          </a:p>
        </p:txBody>
      </p:sp>
    </p:spTree>
    <p:extLst>
      <p:ext uri="{BB962C8B-B14F-4D97-AF65-F5344CB8AC3E}">
        <p14:creationId xmlns:p14="http://schemas.microsoft.com/office/powerpoint/2010/main" val="2294820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622E2E-7933-FCE6-C7E7-9E4F44D7CE1E}"/>
              </a:ext>
            </a:extLst>
          </p:cNvPr>
          <p:cNvSpPr>
            <a:spLocks noGrp="1"/>
          </p:cNvSpPr>
          <p:nvPr>
            <p:ph type="title"/>
          </p:nvPr>
        </p:nvSpPr>
        <p:spPr/>
        <p:txBody>
          <a:bodyPr/>
          <a:lstStyle/>
          <a:p>
            <a:r>
              <a:rPr lang="es-CL" dirty="0"/>
              <a:t>Criterios de suspensión</a:t>
            </a:r>
          </a:p>
        </p:txBody>
      </p:sp>
      <p:sp>
        <p:nvSpPr>
          <p:cNvPr id="3" name="Marcador de contenido 2">
            <a:extLst>
              <a:ext uri="{FF2B5EF4-FFF2-40B4-BE49-F238E27FC236}">
                <a16:creationId xmlns:a16="http://schemas.microsoft.com/office/drawing/2014/main" id="{7E13A8EC-6D4F-3111-34E8-3BEEADA1F5B2}"/>
              </a:ext>
            </a:extLst>
          </p:cNvPr>
          <p:cNvSpPr>
            <a:spLocks noGrp="1"/>
          </p:cNvSpPr>
          <p:nvPr>
            <p:ph idx="1"/>
          </p:nvPr>
        </p:nvSpPr>
        <p:spPr/>
        <p:txBody>
          <a:bodyPr>
            <a:normAutofit fontScale="92500"/>
          </a:bodyPr>
          <a:lstStyle/>
          <a:p>
            <a:r>
              <a:rPr lang="es-ES" dirty="0"/>
              <a:t>Las condiciones van a depender de los acuerdos de nivel de servicio (</a:t>
            </a:r>
            <a:r>
              <a:rPr lang="es-ES" dirty="0" err="1"/>
              <a:t>SLAs</a:t>
            </a:r>
            <a:r>
              <a:rPr lang="es-ES" dirty="0"/>
              <a:t>) internos de la organización y también de los acuerdos establecidos en cada proyecto individual.</a:t>
            </a:r>
          </a:p>
          <a:p>
            <a:r>
              <a:rPr lang="es-ES" dirty="0"/>
              <a:t>Por ejemplo, si se tiene un equipo de pruebas que comparte su esfuerzo entre varios proyectos, se puede definir un criterio de suspensión exigente, un determinado porcentaje de casos fallidos que resulten en incidencias. Si la condición se cumple, se detienen las pruebas y se dedica el personal a otras actividades</a:t>
            </a:r>
          </a:p>
          <a:p>
            <a:r>
              <a:rPr lang="es-ES" dirty="0"/>
              <a:t>Por otra parte, si se tiene un equipo de pruebas con personal dedicado, el criterio de suspensión puede ser poco exigente, por ejemplo solo ocurriendo si se bloquean por incidencia todos los casos de prueba.</a:t>
            </a:r>
            <a:endParaRPr lang="es-CL" dirty="0"/>
          </a:p>
        </p:txBody>
      </p:sp>
    </p:spTree>
    <p:extLst>
      <p:ext uri="{BB962C8B-B14F-4D97-AF65-F5344CB8AC3E}">
        <p14:creationId xmlns:p14="http://schemas.microsoft.com/office/powerpoint/2010/main" val="2205635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1642F-39FF-D09B-93AC-9C249019E655}"/>
              </a:ext>
            </a:extLst>
          </p:cNvPr>
          <p:cNvSpPr>
            <a:spLocks noGrp="1"/>
          </p:cNvSpPr>
          <p:nvPr>
            <p:ph type="title"/>
          </p:nvPr>
        </p:nvSpPr>
        <p:spPr/>
        <p:txBody>
          <a:bodyPr/>
          <a:lstStyle/>
          <a:p>
            <a:r>
              <a:rPr lang="es-CL" dirty="0"/>
              <a:t>Actividad</a:t>
            </a:r>
          </a:p>
        </p:txBody>
      </p:sp>
      <p:sp>
        <p:nvSpPr>
          <p:cNvPr id="3" name="Marcador de contenido 2">
            <a:extLst>
              <a:ext uri="{FF2B5EF4-FFF2-40B4-BE49-F238E27FC236}">
                <a16:creationId xmlns:a16="http://schemas.microsoft.com/office/drawing/2014/main" id="{3CB50349-5C14-DED3-906F-61ECC36E566A}"/>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208107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D44A12-6CF0-33E1-1504-881575E196C9}"/>
              </a:ext>
            </a:extLst>
          </p:cNvPr>
          <p:cNvSpPr>
            <a:spLocks noGrp="1"/>
          </p:cNvSpPr>
          <p:nvPr>
            <p:ph type="title"/>
          </p:nvPr>
        </p:nvSpPr>
        <p:spPr/>
        <p:txBody>
          <a:bodyPr/>
          <a:lstStyle/>
          <a:p>
            <a:r>
              <a:rPr lang="es-CL" dirty="0"/>
              <a:t>Revisión</a:t>
            </a:r>
          </a:p>
        </p:txBody>
      </p:sp>
      <p:sp>
        <p:nvSpPr>
          <p:cNvPr id="3" name="Marcador de contenido 2">
            <a:extLst>
              <a:ext uri="{FF2B5EF4-FFF2-40B4-BE49-F238E27FC236}">
                <a16:creationId xmlns:a16="http://schemas.microsoft.com/office/drawing/2014/main" id="{1B066AD8-CC27-089D-A69B-B1DF8966ABA1}"/>
              </a:ext>
            </a:extLst>
          </p:cNvPr>
          <p:cNvSpPr>
            <a:spLocks noGrp="1"/>
          </p:cNvSpPr>
          <p:nvPr>
            <p:ph idx="1"/>
          </p:nvPr>
        </p:nvSpPr>
        <p:spPr/>
        <p:txBody>
          <a:bodyPr>
            <a:normAutofit fontScale="77500" lnSpcReduction="20000"/>
          </a:bodyPr>
          <a:lstStyle/>
          <a:p>
            <a:pPr algn="l"/>
            <a:r>
              <a:rPr lang="es-ES" b="0" i="0" dirty="0">
                <a:solidFill>
                  <a:srgbClr val="333333"/>
                </a:solidFill>
                <a:effectLst/>
                <a:latin typeface="Roboto" panose="02000000000000000000" pitchFamily="2" charset="0"/>
              </a:rPr>
              <a:t>En las pruebas estáticas, la revisión es un proceso o técnica que se realiza para encontrar los posibles defectos en el diseño del software. Es un proceso para detectar y eliminar errores y defectos en los diferentes documentos de respaldo, como las especificaciones de requisitos de software. La gente examina los documentos y soluciona errores, redundancias y ambigüedades.</a:t>
            </a:r>
            <a:br>
              <a:rPr lang="es-ES" b="0" i="0" dirty="0">
                <a:solidFill>
                  <a:srgbClr val="333333"/>
                </a:solidFill>
                <a:effectLst/>
                <a:latin typeface="Roboto" panose="02000000000000000000" pitchFamily="2" charset="0"/>
              </a:rPr>
            </a:br>
            <a:r>
              <a:rPr lang="es-ES" b="0" i="0" dirty="0">
                <a:solidFill>
                  <a:srgbClr val="333333"/>
                </a:solidFill>
                <a:effectLst/>
                <a:latin typeface="Roboto" panose="02000000000000000000" pitchFamily="2" charset="0"/>
              </a:rPr>
              <a:t>La revisión es de cuatro tipos:</a:t>
            </a:r>
          </a:p>
          <a:p>
            <a:pPr lvl="1"/>
            <a:r>
              <a:rPr lang="es-ES" b="1" i="0" dirty="0">
                <a:solidFill>
                  <a:srgbClr val="333333"/>
                </a:solidFill>
                <a:effectLst/>
                <a:latin typeface="Roboto" panose="02000000000000000000" pitchFamily="2" charset="0"/>
              </a:rPr>
              <a:t>Informal: </a:t>
            </a:r>
            <a:r>
              <a:rPr lang="es-ES" b="0" i="0" dirty="0">
                <a:solidFill>
                  <a:srgbClr val="333333"/>
                </a:solidFill>
                <a:effectLst/>
                <a:latin typeface="Roboto" panose="02000000000000000000" pitchFamily="2" charset="0"/>
              </a:rPr>
              <a:t>En la revisión informal el creador de los documentos pone los contenidos frente a la audiencia y todos dan su opinión y así se identifican los defectos en una etapa temprana.</a:t>
            </a:r>
          </a:p>
          <a:p>
            <a:pPr lvl="1"/>
            <a:r>
              <a:rPr lang="es-ES" b="1" i="0" dirty="0">
                <a:solidFill>
                  <a:srgbClr val="333333"/>
                </a:solidFill>
                <a:effectLst/>
                <a:latin typeface="Roboto" panose="02000000000000000000" pitchFamily="2" charset="0"/>
              </a:rPr>
              <a:t>Revisión por pares: </a:t>
            </a:r>
            <a:r>
              <a:rPr lang="es-ES" i="0" dirty="0">
                <a:solidFill>
                  <a:srgbClr val="333333"/>
                </a:solidFill>
                <a:effectLst/>
                <a:latin typeface="Roboto" panose="02000000000000000000" pitchFamily="2" charset="0"/>
              </a:rPr>
              <a:t>la revisión por pares significa verificar los documentos de los demás para detectar y corregir los defectos. Básicamente se hace en equipo de compañeros.</a:t>
            </a:r>
          </a:p>
          <a:p>
            <a:pPr lvl="1"/>
            <a:r>
              <a:rPr lang="es-ES" b="1" i="0" dirty="0">
                <a:solidFill>
                  <a:srgbClr val="333333"/>
                </a:solidFill>
                <a:effectLst/>
                <a:latin typeface="Roboto" panose="02000000000000000000" pitchFamily="2" charset="0"/>
              </a:rPr>
              <a:t>Inspección: </a:t>
            </a:r>
            <a:r>
              <a:rPr lang="es-ES" i="0" dirty="0">
                <a:solidFill>
                  <a:srgbClr val="333333"/>
                </a:solidFill>
                <a:effectLst/>
                <a:latin typeface="Roboto" panose="02000000000000000000" pitchFamily="2" charset="0"/>
              </a:rPr>
              <a:t>La</a:t>
            </a:r>
            <a:r>
              <a:rPr lang="es-ES" b="1" i="0" dirty="0">
                <a:solidFill>
                  <a:srgbClr val="333333"/>
                </a:solidFill>
                <a:effectLst/>
                <a:latin typeface="Roboto" panose="02000000000000000000" pitchFamily="2" charset="0"/>
              </a:rPr>
              <a:t> </a:t>
            </a:r>
            <a:r>
              <a:rPr lang="es-ES" b="0" i="0" dirty="0">
                <a:solidFill>
                  <a:srgbClr val="333333"/>
                </a:solidFill>
                <a:effectLst/>
                <a:latin typeface="Roboto" panose="02000000000000000000" pitchFamily="2" charset="0"/>
              </a:rPr>
              <a:t>inspección es básicamente la verificación de documentos de la autoridad superior, como la verificación de las especificaciones de requisitos de software (SRS).</a:t>
            </a:r>
          </a:p>
          <a:p>
            <a:endParaRPr lang="es-CL" dirty="0"/>
          </a:p>
        </p:txBody>
      </p:sp>
    </p:spTree>
    <p:extLst>
      <p:ext uri="{BB962C8B-B14F-4D97-AF65-F5344CB8AC3E}">
        <p14:creationId xmlns:p14="http://schemas.microsoft.com/office/powerpoint/2010/main" val="306538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4F7EC1-D0FB-D130-F632-D81CA1207895}"/>
              </a:ext>
            </a:extLst>
          </p:cNvPr>
          <p:cNvSpPr>
            <a:spLocks noGrp="1"/>
          </p:cNvSpPr>
          <p:nvPr>
            <p:ph type="title"/>
          </p:nvPr>
        </p:nvSpPr>
        <p:spPr/>
        <p:txBody>
          <a:bodyPr/>
          <a:lstStyle/>
          <a:p>
            <a:r>
              <a:rPr lang="es-CL" dirty="0"/>
              <a:t>Análisis estático</a:t>
            </a:r>
          </a:p>
        </p:txBody>
      </p:sp>
      <p:sp>
        <p:nvSpPr>
          <p:cNvPr id="3" name="Marcador de contenido 2">
            <a:extLst>
              <a:ext uri="{FF2B5EF4-FFF2-40B4-BE49-F238E27FC236}">
                <a16:creationId xmlns:a16="http://schemas.microsoft.com/office/drawing/2014/main" id="{7A84123E-EAD4-6729-F093-78D592EA7A70}"/>
              </a:ext>
            </a:extLst>
          </p:cNvPr>
          <p:cNvSpPr>
            <a:spLocks noGrp="1"/>
          </p:cNvSpPr>
          <p:nvPr>
            <p:ph sz="half" idx="1"/>
          </p:nvPr>
        </p:nvSpPr>
        <p:spPr/>
        <p:txBody>
          <a:bodyPr/>
          <a:lstStyle/>
          <a:p>
            <a:r>
              <a:rPr lang="es-ES" dirty="0"/>
              <a:t>Incluye la evaluación de la calidad del código escrito por los desarrolladores. Se utilizan diferentes herramientas para hacer el análisis del código y la comparación del mismo con el estándar.</a:t>
            </a:r>
            <a:endParaRPr lang="es-CL" dirty="0"/>
          </a:p>
        </p:txBody>
      </p:sp>
      <p:sp>
        <p:nvSpPr>
          <p:cNvPr id="4" name="Marcador de contenido 3">
            <a:extLst>
              <a:ext uri="{FF2B5EF4-FFF2-40B4-BE49-F238E27FC236}">
                <a16:creationId xmlns:a16="http://schemas.microsoft.com/office/drawing/2014/main" id="{C3472FC6-25CB-C59D-762B-40B67AD769F0}"/>
              </a:ext>
            </a:extLst>
          </p:cNvPr>
          <p:cNvSpPr>
            <a:spLocks noGrp="1"/>
          </p:cNvSpPr>
          <p:nvPr>
            <p:ph sz="half" idx="2"/>
          </p:nvPr>
        </p:nvSpPr>
        <p:spPr/>
        <p:txBody>
          <a:bodyPr/>
          <a:lstStyle/>
          <a:p>
            <a:r>
              <a:rPr lang="es-CL" dirty="0"/>
              <a:t>El análisis estático permite identificar problemas como:</a:t>
            </a:r>
          </a:p>
          <a:p>
            <a:pPr lvl="1"/>
            <a:r>
              <a:rPr lang="es-CL" dirty="0"/>
              <a:t>Variables no utilizadas</a:t>
            </a:r>
          </a:p>
          <a:p>
            <a:pPr lvl="1"/>
            <a:r>
              <a:rPr lang="es-CL" dirty="0" err="1"/>
              <a:t>Codigo</a:t>
            </a:r>
            <a:r>
              <a:rPr lang="es-CL" dirty="0"/>
              <a:t> muerto</a:t>
            </a:r>
          </a:p>
          <a:p>
            <a:pPr lvl="1"/>
            <a:r>
              <a:rPr lang="es-CL" dirty="0" err="1"/>
              <a:t>Loops</a:t>
            </a:r>
            <a:r>
              <a:rPr lang="es-CL" dirty="0"/>
              <a:t> infinitos</a:t>
            </a:r>
          </a:p>
          <a:p>
            <a:pPr lvl="1"/>
            <a:r>
              <a:rPr lang="es-CL" dirty="0"/>
              <a:t>Variables con valores indefinidos</a:t>
            </a:r>
          </a:p>
          <a:p>
            <a:pPr lvl="1"/>
            <a:r>
              <a:rPr lang="es-CL" dirty="0"/>
              <a:t>Errores de sintaxis</a:t>
            </a:r>
          </a:p>
        </p:txBody>
      </p:sp>
    </p:spTree>
    <p:extLst>
      <p:ext uri="{BB962C8B-B14F-4D97-AF65-F5344CB8AC3E}">
        <p14:creationId xmlns:p14="http://schemas.microsoft.com/office/powerpoint/2010/main" val="3453811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2BADD8FA-4632-8A79-C0DE-0B8A9AB141E2}"/>
              </a:ext>
            </a:extLst>
          </p:cNvPr>
          <p:cNvSpPr>
            <a:spLocks noGrp="1"/>
          </p:cNvSpPr>
          <p:nvPr>
            <p:ph type="title"/>
          </p:nvPr>
        </p:nvSpPr>
        <p:spPr>
          <a:xfrm>
            <a:off x="387927" y="1028701"/>
            <a:ext cx="3248863" cy="3020785"/>
          </a:xfrm>
        </p:spPr>
        <p:txBody>
          <a:bodyPr>
            <a:normAutofit/>
          </a:bodyPr>
          <a:lstStyle/>
          <a:p>
            <a:pPr algn="r"/>
            <a:r>
              <a:rPr lang="es-CL" sz="3200">
                <a:solidFill>
                  <a:schemeClr val="bg1"/>
                </a:solidFill>
              </a:rPr>
              <a:t>Pruebas dinámicas</a:t>
            </a:r>
          </a:p>
        </p:txBody>
      </p:sp>
      <p:sp>
        <p:nvSpPr>
          <p:cNvPr id="3" name="Marcador de contenido 2">
            <a:extLst>
              <a:ext uri="{FF2B5EF4-FFF2-40B4-BE49-F238E27FC236}">
                <a16:creationId xmlns:a16="http://schemas.microsoft.com/office/drawing/2014/main" id="{FC28CF40-E312-EC7A-71F3-44A7D19546B0}"/>
              </a:ext>
            </a:extLst>
          </p:cNvPr>
          <p:cNvSpPr>
            <a:spLocks noGrp="1"/>
          </p:cNvSpPr>
          <p:nvPr>
            <p:ph idx="1"/>
          </p:nvPr>
        </p:nvSpPr>
        <p:spPr>
          <a:xfrm>
            <a:off x="4777409" y="1028702"/>
            <a:ext cx="6273972" cy="4843462"/>
          </a:xfrm>
        </p:spPr>
        <p:txBody>
          <a:bodyPr>
            <a:normAutofit/>
          </a:bodyPr>
          <a:lstStyle/>
          <a:p>
            <a:r>
              <a:rPr lang="es-ES" sz="1800" dirty="0"/>
              <a:t>Las pruebas dinámicas se realizan básicamente para describir el comportamiento dinámico del código. Se refiere a la observación de la respuesta física del sistema a variables que no son constantes y cambian con el tiempo. Para realizar pruebas dinámicas, el software debe compilarse y ejecutarse. Incluye trabajar con el software dando valores de entrada y verificando si la salida es la esperada mediante la ejecución de casos de prueba particulares que se pueden hacer manualmente o con un proceso de automatización.</a:t>
            </a:r>
            <a:endParaRPr lang="es-CL" sz="1800" dirty="0"/>
          </a:p>
        </p:txBody>
      </p:sp>
    </p:spTree>
    <p:extLst>
      <p:ext uri="{BB962C8B-B14F-4D97-AF65-F5344CB8AC3E}">
        <p14:creationId xmlns:p14="http://schemas.microsoft.com/office/powerpoint/2010/main" val="194081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F18CB8-04D5-0BCE-696E-E0A4E8F040D2}"/>
              </a:ext>
            </a:extLst>
          </p:cNvPr>
          <p:cNvSpPr>
            <a:spLocks noGrp="1"/>
          </p:cNvSpPr>
          <p:nvPr>
            <p:ph type="title"/>
          </p:nvPr>
        </p:nvSpPr>
        <p:spPr/>
        <p:txBody>
          <a:bodyPr/>
          <a:lstStyle/>
          <a:p>
            <a:r>
              <a:rPr lang="es-CL" dirty="0"/>
              <a:t>Pruebas caja negra</a:t>
            </a:r>
          </a:p>
        </p:txBody>
      </p:sp>
      <p:sp>
        <p:nvSpPr>
          <p:cNvPr id="3" name="Marcador de contenido 2">
            <a:extLst>
              <a:ext uri="{FF2B5EF4-FFF2-40B4-BE49-F238E27FC236}">
                <a16:creationId xmlns:a16="http://schemas.microsoft.com/office/drawing/2014/main" id="{9D032284-1465-2210-AC61-B71FC055F99A}"/>
              </a:ext>
            </a:extLst>
          </p:cNvPr>
          <p:cNvSpPr>
            <a:spLocks noGrp="1"/>
          </p:cNvSpPr>
          <p:nvPr>
            <p:ph idx="1"/>
          </p:nvPr>
        </p:nvSpPr>
        <p:spPr/>
        <p:txBody>
          <a:bodyPr>
            <a:normAutofit fontScale="77500" lnSpcReduction="20000"/>
          </a:bodyPr>
          <a:lstStyle/>
          <a:p>
            <a:r>
              <a:rPr lang="es-ES" dirty="0"/>
              <a:t>Las pruebas de caja negra son una estrategia para seleccionar las pruebas de fallos basándose en las especificaciones de los componentes y programas, y no del conocimiento de su implementación. El sistema se considera como una caja negra cuyo comportamiento sólo se puede determinar estudiando las entradas y de contrastarlas con las respuestas que proporciona el sistema. Este enfoque se puede aplicar de igual forma a los sistemas que están organizados como librerías de funciones, o como objetos. El probador introduce las entradas en los componentes del sistema y examina las salidas correspondientes. Si las salidas no son las previstas, entonces la prueba ha detectado exitosamente un fallo en el software. El problema clave para el probador de defectos es seleccionar la entrada que tienen una alta probabilidad de ser miembro del conjunto errores. En muchos casos la selección se basa en la experiencia previa de los ingenieros de pruebas. Ellos utilizan el conocimiento del dominio para identificar los casos de prueba que probablemente van a mostrar fallos. También se han propuesto enfoques sistemáticos de la selección de datos de prueba. </a:t>
            </a:r>
            <a:endParaRPr lang="es-CL" dirty="0"/>
          </a:p>
        </p:txBody>
      </p:sp>
    </p:spTree>
    <p:extLst>
      <p:ext uri="{BB962C8B-B14F-4D97-AF65-F5344CB8AC3E}">
        <p14:creationId xmlns:p14="http://schemas.microsoft.com/office/powerpoint/2010/main" val="294251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AE716E0D-2602-469D-B4EE-DBAAE0B53A17}"/>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Ejemplo caja negra</a:t>
            </a:r>
          </a:p>
        </p:txBody>
      </p:sp>
      <p:pic>
        <p:nvPicPr>
          <p:cNvPr id="9" name="Marcador de contenido 8" descr="Tabla&#10;&#10;Descripción generada automáticamente">
            <a:extLst>
              <a:ext uri="{FF2B5EF4-FFF2-40B4-BE49-F238E27FC236}">
                <a16:creationId xmlns:a16="http://schemas.microsoft.com/office/drawing/2014/main" id="{8D2FF69D-AF5D-991D-8C8E-C815459083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2071" y="457200"/>
            <a:ext cx="4597234" cy="5951114"/>
          </a:xfrm>
          <a:prstGeom prst="rect">
            <a:avLst/>
          </a:prstGeom>
        </p:spPr>
      </p:pic>
    </p:spTree>
    <p:extLst>
      <p:ext uri="{BB962C8B-B14F-4D97-AF65-F5344CB8AC3E}">
        <p14:creationId xmlns:p14="http://schemas.microsoft.com/office/powerpoint/2010/main" val="263906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C7E937-2142-EE37-70FB-7467661C5FB5}"/>
              </a:ext>
            </a:extLst>
          </p:cNvPr>
          <p:cNvSpPr>
            <a:spLocks noGrp="1"/>
          </p:cNvSpPr>
          <p:nvPr>
            <p:ph type="title"/>
          </p:nvPr>
        </p:nvSpPr>
        <p:spPr/>
        <p:txBody>
          <a:bodyPr/>
          <a:lstStyle/>
          <a:p>
            <a:r>
              <a:rPr lang="es-CL" dirty="0"/>
              <a:t>Pruebas caja blanca</a:t>
            </a:r>
          </a:p>
        </p:txBody>
      </p:sp>
      <p:sp>
        <p:nvSpPr>
          <p:cNvPr id="3" name="Marcador de contenido 2">
            <a:extLst>
              <a:ext uri="{FF2B5EF4-FFF2-40B4-BE49-F238E27FC236}">
                <a16:creationId xmlns:a16="http://schemas.microsoft.com/office/drawing/2014/main" id="{41603178-0C2D-5338-E355-1BF9DC6A84D4}"/>
              </a:ext>
            </a:extLst>
          </p:cNvPr>
          <p:cNvSpPr>
            <a:spLocks noGrp="1"/>
          </p:cNvSpPr>
          <p:nvPr>
            <p:ph idx="1"/>
          </p:nvPr>
        </p:nvSpPr>
        <p:spPr/>
        <p:txBody>
          <a:bodyPr/>
          <a:lstStyle/>
          <a:p>
            <a:r>
              <a:rPr lang="es-ES" dirty="0"/>
              <a:t>En las pruebas estructurales las pruebas se seleccionan en función del conocimiento que se tiene de la implementación del módulo. Se suelen aplicar a módulos pequeños. El probador analiza el código y deduce cuántos y qué conjuntos de valores de entrada han de probarse para que al menos se ejecute una vez cada sentencia del código. Se pueden refinar los casos de prueba que se identifican con pruebas de caja negra</a:t>
            </a:r>
            <a:endParaRPr lang="es-CL" dirty="0"/>
          </a:p>
        </p:txBody>
      </p:sp>
    </p:spTree>
    <p:extLst>
      <p:ext uri="{BB962C8B-B14F-4D97-AF65-F5344CB8AC3E}">
        <p14:creationId xmlns:p14="http://schemas.microsoft.com/office/powerpoint/2010/main" val="1841329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1AA38451-9227-5873-B9D2-DC51B07D7C4C}"/>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Ejemplo prueba caja blanca</a:t>
            </a:r>
          </a:p>
        </p:txBody>
      </p:sp>
      <p:pic>
        <p:nvPicPr>
          <p:cNvPr id="11" name="Marcador de contenido 10" descr="Diagrama&#10;&#10;Descripción generada automáticamente">
            <a:extLst>
              <a:ext uri="{FF2B5EF4-FFF2-40B4-BE49-F238E27FC236}">
                <a16:creationId xmlns:a16="http://schemas.microsoft.com/office/drawing/2014/main" id="{222DBB10-EEAF-4282-18B3-60FEB1258D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2070" y="97659"/>
            <a:ext cx="5222361" cy="6760341"/>
          </a:xfrm>
          <a:prstGeom prst="rect">
            <a:avLst/>
          </a:prstGeom>
        </p:spPr>
      </p:pic>
    </p:spTree>
    <p:extLst>
      <p:ext uri="{BB962C8B-B14F-4D97-AF65-F5344CB8AC3E}">
        <p14:creationId xmlns:p14="http://schemas.microsoft.com/office/powerpoint/2010/main" val="232710690"/>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3A3621"/>
      </a:dk2>
      <a:lt2>
        <a:srgbClr val="E8E2E5"/>
      </a:lt2>
      <a:accent1>
        <a:srgbClr val="47B475"/>
      </a:accent1>
      <a:accent2>
        <a:srgbClr val="3BB13B"/>
      </a:accent2>
      <a:accent3>
        <a:srgbClr val="71B045"/>
      </a:accent3>
      <a:accent4>
        <a:srgbClr val="97AA38"/>
      </a:accent4>
      <a:accent5>
        <a:srgbClr val="BA9E49"/>
      </a:accent5>
      <a:accent6>
        <a:srgbClr val="B1633B"/>
      </a:accent6>
      <a:hlink>
        <a:srgbClr val="8B842E"/>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732</TotalTime>
  <Words>2374</Words>
  <Application>Microsoft Office PowerPoint</Application>
  <PresentationFormat>Panorámica</PresentationFormat>
  <Paragraphs>89</Paragraphs>
  <Slides>29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Montserrat</vt:lpstr>
      <vt:lpstr>Roboto</vt:lpstr>
      <vt:lpstr>Tw Cen MT</vt:lpstr>
      <vt:lpstr>GradientRiseVTI</vt:lpstr>
      <vt:lpstr>Tipos de Pruebas de software</vt:lpstr>
      <vt:lpstr>Pruebas estáticas</vt:lpstr>
      <vt:lpstr>Revisión</vt:lpstr>
      <vt:lpstr>Análisis estático</vt:lpstr>
      <vt:lpstr>Pruebas dinámicas</vt:lpstr>
      <vt:lpstr>Pruebas caja negra</vt:lpstr>
      <vt:lpstr>Ejemplo caja negra</vt:lpstr>
      <vt:lpstr>Pruebas caja blanca</vt:lpstr>
      <vt:lpstr>Ejemplo prueba caja blanca</vt:lpstr>
      <vt:lpstr>Pruebas de escritorio</vt:lpstr>
      <vt:lpstr>Actividad</vt:lpstr>
      <vt:lpstr>Alpha testing</vt:lpstr>
      <vt:lpstr>Pruebas alpha</vt:lpstr>
      <vt:lpstr> </vt:lpstr>
      <vt:lpstr> </vt:lpstr>
      <vt:lpstr>Beta testing</vt:lpstr>
      <vt:lpstr>Presentación de PowerPoint</vt:lpstr>
      <vt:lpstr>Prueba de compatibilidad</vt:lpstr>
      <vt:lpstr>Pasos para prueba de compatibilidad</vt:lpstr>
      <vt:lpstr>Plan de pruebas</vt:lpstr>
      <vt:lpstr>¿En que consisten?</vt:lpstr>
      <vt:lpstr>Analizar los requerimientos de desarrollo de software</vt:lpstr>
      <vt:lpstr>Identificar las funcionalidades nuevas a probar</vt:lpstr>
      <vt:lpstr>Identificar las funcionalidades que deben probarse</vt:lpstr>
      <vt:lpstr>Definir estrategia de pruebas</vt:lpstr>
      <vt:lpstr>Definir os criterios de inicio, aceptación y suspensión</vt:lpstr>
      <vt:lpstr>Criterios de aceptación o rechazo</vt:lpstr>
      <vt:lpstr>Criterios de suspensión</vt:lpstr>
      <vt:lpstr>Actividad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Pruebas de software</dc:title>
  <dc:creator>FELIPE ANTONIO OLIVARES ACUNA</dc:creator>
  <cp:lastModifiedBy>FELIPE ANTONIO OLIVARES ACUNA</cp:lastModifiedBy>
  <cp:revision>4</cp:revision>
  <dcterms:created xsi:type="dcterms:W3CDTF">2022-09-07T05:19:48Z</dcterms:created>
  <dcterms:modified xsi:type="dcterms:W3CDTF">2022-09-08T05:40:21Z</dcterms:modified>
</cp:coreProperties>
</file>