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6" r:id="rId21"/>
    <p:sldId id="277" r:id="rId22"/>
    <p:sldId id="275"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B752AD-1685-47B8-BEF1-C00ADF14F988}"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145AF337-09F4-4D00-A092-4124559EC5D2}">
      <dgm:prSet/>
      <dgm:spPr/>
      <dgm:t>
        <a:bodyPr/>
        <a:lstStyle/>
        <a:p>
          <a:r>
            <a:rPr lang="es-ES"/>
            <a:t>Es importante llevar a cabo la validación de los requerimientos del sistema de forma inicial. Es fácil cometer errores y omisiones durante la fase de análisis de requerimientos del sistema y, en tales casos, el software final no cumplirá las expectativas de los clientes. </a:t>
          </a:r>
          <a:endParaRPr lang="en-US"/>
        </a:p>
      </dgm:t>
    </dgm:pt>
    <dgm:pt modelId="{CAE5CFAF-4A4D-4328-A9E3-FE446B2949D8}" type="parTrans" cxnId="{F118AA58-7BDB-4575-85FE-C65ACA944E50}">
      <dgm:prSet/>
      <dgm:spPr/>
      <dgm:t>
        <a:bodyPr/>
        <a:lstStyle/>
        <a:p>
          <a:endParaRPr lang="en-US"/>
        </a:p>
      </dgm:t>
    </dgm:pt>
    <dgm:pt modelId="{CFC7101D-1C61-49B7-9997-80421E3D8A4F}" type="sibTrans" cxnId="{F118AA58-7BDB-4575-85FE-C65ACA944E50}">
      <dgm:prSet/>
      <dgm:spPr/>
      <dgm:t>
        <a:bodyPr/>
        <a:lstStyle/>
        <a:p>
          <a:endParaRPr lang="en-US"/>
        </a:p>
      </dgm:t>
    </dgm:pt>
    <dgm:pt modelId="{556CB7E9-3B0D-4D15-8C53-581720259E69}">
      <dgm:prSet/>
      <dgm:spPr/>
      <dgm:t>
        <a:bodyPr/>
        <a:lstStyle/>
        <a:p>
          <a:r>
            <a:rPr lang="es-ES"/>
            <a:t>Sin embargo, en la realidad, la validación de los requerimientos no puede descubrir todos los problemas que presenta la aplicación. Algunos defectos en los requerimientos solo pueden descubrirse cuando la implementación del sistema es completa.</a:t>
          </a:r>
          <a:endParaRPr lang="en-US"/>
        </a:p>
      </dgm:t>
    </dgm:pt>
    <dgm:pt modelId="{8403FB1D-A568-4645-880B-E6E37CD5B1D9}" type="parTrans" cxnId="{43AB02A4-68B8-4D04-8947-01E563AC0B3F}">
      <dgm:prSet/>
      <dgm:spPr/>
      <dgm:t>
        <a:bodyPr/>
        <a:lstStyle/>
        <a:p>
          <a:endParaRPr lang="en-US"/>
        </a:p>
      </dgm:t>
    </dgm:pt>
    <dgm:pt modelId="{67862F0C-3D5B-4B2D-9F11-6FFEB3356650}" type="sibTrans" cxnId="{43AB02A4-68B8-4D04-8947-01E563AC0B3F}">
      <dgm:prSet/>
      <dgm:spPr/>
      <dgm:t>
        <a:bodyPr/>
        <a:lstStyle/>
        <a:p>
          <a:endParaRPr lang="en-US"/>
        </a:p>
      </dgm:t>
    </dgm:pt>
    <dgm:pt modelId="{AF746D29-1C8D-4F4F-8CE4-25BFA170400F}" type="pres">
      <dgm:prSet presAssocID="{5EB752AD-1685-47B8-BEF1-C00ADF14F988}" presName="vert0" presStyleCnt="0">
        <dgm:presLayoutVars>
          <dgm:dir/>
          <dgm:animOne val="branch"/>
          <dgm:animLvl val="lvl"/>
        </dgm:presLayoutVars>
      </dgm:prSet>
      <dgm:spPr/>
    </dgm:pt>
    <dgm:pt modelId="{D32151EE-B7A6-4EE9-9738-6BEA795F8BB2}" type="pres">
      <dgm:prSet presAssocID="{145AF337-09F4-4D00-A092-4124559EC5D2}" presName="thickLine" presStyleLbl="alignNode1" presStyleIdx="0" presStyleCnt="2"/>
      <dgm:spPr/>
    </dgm:pt>
    <dgm:pt modelId="{70AE310C-BF41-4C77-9A1A-60EDA1B3488C}" type="pres">
      <dgm:prSet presAssocID="{145AF337-09F4-4D00-A092-4124559EC5D2}" presName="horz1" presStyleCnt="0"/>
      <dgm:spPr/>
    </dgm:pt>
    <dgm:pt modelId="{489B8A3E-058D-4E53-BFD2-E3192F684C04}" type="pres">
      <dgm:prSet presAssocID="{145AF337-09F4-4D00-A092-4124559EC5D2}" presName="tx1" presStyleLbl="revTx" presStyleIdx="0" presStyleCnt="2"/>
      <dgm:spPr/>
    </dgm:pt>
    <dgm:pt modelId="{EACD5EC7-9E98-4F9E-8A10-44B72D6D6AE6}" type="pres">
      <dgm:prSet presAssocID="{145AF337-09F4-4D00-A092-4124559EC5D2}" presName="vert1" presStyleCnt="0"/>
      <dgm:spPr/>
    </dgm:pt>
    <dgm:pt modelId="{1AD70632-A64F-41B3-90A8-A980DE742693}" type="pres">
      <dgm:prSet presAssocID="{556CB7E9-3B0D-4D15-8C53-581720259E69}" presName="thickLine" presStyleLbl="alignNode1" presStyleIdx="1" presStyleCnt="2"/>
      <dgm:spPr/>
    </dgm:pt>
    <dgm:pt modelId="{7A491C3D-871E-4DB6-8F85-269466F88995}" type="pres">
      <dgm:prSet presAssocID="{556CB7E9-3B0D-4D15-8C53-581720259E69}" presName="horz1" presStyleCnt="0"/>
      <dgm:spPr/>
    </dgm:pt>
    <dgm:pt modelId="{21376CB8-BECE-4EF2-8484-1F6A1A62034B}" type="pres">
      <dgm:prSet presAssocID="{556CB7E9-3B0D-4D15-8C53-581720259E69}" presName="tx1" presStyleLbl="revTx" presStyleIdx="1" presStyleCnt="2"/>
      <dgm:spPr/>
    </dgm:pt>
    <dgm:pt modelId="{73355FBE-ABF0-4B47-A431-07D6199E1C68}" type="pres">
      <dgm:prSet presAssocID="{556CB7E9-3B0D-4D15-8C53-581720259E69}" presName="vert1" presStyleCnt="0"/>
      <dgm:spPr/>
    </dgm:pt>
  </dgm:ptLst>
  <dgm:cxnLst>
    <dgm:cxn modelId="{723D3468-C78D-4A40-8947-964AE47A2D64}" type="presOf" srcId="{556CB7E9-3B0D-4D15-8C53-581720259E69}" destId="{21376CB8-BECE-4EF2-8484-1F6A1A62034B}" srcOrd="0" destOrd="0" presId="urn:microsoft.com/office/officeart/2008/layout/LinedList"/>
    <dgm:cxn modelId="{F118AA58-7BDB-4575-85FE-C65ACA944E50}" srcId="{5EB752AD-1685-47B8-BEF1-C00ADF14F988}" destId="{145AF337-09F4-4D00-A092-4124559EC5D2}" srcOrd="0" destOrd="0" parTransId="{CAE5CFAF-4A4D-4328-A9E3-FE446B2949D8}" sibTransId="{CFC7101D-1C61-49B7-9997-80421E3D8A4F}"/>
    <dgm:cxn modelId="{43AB02A4-68B8-4D04-8947-01E563AC0B3F}" srcId="{5EB752AD-1685-47B8-BEF1-C00ADF14F988}" destId="{556CB7E9-3B0D-4D15-8C53-581720259E69}" srcOrd="1" destOrd="0" parTransId="{8403FB1D-A568-4645-880B-E6E37CD5B1D9}" sibTransId="{67862F0C-3D5B-4B2D-9F11-6FFEB3356650}"/>
    <dgm:cxn modelId="{78A289A7-AFBA-4B9F-BE4F-34979B700D86}" type="presOf" srcId="{145AF337-09F4-4D00-A092-4124559EC5D2}" destId="{489B8A3E-058D-4E53-BFD2-E3192F684C04}" srcOrd="0" destOrd="0" presId="urn:microsoft.com/office/officeart/2008/layout/LinedList"/>
    <dgm:cxn modelId="{E388BDEA-62A9-4DE3-AD42-C52007795FE4}" type="presOf" srcId="{5EB752AD-1685-47B8-BEF1-C00ADF14F988}" destId="{AF746D29-1C8D-4F4F-8CE4-25BFA170400F}" srcOrd="0" destOrd="0" presId="urn:microsoft.com/office/officeart/2008/layout/LinedList"/>
    <dgm:cxn modelId="{D949F682-6982-40FC-840D-66847AEEE484}" type="presParOf" srcId="{AF746D29-1C8D-4F4F-8CE4-25BFA170400F}" destId="{D32151EE-B7A6-4EE9-9738-6BEA795F8BB2}" srcOrd="0" destOrd="0" presId="urn:microsoft.com/office/officeart/2008/layout/LinedList"/>
    <dgm:cxn modelId="{9C059251-6967-4190-B8BB-B5FA50DDD4E0}" type="presParOf" srcId="{AF746D29-1C8D-4F4F-8CE4-25BFA170400F}" destId="{70AE310C-BF41-4C77-9A1A-60EDA1B3488C}" srcOrd="1" destOrd="0" presId="urn:microsoft.com/office/officeart/2008/layout/LinedList"/>
    <dgm:cxn modelId="{B383DE72-02E5-4766-9BB5-D44029F77DA4}" type="presParOf" srcId="{70AE310C-BF41-4C77-9A1A-60EDA1B3488C}" destId="{489B8A3E-058D-4E53-BFD2-E3192F684C04}" srcOrd="0" destOrd="0" presId="urn:microsoft.com/office/officeart/2008/layout/LinedList"/>
    <dgm:cxn modelId="{CF0C6444-DFE4-42AF-B13B-5BB47CCAD2F1}" type="presParOf" srcId="{70AE310C-BF41-4C77-9A1A-60EDA1B3488C}" destId="{EACD5EC7-9E98-4F9E-8A10-44B72D6D6AE6}" srcOrd="1" destOrd="0" presId="urn:microsoft.com/office/officeart/2008/layout/LinedList"/>
    <dgm:cxn modelId="{37029F86-51C1-4591-AB30-B29B379A3310}" type="presParOf" srcId="{AF746D29-1C8D-4F4F-8CE4-25BFA170400F}" destId="{1AD70632-A64F-41B3-90A8-A980DE742693}" srcOrd="2" destOrd="0" presId="urn:microsoft.com/office/officeart/2008/layout/LinedList"/>
    <dgm:cxn modelId="{CBC5029B-B617-4857-9EA6-EA96E34712F6}" type="presParOf" srcId="{AF746D29-1C8D-4F4F-8CE4-25BFA170400F}" destId="{7A491C3D-871E-4DB6-8F85-269466F88995}" srcOrd="3" destOrd="0" presId="urn:microsoft.com/office/officeart/2008/layout/LinedList"/>
    <dgm:cxn modelId="{FF59ECC0-005D-42A5-8892-B6692AA8CBBC}" type="presParOf" srcId="{7A491C3D-871E-4DB6-8F85-269466F88995}" destId="{21376CB8-BECE-4EF2-8484-1F6A1A62034B}" srcOrd="0" destOrd="0" presId="urn:microsoft.com/office/officeart/2008/layout/LinedList"/>
    <dgm:cxn modelId="{C8020E3B-46C4-4339-BF64-F277F4D2CE77}" type="presParOf" srcId="{7A491C3D-871E-4DB6-8F85-269466F88995}" destId="{73355FBE-ABF0-4B47-A431-07D6199E1C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EF5FE3-692C-4215-A617-D2027503F4E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F75844C-C2C3-4A0B-BE9B-184357F8F2B7}">
      <dgm:prSet/>
      <dgm:spPr/>
      <dgm:t>
        <a:bodyPr/>
        <a:lstStyle/>
        <a:p>
          <a:r>
            <a:rPr lang="es-ES" dirty="0"/>
            <a:t>Llevar a cabo pruebas sistemáticas de los programas requiere que se desarrollen, ejecuten y examinen diferentes pruebas. Este proceso es muy largo y caro. Cada ejecución de una prueba suele descubrir, en el mejor de los casos, un único fallo, ya que la caída del sistema o la corrupción de los datos que puede implicar hace que sea difícil encontrar el siguiente. </a:t>
          </a:r>
        </a:p>
        <a:p>
          <a:r>
            <a:rPr lang="es-ES" dirty="0"/>
            <a:t>Por el contrario, la inspección del software no requiere que el programa se ejecute como lo que se puede utilizar como técnica de verificación antes de que el sistema esté totalmente implementado. Durante una inspección, se examina el código fuente del sistema y se compara con la especificación del mismo que se dispone</a:t>
          </a:r>
          <a:endParaRPr lang="en-US" dirty="0"/>
        </a:p>
      </dgm:t>
    </dgm:pt>
    <dgm:pt modelId="{520CE26B-7707-419C-B10C-32861A835CD7}" type="parTrans" cxnId="{C744B0EC-3DA0-4249-9635-5695D9ADF5A3}">
      <dgm:prSet/>
      <dgm:spPr/>
      <dgm:t>
        <a:bodyPr/>
        <a:lstStyle/>
        <a:p>
          <a:endParaRPr lang="en-US"/>
        </a:p>
      </dgm:t>
    </dgm:pt>
    <dgm:pt modelId="{8E521729-019A-465E-8566-0128B4F7662A}" type="sibTrans" cxnId="{C744B0EC-3DA0-4249-9635-5695D9ADF5A3}">
      <dgm:prSet/>
      <dgm:spPr/>
      <dgm:t>
        <a:bodyPr/>
        <a:lstStyle/>
        <a:p>
          <a:endParaRPr lang="en-US"/>
        </a:p>
      </dgm:t>
    </dgm:pt>
    <dgm:pt modelId="{AB08D24C-A5F8-4ED9-9D55-5696E8C6C5C0}">
      <dgm:prSet/>
      <dgm:spPr/>
      <dgm:t>
        <a:bodyPr/>
        <a:lstStyle/>
        <a:p>
          <a:r>
            <a:rPr lang="es-ES"/>
            <a:t>Se ha comprobado estadísticamente que la inspección es una técnica mucho mas eficiente para la detección de errores que la verificación basada en pruebas. Es mas barato encontrar errores a través de la inspección que con pruebas, y además se considera que el 60% de los errores se detectan mediante una inspección rutinaria, y hasta un 90% de los errores se detectan mediante una inspección sistemática.</a:t>
          </a:r>
          <a:endParaRPr lang="en-US"/>
        </a:p>
      </dgm:t>
    </dgm:pt>
    <dgm:pt modelId="{BE08C59E-23E7-4C05-ABB0-28F4CB778E39}" type="parTrans" cxnId="{4A3F364E-727C-4EA6-920A-20D0B8DBD9B9}">
      <dgm:prSet/>
      <dgm:spPr/>
      <dgm:t>
        <a:bodyPr/>
        <a:lstStyle/>
        <a:p>
          <a:endParaRPr lang="en-US"/>
        </a:p>
      </dgm:t>
    </dgm:pt>
    <dgm:pt modelId="{8480BCAE-5964-4EF6-9121-36A9255AE762}" type="sibTrans" cxnId="{4A3F364E-727C-4EA6-920A-20D0B8DBD9B9}">
      <dgm:prSet/>
      <dgm:spPr/>
      <dgm:t>
        <a:bodyPr/>
        <a:lstStyle/>
        <a:p>
          <a:endParaRPr lang="en-US"/>
        </a:p>
      </dgm:t>
    </dgm:pt>
    <dgm:pt modelId="{1AA43261-C522-4925-B565-7E343935AFDD}" type="pres">
      <dgm:prSet presAssocID="{87EF5FE3-692C-4215-A617-D2027503F4E6}" presName="vert0" presStyleCnt="0">
        <dgm:presLayoutVars>
          <dgm:dir/>
          <dgm:animOne val="branch"/>
          <dgm:animLvl val="lvl"/>
        </dgm:presLayoutVars>
      </dgm:prSet>
      <dgm:spPr/>
    </dgm:pt>
    <dgm:pt modelId="{3D5468CD-925B-4426-8884-B6D2FFF70CB8}" type="pres">
      <dgm:prSet presAssocID="{CF75844C-C2C3-4A0B-BE9B-184357F8F2B7}" presName="thickLine" presStyleLbl="alignNode1" presStyleIdx="0" presStyleCnt="2"/>
      <dgm:spPr/>
    </dgm:pt>
    <dgm:pt modelId="{6BD3E08C-B97A-4120-8A34-B028D86E7BF6}" type="pres">
      <dgm:prSet presAssocID="{CF75844C-C2C3-4A0B-BE9B-184357F8F2B7}" presName="horz1" presStyleCnt="0"/>
      <dgm:spPr/>
    </dgm:pt>
    <dgm:pt modelId="{6E45E5CA-CD8B-4E5E-A864-F9195C640C15}" type="pres">
      <dgm:prSet presAssocID="{CF75844C-C2C3-4A0B-BE9B-184357F8F2B7}" presName="tx1" presStyleLbl="revTx" presStyleIdx="0" presStyleCnt="2"/>
      <dgm:spPr/>
    </dgm:pt>
    <dgm:pt modelId="{CFB1A3F2-9C85-4F8D-BD3B-87767ADD0EA5}" type="pres">
      <dgm:prSet presAssocID="{CF75844C-C2C3-4A0B-BE9B-184357F8F2B7}" presName="vert1" presStyleCnt="0"/>
      <dgm:spPr/>
    </dgm:pt>
    <dgm:pt modelId="{717EC869-853A-41C5-BC36-882126ABE46C}" type="pres">
      <dgm:prSet presAssocID="{AB08D24C-A5F8-4ED9-9D55-5696E8C6C5C0}" presName="thickLine" presStyleLbl="alignNode1" presStyleIdx="1" presStyleCnt="2"/>
      <dgm:spPr/>
    </dgm:pt>
    <dgm:pt modelId="{F7071CB2-7773-4AD3-A110-AE061C2A17D7}" type="pres">
      <dgm:prSet presAssocID="{AB08D24C-A5F8-4ED9-9D55-5696E8C6C5C0}" presName="horz1" presStyleCnt="0"/>
      <dgm:spPr/>
    </dgm:pt>
    <dgm:pt modelId="{030112AE-3E8A-4B52-B707-3DFD9D0A40F3}" type="pres">
      <dgm:prSet presAssocID="{AB08D24C-A5F8-4ED9-9D55-5696E8C6C5C0}" presName="tx1" presStyleLbl="revTx" presStyleIdx="1" presStyleCnt="2"/>
      <dgm:spPr/>
    </dgm:pt>
    <dgm:pt modelId="{439B4234-DEFA-4EB9-88CE-194E337B0E32}" type="pres">
      <dgm:prSet presAssocID="{AB08D24C-A5F8-4ED9-9D55-5696E8C6C5C0}" presName="vert1" presStyleCnt="0"/>
      <dgm:spPr/>
    </dgm:pt>
  </dgm:ptLst>
  <dgm:cxnLst>
    <dgm:cxn modelId="{4A3F364E-727C-4EA6-920A-20D0B8DBD9B9}" srcId="{87EF5FE3-692C-4215-A617-D2027503F4E6}" destId="{AB08D24C-A5F8-4ED9-9D55-5696E8C6C5C0}" srcOrd="1" destOrd="0" parTransId="{BE08C59E-23E7-4C05-ABB0-28F4CB778E39}" sibTransId="{8480BCAE-5964-4EF6-9121-36A9255AE762}"/>
    <dgm:cxn modelId="{CACDEF95-D616-461E-A4E3-883D6380C037}" type="presOf" srcId="{87EF5FE3-692C-4215-A617-D2027503F4E6}" destId="{1AA43261-C522-4925-B565-7E343935AFDD}" srcOrd="0" destOrd="0" presId="urn:microsoft.com/office/officeart/2008/layout/LinedList"/>
    <dgm:cxn modelId="{407453A6-8982-4BEA-8325-2A68EC227CCB}" type="presOf" srcId="{AB08D24C-A5F8-4ED9-9D55-5696E8C6C5C0}" destId="{030112AE-3E8A-4B52-B707-3DFD9D0A40F3}" srcOrd="0" destOrd="0" presId="urn:microsoft.com/office/officeart/2008/layout/LinedList"/>
    <dgm:cxn modelId="{C744B0EC-3DA0-4249-9635-5695D9ADF5A3}" srcId="{87EF5FE3-692C-4215-A617-D2027503F4E6}" destId="{CF75844C-C2C3-4A0B-BE9B-184357F8F2B7}" srcOrd="0" destOrd="0" parTransId="{520CE26B-7707-419C-B10C-32861A835CD7}" sibTransId="{8E521729-019A-465E-8566-0128B4F7662A}"/>
    <dgm:cxn modelId="{5235B2EC-8CC9-45A3-AEB1-9EFDD470881B}" type="presOf" srcId="{CF75844C-C2C3-4A0B-BE9B-184357F8F2B7}" destId="{6E45E5CA-CD8B-4E5E-A864-F9195C640C15}" srcOrd="0" destOrd="0" presId="urn:microsoft.com/office/officeart/2008/layout/LinedList"/>
    <dgm:cxn modelId="{9CC6B4CB-E302-42CD-88D3-1AB166948841}" type="presParOf" srcId="{1AA43261-C522-4925-B565-7E343935AFDD}" destId="{3D5468CD-925B-4426-8884-B6D2FFF70CB8}" srcOrd="0" destOrd="0" presId="urn:microsoft.com/office/officeart/2008/layout/LinedList"/>
    <dgm:cxn modelId="{08624EFF-28B9-4738-B2AE-11667DFAA998}" type="presParOf" srcId="{1AA43261-C522-4925-B565-7E343935AFDD}" destId="{6BD3E08C-B97A-4120-8A34-B028D86E7BF6}" srcOrd="1" destOrd="0" presId="urn:microsoft.com/office/officeart/2008/layout/LinedList"/>
    <dgm:cxn modelId="{69E7A441-F59E-48AA-A86E-F1DE07703AB0}" type="presParOf" srcId="{6BD3E08C-B97A-4120-8A34-B028D86E7BF6}" destId="{6E45E5CA-CD8B-4E5E-A864-F9195C640C15}" srcOrd="0" destOrd="0" presId="urn:microsoft.com/office/officeart/2008/layout/LinedList"/>
    <dgm:cxn modelId="{6C3E05B3-4734-43A2-8C03-85102B73B975}" type="presParOf" srcId="{6BD3E08C-B97A-4120-8A34-B028D86E7BF6}" destId="{CFB1A3F2-9C85-4F8D-BD3B-87767ADD0EA5}" srcOrd="1" destOrd="0" presId="urn:microsoft.com/office/officeart/2008/layout/LinedList"/>
    <dgm:cxn modelId="{2A1507F3-FEBF-4585-A793-B930000BF9BF}" type="presParOf" srcId="{1AA43261-C522-4925-B565-7E343935AFDD}" destId="{717EC869-853A-41C5-BC36-882126ABE46C}" srcOrd="2" destOrd="0" presId="urn:microsoft.com/office/officeart/2008/layout/LinedList"/>
    <dgm:cxn modelId="{426F7E7B-BE94-40D3-9611-29293441A142}" type="presParOf" srcId="{1AA43261-C522-4925-B565-7E343935AFDD}" destId="{F7071CB2-7773-4AD3-A110-AE061C2A17D7}" srcOrd="3" destOrd="0" presId="urn:microsoft.com/office/officeart/2008/layout/LinedList"/>
    <dgm:cxn modelId="{8AF3D857-9EC3-41D3-9D89-CC473CA62FBF}" type="presParOf" srcId="{F7071CB2-7773-4AD3-A110-AE061C2A17D7}" destId="{030112AE-3E8A-4B52-B707-3DFD9D0A40F3}" srcOrd="0" destOrd="0" presId="urn:microsoft.com/office/officeart/2008/layout/LinedList"/>
    <dgm:cxn modelId="{22BA84B0-F206-4E66-B096-DB1E9FB0B1CC}" type="presParOf" srcId="{F7071CB2-7773-4AD3-A110-AE061C2A17D7}" destId="{439B4234-DEFA-4EB9-88CE-194E337B0E3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AB45A3-0B90-4312-B422-1E912790FC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2303130-B7A0-4A15-8DF4-F0A21D80CF83}">
      <dgm:prSet/>
      <dgm:spPr/>
      <dgm:t>
        <a:bodyPr/>
        <a:lstStyle/>
        <a:p>
          <a:r>
            <a:rPr lang="es-ES"/>
            <a:t>Varios defectos se detectan en una sola inspección. El problema con las pruebas es que sólo pueden detectar único fallo por prueba, ya que los defectos de la primera que se detecte pueden afectar a la detección de las siguientes. </a:t>
          </a:r>
          <a:endParaRPr lang="en-US"/>
        </a:p>
      </dgm:t>
    </dgm:pt>
    <dgm:pt modelId="{AC8F99EF-1132-4764-AEE3-6E04792E83CF}" type="parTrans" cxnId="{E4493505-23C3-4AC4-A28F-7032FB5F83B5}">
      <dgm:prSet/>
      <dgm:spPr/>
      <dgm:t>
        <a:bodyPr/>
        <a:lstStyle/>
        <a:p>
          <a:endParaRPr lang="en-US"/>
        </a:p>
      </dgm:t>
    </dgm:pt>
    <dgm:pt modelId="{A6E80E08-C9BA-4652-8C9F-88600A9EB4AB}" type="sibTrans" cxnId="{E4493505-23C3-4AC4-A28F-7032FB5F83B5}">
      <dgm:prSet/>
      <dgm:spPr/>
      <dgm:t>
        <a:bodyPr/>
        <a:lstStyle/>
        <a:p>
          <a:endParaRPr lang="en-US"/>
        </a:p>
      </dgm:t>
    </dgm:pt>
    <dgm:pt modelId="{B77C74EC-68F6-4D82-8DFD-CA112DA30C32}">
      <dgm:prSet/>
      <dgm:spPr/>
      <dgm:t>
        <a:bodyPr/>
        <a:lstStyle/>
        <a:p>
          <a:r>
            <a:rPr lang="es-ES"/>
            <a:t>Usa el conocimiento del dominio y del lenguaje de programación que se utiliza. En esencia, es mas probable que los revisores vean los tipos de errores que comúnmente ocurre el lenguaje de programación particulares y en los tipos particulares de la aplicación</a:t>
          </a:r>
          <a:endParaRPr lang="en-US"/>
        </a:p>
      </dgm:t>
    </dgm:pt>
    <dgm:pt modelId="{F1CCF038-215D-4CAD-A8B6-263C56BEAF5D}" type="parTrans" cxnId="{FB6E821C-62DF-4EA7-8C28-209903BEB75C}">
      <dgm:prSet/>
      <dgm:spPr/>
      <dgm:t>
        <a:bodyPr/>
        <a:lstStyle/>
        <a:p>
          <a:endParaRPr lang="en-US"/>
        </a:p>
      </dgm:t>
    </dgm:pt>
    <dgm:pt modelId="{316B2DC1-3765-4A4C-B3EB-1E81BE0DF6A3}" type="sibTrans" cxnId="{FB6E821C-62DF-4EA7-8C28-209903BEB75C}">
      <dgm:prSet/>
      <dgm:spPr/>
      <dgm:t>
        <a:bodyPr/>
        <a:lstStyle/>
        <a:p>
          <a:endParaRPr lang="en-US"/>
        </a:p>
      </dgm:t>
    </dgm:pt>
    <dgm:pt modelId="{2FF5E021-BFA4-437A-A204-899BA5863D6A}" type="pres">
      <dgm:prSet presAssocID="{6AAB45A3-0B90-4312-B422-1E912790FC09}" presName="linear" presStyleCnt="0">
        <dgm:presLayoutVars>
          <dgm:animLvl val="lvl"/>
          <dgm:resizeHandles val="exact"/>
        </dgm:presLayoutVars>
      </dgm:prSet>
      <dgm:spPr/>
    </dgm:pt>
    <dgm:pt modelId="{6ADA3277-ED22-4A2D-9293-BF274A78199B}" type="pres">
      <dgm:prSet presAssocID="{72303130-B7A0-4A15-8DF4-F0A21D80CF83}" presName="parentText" presStyleLbl="node1" presStyleIdx="0" presStyleCnt="2">
        <dgm:presLayoutVars>
          <dgm:chMax val="0"/>
          <dgm:bulletEnabled val="1"/>
        </dgm:presLayoutVars>
      </dgm:prSet>
      <dgm:spPr/>
    </dgm:pt>
    <dgm:pt modelId="{9A7D0D2A-44DA-4ECA-A94F-5A271D7A3460}" type="pres">
      <dgm:prSet presAssocID="{A6E80E08-C9BA-4652-8C9F-88600A9EB4AB}" presName="spacer" presStyleCnt="0"/>
      <dgm:spPr/>
    </dgm:pt>
    <dgm:pt modelId="{4BFAF446-63B4-4D06-B47A-47A076C638A7}" type="pres">
      <dgm:prSet presAssocID="{B77C74EC-68F6-4D82-8DFD-CA112DA30C32}" presName="parentText" presStyleLbl="node1" presStyleIdx="1" presStyleCnt="2">
        <dgm:presLayoutVars>
          <dgm:chMax val="0"/>
          <dgm:bulletEnabled val="1"/>
        </dgm:presLayoutVars>
      </dgm:prSet>
      <dgm:spPr/>
    </dgm:pt>
  </dgm:ptLst>
  <dgm:cxnLst>
    <dgm:cxn modelId="{E4493505-23C3-4AC4-A28F-7032FB5F83B5}" srcId="{6AAB45A3-0B90-4312-B422-1E912790FC09}" destId="{72303130-B7A0-4A15-8DF4-F0A21D80CF83}" srcOrd="0" destOrd="0" parTransId="{AC8F99EF-1132-4764-AEE3-6E04792E83CF}" sibTransId="{A6E80E08-C9BA-4652-8C9F-88600A9EB4AB}"/>
    <dgm:cxn modelId="{FB6E821C-62DF-4EA7-8C28-209903BEB75C}" srcId="{6AAB45A3-0B90-4312-B422-1E912790FC09}" destId="{B77C74EC-68F6-4D82-8DFD-CA112DA30C32}" srcOrd="1" destOrd="0" parTransId="{F1CCF038-215D-4CAD-A8B6-263C56BEAF5D}" sibTransId="{316B2DC1-3765-4A4C-B3EB-1E81BE0DF6A3}"/>
    <dgm:cxn modelId="{60877B7C-FB03-43D8-8B68-BF09B59CC14F}" type="presOf" srcId="{B77C74EC-68F6-4D82-8DFD-CA112DA30C32}" destId="{4BFAF446-63B4-4D06-B47A-47A076C638A7}" srcOrd="0" destOrd="0" presId="urn:microsoft.com/office/officeart/2005/8/layout/vList2"/>
    <dgm:cxn modelId="{25944991-057E-4FAE-91B7-97119B5E5618}" type="presOf" srcId="{72303130-B7A0-4A15-8DF4-F0A21D80CF83}" destId="{6ADA3277-ED22-4A2D-9293-BF274A78199B}" srcOrd="0" destOrd="0" presId="urn:microsoft.com/office/officeart/2005/8/layout/vList2"/>
    <dgm:cxn modelId="{55EE1F9A-F78F-44C3-9F19-5548EEDD3518}" type="presOf" srcId="{6AAB45A3-0B90-4312-B422-1E912790FC09}" destId="{2FF5E021-BFA4-437A-A204-899BA5863D6A}" srcOrd="0" destOrd="0" presId="urn:microsoft.com/office/officeart/2005/8/layout/vList2"/>
    <dgm:cxn modelId="{E9EF6C58-6AB8-466F-8CEC-B1471E15F527}" type="presParOf" srcId="{2FF5E021-BFA4-437A-A204-899BA5863D6A}" destId="{6ADA3277-ED22-4A2D-9293-BF274A78199B}" srcOrd="0" destOrd="0" presId="urn:microsoft.com/office/officeart/2005/8/layout/vList2"/>
    <dgm:cxn modelId="{3F692ED1-4C9D-4901-88B2-2C127B5DF688}" type="presParOf" srcId="{2FF5E021-BFA4-437A-A204-899BA5863D6A}" destId="{9A7D0D2A-44DA-4ECA-A94F-5A271D7A3460}" srcOrd="1" destOrd="0" presId="urn:microsoft.com/office/officeart/2005/8/layout/vList2"/>
    <dgm:cxn modelId="{CC5461AF-41B8-4EF9-BD27-904F25C4A70D}" type="presParOf" srcId="{2FF5E021-BFA4-437A-A204-899BA5863D6A}" destId="{4BFAF446-63B4-4D06-B47A-47A076C638A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151EE-B7A6-4EE9-9738-6BEA795F8BB2}">
      <dsp:nvSpPr>
        <dsp:cNvPr id="0" name=""/>
        <dsp:cNvSpPr/>
      </dsp:nvSpPr>
      <dsp:spPr>
        <a:xfrm>
          <a:off x="0" y="0"/>
          <a:ext cx="53379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8A3E-058D-4E53-BFD2-E3192F684C04}">
      <dsp:nvSpPr>
        <dsp:cNvPr id="0" name=""/>
        <dsp:cNvSpPr/>
      </dsp:nvSpPr>
      <dsp:spPr>
        <a:xfrm>
          <a:off x="0" y="0"/>
          <a:ext cx="5337975" cy="254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Es importante llevar a cabo la validación de los requerimientos del sistema de forma inicial. Es fácil cometer errores y omisiones durante la fase de análisis de requerimientos del sistema y, en tales casos, el software final no cumplirá las expectativas de los clientes. </a:t>
          </a:r>
          <a:endParaRPr lang="en-US" sz="2400" kern="1200"/>
        </a:p>
      </dsp:txBody>
      <dsp:txXfrm>
        <a:off x="0" y="0"/>
        <a:ext cx="5337975" cy="2541070"/>
      </dsp:txXfrm>
    </dsp:sp>
    <dsp:sp modelId="{1AD70632-A64F-41B3-90A8-A980DE742693}">
      <dsp:nvSpPr>
        <dsp:cNvPr id="0" name=""/>
        <dsp:cNvSpPr/>
      </dsp:nvSpPr>
      <dsp:spPr>
        <a:xfrm>
          <a:off x="0" y="2541070"/>
          <a:ext cx="53379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76CB8-BECE-4EF2-8484-1F6A1A62034B}">
      <dsp:nvSpPr>
        <dsp:cNvPr id="0" name=""/>
        <dsp:cNvSpPr/>
      </dsp:nvSpPr>
      <dsp:spPr>
        <a:xfrm>
          <a:off x="0" y="2541070"/>
          <a:ext cx="5337975" cy="254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Sin embargo, en la realidad, la validación de los requerimientos no puede descubrir todos los problemas que presenta la aplicación. Algunos defectos en los requerimientos solo pueden descubrirse cuando la implementación del sistema es completa.</a:t>
          </a:r>
          <a:endParaRPr lang="en-US" sz="2400" kern="1200"/>
        </a:p>
      </dsp:txBody>
      <dsp:txXfrm>
        <a:off x="0" y="2541070"/>
        <a:ext cx="5337975" cy="2541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468CD-925B-4426-8884-B6D2FFF70CB8}">
      <dsp:nvSpPr>
        <dsp:cNvPr id="0" name=""/>
        <dsp:cNvSpPr/>
      </dsp:nvSpPr>
      <dsp:spPr>
        <a:xfrm>
          <a:off x="0" y="0"/>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5E5CA-CD8B-4E5E-A864-F9195C640C15}">
      <dsp:nvSpPr>
        <dsp:cNvPr id="0" name=""/>
        <dsp:cNvSpPr/>
      </dsp:nvSpPr>
      <dsp:spPr>
        <a:xfrm>
          <a:off x="0" y="0"/>
          <a:ext cx="6784259" cy="1937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Llevar a cabo pruebas sistemáticas de los programas requiere que se desarrollen, ejecuten y examinen diferentes pruebas. Este proceso es muy largo y caro. Cada ejecución de una prueba suele descubrir, en el mejor de los casos, un único fallo, ya que la caída del sistema o la corrupción de los datos que puede implicar hace que sea difícil encontrar el siguiente. </a:t>
          </a:r>
        </a:p>
        <a:p>
          <a:pPr marL="0" lvl="0" indent="0" algn="l" defTabSz="622300">
            <a:lnSpc>
              <a:spcPct val="90000"/>
            </a:lnSpc>
            <a:spcBef>
              <a:spcPct val="0"/>
            </a:spcBef>
            <a:spcAft>
              <a:spcPct val="35000"/>
            </a:spcAft>
            <a:buNone/>
          </a:pPr>
          <a:r>
            <a:rPr lang="es-ES" sz="1400" kern="1200" dirty="0"/>
            <a:t>Por el contrario, la inspección del software no requiere que el programa se ejecute como lo que se puede utilizar como técnica de verificación antes de que el sistema esté totalmente implementado. Durante una inspección, se examina el código fuente del sistema y se compara con la especificación del mismo que se dispone</a:t>
          </a:r>
          <a:endParaRPr lang="en-US" sz="1400" kern="1200" dirty="0"/>
        </a:p>
      </dsp:txBody>
      <dsp:txXfrm>
        <a:off x="0" y="0"/>
        <a:ext cx="6784259" cy="1937543"/>
      </dsp:txXfrm>
    </dsp:sp>
    <dsp:sp modelId="{717EC869-853A-41C5-BC36-882126ABE46C}">
      <dsp:nvSpPr>
        <dsp:cNvPr id="0" name=""/>
        <dsp:cNvSpPr/>
      </dsp:nvSpPr>
      <dsp:spPr>
        <a:xfrm>
          <a:off x="0" y="1937543"/>
          <a:ext cx="678425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112AE-3E8A-4B52-B707-3DFD9D0A40F3}">
      <dsp:nvSpPr>
        <dsp:cNvPr id="0" name=""/>
        <dsp:cNvSpPr/>
      </dsp:nvSpPr>
      <dsp:spPr>
        <a:xfrm>
          <a:off x="0" y="1937543"/>
          <a:ext cx="6784259" cy="1937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a:t>Se ha comprobado estadísticamente que la inspección es una técnica mucho mas eficiente para la detección de errores que la verificación basada en pruebas. Es mas barato encontrar errores a través de la inspección que con pruebas, y además se considera que el 60% de los errores se detectan mediante una inspección rutinaria, y hasta un 90% de los errores se detectan mediante una inspección sistemática.</a:t>
          </a:r>
          <a:endParaRPr lang="en-US" sz="1400" kern="1200"/>
        </a:p>
      </dsp:txBody>
      <dsp:txXfrm>
        <a:off x="0" y="1937543"/>
        <a:ext cx="6784259" cy="1937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A3277-ED22-4A2D-9293-BF274A78199B}">
      <dsp:nvSpPr>
        <dsp:cNvPr id="0" name=""/>
        <dsp:cNvSpPr/>
      </dsp:nvSpPr>
      <dsp:spPr>
        <a:xfrm>
          <a:off x="0" y="44289"/>
          <a:ext cx="6586489" cy="181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a:t>Varios defectos se detectan en una sola inspección. El problema con las pruebas es que sólo pueden detectar único fallo por prueba, ya que los defectos de la primera que se detecte pueden afectar a la detección de las siguientes. </a:t>
          </a:r>
          <a:endParaRPr lang="en-US" sz="2100" kern="1200"/>
        </a:p>
      </dsp:txBody>
      <dsp:txXfrm>
        <a:off x="88756" y="133045"/>
        <a:ext cx="6408977" cy="1640667"/>
      </dsp:txXfrm>
    </dsp:sp>
    <dsp:sp modelId="{4BFAF446-63B4-4D06-B47A-47A076C638A7}">
      <dsp:nvSpPr>
        <dsp:cNvPr id="0" name=""/>
        <dsp:cNvSpPr/>
      </dsp:nvSpPr>
      <dsp:spPr>
        <a:xfrm>
          <a:off x="0" y="1922949"/>
          <a:ext cx="6586489" cy="1818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a:t>Usa el conocimiento del dominio y del lenguaje de programación que se utiliza. En esencia, es mas probable que los revisores vean los tipos de errores que comúnmente ocurre el lenguaje de programación particulares y en los tipos particulares de la aplicación</a:t>
          </a:r>
          <a:endParaRPr lang="en-US" sz="2100" kern="1200"/>
        </a:p>
      </dsp:txBody>
      <dsp:txXfrm>
        <a:off x="88756" y="2011705"/>
        <a:ext cx="6408977" cy="16406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36B8D-34E5-52B4-8A0D-7139108793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83513FC-84D9-0E09-728F-C91F530AE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D117223-05E0-AF80-0E62-2FC89DC48BAC}"/>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B3483254-6271-5DC9-ADD6-3C225B56198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CEA3164-68DB-1F59-6CFE-ABAC546F34D6}"/>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27741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338E9-D69C-2568-04D7-6327A63493D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1BE1BA9-4C53-F4D7-580A-4328F25959F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0813C2F-D36C-F36A-EEA2-ACD67473906A}"/>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C733150F-0AD0-A048-CE71-18D8A04B42C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2FD0ADC-825D-1759-0DD8-1699FCBC3057}"/>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2966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BE1BEC-2C2C-D640-A124-DBFBBC68307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0EADAAB-7DDD-2A8F-4406-79AC9A7E18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D4775CC-8192-D946-793F-F8A32B9617A4}"/>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C09D3915-7F6D-C425-E50F-60F17C574A5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CB5D643-6DF6-FD36-2457-8F5495D9E17F}"/>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76704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1E38F-0D10-51CD-4A48-C54EB4D7A92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4AAF9A5-C5F8-319B-7C15-2ED6AFB9F3F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8DA6788-0BD2-B5D8-C342-46BD9E3BCD5E}"/>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291C8724-FC66-D9CC-1292-7919F45E507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61A44FE-31BC-E65C-6C4A-E6C87B0AADF0}"/>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3584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E0EE8-A928-76BB-28B5-869D8A72F02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02281D6-5E05-D75A-0AE3-6BC4E77D7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BA772B6-293F-7234-7A4C-66E28123C1C8}"/>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832E0842-83F9-8708-891D-825EB1D5AFF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2B95B98-8A5A-8DFC-5098-FB346BEDF05F}"/>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3811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BB086-A3AE-92C6-0572-9C4D17E7EC4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D2F6FD7-3D11-81D4-07A1-A9138241F90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F26FD94B-F6B6-8EF7-0123-B2125B681DC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8CE77C0-17A5-6B13-66BA-AD6507B8C731}"/>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6" name="Marcador de pie de página 5">
            <a:extLst>
              <a:ext uri="{FF2B5EF4-FFF2-40B4-BE49-F238E27FC236}">
                <a16:creationId xmlns:a16="http://schemas.microsoft.com/office/drawing/2014/main" id="{C5CCCA0B-D2A1-6018-9E4F-059068A8EB7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0EDEEDC-79C6-F1DB-1CD5-8FEE9B65B5E5}"/>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256654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6C800-7AF9-1268-844E-642F47F9A2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937F3B8-BE29-5AFD-A3A6-AEF2236EE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C63428-4313-2F2A-A1D5-A680E31DFB0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FC50F21-8DDE-5E8F-BE3F-C2BC3D6EC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2053DF-F407-4154-0A0F-2D136BD926E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2B86F3E3-5C52-9FD1-BFB5-52F96AD57D59}"/>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8" name="Marcador de pie de página 7">
            <a:extLst>
              <a:ext uri="{FF2B5EF4-FFF2-40B4-BE49-F238E27FC236}">
                <a16:creationId xmlns:a16="http://schemas.microsoft.com/office/drawing/2014/main" id="{4B71BB5B-ABA6-1DF9-3407-AB2AA8303938}"/>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7001904-CC8E-80BC-2637-CDDBBAA033AC}"/>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353775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465A3-522C-E25B-13FD-21729CF88CA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8EA0C5E6-4563-23A4-22A7-3F2FF7A684C5}"/>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4" name="Marcador de pie de página 3">
            <a:extLst>
              <a:ext uri="{FF2B5EF4-FFF2-40B4-BE49-F238E27FC236}">
                <a16:creationId xmlns:a16="http://schemas.microsoft.com/office/drawing/2014/main" id="{B022AEDB-8ADA-0704-F8D6-351285245F90}"/>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918D956F-3501-3594-C0D4-A34FC256ABC3}"/>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214594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C3E0AB4-DE13-0BEF-D725-583FCD464A3B}"/>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3" name="Marcador de pie de página 2">
            <a:extLst>
              <a:ext uri="{FF2B5EF4-FFF2-40B4-BE49-F238E27FC236}">
                <a16:creationId xmlns:a16="http://schemas.microsoft.com/office/drawing/2014/main" id="{90BCEA10-22CA-8348-2EC5-8AE2F5CFF201}"/>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205E06C-9357-4942-6260-20028DC60A6F}"/>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350415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B11E1-940C-2CBA-FAAD-03B7D13774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2792BAE-B2FA-2D90-5A1A-376F39DCA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96420B4-ABAE-6CAE-2D97-F637CA358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317A6A-B229-3264-CD01-193721BABF0B}"/>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6" name="Marcador de pie de página 5">
            <a:extLst>
              <a:ext uri="{FF2B5EF4-FFF2-40B4-BE49-F238E27FC236}">
                <a16:creationId xmlns:a16="http://schemas.microsoft.com/office/drawing/2014/main" id="{518134E4-EE92-7028-8526-411CB41CFB3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87C4D26-57E4-D2B5-03A1-E6DDFF0BD831}"/>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37134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86299-B679-E9D4-E075-34362E443E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272CA07-72B2-658B-FE63-B6A9BBC6C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A147395E-E675-291C-070A-99EED560D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51CEBE-CDB5-7675-EDFF-4695E748FC1B}"/>
              </a:ext>
            </a:extLst>
          </p:cNvPr>
          <p:cNvSpPr>
            <a:spLocks noGrp="1"/>
          </p:cNvSpPr>
          <p:nvPr>
            <p:ph type="dt" sz="half" idx="10"/>
          </p:nvPr>
        </p:nvSpPr>
        <p:spPr/>
        <p:txBody>
          <a:bodyPr/>
          <a:lstStyle/>
          <a:p>
            <a:fld id="{55215A45-EF13-44E9-989F-2174E9F960BB}" type="datetimeFigureOut">
              <a:rPr lang="es-CL" smtClean="0"/>
              <a:t>05-09-2022</a:t>
            </a:fld>
            <a:endParaRPr lang="es-CL"/>
          </a:p>
        </p:txBody>
      </p:sp>
      <p:sp>
        <p:nvSpPr>
          <p:cNvPr id="6" name="Marcador de pie de página 5">
            <a:extLst>
              <a:ext uri="{FF2B5EF4-FFF2-40B4-BE49-F238E27FC236}">
                <a16:creationId xmlns:a16="http://schemas.microsoft.com/office/drawing/2014/main" id="{F8A68F3A-C589-BB39-5428-59672720721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6329F66-1F66-6F1D-38B1-5B5AD27D11F6}"/>
              </a:ext>
            </a:extLst>
          </p:cNvPr>
          <p:cNvSpPr>
            <a:spLocks noGrp="1"/>
          </p:cNvSpPr>
          <p:nvPr>
            <p:ph type="sldNum" sz="quarter" idx="12"/>
          </p:nvPr>
        </p:nvSpPr>
        <p:spPr/>
        <p:txBody>
          <a:bodyPr/>
          <a:lstStyle/>
          <a:p>
            <a:fld id="{9E6C7C7F-052F-45AF-BF84-96A79AD4A9C9}" type="slidenum">
              <a:rPr lang="es-CL" smtClean="0"/>
              <a:t>‹Nº›</a:t>
            </a:fld>
            <a:endParaRPr lang="es-CL"/>
          </a:p>
        </p:txBody>
      </p:sp>
    </p:spTree>
    <p:extLst>
      <p:ext uri="{BB962C8B-B14F-4D97-AF65-F5344CB8AC3E}">
        <p14:creationId xmlns:p14="http://schemas.microsoft.com/office/powerpoint/2010/main" val="5474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2359F47-41F3-15FC-40BB-788D8CEAB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92A9C24-E531-E7E5-D58F-3CEC7559E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FA8E5CE-BB7F-781F-9AF1-EA72D4D88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15A45-EF13-44E9-989F-2174E9F960BB}" type="datetimeFigureOut">
              <a:rPr lang="es-CL" smtClean="0"/>
              <a:t>05-09-2022</a:t>
            </a:fld>
            <a:endParaRPr lang="es-CL"/>
          </a:p>
        </p:txBody>
      </p:sp>
      <p:sp>
        <p:nvSpPr>
          <p:cNvPr id="5" name="Marcador de pie de página 4">
            <a:extLst>
              <a:ext uri="{FF2B5EF4-FFF2-40B4-BE49-F238E27FC236}">
                <a16:creationId xmlns:a16="http://schemas.microsoft.com/office/drawing/2014/main" id="{342A71D1-37BF-5B54-58BD-79E1206BE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05CF402-5ED0-343B-809C-7D47BF707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C7C7F-052F-45AF-BF84-96A79AD4A9C9}" type="slidenum">
              <a:rPr lang="es-CL" smtClean="0"/>
              <a:t>‹Nº›</a:t>
            </a:fld>
            <a:endParaRPr lang="es-CL"/>
          </a:p>
        </p:txBody>
      </p:sp>
    </p:spTree>
    <p:extLst>
      <p:ext uri="{BB962C8B-B14F-4D97-AF65-F5344CB8AC3E}">
        <p14:creationId xmlns:p14="http://schemas.microsoft.com/office/powerpoint/2010/main" val="2831277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EF38884-F2D3-B6B6-BEE8-AB9B54D069B5}"/>
              </a:ext>
            </a:extLst>
          </p:cNvPr>
          <p:cNvSpPr>
            <a:spLocks noGrp="1"/>
          </p:cNvSpPr>
          <p:nvPr>
            <p:ph type="ctrTitle"/>
          </p:nvPr>
        </p:nvSpPr>
        <p:spPr>
          <a:xfrm>
            <a:off x="804672" y="962246"/>
            <a:ext cx="6437700" cy="2611967"/>
          </a:xfrm>
        </p:spPr>
        <p:txBody>
          <a:bodyPr anchor="b">
            <a:normAutofit/>
          </a:bodyPr>
          <a:lstStyle/>
          <a:p>
            <a:pPr algn="l"/>
            <a:r>
              <a:rPr lang="es-CL" sz="5400"/>
              <a:t>Verificacion</a:t>
            </a:r>
            <a:r>
              <a:rPr lang="es-CL" sz="5400" dirty="0"/>
              <a:t> y </a:t>
            </a:r>
            <a:r>
              <a:rPr lang="es-CL" sz="5400" dirty="0" err="1"/>
              <a:t>Validacion</a:t>
            </a:r>
            <a:r>
              <a:rPr lang="es-CL" sz="5400" dirty="0"/>
              <a:t> del software</a:t>
            </a:r>
          </a:p>
        </p:txBody>
      </p:sp>
      <p:sp>
        <p:nvSpPr>
          <p:cNvPr id="3" name="Subtítulo 2">
            <a:extLst>
              <a:ext uri="{FF2B5EF4-FFF2-40B4-BE49-F238E27FC236}">
                <a16:creationId xmlns:a16="http://schemas.microsoft.com/office/drawing/2014/main" id="{DE2E614B-63AE-87AA-1E59-0F8875EFBF78}"/>
              </a:ext>
            </a:extLst>
          </p:cNvPr>
          <p:cNvSpPr>
            <a:spLocks noGrp="1"/>
          </p:cNvSpPr>
          <p:nvPr>
            <p:ph type="subTitle" idx="1"/>
          </p:nvPr>
        </p:nvSpPr>
        <p:spPr>
          <a:xfrm>
            <a:off x="804672" y="3719618"/>
            <a:ext cx="4167376" cy="1155525"/>
          </a:xfrm>
        </p:spPr>
        <p:txBody>
          <a:bodyPr anchor="t">
            <a:normAutofit/>
          </a:bodyPr>
          <a:lstStyle/>
          <a:p>
            <a:pPr algn="l"/>
            <a:endParaRPr lang="es-CL" sz="2000"/>
          </a:p>
        </p:txBody>
      </p:sp>
    </p:spTree>
    <p:extLst>
      <p:ext uri="{BB962C8B-B14F-4D97-AF65-F5344CB8AC3E}">
        <p14:creationId xmlns:p14="http://schemas.microsoft.com/office/powerpoint/2010/main" val="10096564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0FB5FE-AED6-8CF3-5111-BFEC8B521F78}"/>
              </a:ext>
            </a:extLst>
          </p:cNvPr>
          <p:cNvSpPr>
            <a:spLocks noGrp="1"/>
          </p:cNvSpPr>
          <p:nvPr>
            <p:ph type="title"/>
          </p:nvPr>
        </p:nvSpPr>
        <p:spPr>
          <a:xfrm>
            <a:off x="686834" y="1153572"/>
            <a:ext cx="3200400" cy="4461163"/>
          </a:xfrm>
        </p:spPr>
        <p:txBody>
          <a:bodyPr>
            <a:normAutofit/>
          </a:bodyPr>
          <a:lstStyle/>
          <a:p>
            <a:r>
              <a:rPr lang="es-CL" sz="3700">
                <a:solidFill>
                  <a:srgbClr val="FFFFFF"/>
                </a:solidFill>
              </a:rPr>
              <a:t>Características de la depuración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Marcador de contenido 4">
            <a:extLst>
              <a:ext uri="{FF2B5EF4-FFF2-40B4-BE49-F238E27FC236}">
                <a16:creationId xmlns:a16="http://schemas.microsoft.com/office/drawing/2014/main" id="{83D57A3F-20F0-81CB-FD93-74748C347D3C}"/>
              </a:ext>
            </a:extLst>
          </p:cNvPr>
          <p:cNvSpPr>
            <a:spLocks noGrp="1"/>
          </p:cNvSpPr>
          <p:nvPr>
            <p:ph idx="1"/>
          </p:nvPr>
        </p:nvSpPr>
        <p:spPr>
          <a:xfrm>
            <a:off x="4447308" y="591344"/>
            <a:ext cx="6906491" cy="5585619"/>
          </a:xfrm>
        </p:spPr>
        <p:txBody>
          <a:bodyPr anchor="ctr">
            <a:normAutofit/>
          </a:bodyPr>
          <a:lstStyle/>
          <a:p>
            <a:r>
              <a:rPr lang="es-ES" sz="1500" dirty="0"/>
              <a:t>Localizar los fallos es un proceso complejo porque los fallos no necesariamente se localizan cerca del punto en que se detectan. Para localizar un fallo de un programa el programador responsable de la depuración tiene que diseñar programas de prueba adicionales que repitan el fallo original y que ayudan a descubrir el origen del fallo. En estos casos las herramientas de depuración que permiten rastrear el programa y visualizar los resultados intermedios es de una gran ayuda. </a:t>
            </a:r>
          </a:p>
          <a:p>
            <a:r>
              <a:rPr lang="es-ES" sz="1500" dirty="0"/>
              <a:t>Las herramientas de depuración son habitualmente parte de las herramientas de apoyo al lenguaje y que sirven de base al compilador. Proporcionan un entorno especial de ejecución que permiten acceder a las tablas de símbolos del compilador, a través de ella a los valores de las variables del programa. Habitualmente, permiten controlar la ejecución paso a paso sobre el código del programa. </a:t>
            </a:r>
          </a:p>
          <a:p>
            <a:r>
              <a:rPr lang="es-ES" sz="1500" dirty="0"/>
              <a:t>Después de que se descubre el origen del fallo en el programa, este debe corregirse y entonces reevaluar el sistema. Esto implica repetir de nuevo las pruebas anteriores (pruebas de regresión). Estas pruebas se hacen para comprobar que los cambios introducidos resuelven definitivamente el fallo y no introducen nuevos fallos. La estadística muestra que la reparación de un fallo frecuentemente es incompleta y además introduce nuevos fallos. </a:t>
            </a:r>
            <a:endParaRPr lang="es-CL" sz="1500" dirty="0"/>
          </a:p>
        </p:txBody>
      </p:sp>
    </p:spTree>
    <p:extLst>
      <p:ext uri="{BB962C8B-B14F-4D97-AF65-F5344CB8AC3E}">
        <p14:creationId xmlns:p14="http://schemas.microsoft.com/office/powerpoint/2010/main" val="69443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5502C-E402-213C-3AF3-E4A9B4EC4C67}"/>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4B521BB0-0533-C83E-6213-E8181F973E37}"/>
              </a:ext>
            </a:extLst>
          </p:cNvPr>
          <p:cNvSpPr>
            <a:spLocks noGrp="1"/>
          </p:cNvSpPr>
          <p:nvPr>
            <p:ph idx="1"/>
          </p:nvPr>
        </p:nvSpPr>
        <p:spPr/>
        <p:txBody>
          <a:bodyPr/>
          <a:lstStyle/>
          <a:p>
            <a:r>
              <a:rPr lang="es-CL" dirty="0"/>
              <a:t>La inspección de software es una técnica mas completa y minuciosa, a pesar de eso hay mucha gente que cree que la prueba de software es una mejor opción ¿A que cree que se debe esto?</a:t>
            </a:r>
          </a:p>
        </p:txBody>
      </p:sp>
    </p:spTree>
    <p:extLst>
      <p:ext uri="{BB962C8B-B14F-4D97-AF65-F5344CB8AC3E}">
        <p14:creationId xmlns:p14="http://schemas.microsoft.com/office/powerpoint/2010/main" val="61860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87FA21D-8174-D0CD-7C86-5FE01EA0F4AB}"/>
              </a:ext>
            </a:extLst>
          </p:cNvPr>
          <p:cNvSpPr>
            <a:spLocks noGrp="1"/>
          </p:cNvSpPr>
          <p:nvPr>
            <p:ph type="ctrTitle"/>
          </p:nvPr>
        </p:nvSpPr>
        <p:spPr>
          <a:xfrm>
            <a:off x="5277329" y="640080"/>
            <a:ext cx="6274590" cy="4018341"/>
          </a:xfrm>
          <a:noFill/>
        </p:spPr>
        <p:txBody>
          <a:bodyPr>
            <a:normAutofit/>
          </a:bodyPr>
          <a:lstStyle/>
          <a:p>
            <a:pPr algn="l"/>
            <a:r>
              <a:rPr lang="es-CL" sz="6600" dirty="0"/>
              <a:t>Inspecciones de software</a:t>
            </a:r>
          </a:p>
        </p:txBody>
      </p:sp>
      <p:sp>
        <p:nvSpPr>
          <p:cNvPr id="5" name="Subtítulo 4">
            <a:extLst>
              <a:ext uri="{FF2B5EF4-FFF2-40B4-BE49-F238E27FC236}">
                <a16:creationId xmlns:a16="http://schemas.microsoft.com/office/drawing/2014/main" id="{CE960F53-6C60-CE46-DAA5-48B5FD786660}"/>
              </a:ext>
            </a:extLst>
          </p:cNvPr>
          <p:cNvSpPr>
            <a:spLocks noGrp="1"/>
          </p:cNvSpPr>
          <p:nvPr>
            <p:ph type="subTitle" idx="1"/>
          </p:nvPr>
        </p:nvSpPr>
        <p:spPr>
          <a:xfrm>
            <a:off x="5277329" y="4796852"/>
            <a:ext cx="6274590" cy="1421068"/>
          </a:xfrm>
          <a:noFill/>
        </p:spPr>
        <p:txBody>
          <a:bodyPr>
            <a:normAutofit/>
          </a:bodyPr>
          <a:lstStyle/>
          <a:p>
            <a:pPr algn="l"/>
            <a:endParaRPr lang="es-CL"/>
          </a:p>
        </p:txBody>
      </p:sp>
      <p:pic>
        <p:nvPicPr>
          <p:cNvPr id="7" name="Picture 6" descr="Script de ordenador en una pantalla">
            <a:extLst>
              <a:ext uri="{FF2B5EF4-FFF2-40B4-BE49-F238E27FC236}">
                <a16:creationId xmlns:a16="http://schemas.microsoft.com/office/drawing/2014/main" id="{C6E327DD-89F0-D69E-7394-124FBCCBC753}"/>
              </a:ext>
            </a:extLst>
          </p:cNvPr>
          <p:cNvPicPr>
            <a:picLocks noChangeAspect="1"/>
          </p:cNvPicPr>
          <p:nvPr/>
        </p:nvPicPr>
        <p:blipFill rotWithShape="1">
          <a:blip r:embed="rId2"/>
          <a:srcRect l="7463" r="47235" b="-1"/>
          <a:stretch/>
        </p:blipFill>
        <p:spPr>
          <a:xfrm>
            <a:off x="1" y="10"/>
            <a:ext cx="4654296" cy="6857990"/>
          </a:xfrm>
          <a:prstGeom prst="rect">
            <a:avLst/>
          </a:prstGeom>
        </p:spPr>
      </p:pic>
    </p:spTree>
    <p:extLst>
      <p:ext uri="{BB962C8B-B14F-4D97-AF65-F5344CB8AC3E}">
        <p14:creationId xmlns:p14="http://schemas.microsoft.com/office/powerpoint/2010/main" val="286746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5F099F-6B46-BE9D-2135-C6FCE052E271}"/>
              </a:ext>
            </a:extLst>
          </p:cNvPr>
          <p:cNvPicPr>
            <a:picLocks noChangeAspect="1"/>
          </p:cNvPicPr>
          <p:nvPr/>
        </p:nvPicPr>
        <p:blipFill rotWithShape="1">
          <a:blip r:embed="rId2">
            <a:duotone>
              <a:prstClr val="black"/>
              <a:schemeClr val="tx2">
                <a:tint val="45000"/>
                <a:satMod val="400000"/>
              </a:schemeClr>
            </a:duotone>
          </a:blip>
          <a:srcRect t="2500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ítulo 1">
            <a:extLst>
              <a:ext uri="{FF2B5EF4-FFF2-40B4-BE49-F238E27FC236}">
                <a16:creationId xmlns:a16="http://schemas.microsoft.com/office/drawing/2014/main" id="{D42BAD26-A9C0-C925-4D70-6BD1955ABA9C}"/>
              </a:ext>
            </a:extLst>
          </p:cNvPr>
          <p:cNvSpPr>
            <a:spLocks noGrp="1"/>
          </p:cNvSpPr>
          <p:nvPr>
            <p:ph type="title"/>
          </p:nvPr>
        </p:nvSpPr>
        <p:spPr>
          <a:xfrm>
            <a:off x="4050889" y="365758"/>
            <a:ext cx="6784259" cy="1828800"/>
          </a:xfrm>
        </p:spPr>
        <p:txBody>
          <a:bodyPr>
            <a:normAutofit/>
          </a:bodyPr>
          <a:lstStyle/>
          <a:p>
            <a:r>
              <a:rPr lang="es-CL" sz="4800">
                <a:solidFill>
                  <a:schemeClr val="tx1">
                    <a:lumMod val="85000"/>
                    <a:lumOff val="15000"/>
                  </a:schemeClr>
                </a:solidFill>
              </a:rPr>
              <a:t>¿En que consiste?</a:t>
            </a:r>
          </a:p>
        </p:txBody>
      </p:sp>
      <p:sp>
        <p:nvSpPr>
          <p:cNvPr id="13" name="Rectangle 1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1AB35A9F-589C-A799-ECF5-85256C29A158}"/>
              </a:ext>
            </a:extLst>
          </p:cNvPr>
          <p:cNvGraphicFramePr>
            <a:graphicFrameLocks noGrp="1"/>
          </p:cNvGraphicFramePr>
          <p:nvPr>
            <p:ph idx="1"/>
            <p:extLst>
              <p:ext uri="{D42A27DB-BD31-4B8C-83A1-F6EECF244321}">
                <p14:modId xmlns:p14="http://schemas.microsoft.com/office/powerpoint/2010/main" val="590417127"/>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42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12158-DDB9-E408-EB1C-356A5A5442DE}"/>
              </a:ext>
            </a:extLst>
          </p:cNvPr>
          <p:cNvSpPr>
            <a:spLocks noGrp="1"/>
          </p:cNvSpPr>
          <p:nvPr>
            <p:ph type="title"/>
          </p:nvPr>
        </p:nvSpPr>
        <p:spPr>
          <a:xfrm>
            <a:off x="4965430" y="629266"/>
            <a:ext cx="6586491" cy="1676603"/>
          </a:xfrm>
        </p:spPr>
        <p:txBody>
          <a:bodyPr>
            <a:normAutofit/>
          </a:bodyPr>
          <a:lstStyle/>
          <a:p>
            <a:r>
              <a:rPr lang="es-CL" sz="5000"/>
              <a:t>Ventajas de la inspección del software</a:t>
            </a:r>
          </a:p>
        </p:txBody>
      </p:sp>
      <p:pic>
        <p:nvPicPr>
          <p:cNvPr id="6" name="Picture 5">
            <a:extLst>
              <a:ext uri="{FF2B5EF4-FFF2-40B4-BE49-F238E27FC236}">
                <a16:creationId xmlns:a16="http://schemas.microsoft.com/office/drawing/2014/main" id="{BD329163-1792-6F82-2E02-775297C21FF7}"/>
              </a:ext>
            </a:extLst>
          </p:cNvPr>
          <p:cNvPicPr>
            <a:picLocks noChangeAspect="1"/>
          </p:cNvPicPr>
          <p:nvPr/>
        </p:nvPicPr>
        <p:blipFill rotWithShape="1">
          <a:blip r:embed="rId2"/>
          <a:srcRect l="51838" r="6592"/>
          <a:stretch/>
        </p:blipFill>
        <p:spPr>
          <a:xfrm>
            <a:off x="20" y="10"/>
            <a:ext cx="4635571" cy="6857990"/>
          </a:xfrm>
          <a:prstGeom prst="rect">
            <a:avLst/>
          </a:prstGeom>
          <a:effectLst/>
        </p:spPr>
      </p:pic>
      <p:graphicFrame>
        <p:nvGraphicFramePr>
          <p:cNvPr id="5" name="Marcador de contenido 2">
            <a:extLst>
              <a:ext uri="{FF2B5EF4-FFF2-40B4-BE49-F238E27FC236}">
                <a16:creationId xmlns:a16="http://schemas.microsoft.com/office/drawing/2014/main" id="{27854D18-A8C8-0CDA-4B89-59910ED82302}"/>
              </a:ext>
            </a:extLst>
          </p:cNvPr>
          <p:cNvGraphicFramePr>
            <a:graphicFrameLocks noGrp="1"/>
          </p:cNvGraphicFramePr>
          <p:nvPr>
            <p:ph idx="1"/>
            <p:extLst>
              <p:ext uri="{D42A27DB-BD31-4B8C-83A1-F6EECF244321}">
                <p14:modId xmlns:p14="http://schemas.microsoft.com/office/powerpoint/2010/main" val="1578817707"/>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158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77FDF1-C7E8-5121-E245-E3CC7856CCB7}"/>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a:solidFill>
                  <a:schemeClr val="tx1"/>
                </a:solidFill>
                <a:latin typeface="+mj-lt"/>
                <a:ea typeface="+mj-ea"/>
                <a:cs typeface="+mj-cs"/>
              </a:rPr>
              <a:t>Lista de fallos o errores</a:t>
            </a:r>
          </a:p>
        </p:txBody>
      </p:sp>
      <p:grpSp>
        <p:nvGrpSpPr>
          <p:cNvPr id="45" name="Group 3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6"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C4B30A7-420C-C1C2-D106-C4DAC9C15DC7}"/>
              </a:ext>
            </a:extLst>
          </p:cNvPr>
          <p:cNvSpPr>
            <a:spLocks noGrp="1"/>
          </p:cNvSpPr>
          <p:nvPr>
            <p:ph sz="half" idx="1"/>
          </p:nvPr>
        </p:nvSpPr>
        <p:spPr>
          <a:xfrm>
            <a:off x="590719" y="2330505"/>
            <a:ext cx="5278066" cy="3979585"/>
          </a:xfrm>
        </p:spPr>
        <p:txBody>
          <a:bodyPr vert="horz" lIns="91440" tIns="45720" rIns="91440" bIns="45720" rtlCol="0" anchor="ctr">
            <a:normAutofit/>
          </a:bodyPr>
          <a:lstStyle/>
          <a:p>
            <a:r>
              <a:rPr lang="en-US" sz="1900"/>
              <a:t>El proceso de inspección siempre se realiza utilizando una lista de los errores comunes de los programadores. Esta se somete a discusión por el personal con experiencia y se actualiza frecuentemente según se vaya teniendo experiencia. La lista de errores debe ser función del lenguaje de programación que se utilice.</a:t>
            </a:r>
          </a:p>
          <a:p>
            <a:r>
              <a:rPr lang="en-US" sz="1900"/>
              <a:t>La cantidad de código que se puede inspeccionar debe estar limitado, ya que a partir de un tiempo de inspección se baja la atención y se hace ineficaz. Existen estudios que establecen que no deberían examinarse mas de 125 líneas de código por sesión, y no mas de 2 horas. </a:t>
            </a:r>
          </a:p>
        </p:txBody>
      </p:sp>
      <p:sp>
        <p:nvSpPr>
          <p:cNvPr id="49" name="Rectangle 3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7E792939-AB2E-4189-B981-7DCDE2B0F690}"/>
              </a:ext>
            </a:extLst>
          </p:cNvPr>
          <p:cNvPicPr>
            <a:picLocks noGrp="1" noChangeAspect="1"/>
          </p:cNvPicPr>
          <p:nvPr>
            <p:ph sz="half" idx="2"/>
          </p:nvPr>
        </p:nvPicPr>
        <p:blipFill rotWithShape="1">
          <a:blip r:embed="rId2"/>
          <a:srcRect t="241" r="4" b="3498"/>
          <a:stretch/>
        </p:blipFill>
        <p:spPr>
          <a:xfrm>
            <a:off x="7083423" y="581892"/>
            <a:ext cx="4397433" cy="2518756"/>
          </a:xfrm>
          <a:prstGeom prst="rect">
            <a:avLst/>
          </a:prstGeom>
        </p:spPr>
      </p:pic>
      <p:sp>
        <p:nvSpPr>
          <p:cNvPr id="51"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5C55ECA5-00AD-82B2-9F61-DEF1B0786385}"/>
              </a:ext>
            </a:extLst>
          </p:cNvPr>
          <p:cNvPicPr>
            <a:picLocks noChangeAspect="1"/>
          </p:cNvPicPr>
          <p:nvPr/>
        </p:nvPicPr>
        <p:blipFill rotWithShape="1">
          <a:blip r:embed="rId3"/>
          <a:srcRect r="11870" b="-1"/>
          <a:stretch/>
        </p:blipFill>
        <p:spPr>
          <a:xfrm>
            <a:off x="7083423" y="3707894"/>
            <a:ext cx="4395569" cy="2518756"/>
          </a:xfrm>
          <a:prstGeom prst="rect">
            <a:avLst/>
          </a:prstGeom>
        </p:spPr>
      </p:pic>
    </p:spTree>
    <p:extLst>
      <p:ext uri="{BB962C8B-B14F-4D97-AF65-F5344CB8AC3E}">
        <p14:creationId xmlns:p14="http://schemas.microsoft.com/office/powerpoint/2010/main" val="330138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D8E1951-1728-FA73-FC17-E1456C8B1927}"/>
              </a:ext>
            </a:extLst>
          </p:cNvPr>
          <p:cNvSpPr>
            <a:spLocks noGrp="1"/>
          </p:cNvSpPr>
          <p:nvPr>
            <p:ph type="title"/>
          </p:nvPr>
        </p:nvSpPr>
        <p:spPr>
          <a:xfrm>
            <a:off x="838200" y="1412488"/>
            <a:ext cx="2899189" cy="4363844"/>
          </a:xfrm>
        </p:spPr>
        <p:txBody>
          <a:bodyPr anchor="t">
            <a:normAutofit/>
          </a:bodyPr>
          <a:lstStyle/>
          <a:p>
            <a:r>
              <a:rPr lang="es-CL" sz="3700">
                <a:solidFill>
                  <a:srgbClr val="FFFFFF"/>
                </a:solidFill>
              </a:rPr>
              <a:t>Análisis estático automatizado</a:t>
            </a:r>
          </a:p>
        </p:txBody>
      </p:sp>
      <p:sp>
        <p:nvSpPr>
          <p:cNvPr id="3" name="Marcador de contenido 2">
            <a:extLst>
              <a:ext uri="{FF2B5EF4-FFF2-40B4-BE49-F238E27FC236}">
                <a16:creationId xmlns:a16="http://schemas.microsoft.com/office/drawing/2014/main" id="{388FA0E5-8D2D-2218-E63A-95AA94F37C31}"/>
              </a:ext>
            </a:extLst>
          </p:cNvPr>
          <p:cNvSpPr>
            <a:spLocks noGrp="1"/>
          </p:cNvSpPr>
          <p:nvPr>
            <p:ph sz="half" idx="1"/>
          </p:nvPr>
        </p:nvSpPr>
        <p:spPr>
          <a:xfrm>
            <a:off x="4380855" y="1412489"/>
            <a:ext cx="3427283" cy="4363844"/>
          </a:xfrm>
        </p:spPr>
        <p:txBody>
          <a:bodyPr>
            <a:normAutofit/>
          </a:bodyPr>
          <a:lstStyle/>
          <a:p>
            <a:r>
              <a:rPr lang="es-ES" sz="1400" dirty="0"/>
              <a:t>Los analizadores estáticos de programas son herramientas de software que rastrean el texto fuente de un programa y detecta los fallos y anomalías. No requieren que el programa se ejecute, mas bien, analizan sintácticamente el código fuente e identifica las diferentes sentencias que contiene. Después puede detectar si las sentencias están bien formadas, hacer inferencias sobre los flujos de control, y de los valores que se asignan a las variables. </a:t>
            </a:r>
          </a:p>
          <a:p>
            <a:r>
              <a:rPr lang="es-ES" sz="1400" dirty="0"/>
              <a:t>Constituyen un recurso para ayudar a la detección de los fallos. Su función no es habitualmente detectarlos, sino identificar las anomalías o situaciones heterodoxas que pueden serlo</a:t>
            </a:r>
            <a:endParaRPr lang="es-CL" sz="14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C36D02C9-B9C4-8670-C6D7-143928ACDDEC}"/>
              </a:ext>
            </a:extLst>
          </p:cNvPr>
          <p:cNvSpPr>
            <a:spLocks noGrp="1"/>
          </p:cNvSpPr>
          <p:nvPr>
            <p:ph sz="half" idx="2"/>
          </p:nvPr>
        </p:nvSpPr>
        <p:spPr>
          <a:xfrm>
            <a:off x="8451604" y="1412489"/>
            <a:ext cx="3197701" cy="4363844"/>
          </a:xfrm>
        </p:spPr>
        <p:txBody>
          <a:bodyPr>
            <a:normAutofit/>
          </a:bodyPr>
          <a:lstStyle/>
          <a:p>
            <a:r>
              <a:rPr lang="es-ES" sz="1300" dirty="0"/>
              <a:t>Los aspectos que  habitualmente se analizan son: </a:t>
            </a:r>
          </a:p>
          <a:p>
            <a:pPr lvl="1"/>
            <a:r>
              <a:rPr lang="es-ES" sz="1300" dirty="0"/>
              <a:t>Análisis de flujo de control: Identifica y señala los bucles con múltiples puntos de salida y las secciones de código no alcanzable. </a:t>
            </a:r>
          </a:p>
          <a:p>
            <a:pPr lvl="1"/>
            <a:r>
              <a:rPr lang="es-ES" sz="1300" dirty="0"/>
              <a:t>Análisis de utilización de datos: Señala como se utilizan las variables del programa: Variables sin utilización previa, que se declaran dos veces, declaradas y nunca utilizadas. Condiciones lógicas con valor invariante, etc. </a:t>
            </a:r>
          </a:p>
          <a:p>
            <a:pPr lvl="1"/>
            <a:r>
              <a:rPr lang="es-ES" sz="1300" dirty="0"/>
              <a:t>Análisis de interfaces: Verifica la declaración de las operaciones y su invocación. </a:t>
            </a:r>
          </a:p>
          <a:p>
            <a:pPr lvl="1"/>
            <a:r>
              <a:rPr lang="es-ES" sz="1300" dirty="0"/>
              <a:t>Análisis de la trayectoria: Identifica todas las posibles trayectorias del programa y presenta las sentencias ejecutadas en cada trayectoria.</a:t>
            </a:r>
            <a:endParaRPr lang="es-CL" sz="1300" dirty="0"/>
          </a:p>
        </p:txBody>
      </p:sp>
    </p:spTree>
    <p:extLst>
      <p:ext uri="{BB962C8B-B14F-4D97-AF65-F5344CB8AC3E}">
        <p14:creationId xmlns:p14="http://schemas.microsoft.com/office/powerpoint/2010/main" val="204533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7A1C0C4-EBF0-247A-C13E-87A565A2CC8C}"/>
              </a:ext>
            </a:extLst>
          </p:cNvPr>
          <p:cNvSpPr>
            <a:spLocks noGrp="1"/>
          </p:cNvSpPr>
          <p:nvPr>
            <p:ph type="ctrTitle"/>
          </p:nvPr>
        </p:nvSpPr>
        <p:spPr>
          <a:xfrm>
            <a:off x="5277329" y="640080"/>
            <a:ext cx="6274590" cy="4018341"/>
          </a:xfrm>
          <a:noFill/>
        </p:spPr>
        <p:txBody>
          <a:bodyPr>
            <a:normAutofit/>
          </a:bodyPr>
          <a:lstStyle/>
          <a:p>
            <a:pPr algn="l"/>
            <a:r>
              <a:rPr lang="es-CL" sz="6600"/>
              <a:t>Pruebas de software</a:t>
            </a:r>
          </a:p>
        </p:txBody>
      </p:sp>
      <p:sp>
        <p:nvSpPr>
          <p:cNvPr id="6" name="Subtítulo 5">
            <a:extLst>
              <a:ext uri="{FF2B5EF4-FFF2-40B4-BE49-F238E27FC236}">
                <a16:creationId xmlns:a16="http://schemas.microsoft.com/office/drawing/2014/main" id="{AA22F432-E99A-92E5-4718-7AB6344B5F91}"/>
              </a:ext>
            </a:extLst>
          </p:cNvPr>
          <p:cNvSpPr>
            <a:spLocks noGrp="1"/>
          </p:cNvSpPr>
          <p:nvPr>
            <p:ph type="subTitle" idx="1"/>
          </p:nvPr>
        </p:nvSpPr>
        <p:spPr>
          <a:xfrm>
            <a:off x="5277329" y="4796852"/>
            <a:ext cx="6274590" cy="1421068"/>
          </a:xfrm>
          <a:noFill/>
        </p:spPr>
        <p:txBody>
          <a:bodyPr>
            <a:normAutofit/>
          </a:bodyPr>
          <a:lstStyle/>
          <a:p>
            <a:pPr algn="l"/>
            <a:r>
              <a:rPr lang="es-CL" dirty="0"/>
              <a:t> </a:t>
            </a:r>
          </a:p>
        </p:txBody>
      </p:sp>
      <p:pic>
        <p:nvPicPr>
          <p:cNvPr id="8" name="Picture 7" descr="Se introduce una muestra con una pipeta en una placa de Petri">
            <a:extLst>
              <a:ext uri="{FF2B5EF4-FFF2-40B4-BE49-F238E27FC236}">
                <a16:creationId xmlns:a16="http://schemas.microsoft.com/office/drawing/2014/main" id="{17448025-E65D-3BF1-050E-E903FDCD35DA}"/>
              </a:ext>
            </a:extLst>
          </p:cNvPr>
          <p:cNvPicPr>
            <a:picLocks noChangeAspect="1"/>
          </p:cNvPicPr>
          <p:nvPr/>
        </p:nvPicPr>
        <p:blipFill rotWithShape="1">
          <a:blip r:embed="rId2"/>
          <a:srcRect l="43412" r="5857" b="-2"/>
          <a:stretch/>
        </p:blipFill>
        <p:spPr>
          <a:xfrm>
            <a:off x="1" y="10"/>
            <a:ext cx="4654296" cy="6857990"/>
          </a:xfrm>
          <a:prstGeom prst="rect">
            <a:avLst/>
          </a:prstGeom>
        </p:spPr>
      </p:pic>
    </p:spTree>
    <p:extLst>
      <p:ext uri="{BB962C8B-B14F-4D97-AF65-F5344CB8AC3E}">
        <p14:creationId xmlns:p14="http://schemas.microsoft.com/office/powerpoint/2010/main" val="295268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A207A9-9F54-3AC8-E4F3-199CADAB4742}"/>
              </a:ext>
            </a:extLst>
          </p:cNvPr>
          <p:cNvSpPr>
            <a:spLocks noGrp="1"/>
          </p:cNvSpPr>
          <p:nvPr>
            <p:ph type="title"/>
          </p:nvPr>
        </p:nvSpPr>
        <p:spPr>
          <a:xfrm>
            <a:off x="838200" y="365125"/>
            <a:ext cx="5558489" cy="1325563"/>
          </a:xfrm>
        </p:spPr>
        <p:txBody>
          <a:bodyPr>
            <a:normAutofit/>
          </a:bodyPr>
          <a:lstStyle/>
          <a:p>
            <a:r>
              <a:rPr lang="es-CL" dirty="0"/>
              <a:t>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1404A50-C198-BD98-B81F-A1A6B3501328}"/>
              </a:ext>
            </a:extLst>
          </p:cNvPr>
          <p:cNvSpPr>
            <a:spLocks noGrp="1"/>
          </p:cNvSpPr>
          <p:nvPr>
            <p:ph idx="1"/>
          </p:nvPr>
        </p:nvSpPr>
        <p:spPr>
          <a:xfrm>
            <a:off x="838200" y="1825625"/>
            <a:ext cx="5558489" cy="4351338"/>
          </a:xfrm>
        </p:spPr>
        <p:txBody>
          <a:bodyPr>
            <a:normAutofit/>
          </a:bodyPr>
          <a:lstStyle/>
          <a:p>
            <a:r>
              <a:rPr lang="es-ES" sz="2200" dirty="0"/>
              <a:t>A excepción de programas pequeños, los sistemas no se prueban como una unidad única. Los sistemas se construyen a partir de subsistemas, que a su vez están se construyen a partir de módulos que están compuestos de operaciones y funciones. Por tanto, el proceso de prueba se lleva a cabo en 4 etapas en las que las pruebas se aplican de forma incremental, en conjunto con la implementación del sistema. </a:t>
            </a:r>
          </a:p>
          <a:p>
            <a:r>
              <a:rPr lang="es-ES" sz="2200" dirty="0"/>
              <a:t>El descubrimiento de un defecto requerirá la repetición de las etapas anteriores</a:t>
            </a:r>
            <a:endParaRPr lang="es-CL" sz="22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5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91CA7A-EA4E-3B2D-B491-EF3027165CAA}"/>
              </a:ext>
            </a:extLst>
          </p:cNvPr>
          <p:cNvSpPr>
            <a:spLocks noGrp="1"/>
          </p:cNvSpPr>
          <p:nvPr>
            <p:ph type="title"/>
          </p:nvPr>
        </p:nvSpPr>
        <p:spPr>
          <a:xfrm>
            <a:off x="686834" y="1153572"/>
            <a:ext cx="3200400" cy="4461163"/>
          </a:xfrm>
        </p:spPr>
        <p:txBody>
          <a:bodyPr>
            <a:normAutofit/>
          </a:bodyPr>
          <a:lstStyle/>
          <a:p>
            <a:r>
              <a:rPr lang="es-CL">
                <a:solidFill>
                  <a:srgbClr val="FFFFFF"/>
                </a:solidFill>
              </a:rPr>
              <a:t>Tipos de prueba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1B59776C-10EC-F0CC-D672-2F15384FB5BE}"/>
              </a:ext>
            </a:extLst>
          </p:cNvPr>
          <p:cNvSpPr>
            <a:spLocks noGrp="1"/>
          </p:cNvSpPr>
          <p:nvPr>
            <p:ph idx="1"/>
          </p:nvPr>
        </p:nvSpPr>
        <p:spPr>
          <a:xfrm>
            <a:off x="4447308" y="591344"/>
            <a:ext cx="6906491" cy="5585619"/>
          </a:xfrm>
        </p:spPr>
        <p:txBody>
          <a:bodyPr anchor="ctr">
            <a:normAutofit/>
          </a:bodyPr>
          <a:lstStyle/>
          <a:p>
            <a:r>
              <a:rPr lang="es-ES" dirty="0"/>
              <a:t>Llevar a cabo pruebas consiste en ejecutar el sistema con datos de entrada específicamente formulados para la prueba que se realiza. </a:t>
            </a:r>
          </a:p>
          <a:p>
            <a:r>
              <a:rPr lang="es-ES" dirty="0"/>
              <a:t>La prueba de insuficiencias o defectos del programa se obtienen analizando las respuestas que proporciona y buscando anomalías respecto de lo esperado. Las pruebas se pueden llevar a cabo durante la fase de implementación para verificar que el software se comporta tal como los pretendió el diseñador, y después de que la implementación está completa.</a:t>
            </a:r>
            <a:endParaRPr lang="es-CL" dirty="0"/>
          </a:p>
        </p:txBody>
      </p:sp>
    </p:spTree>
    <p:extLst>
      <p:ext uri="{BB962C8B-B14F-4D97-AF65-F5344CB8AC3E}">
        <p14:creationId xmlns:p14="http://schemas.microsoft.com/office/powerpoint/2010/main" val="168874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D62E413-CA33-1003-129F-4B3982E2EE04}"/>
              </a:ext>
            </a:extLst>
          </p:cNvPr>
          <p:cNvSpPr>
            <a:spLocks noGrp="1"/>
          </p:cNvSpPr>
          <p:nvPr>
            <p:ph type="title"/>
          </p:nvPr>
        </p:nvSpPr>
        <p:spPr>
          <a:xfrm>
            <a:off x="838200" y="704088"/>
            <a:ext cx="3529953" cy="2980944"/>
          </a:xfrm>
        </p:spPr>
        <p:txBody>
          <a:bodyPr>
            <a:normAutofit/>
          </a:bodyPr>
          <a:lstStyle/>
          <a:p>
            <a:r>
              <a:rPr lang="es-CL">
                <a:solidFill>
                  <a:schemeClr val="bg1"/>
                </a:solidFill>
              </a:rPr>
              <a:t>¿En que consiste?</a:t>
            </a:r>
          </a:p>
        </p:txBody>
      </p:sp>
      <p:sp>
        <p:nvSpPr>
          <p:cNvPr id="3" name="Marcador de contenido 2">
            <a:extLst>
              <a:ext uri="{FF2B5EF4-FFF2-40B4-BE49-F238E27FC236}">
                <a16:creationId xmlns:a16="http://schemas.microsoft.com/office/drawing/2014/main" id="{C1338DD8-4FE3-3735-192A-6C8E4DD67193}"/>
              </a:ext>
            </a:extLst>
          </p:cNvPr>
          <p:cNvSpPr>
            <a:spLocks noGrp="1"/>
          </p:cNvSpPr>
          <p:nvPr>
            <p:ph idx="1"/>
          </p:nvPr>
        </p:nvSpPr>
        <p:spPr>
          <a:xfrm>
            <a:off x="6212410" y="704088"/>
            <a:ext cx="5135293" cy="5248656"/>
          </a:xfrm>
        </p:spPr>
        <p:txBody>
          <a:bodyPr anchor="ctr">
            <a:normAutofit lnSpcReduction="10000"/>
          </a:bodyPr>
          <a:lstStyle/>
          <a:p>
            <a:r>
              <a:rPr lang="es-CL" sz="2400" dirty="0"/>
              <a:t>Verificación y validación es el nombre que se le da a los procesos de comprobación y análisis que aseguran que el software que se desarrolla esta ajustado a su especificación y cumple con lo solicitado</a:t>
            </a:r>
          </a:p>
          <a:p>
            <a:r>
              <a:rPr lang="es-CL" sz="2400" dirty="0"/>
              <a:t>Este proceso inicia con las revisiones de los requerimientos para continuar con revisiones del diseño del sistema, inspección del código para finalizar con la prueba del producto</a:t>
            </a:r>
          </a:p>
          <a:p>
            <a:r>
              <a:rPr lang="es-CL" sz="2400" dirty="0"/>
              <a:t>En cada etapa del proceso del desarrollo de software existen actividades de validación y </a:t>
            </a:r>
            <a:r>
              <a:rPr lang="es-CL" sz="2400" dirty="0" err="1"/>
              <a:t>verificacion</a:t>
            </a:r>
            <a:endParaRPr lang="es-CL" sz="2400" dirty="0"/>
          </a:p>
        </p:txBody>
      </p:sp>
    </p:spTree>
    <p:extLst>
      <p:ext uri="{BB962C8B-B14F-4D97-AF65-F5344CB8AC3E}">
        <p14:creationId xmlns:p14="http://schemas.microsoft.com/office/powerpoint/2010/main" val="220187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9AAD0D0-0C6A-D385-78C5-18F7230EADF3}"/>
              </a:ext>
            </a:extLst>
          </p:cNvPr>
          <p:cNvSpPr>
            <a:spLocks noGrp="1"/>
          </p:cNvSpPr>
          <p:nvPr>
            <p:ph type="title"/>
          </p:nvPr>
        </p:nvSpPr>
        <p:spPr>
          <a:xfrm>
            <a:off x="838200" y="704088"/>
            <a:ext cx="3529953" cy="2980944"/>
          </a:xfrm>
        </p:spPr>
        <p:txBody>
          <a:bodyPr>
            <a:normAutofit/>
          </a:bodyPr>
          <a:lstStyle/>
          <a:p>
            <a:r>
              <a:rPr lang="es-CL">
                <a:solidFill>
                  <a:schemeClr val="bg1"/>
                </a:solidFill>
              </a:rPr>
              <a:t>Prueba de defectos</a:t>
            </a:r>
          </a:p>
        </p:txBody>
      </p:sp>
      <p:sp>
        <p:nvSpPr>
          <p:cNvPr id="3" name="Marcador de contenido 2">
            <a:extLst>
              <a:ext uri="{FF2B5EF4-FFF2-40B4-BE49-F238E27FC236}">
                <a16:creationId xmlns:a16="http://schemas.microsoft.com/office/drawing/2014/main" id="{CE41A3F2-B9C8-BDF7-1C6A-41B51B7DABC8}"/>
              </a:ext>
            </a:extLst>
          </p:cNvPr>
          <p:cNvSpPr>
            <a:spLocks noGrp="1"/>
          </p:cNvSpPr>
          <p:nvPr>
            <p:ph idx="1"/>
          </p:nvPr>
        </p:nvSpPr>
        <p:spPr>
          <a:xfrm>
            <a:off x="6212410" y="704088"/>
            <a:ext cx="5135293" cy="5248656"/>
          </a:xfrm>
        </p:spPr>
        <p:txBody>
          <a:bodyPr anchor="ctr">
            <a:normAutofit/>
          </a:bodyPr>
          <a:lstStyle/>
          <a:p>
            <a:r>
              <a:rPr lang="es-ES" sz="2400" dirty="0"/>
              <a:t>Pretenden encontrar las inconsistencias entre un programa y su especificación. Estas inconsistencias se deben habitualmente a los fallos o defectos en el código del programa. Las pruebas se diseñan para revelar la presencia de defectos en el sistema, mas que para evaluar su capacidad operacional</a:t>
            </a:r>
            <a:endParaRPr lang="es-CL" sz="2400" dirty="0"/>
          </a:p>
        </p:txBody>
      </p:sp>
    </p:spTree>
    <p:extLst>
      <p:ext uri="{BB962C8B-B14F-4D97-AF65-F5344CB8AC3E}">
        <p14:creationId xmlns:p14="http://schemas.microsoft.com/office/powerpoint/2010/main" val="399368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DE910B7-294D-F3F8-6D6A-782B5B24EA70}"/>
              </a:ext>
            </a:extLst>
          </p:cNvPr>
          <p:cNvSpPr>
            <a:spLocks noGrp="1"/>
          </p:cNvSpPr>
          <p:nvPr>
            <p:ph type="title"/>
          </p:nvPr>
        </p:nvSpPr>
        <p:spPr>
          <a:xfrm>
            <a:off x="838200" y="704088"/>
            <a:ext cx="3529953" cy="2980944"/>
          </a:xfrm>
        </p:spPr>
        <p:txBody>
          <a:bodyPr>
            <a:normAutofit/>
          </a:bodyPr>
          <a:lstStyle/>
          <a:p>
            <a:r>
              <a:rPr lang="es-CL">
                <a:solidFill>
                  <a:schemeClr val="bg1"/>
                </a:solidFill>
              </a:rPr>
              <a:t>Prueba estadística</a:t>
            </a:r>
          </a:p>
        </p:txBody>
      </p:sp>
      <p:sp>
        <p:nvSpPr>
          <p:cNvPr id="3" name="Marcador de contenido 2">
            <a:extLst>
              <a:ext uri="{FF2B5EF4-FFF2-40B4-BE49-F238E27FC236}">
                <a16:creationId xmlns:a16="http://schemas.microsoft.com/office/drawing/2014/main" id="{44C5A164-15A6-333A-0B62-ECAA45DCCB1C}"/>
              </a:ext>
            </a:extLst>
          </p:cNvPr>
          <p:cNvSpPr>
            <a:spLocks noGrp="1"/>
          </p:cNvSpPr>
          <p:nvPr>
            <p:ph idx="1"/>
          </p:nvPr>
        </p:nvSpPr>
        <p:spPr>
          <a:xfrm>
            <a:off x="6212410" y="704088"/>
            <a:ext cx="5135293" cy="5248656"/>
          </a:xfrm>
        </p:spPr>
        <p:txBody>
          <a:bodyPr anchor="ctr">
            <a:normAutofit/>
          </a:bodyPr>
          <a:lstStyle/>
          <a:p>
            <a:r>
              <a:rPr lang="es-ES" sz="2200"/>
              <a:t>Se utilizan para probar el desempeño y la fiabilidad del programa y comprobar como trabaja bajo condiciones operacionales. Las pruebas se diseñan para reflejar las entradas de los usuarios y su frecuencia. Después de llevar a cabo las pruebas, se puede hacer una estimación de la fiabilidad operacional del sistema contando el número de caídas observadas en el sistema. La capacidad del programa se valora midiendo el tiempo de ejecución y el tiempo de respuesta del sistema cuando procesa los datos estadísticos de la prueba. </a:t>
            </a:r>
            <a:endParaRPr lang="es-CL" sz="2200"/>
          </a:p>
        </p:txBody>
      </p:sp>
    </p:spTree>
    <p:extLst>
      <p:ext uri="{BB962C8B-B14F-4D97-AF65-F5344CB8AC3E}">
        <p14:creationId xmlns:p14="http://schemas.microsoft.com/office/powerpoint/2010/main" val="324706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CFF92B-ECD5-B900-8E83-AD6C129B2815}"/>
              </a:ext>
            </a:extLst>
          </p:cNvPr>
          <p:cNvSpPr>
            <a:spLocks noGrp="1"/>
          </p:cNvSpPr>
          <p:nvPr>
            <p:ph type="title"/>
          </p:nvPr>
        </p:nvSpPr>
        <p:spPr>
          <a:xfrm>
            <a:off x="686834" y="591344"/>
            <a:ext cx="3200400" cy="5585619"/>
          </a:xfrm>
        </p:spPr>
        <p:txBody>
          <a:bodyPr>
            <a:normAutofit/>
          </a:bodyPr>
          <a:lstStyle/>
          <a:p>
            <a:r>
              <a:rPr lang="es-CL">
                <a:solidFill>
                  <a:srgbClr val="FFFFFF"/>
                </a:solidFill>
              </a:rPr>
              <a:t>Actividad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56AB840D-9A22-6612-75ED-33A99980F6A1}"/>
              </a:ext>
            </a:extLst>
          </p:cNvPr>
          <p:cNvSpPr>
            <a:spLocks noGrp="1"/>
          </p:cNvSpPr>
          <p:nvPr>
            <p:ph idx="1"/>
          </p:nvPr>
        </p:nvSpPr>
        <p:spPr>
          <a:xfrm>
            <a:off x="4447308" y="591344"/>
            <a:ext cx="6906491" cy="5585619"/>
          </a:xfrm>
        </p:spPr>
        <p:txBody>
          <a:bodyPr anchor="ctr">
            <a:normAutofit/>
          </a:bodyPr>
          <a:lstStyle/>
          <a:p>
            <a:r>
              <a:rPr lang="es-CL" dirty="0"/>
              <a:t>¿Cuáles son las etapas de prueba del software y en que consiste cada una?</a:t>
            </a:r>
          </a:p>
          <a:p>
            <a:r>
              <a:rPr lang="es-CL" dirty="0"/>
              <a:t>Mencione un ejemplo de prueba estadística</a:t>
            </a:r>
          </a:p>
          <a:p>
            <a:r>
              <a:rPr lang="es-CL" dirty="0"/>
              <a:t>¿Cuándo cree usted que se debe aplicar una prueba de defectos y cuando una estadística?</a:t>
            </a:r>
          </a:p>
        </p:txBody>
      </p:sp>
    </p:spTree>
    <p:extLst>
      <p:ext uri="{BB962C8B-B14F-4D97-AF65-F5344CB8AC3E}">
        <p14:creationId xmlns:p14="http://schemas.microsoft.com/office/powerpoint/2010/main" val="135789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98F2147-68B8-B341-2F96-F80FA2578D3D}"/>
              </a:ext>
            </a:extLst>
          </p:cNvPr>
          <p:cNvSpPr>
            <a:spLocks noGrp="1"/>
          </p:cNvSpPr>
          <p:nvPr>
            <p:ph type="title"/>
          </p:nvPr>
        </p:nvSpPr>
        <p:spPr>
          <a:xfrm>
            <a:off x="838200" y="704088"/>
            <a:ext cx="3529953" cy="2980944"/>
          </a:xfrm>
        </p:spPr>
        <p:txBody>
          <a:bodyPr>
            <a:normAutofit/>
          </a:bodyPr>
          <a:lstStyle/>
          <a:p>
            <a:r>
              <a:rPr lang="es-CL">
                <a:solidFill>
                  <a:schemeClr val="bg1"/>
                </a:solidFill>
              </a:rPr>
              <a:t>Verificación y validación: ¿Son lo mismo?</a:t>
            </a:r>
          </a:p>
        </p:txBody>
      </p:sp>
      <p:sp>
        <p:nvSpPr>
          <p:cNvPr id="3" name="Marcador de contenido 2">
            <a:extLst>
              <a:ext uri="{FF2B5EF4-FFF2-40B4-BE49-F238E27FC236}">
                <a16:creationId xmlns:a16="http://schemas.microsoft.com/office/drawing/2014/main" id="{76A21C27-222C-4383-0E39-5A3125CB57A7}"/>
              </a:ext>
            </a:extLst>
          </p:cNvPr>
          <p:cNvSpPr>
            <a:spLocks noGrp="1"/>
          </p:cNvSpPr>
          <p:nvPr>
            <p:ph idx="1"/>
          </p:nvPr>
        </p:nvSpPr>
        <p:spPr>
          <a:xfrm>
            <a:off x="6212410" y="704088"/>
            <a:ext cx="5135293" cy="5248656"/>
          </a:xfrm>
        </p:spPr>
        <p:txBody>
          <a:bodyPr anchor="ctr">
            <a:normAutofit/>
          </a:bodyPr>
          <a:lstStyle/>
          <a:p>
            <a:r>
              <a:rPr lang="es-CL" sz="2200"/>
              <a:t>Ambos conceptos tienden a ser muy fácil de confundir sin embargo no son lo mismo.</a:t>
            </a:r>
          </a:p>
          <a:p>
            <a:r>
              <a:rPr lang="es-CL" sz="2200"/>
              <a:t>La verificación parte por la pregunta “¿Estamos construyendo el producto de manera correcta?”. Se comprueba que el software cumple con los requisitos funcionales y no funcionales de su especificación. </a:t>
            </a:r>
          </a:p>
          <a:p>
            <a:r>
              <a:rPr lang="es-CL" sz="2200"/>
              <a:t>La validación, por otra parte, parte de la pregunta “¿Estamos construyendo el producto correcto?”. En otras palabras, es un proceso un poco mas general que busca que el software realice lo que debe hacer</a:t>
            </a:r>
          </a:p>
        </p:txBody>
      </p:sp>
    </p:spTree>
    <p:extLst>
      <p:ext uri="{BB962C8B-B14F-4D97-AF65-F5344CB8AC3E}">
        <p14:creationId xmlns:p14="http://schemas.microsoft.com/office/powerpoint/2010/main" val="330386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5640834-86CF-ED20-06A9-3A6B7380256C}"/>
              </a:ext>
            </a:extLst>
          </p:cNvPr>
          <p:cNvSpPr>
            <a:spLocks noGrp="1"/>
          </p:cNvSpPr>
          <p:nvPr>
            <p:ph type="title"/>
          </p:nvPr>
        </p:nvSpPr>
        <p:spPr>
          <a:xfrm>
            <a:off x="838199" y="442762"/>
            <a:ext cx="3276601" cy="3294351"/>
          </a:xfrm>
        </p:spPr>
        <p:txBody>
          <a:bodyPr>
            <a:normAutofit/>
          </a:bodyPr>
          <a:lstStyle/>
          <a:p>
            <a:r>
              <a:rPr lang="es-CL">
                <a:solidFill>
                  <a:schemeClr val="bg1"/>
                </a:solidFill>
              </a:rPr>
              <a:t>A destacar</a:t>
            </a:r>
          </a:p>
        </p:txBody>
      </p:sp>
      <p:graphicFrame>
        <p:nvGraphicFramePr>
          <p:cNvPr id="5" name="Marcador de contenido 2">
            <a:extLst>
              <a:ext uri="{FF2B5EF4-FFF2-40B4-BE49-F238E27FC236}">
                <a16:creationId xmlns:a16="http://schemas.microsoft.com/office/drawing/2014/main" id="{178B33F7-F260-4E95-9DDD-6DAB7603DBBC}"/>
              </a:ext>
            </a:extLst>
          </p:cNvPr>
          <p:cNvGraphicFramePr>
            <a:graphicFrameLocks noGrp="1"/>
          </p:cNvGraphicFramePr>
          <p:nvPr>
            <p:ph idx="1"/>
            <p:extLst>
              <p:ext uri="{D42A27DB-BD31-4B8C-83A1-F6EECF244321}">
                <p14:modId xmlns:p14="http://schemas.microsoft.com/office/powerpoint/2010/main" val="4109463295"/>
              </p:ext>
            </p:extLst>
          </p:nvPr>
        </p:nvGraphicFramePr>
        <p:xfrm>
          <a:off x="6143708" y="1137684"/>
          <a:ext cx="5337975" cy="5082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17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4DB4AD-4C0B-A493-1C0A-09815B1F3E1A}"/>
              </a:ext>
            </a:extLst>
          </p:cNvPr>
          <p:cNvSpPr>
            <a:spLocks noGrp="1"/>
          </p:cNvSpPr>
          <p:nvPr>
            <p:ph type="title"/>
          </p:nvPr>
        </p:nvSpPr>
        <p:spPr>
          <a:xfrm>
            <a:off x="686834" y="1153572"/>
            <a:ext cx="3200400" cy="4461163"/>
          </a:xfrm>
        </p:spPr>
        <p:txBody>
          <a:bodyPr>
            <a:normAutofit/>
          </a:bodyPr>
          <a:lstStyle/>
          <a:p>
            <a:r>
              <a:rPr lang="es-CL">
                <a:solidFill>
                  <a:srgbClr val="FFFFFF"/>
                </a:solidFill>
              </a:rPr>
              <a:t>Técnicas de verificación y validación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E495648B-29AA-1DB7-8DDC-D717630C8E36}"/>
              </a:ext>
            </a:extLst>
          </p:cNvPr>
          <p:cNvSpPr>
            <a:spLocks noGrp="1"/>
          </p:cNvSpPr>
          <p:nvPr>
            <p:ph idx="1"/>
          </p:nvPr>
        </p:nvSpPr>
        <p:spPr>
          <a:xfrm>
            <a:off x="4447308" y="591344"/>
            <a:ext cx="6906491" cy="5585619"/>
          </a:xfrm>
        </p:spPr>
        <p:txBody>
          <a:bodyPr anchor="ctr">
            <a:normAutofit/>
          </a:bodyPr>
          <a:lstStyle/>
          <a:p>
            <a:r>
              <a:rPr lang="es-ES" sz="1700"/>
              <a:t>Dentro del proceso de Verificación y validación se utilizan dos técnicas de comprobación y análisis de sistemas: </a:t>
            </a:r>
          </a:p>
          <a:p>
            <a:r>
              <a:rPr lang="es-ES" sz="1700" b="1"/>
              <a:t>Las inspecciones del software:</a:t>
            </a:r>
            <a:r>
              <a:rPr lang="es-ES" sz="1700"/>
              <a:t> </a:t>
            </a:r>
          </a:p>
          <a:p>
            <a:pPr lvl="1"/>
            <a:r>
              <a:rPr lang="es-ES" sz="1700"/>
              <a:t>Analizan y comprueban las representaciones del sistema como el documento de requerimientos, los diagramas de diseño y el código fuente del programa. </a:t>
            </a:r>
          </a:p>
          <a:p>
            <a:pPr lvl="1"/>
            <a:r>
              <a:rPr lang="es-ES" sz="1700"/>
              <a:t>Se aplica a todas las etapas del proceso de desarrollo. Las inspecciones se complementan con algún tipo de análisis automático del texto fuente o de los documentos asociados. </a:t>
            </a:r>
          </a:p>
          <a:p>
            <a:pPr lvl="1"/>
            <a:r>
              <a:rPr lang="es-ES" sz="1700"/>
              <a:t>Las inspecciones del software y los análisis automatizados son técnicas de verificación y validación estáticas puesto que no requieren que el sistema se ejecute. </a:t>
            </a:r>
            <a:endParaRPr lang="es-CL" sz="1700"/>
          </a:p>
        </p:txBody>
      </p:sp>
    </p:spTree>
    <p:extLst>
      <p:ext uri="{BB962C8B-B14F-4D97-AF65-F5344CB8AC3E}">
        <p14:creationId xmlns:p14="http://schemas.microsoft.com/office/powerpoint/2010/main" val="211573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A38091-84AB-3CF3-2AF0-F68DD8AB680A}"/>
              </a:ext>
            </a:extLst>
          </p:cNvPr>
          <p:cNvSpPr>
            <a:spLocks noGrp="1"/>
          </p:cNvSpPr>
          <p:nvPr>
            <p:ph type="title"/>
          </p:nvPr>
        </p:nvSpPr>
        <p:spPr>
          <a:xfrm>
            <a:off x="1171074" y="1396686"/>
            <a:ext cx="3240506" cy="4064628"/>
          </a:xfrm>
        </p:spPr>
        <p:txBody>
          <a:bodyPr>
            <a:normAutofit/>
          </a:bodyPr>
          <a:lstStyle/>
          <a:p>
            <a:r>
              <a:rPr lang="es-CL" dirty="0">
                <a:solidFill>
                  <a:srgbClr val="FFFFFF"/>
                </a:solidFill>
              </a:rPr>
              <a:t>Técnicas de verificación y </a:t>
            </a:r>
            <a:r>
              <a:rPr lang="es-CL" dirty="0" err="1">
                <a:solidFill>
                  <a:srgbClr val="FFFFFF"/>
                </a:solidFill>
              </a:rPr>
              <a:t>validacion</a:t>
            </a:r>
            <a:endParaRPr lang="es-CL"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C0E9827-D544-5BDE-45A2-3D0EC04BC491}"/>
              </a:ext>
            </a:extLst>
          </p:cNvPr>
          <p:cNvSpPr>
            <a:spLocks noGrp="1"/>
          </p:cNvSpPr>
          <p:nvPr>
            <p:ph idx="1"/>
          </p:nvPr>
        </p:nvSpPr>
        <p:spPr>
          <a:xfrm>
            <a:off x="5370153" y="1526033"/>
            <a:ext cx="5536397" cy="3935281"/>
          </a:xfrm>
        </p:spPr>
        <p:txBody>
          <a:bodyPr>
            <a:normAutofit/>
          </a:bodyPr>
          <a:lstStyle/>
          <a:p>
            <a:r>
              <a:rPr lang="es-ES" sz="2200" b="1" dirty="0"/>
              <a:t>Las</a:t>
            </a:r>
            <a:r>
              <a:rPr lang="es-ES" sz="2200" dirty="0"/>
              <a:t> </a:t>
            </a:r>
            <a:r>
              <a:rPr lang="es-ES" sz="2200" b="1" dirty="0"/>
              <a:t>pruebas del software</a:t>
            </a:r>
            <a:r>
              <a:rPr lang="es-ES" sz="2200" dirty="0"/>
              <a:t>, por otra parte, consisten en contrastar las respuestas de una implementación del software a series de datos de prueba y examinar las respuestas del software y su comportamiento operacional, para comprobar que se desempeñe conforme a lo requerido. </a:t>
            </a:r>
          </a:p>
          <a:p>
            <a:r>
              <a:rPr lang="es-ES" sz="2200" dirty="0"/>
              <a:t>Llevar a cabo las pruebas es una técnica dinámica de la verificación y validación ya que requiere disponer de un prototipo ejecutable del sistema</a:t>
            </a:r>
            <a:endParaRPr lang="es-CL" sz="2200" dirty="0"/>
          </a:p>
          <a:p>
            <a:endParaRPr lang="es-CL" sz="2200" dirty="0"/>
          </a:p>
        </p:txBody>
      </p:sp>
    </p:spTree>
    <p:extLst>
      <p:ext uri="{BB962C8B-B14F-4D97-AF65-F5344CB8AC3E}">
        <p14:creationId xmlns:p14="http://schemas.microsoft.com/office/powerpoint/2010/main" val="263149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968A7AE2-85AE-AE91-24BF-2C7F9B77D230}"/>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err="1">
                <a:solidFill>
                  <a:schemeClr val="tx1"/>
                </a:solidFill>
                <a:latin typeface="+mj-lt"/>
                <a:ea typeface="+mj-ea"/>
                <a:cs typeface="+mj-cs"/>
              </a:rPr>
              <a:t>Verificación</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estática</a:t>
            </a:r>
            <a:r>
              <a:rPr lang="en-US" kern="1200" dirty="0">
                <a:solidFill>
                  <a:schemeClr val="tx1"/>
                </a:solidFill>
                <a:latin typeface="+mj-lt"/>
                <a:ea typeface="+mj-ea"/>
                <a:cs typeface="+mj-cs"/>
              </a:rPr>
              <a:t> y </a:t>
            </a:r>
            <a:r>
              <a:rPr lang="en-US" kern="1200" dirty="0" err="1">
                <a:solidFill>
                  <a:schemeClr val="tx1"/>
                </a:solidFill>
                <a:latin typeface="+mj-lt"/>
                <a:ea typeface="+mj-ea"/>
                <a:cs typeface="+mj-cs"/>
              </a:rPr>
              <a:t>validación</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dinamica</a:t>
            </a:r>
            <a:r>
              <a:rPr lang="en-US" kern="1200" dirty="0">
                <a:solidFill>
                  <a:schemeClr val="tx1"/>
                </a:solidFill>
                <a:latin typeface="+mj-lt"/>
                <a:ea typeface="+mj-ea"/>
                <a:cs typeface="+mj-cs"/>
              </a:rPr>
              <a:t>.</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Diagrama&#10;&#10;Descripción generada automáticamente">
            <a:extLst>
              <a:ext uri="{FF2B5EF4-FFF2-40B4-BE49-F238E27FC236}">
                <a16:creationId xmlns:a16="http://schemas.microsoft.com/office/drawing/2014/main" id="{B2E4E292-5B3A-FA41-812F-58871ADDAA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3182" y="2418511"/>
            <a:ext cx="4777381" cy="18512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Marcador de contenido 5">
            <a:extLst>
              <a:ext uri="{FF2B5EF4-FFF2-40B4-BE49-F238E27FC236}">
                <a16:creationId xmlns:a16="http://schemas.microsoft.com/office/drawing/2014/main" id="{B4404397-1C88-EEC2-FC85-116BF6E7FD0F}"/>
              </a:ext>
            </a:extLst>
          </p:cNvPr>
          <p:cNvSpPr>
            <a:spLocks noGrp="1"/>
          </p:cNvSpPr>
          <p:nvPr>
            <p:ph sz="half" idx="2"/>
          </p:nvPr>
        </p:nvSpPr>
        <p:spPr>
          <a:xfrm>
            <a:off x="5894962" y="1984443"/>
            <a:ext cx="5458838" cy="4192520"/>
          </a:xfrm>
        </p:spPr>
        <p:txBody>
          <a:bodyPr vert="horz" lIns="91440" tIns="45720" rIns="91440" bIns="45720" rtlCol="0">
            <a:normAutofit/>
          </a:bodyPr>
          <a:lstStyle/>
          <a:p>
            <a:r>
              <a:rPr lang="en-US"/>
              <a:t>En el esquema se muestra el lugar que ocupan las inspecciones y las pruebas dentro del proceso de desarrollo de software. </a:t>
            </a:r>
          </a:p>
          <a:p>
            <a:r>
              <a:rPr lang="en-US"/>
              <a:t>Las inspecciones de software se pueden utilizar en todas las etapas del proceso, mientras que las técnicas de prueba sólo se pueden cuando está disponible un prototipo o código ejecutable</a:t>
            </a:r>
          </a:p>
        </p:txBody>
      </p:sp>
    </p:spTree>
    <p:extLst>
      <p:ext uri="{BB962C8B-B14F-4D97-AF65-F5344CB8AC3E}">
        <p14:creationId xmlns:p14="http://schemas.microsoft.com/office/powerpoint/2010/main" val="114702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574072CB-5353-864D-E11B-EBBC0D7F88CB}"/>
              </a:ext>
            </a:extLst>
          </p:cNvPr>
          <p:cNvSpPr>
            <a:spLocks noGrp="1"/>
          </p:cNvSpPr>
          <p:nvPr>
            <p:ph type="title"/>
          </p:nvPr>
        </p:nvSpPr>
        <p:spPr>
          <a:xfrm>
            <a:off x="686834" y="1153572"/>
            <a:ext cx="3200400" cy="4461163"/>
          </a:xfrm>
        </p:spPr>
        <p:txBody>
          <a:bodyPr>
            <a:normAutofit/>
          </a:bodyPr>
          <a:lstStyle/>
          <a:p>
            <a:r>
              <a:rPr lang="es-CL" dirty="0">
                <a:solidFill>
                  <a:srgbClr val="FFFFFF"/>
                </a:solidFill>
              </a:rPr>
              <a:t> </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Marcador de contenido 5">
            <a:extLst>
              <a:ext uri="{FF2B5EF4-FFF2-40B4-BE49-F238E27FC236}">
                <a16:creationId xmlns:a16="http://schemas.microsoft.com/office/drawing/2014/main" id="{08A68FB0-E2BC-C078-76BA-E2190929FCDD}"/>
              </a:ext>
            </a:extLst>
          </p:cNvPr>
          <p:cNvSpPr>
            <a:spLocks noGrp="1"/>
          </p:cNvSpPr>
          <p:nvPr>
            <p:ph idx="1"/>
          </p:nvPr>
        </p:nvSpPr>
        <p:spPr>
          <a:xfrm>
            <a:off x="4447308" y="591344"/>
            <a:ext cx="6906491" cy="5585619"/>
          </a:xfrm>
        </p:spPr>
        <p:txBody>
          <a:bodyPr anchor="ctr">
            <a:normAutofit/>
          </a:bodyPr>
          <a:lstStyle/>
          <a:p>
            <a:r>
              <a:rPr lang="es-ES" sz="2600" dirty="0"/>
              <a:t>Las técnicas estáticas sólo pueden comprobar la correspondencia entre un programa y su especificación (verificación) y no puede probar que el software es de utilidad operacional, y mucho menos que las características no funcionales del software son las correctas. </a:t>
            </a:r>
          </a:p>
          <a:p>
            <a:r>
              <a:rPr lang="es-ES" sz="2600" dirty="0"/>
              <a:t>Aunque en la actualidad las inspecciones se utilizan ampliamente, las pruebas de los programas es aún la técnica de verificación y validación predominante. </a:t>
            </a:r>
            <a:endParaRPr lang="es-CL" sz="2600" dirty="0"/>
          </a:p>
        </p:txBody>
      </p:sp>
    </p:spTree>
    <p:extLst>
      <p:ext uri="{BB962C8B-B14F-4D97-AF65-F5344CB8AC3E}">
        <p14:creationId xmlns:p14="http://schemas.microsoft.com/office/powerpoint/2010/main" val="314969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6ED303C-CBC1-C085-5D37-BA1CAD6EB20D}"/>
              </a:ext>
            </a:extLst>
          </p:cNvPr>
          <p:cNvSpPr>
            <a:spLocks noGrp="1"/>
          </p:cNvSpPr>
          <p:nvPr>
            <p:ph type="title"/>
          </p:nvPr>
        </p:nvSpPr>
        <p:spPr/>
        <p:txBody>
          <a:bodyPr/>
          <a:lstStyle/>
          <a:p>
            <a:r>
              <a:rPr lang="es-CL" dirty="0"/>
              <a:t>Proceso de depuración</a:t>
            </a:r>
          </a:p>
        </p:txBody>
      </p:sp>
      <p:pic>
        <p:nvPicPr>
          <p:cNvPr id="8" name="Marcador de contenido 7">
            <a:extLst>
              <a:ext uri="{FF2B5EF4-FFF2-40B4-BE49-F238E27FC236}">
                <a16:creationId xmlns:a16="http://schemas.microsoft.com/office/drawing/2014/main" id="{C4BFAACD-1730-F714-9066-0D6DF39A65C2}"/>
              </a:ext>
            </a:extLst>
          </p:cNvPr>
          <p:cNvPicPr>
            <a:picLocks noGrp="1" noChangeAspect="1"/>
          </p:cNvPicPr>
          <p:nvPr>
            <p:ph sz="half" idx="1"/>
          </p:nvPr>
        </p:nvPicPr>
        <p:blipFill>
          <a:blip r:embed="rId2"/>
          <a:stretch>
            <a:fillRect/>
          </a:stretch>
        </p:blipFill>
        <p:spPr>
          <a:xfrm>
            <a:off x="838200" y="3359253"/>
            <a:ext cx="5181600" cy="1284081"/>
          </a:xfrm>
        </p:spPr>
      </p:pic>
      <p:sp>
        <p:nvSpPr>
          <p:cNvPr id="6" name="Marcador de contenido 5">
            <a:extLst>
              <a:ext uri="{FF2B5EF4-FFF2-40B4-BE49-F238E27FC236}">
                <a16:creationId xmlns:a16="http://schemas.microsoft.com/office/drawing/2014/main" id="{5114EB58-B0BD-887C-75E5-51FF5D07219D}"/>
              </a:ext>
            </a:extLst>
          </p:cNvPr>
          <p:cNvSpPr>
            <a:spLocks noGrp="1"/>
          </p:cNvSpPr>
          <p:nvPr>
            <p:ph sz="half" idx="2"/>
          </p:nvPr>
        </p:nvSpPr>
        <p:spPr/>
        <p:txBody>
          <a:bodyPr>
            <a:normAutofit fontScale="92500"/>
          </a:bodyPr>
          <a:lstStyle/>
          <a:p>
            <a:r>
              <a:rPr lang="es-ES" dirty="0"/>
              <a:t>Al proceso de eliminación de los errores que se descubren durante las fases de prueba se denomina depuración. </a:t>
            </a:r>
          </a:p>
          <a:p>
            <a:r>
              <a:rPr lang="es-ES" dirty="0"/>
              <a:t>Es un proceso independiente que no tiene porqué estar integrado:</a:t>
            </a:r>
          </a:p>
          <a:p>
            <a:pPr lvl="1"/>
            <a:r>
              <a:rPr lang="es-ES" dirty="0"/>
              <a:t>La verificación y validación establece la existencia de defectos en el programa.</a:t>
            </a:r>
          </a:p>
          <a:p>
            <a:pPr lvl="1"/>
            <a:r>
              <a:rPr lang="es-ES" dirty="0"/>
              <a:t>La depuración es el proceso que localiza el origen y corrige estos defectos.</a:t>
            </a:r>
            <a:endParaRPr lang="es-CL" dirty="0"/>
          </a:p>
        </p:txBody>
      </p:sp>
    </p:spTree>
    <p:extLst>
      <p:ext uri="{BB962C8B-B14F-4D97-AF65-F5344CB8AC3E}">
        <p14:creationId xmlns:p14="http://schemas.microsoft.com/office/powerpoint/2010/main" val="36488948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1892</Words>
  <Application>Microsoft Office PowerPoint</Application>
  <PresentationFormat>Panorámica</PresentationFormat>
  <Paragraphs>73</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Century Schoolbook</vt:lpstr>
      <vt:lpstr>Tema de Office</vt:lpstr>
      <vt:lpstr>Verificacion y Validacion del software</vt:lpstr>
      <vt:lpstr>¿En que consiste?</vt:lpstr>
      <vt:lpstr>Verificación y validación: ¿Son lo mismo?</vt:lpstr>
      <vt:lpstr>A destacar</vt:lpstr>
      <vt:lpstr>Técnicas de verificación y validación</vt:lpstr>
      <vt:lpstr>Técnicas de verificación y validacion</vt:lpstr>
      <vt:lpstr>Verificación estática y validación dinamica.</vt:lpstr>
      <vt:lpstr> </vt:lpstr>
      <vt:lpstr>Proceso de depuración</vt:lpstr>
      <vt:lpstr>Características de la depuración</vt:lpstr>
      <vt:lpstr>Actividad</vt:lpstr>
      <vt:lpstr>Inspecciones de software</vt:lpstr>
      <vt:lpstr>¿En que consiste?</vt:lpstr>
      <vt:lpstr>Ventajas de la inspección del software</vt:lpstr>
      <vt:lpstr>Lista de fallos o errores</vt:lpstr>
      <vt:lpstr>Análisis estático automatizado</vt:lpstr>
      <vt:lpstr>Pruebas de software</vt:lpstr>
      <vt:lpstr> </vt:lpstr>
      <vt:lpstr>Tipos de prueba</vt:lpstr>
      <vt:lpstr>Prueba de defectos</vt:lpstr>
      <vt:lpstr>Prueba estadística</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Verificacion y Validacion del software</dc:title>
  <dc:creator>FELIPE ANTONIO OLIVARES ACUNA</dc:creator>
  <cp:lastModifiedBy>FELIPE ANTONIO OLIVARES ACUNA</cp:lastModifiedBy>
  <cp:revision>4</cp:revision>
  <dcterms:created xsi:type="dcterms:W3CDTF">2022-09-04T02:18:09Z</dcterms:created>
  <dcterms:modified xsi:type="dcterms:W3CDTF">2022-09-05T14:40:24Z</dcterms:modified>
</cp:coreProperties>
</file>