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3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49" r:id="rId3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0E6C7-1ECB-4831-8B1B-463D6FD41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err="1"/>
              <a:t>WordClass</a:t>
            </a:r>
            <a:r>
              <a:rPr lang="es-CL" dirty="0"/>
              <a:t> </a:t>
            </a:r>
            <a:r>
              <a:rPr lang="es-CL" dirty="0" err="1"/>
              <a:t>Managment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FCB6-ED06-4CA1-B64E-16F122A6E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333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F65E4-2ED9-4CA4-AEFE-1654A0A7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Acerca del WCM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CE4C6-45EB-4A60-8E5C-96C14CEA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 todas las empresas aplican estos conceptos de igual forma, todo dependerá de quien lidera la implementación. </a:t>
            </a:r>
          </a:p>
          <a:p>
            <a:r>
              <a:rPr lang="es-CL" dirty="0"/>
              <a:t>No existe una manera general ni regularizada; cada empresa utiliza distintos métodos para alcanzar el nivel de excelencia que busca. </a:t>
            </a:r>
          </a:p>
        </p:txBody>
      </p:sp>
    </p:spTree>
    <p:extLst>
      <p:ext uri="{BB962C8B-B14F-4D97-AF65-F5344CB8AC3E}">
        <p14:creationId xmlns:p14="http://schemas.microsoft.com/office/powerpoint/2010/main" val="268613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71F3-D349-425B-B3BA-793ADC93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714BC-D7B3-4FB9-8DC1-12883F51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similitudes puede encontrar entre modelo </a:t>
            </a:r>
            <a:r>
              <a:rPr lang="es-CL" dirty="0" err="1"/>
              <a:t>canvas</a:t>
            </a:r>
            <a:r>
              <a:rPr lang="es-CL" dirty="0"/>
              <a:t> y la </a:t>
            </a:r>
            <a:r>
              <a:rPr lang="es-CL" dirty="0" err="1"/>
              <a:t>metdologia</a:t>
            </a:r>
            <a:r>
              <a:rPr lang="es-CL" dirty="0"/>
              <a:t> </a:t>
            </a:r>
            <a:r>
              <a:rPr lang="es-CL" dirty="0" err="1"/>
              <a:t>WorldClass</a:t>
            </a:r>
            <a:r>
              <a:rPr lang="es-CL" dirty="0"/>
              <a:t> </a:t>
            </a:r>
            <a:r>
              <a:rPr lang="es-CL" dirty="0" err="1"/>
              <a:t>Mangment</a:t>
            </a:r>
            <a:r>
              <a:rPr lang="es-CL" dirty="0"/>
              <a:t>?</a:t>
            </a:r>
          </a:p>
          <a:p>
            <a:r>
              <a:rPr lang="es-CL" dirty="0"/>
              <a:t>¿Cómo aplicaría cada pilar en el área de IT?</a:t>
            </a:r>
          </a:p>
        </p:txBody>
      </p:sp>
    </p:spTree>
    <p:extLst>
      <p:ext uri="{BB962C8B-B14F-4D97-AF65-F5344CB8AC3E}">
        <p14:creationId xmlns:p14="http://schemas.microsoft.com/office/powerpoint/2010/main" val="425137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4E78AA-C402-4D3E-87F2-EBB9C5678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Best</a:t>
            </a:r>
            <a:r>
              <a:rPr lang="es-CL" dirty="0"/>
              <a:t> </a:t>
            </a:r>
            <a:r>
              <a:rPr lang="es-CL" dirty="0" err="1"/>
              <a:t>Practices</a:t>
            </a:r>
            <a:endParaRPr lang="es-CL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64FB8EE-DACB-4776-95DD-24C400569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510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D86E2E-3A7E-48B1-9907-63B33BDC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son?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C25557-67AC-4034-A88E-DED33300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Las </a:t>
            </a:r>
            <a:r>
              <a:rPr lang="es-CL" dirty="0" err="1"/>
              <a:t>Best</a:t>
            </a:r>
            <a:r>
              <a:rPr lang="es-CL" dirty="0"/>
              <a:t> </a:t>
            </a:r>
            <a:r>
              <a:rPr lang="es-CL" dirty="0" err="1"/>
              <a:t>Practices</a:t>
            </a:r>
            <a:r>
              <a:rPr lang="es-CL" dirty="0"/>
              <a:t> (BP) representan la mejor manera de ejecutar un proceso de negocio de manera estándar en el sistema SAP, ya que este sistema ha ido incorporando a su código fuente o estándar de sus diferentes versiones funcionales, esta mejor manera de hacer las cosas para no tener que hacer desarrollos adicionales en los proyectos de implantación.</a:t>
            </a:r>
          </a:p>
          <a:p>
            <a:r>
              <a:rPr lang="es-CL" dirty="0"/>
              <a:t>Las BP son conjuntos de procesos de negocio empresarial que se encuentran </a:t>
            </a:r>
            <a:r>
              <a:rPr lang="es-CL" dirty="0" err="1"/>
              <a:t>pre-configurados</a:t>
            </a:r>
            <a:r>
              <a:rPr lang="es-CL" dirty="0"/>
              <a:t> en un sistema SAP </a:t>
            </a:r>
          </a:p>
        </p:txBody>
      </p:sp>
    </p:spTree>
    <p:extLst>
      <p:ext uri="{BB962C8B-B14F-4D97-AF65-F5344CB8AC3E}">
        <p14:creationId xmlns:p14="http://schemas.microsoft.com/office/powerpoint/2010/main" val="239815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9D172-2EAA-40D0-8901-8CC544FC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2B9A6-DBD3-478C-A28A-78C3AEB8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hecho que estos procesos estén </a:t>
            </a:r>
            <a:r>
              <a:rPr lang="es-CL" dirty="0" err="1"/>
              <a:t>pre-configurados</a:t>
            </a:r>
            <a:r>
              <a:rPr lang="es-CL" dirty="0"/>
              <a:t> significa que una vez instalados están listos para su uso (</a:t>
            </a:r>
            <a:r>
              <a:rPr lang="es-CL" dirty="0" err="1"/>
              <a:t>ready</a:t>
            </a:r>
            <a:r>
              <a:rPr lang="es-CL" dirty="0"/>
              <a:t>-</a:t>
            </a:r>
            <a:r>
              <a:rPr lang="es-CL" dirty="0" err="1"/>
              <a:t>to</a:t>
            </a:r>
            <a:r>
              <a:rPr lang="es-CL" dirty="0"/>
              <a:t>-run) sin tener que configurar nada, ni tener que dar de alta datos para que se pueda mostrar el funcionamiento de un proceso el sistema</a:t>
            </a:r>
          </a:p>
        </p:txBody>
      </p:sp>
    </p:spTree>
    <p:extLst>
      <p:ext uri="{BB962C8B-B14F-4D97-AF65-F5344CB8AC3E}">
        <p14:creationId xmlns:p14="http://schemas.microsoft.com/office/powerpoint/2010/main" val="341303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00A9256-A44C-4406-9010-B9D7D870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731F266-5507-4462-8427-0BD0B42C8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26A06D6-90F0-42BA-94C0-AC6E6657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20349629-70E2-4E72-9E59-209F1F323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3403E22-A267-491E-9711-05F332BE7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88C64B-FA72-4C34-B7D8-ABA7E214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949D773-DCEC-45ED-A435-AC044743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300"/>
              <a:t>Al seleccionar Sell from Stock podemos ver todo el detalle de este proceso que esta listo para su uso en el sistema: diagrama del proceso y documentación para mostrarlo en el sistema.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98F5671-E172-46A3-8DC0-54EC6D0E4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Marcador de contenido 9" descr="Tabla&#10;&#10;Descripción generada automáticamente con confianza baja">
            <a:extLst>
              <a:ext uri="{FF2B5EF4-FFF2-40B4-BE49-F238E27FC236}">
                <a16:creationId xmlns:a16="http://schemas.microsoft.com/office/drawing/2014/main" id="{7FBAF9B0-0B09-4E66-A7B4-A7073D44D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62" y="1117002"/>
            <a:ext cx="4069217" cy="2309280"/>
          </a:xfrm>
          <a:prstGeom prst="rect">
            <a:avLst/>
          </a:prstGeom>
          <a:ln>
            <a:noFill/>
          </a:ln>
        </p:spPr>
      </p:pic>
      <p:pic>
        <p:nvPicPr>
          <p:cNvPr id="8" name="Marcador de contenido 7" descr="Interfaz de usuario gráfica, Aplicación, Correo electrónico, Teams&#10;&#10;Descripción generada automáticamente">
            <a:extLst>
              <a:ext uri="{FF2B5EF4-FFF2-40B4-BE49-F238E27FC236}">
                <a16:creationId xmlns:a16="http://schemas.microsoft.com/office/drawing/2014/main" id="{F87B0EB9-04C3-40B3-BFB5-97FE134302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00" y="1442913"/>
            <a:ext cx="4069217" cy="1617513"/>
          </a:xfrm>
          <a:prstGeom prst="rect">
            <a:avLst/>
          </a:prstGeom>
          <a:ln>
            <a:noFill/>
          </a:ln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F9744F83-FEC9-4E5B-8530-224C258F1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9148" y="319016"/>
            <a:ext cx="9734654" cy="3948816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81918A1-30EC-48DB-A535-4898EA92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4228687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01236F-2DE7-4B56-B413-C201491D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683" y="888935"/>
            <a:ext cx="4228687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304D462-CF3A-48B2-966A-0DA7B7E61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2BE94-E784-4A6C-9042-C07AFF23D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Procesos de negocio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D478A3-A4CF-4DFE-BFA1-E42A1EFDB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178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3A7F3-F16B-465D-BBC4-F988DECD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¿En que consiste un modelo de proceso?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13939-6A26-40A1-9C68-847B4BB1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proceso de negocio o Business </a:t>
            </a:r>
            <a:r>
              <a:rPr lang="es-CL" dirty="0" err="1"/>
              <a:t>Process</a:t>
            </a:r>
            <a:r>
              <a:rPr lang="es-CL" dirty="0"/>
              <a:t> se podría definir como aquel conjunto de tareas interrelacionadas entre sí que se ponen en marcha para fabricar un producto o para ofrecer un servicio determinado.</a:t>
            </a:r>
          </a:p>
          <a:p>
            <a:r>
              <a:rPr lang="es-CL" dirty="0"/>
              <a:t>En este conjunto de tareas suelen intervenir diferentes áreas y departamentos e involucrar a perfiles profesionales distintos que hacen un trabajo colaborativo a fin de alcanzar los objetivos propuestos por la dirección de la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258500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D0A09-119A-4C8E-BE18-0FDB909A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Diferencia entre proyecto y proceso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376AB-87FA-4577-B7F1-CE55B2B9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característica importante de un proceso de negocio es que tiene un inicio en el tiempo, pero no suele tener un fin calendarizado y previsto. Esta característica es fundamental para distinguir entre proyecto y proceso.</a:t>
            </a:r>
          </a:p>
          <a:p>
            <a:r>
              <a:rPr lang="es-CL" dirty="0"/>
              <a:t>En cambio, un proyecto corporativo se podría definir como un conjunto de tareas y acciones que hay que llevar a cabo en el corazón de una organización para alcanzar unos objetivos determinados en el tiempo y unos resultados tangibles y cuantificables.</a:t>
            </a:r>
          </a:p>
        </p:txBody>
      </p:sp>
    </p:spTree>
    <p:extLst>
      <p:ext uri="{BB962C8B-B14F-4D97-AF65-F5344CB8AC3E}">
        <p14:creationId xmlns:p14="http://schemas.microsoft.com/office/powerpoint/2010/main" val="1181950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A0038-9352-40F6-A091-EC23D869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00B35-7658-40DA-9DE2-3A5D1406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 diferencia de lo que ocurre con los diferentes tipos de procesos de negocios, los proyectos corporativos tienen una fecha de inicio y una fecha de finalización. Ambos comparten varias características: suelen requerir de la participación de diferentes roles profesionales, necesitan utilizar un sólido sistema de digitalización y gestión documental, se apoyan en sistemas de calidad para mejorar los resultados económicos y productivos, etc.</a:t>
            </a:r>
          </a:p>
        </p:txBody>
      </p:sp>
    </p:spTree>
    <p:extLst>
      <p:ext uri="{BB962C8B-B14F-4D97-AF65-F5344CB8AC3E}">
        <p14:creationId xmlns:p14="http://schemas.microsoft.com/office/powerpoint/2010/main" val="389612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F6A2-A036-46A2-82F4-9970BDC7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814C0-4FF8-4813-8691-6F604278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World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Manufacturing</a:t>
            </a:r>
            <a:r>
              <a:rPr lang="es-CL" dirty="0"/>
              <a:t>, es un sistema de gestión que incluye todos los procesos de manufactura (calidad, mantenimiento, administración, costos, logística, etc.), definido con la intención de aumentar el rendimiento de las compañías y estandarizarlo a nivel mundial, con un foco fuerte y claro de reducción de costos. </a:t>
            </a:r>
          </a:p>
        </p:txBody>
      </p:sp>
    </p:spTree>
    <p:extLst>
      <p:ext uri="{BB962C8B-B14F-4D97-AF65-F5344CB8AC3E}">
        <p14:creationId xmlns:p14="http://schemas.microsoft.com/office/powerpoint/2010/main" val="49988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CB162-97C2-403E-995E-A4394287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procesos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5FC18-E635-4DAC-AF93-EF612F7E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Generalmente hablamos de tres tipos de procesos de negocio:</a:t>
            </a:r>
          </a:p>
          <a:p>
            <a:pPr lvl="1"/>
            <a:r>
              <a:rPr lang="es-CL" dirty="0"/>
              <a:t>Procesos de negocio estratégico</a:t>
            </a:r>
          </a:p>
          <a:p>
            <a:pPr lvl="1"/>
            <a:r>
              <a:rPr lang="es-CL" dirty="0"/>
              <a:t>Procesos de negocio operativo</a:t>
            </a:r>
          </a:p>
          <a:p>
            <a:pPr lvl="1"/>
            <a:r>
              <a:rPr lang="es-CL" dirty="0"/>
              <a:t>Procesos de negocio de control</a:t>
            </a:r>
          </a:p>
        </p:txBody>
      </p:sp>
    </p:spTree>
    <p:extLst>
      <p:ext uri="{BB962C8B-B14F-4D97-AF65-F5344CB8AC3E}">
        <p14:creationId xmlns:p14="http://schemas.microsoft.com/office/powerpoint/2010/main" val="157058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758BA-A05E-4D44-811D-D57666A0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Procesos de negocio estratégico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6E8AC-EFA8-40A3-86F2-2C76C848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procesos de negocio estratégicos se podrían definir como aquellos conjuntos de tareas que se llevan a cabo para planificar la estrategia corporativa general de la empresa o la estrategia corporativa de cada una de sus áreas (marketing, ventas, internacionalización, etc.). Esta estrategia no solo debe buscar objetivos económicos, sino ajustarse a la cultura empresarial, a su misión, a sus valores, entre otras.</a:t>
            </a:r>
          </a:p>
          <a:p>
            <a:r>
              <a:rPr lang="es-CL" dirty="0"/>
              <a:t>Este proceso estratégico es fundamental para cualquier empresa con ambiciones de consolidación y crecimiento nacional e internacional.</a:t>
            </a:r>
          </a:p>
        </p:txBody>
      </p:sp>
    </p:spTree>
    <p:extLst>
      <p:ext uri="{BB962C8B-B14F-4D97-AF65-F5344CB8AC3E}">
        <p14:creationId xmlns:p14="http://schemas.microsoft.com/office/powerpoint/2010/main" val="1894512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2B27A-8B46-4389-B613-A3C0E8BE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Procesos de negocio operativo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192476-F544-4D05-83D2-7DCF2F6A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procesos de negocio operativos se podrían definir como aquellos conjuntos de tareas que se deben poner en marcha para fabricar un producto determinado o para ofrecer un servicio a un mercado concreto. </a:t>
            </a:r>
          </a:p>
          <a:p>
            <a:r>
              <a:rPr lang="es-CL" dirty="0"/>
              <a:t>La globalización del mercado hace que cada día sea más difícil ofrecer productos y servicios diferentes y únicos, por eso los tipos de proceso de negocio tienden a buscar la diferencia mejorando su imagen corporativa, la llamada experiencia final del cliente, etc.</a:t>
            </a:r>
          </a:p>
        </p:txBody>
      </p:sp>
    </p:spTree>
    <p:extLst>
      <p:ext uri="{BB962C8B-B14F-4D97-AF65-F5344CB8AC3E}">
        <p14:creationId xmlns:p14="http://schemas.microsoft.com/office/powerpoint/2010/main" val="1230250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40447-E174-4E4E-82DA-97A0F692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A21DC-8005-4181-A519-7DE5F7C3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procesos de negocio de control o de apoyo se podrían definir como aquellos conjuntos de tareas que monitorizan los dos tipos de procesos de negocio anteriores para prever y corregir posibles desviaciones que alteren los objetivos corporativos.</a:t>
            </a:r>
          </a:p>
          <a:p>
            <a:r>
              <a:rPr lang="es-CL" dirty="0"/>
              <a:t>Estos tipos de procesos de negocio han adquirido muchísima importancia en los últimos años y necesitan apoyarse en un sistema de gestión de documentos que les permita monitorizar al instante el inmenso conjunto de datos digitales que llegan por todos los frentes.</a:t>
            </a:r>
          </a:p>
        </p:txBody>
      </p:sp>
    </p:spTree>
    <p:extLst>
      <p:ext uri="{BB962C8B-B14F-4D97-AF65-F5344CB8AC3E}">
        <p14:creationId xmlns:p14="http://schemas.microsoft.com/office/powerpoint/2010/main" val="92405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76920-585F-490A-915B-12B7D75C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4DFB6-A14B-4AFF-8810-7D5B127A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Asociar los siguientes enunciados con un tipo de proceso de negocio:</a:t>
            </a:r>
          </a:p>
          <a:p>
            <a:pPr lvl="1"/>
            <a:r>
              <a:rPr lang="es-CL" dirty="0"/>
              <a:t>Revisar un sector para la construcción de condominios</a:t>
            </a:r>
          </a:p>
          <a:p>
            <a:pPr lvl="1"/>
            <a:r>
              <a:rPr lang="es-CL" dirty="0"/>
              <a:t>Una empresa constructora solicita clavos a una ferretería</a:t>
            </a:r>
          </a:p>
          <a:p>
            <a:pPr lvl="1"/>
            <a:r>
              <a:rPr lang="es-CL" dirty="0"/>
              <a:t>Hacer caja</a:t>
            </a:r>
          </a:p>
          <a:p>
            <a:pPr lvl="1"/>
            <a:r>
              <a:rPr lang="es-CL" dirty="0"/>
              <a:t>Reservar un local para una fiesta de la empresa</a:t>
            </a:r>
          </a:p>
          <a:p>
            <a:pPr lvl="1"/>
            <a:r>
              <a:rPr lang="es-CL" dirty="0"/>
              <a:t>Revisar las facturas </a:t>
            </a:r>
            <a:r>
              <a:rPr lang="es-CL"/>
              <a:t>del mes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971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FE231-77FE-4FDF-B84F-32D95EFE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7B8F3-6E47-49B8-A1B8-BC26DF62E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Las empresas que compiten a nivel mundial han de mantener sus sistemas organizacionales en coherencia con los cambios tecnológicos y sociales para continuar en posiciones de liderazgo que les permitan seguir operando en los mercados nacionales e internacionales. </a:t>
            </a:r>
          </a:p>
          <a:p>
            <a:r>
              <a:rPr lang="es-CL" dirty="0"/>
              <a:t>Esto les obliga a una búsqueda continua de la excelencia, a través de prácticas cada vez más eficientes y la incorporación de nuevos conceptos operativos. </a:t>
            </a:r>
          </a:p>
        </p:txBody>
      </p:sp>
    </p:spTree>
    <p:extLst>
      <p:ext uri="{BB962C8B-B14F-4D97-AF65-F5344CB8AC3E}">
        <p14:creationId xmlns:p14="http://schemas.microsoft.com/office/powerpoint/2010/main" val="187610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DD7CC-B983-49C1-9A5C-2EEF2EC2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79F23-8952-4E3F-A3D1-C1551560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Este modelo de gestión con la incorporación de herramientas y metodologías de desarrollo y cambio organizacional, así como “Lean”, tiene su origen en el “Toyota </a:t>
            </a:r>
            <a:r>
              <a:rPr lang="es-CL" dirty="0" err="1"/>
              <a:t>Production</a:t>
            </a:r>
            <a:r>
              <a:rPr lang="es-CL" dirty="0"/>
              <a:t> </a:t>
            </a:r>
            <a:r>
              <a:rPr lang="es-CL" dirty="0" err="1"/>
              <a:t>System</a:t>
            </a:r>
            <a:r>
              <a:rPr lang="es-CL" dirty="0"/>
              <a:t>” (TPS). </a:t>
            </a:r>
          </a:p>
          <a:p>
            <a:r>
              <a:rPr lang="es-CL" dirty="0"/>
              <a:t>Este modelo de gestión imprime velocidad en la obtención de resultados de corto y medio plazo, basado en la brújula que entrega uno de sus principales pilares: “</a:t>
            </a:r>
            <a:r>
              <a:rPr lang="es-CL" dirty="0" err="1"/>
              <a:t>Cost</a:t>
            </a:r>
            <a:r>
              <a:rPr lang="es-CL" dirty="0"/>
              <a:t> </a:t>
            </a:r>
            <a:r>
              <a:rPr lang="es-CL" dirty="0" err="1"/>
              <a:t>Deployment</a:t>
            </a:r>
            <a:r>
              <a:rPr lang="es-CL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165689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1EB8-A8B2-4E21-B455-C6E6844B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Pilares técnicos del </a:t>
            </a:r>
            <a:r>
              <a:rPr lang="es-CL" dirty="0" err="1"/>
              <a:t>WorldClass</a:t>
            </a:r>
            <a:r>
              <a:rPr lang="es-CL" dirty="0"/>
              <a:t> </a:t>
            </a:r>
            <a:r>
              <a:rPr lang="es-CL" dirty="0" err="1"/>
              <a:t>Managment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615AD-D0D6-4214-A1DF-79BFFB1F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Seguridad: </a:t>
            </a:r>
            <a:r>
              <a:rPr lang="es-CL" dirty="0"/>
              <a:t> Involucra la mejora continua del ambiente laboral y la reducción de factores que pueden generar accidentes u otras incidencias peligrosas. Las acciones deben ser siempre preventivas, no correctivas, para eliminar cualquier tipo de peligro.</a:t>
            </a:r>
          </a:p>
          <a:p>
            <a:r>
              <a:rPr lang="es-CL" b="1" dirty="0"/>
              <a:t>Costo de implementación: </a:t>
            </a:r>
            <a:r>
              <a:rPr lang="es-CL" dirty="0"/>
              <a:t>Se crea un plan de reducción de costos efectivo, donde las siguientes acciones generen ahorros y beneficios para la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355214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98680-FA3C-432E-A8A5-F7A7B868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D4174-CA5C-47A4-B89B-EA311D1F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Mejora Continúa Focalizada:</a:t>
            </a:r>
            <a:r>
              <a:rPr lang="es-CL" dirty="0"/>
              <a:t> Se busca reducir los costos operacionales y eliminar toda actividad que no esté optimizada. Las acciones correctivas están dirigidas y deben conducir a una solución definitiva del problema y restaurar o introducir un nuevo padrón dentro del área de producción.</a:t>
            </a:r>
          </a:p>
          <a:p>
            <a:r>
              <a:rPr lang="es-CL" b="1" dirty="0"/>
              <a:t>Mantenimiento Autónomo:</a:t>
            </a:r>
            <a:r>
              <a:rPr lang="es-CL" dirty="0"/>
              <a:t> El objetivo de este pilar es maximizar el uso de las máquinas y además es el responsable de la buena organización del lugar de trabajo, mejorando la eficiencia y productividad del sistema de producción.</a:t>
            </a:r>
          </a:p>
        </p:txBody>
      </p:sp>
    </p:spTree>
    <p:extLst>
      <p:ext uri="{BB962C8B-B14F-4D97-AF65-F5344CB8AC3E}">
        <p14:creationId xmlns:p14="http://schemas.microsoft.com/office/powerpoint/2010/main" val="382536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5A0B9-756C-47D9-84B4-BF6E3EF7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88A57-1F09-40A1-BA8D-B3DAE4CF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b="1" dirty="0"/>
              <a:t>Mantenimiento profesional:</a:t>
            </a:r>
            <a:r>
              <a:rPr lang="es-CL" dirty="0"/>
              <a:t> Se busca reducir el numero de fallas o averías. Es necesario involucrar al personal de planta y realizar un mantenimiento preventivo. Las principales actividades son el control y análisis de las causas de cada falla, desarrollar las capacidades del personal de mantenimiento y promover la colaboración entre los equipos de trabajo.  </a:t>
            </a:r>
          </a:p>
          <a:p>
            <a:r>
              <a:rPr lang="es-CL" b="1" dirty="0"/>
              <a:t>Control de Calidad:</a:t>
            </a:r>
            <a:r>
              <a:rPr lang="es-CL" dirty="0"/>
              <a:t> A pesar de todas las medidas que se puedan tomar en producción, siempre se puede mejorar un poco más. Se busca satisfacer las expectativas y necesidades de los clientes, mejorando la calidad de nuestros productos y servicios. Es necesario reducir los defectos para no incurrir en costos por producto rechazado.</a:t>
            </a:r>
          </a:p>
        </p:txBody>
      </p:sp>
    </p:spTree>
    <p:extLst>
      <p:ext uri="{BB962C8B-B14F-4D97-AF65-F5344CB8AC3E}">
        <p14:creationId xmlns:p14="http://schemas.microsoft.com/office/powerpoint/2010/main" val="154947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C9042-D75D-4ABE-BC02-FC4EEE6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46863-88C6-4235-9A1E-E77F15D1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/>
              <a:t>Logística y Atención al cliente:</a:t>
            </a:r>
            <a:r>
              <a:rPr lang="es-CL" dirty="0"/>
              <a:t> No podemos permitirnos parar la producción por falta de materia prima, así como no podemos destinar el tiempo de producción a producir inventario si tenemos pedidos en espera. Se buscar optimizar el plan de trabajo y crear condiciones favorables para el flujo de materiales entre la empresa y sus proveedores o distribuidores.</a:t>
            </a:r>
          </a:p>
          <a:p>
            <a:r>
              <a:rPr lang="es-CL" b="1" dirty="0"/>
              <a:t>Gestión temprana de equipos:</a:t>
            </a:r>
            <a:r>
              <a:rPr lang="es-CL" dirty="0"/>
              <a:t> Busca preparar bien los equipamientos dentro de una operación. La ejecución eficiente de este tipo de trabajos permite la optimización de costos y eliminación de pérdidas derivadas del período de inactividad de estos equipamientos.</a:t>
            </a:r>
          </a:p>
        </p:txBody>
      </p:sp>
    </p:spTree>
    <p:extLst>
      <p:ext uri="{BB962C8B-B14F-4D97-AF65-F5344CB8AC3E}">
        <p14:creationId xmlns:p14="http://schemas.microsoft.com/office/powerpoint/2010/main" val="319178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637A3-3F44-4AFB-AE05-24B48830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6BE6E-0026-4660-A754-7A296784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Desarrollo de Personas:</a:t>
            </a:r>
            <a:r>
              <a:rPr lang="es-CL" dirty="0"/>
              <a:t> Este pilar se centra en ofrecer un sistema estructurado de formación continua, competencias y cualificaciones adecuadas para cada puesto.</a:t>
            </a:r>
          </a:p>
          <a:p>
            <a:r>
              <a:rPr lang="es-CL" b="1" dirty="0"/>
              <a:t>Medioambiente:</a:t>
            </a:r>
            <a:r>
              <a:rPr lang="es-CL" dirty="0"/>
              <a:t> Se utiliza para cumplir con la normativa medioambiental y los requisitos de gestión con respecto a las normas de conservación medioambiental. Es necesario observar los elementos de cumplimiento y estos padrones para trabajar con la mejora continua de las prácticas de sustentabilidad.</a:t>
            </a:r>
          </a:p>
        </p:txBody>
      </p:sp>
    </p:spTree>
    <p:extLst>
      <p:ext uri="{BB962C8B-B14F-4D97-AF65-F5344CB8AC3E}">
        <p14:creationId xmlns:p14="http://schemas.microsoft.com/office/powerpoint/2010/main" val="1035405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CB6E1F3A98DD448356787F2EE823A5" ma:contentTypeVersion="5" ma:contentTypeDescription="Create a new document." ma:contentTypeScope="" ma:versionID="deacf68da495d47bf09e5b9622335f1f">
  <xsd:schema xmlns:xsd="http://www.w3.org/2001/XMLSchema" xmlns:xs="http://www.w3.org/2001/XMLSchema" xmlns:p="http://schemas.microsoft.com/office/2006/metadata/properties" xmlns:ns3="2a32c719-9434-4dc3-b3ac-6303828c2267" xmlns:ns4="9753aa8a-62b4-49ad-924c-808d5bceccbf" targetNamespace="http://schemas.microsoft.com/office/2006/metadata/properties" ma:root="true" ma:fieldsID="7dea110ec9c321be34f9d2059bac122a" ns3:_="" ns4:_="">
    <xsd:import namespace="2a32c719-9434-4dc3-b3ac-6303828c2267"/>
    <xsd:import namespace="9753aa8a-62b4-49ad-924c-808d5bcecc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2c719-9434-4dc3-b3ac-6303828c2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3aa8a-62b4-49ad-924c-808d5bcecc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71F903-226A-4A86-98EB-91C5E8F0F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32c719-9434-4dc3-b3ac-6303828c2267"/>
    <ds:schemaRef ds:uri="9753aa8a-62b4-49ad-924c-808d5bcecc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A6AD45-9854-4331-9AAC-2366561DBF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B37D7B-07B4-4073-8917-13210E36E797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2a32c719-9434-4dc3-b3ac-6303828c2267"/>
    <ds:schemaRef ds:uri="http://schemas.microsoft.com/office/2006/documentManagement/types"/>
    <ds:schemaRef ds:uri="http://schemas.microsoft.com/office/infopath/2007/PartnerControls"/>
    <ds:schemaRef ds:uri="9753aa8a-62b4-49ad-924c-808d5bcecc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1459</Words>
  <Application>Microsoft Office PowerPoint</Application>
  <PresentationFormat>Panorámica</PresentationFormat>
  <Paragraphs>60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MS Shell Dlg 2</vt:lpstr>
      <vt:lpstr>Wingdings</vt:lpstr>
      <vt:lpstr>Wingdings 3</vt:lpstr>
      <vt:lpstr>Madison</vt:lpstr>
      <vt:lpstr>WordClass Managment</vt:lpstr>
      <vt:lpstr>¿Qué es?</vt:lpstr>
      <vt:lpstr>Presentación de PowerPoint</vt:lpstr>
      <vt:lpstr>Presentación de PowerPoint</vt:lpstr>
      <vt:lpstr>Pilares técnicos del WorldClass Managment</vt:lpstr>
      <vt:lpstr>Presentación de PowerPoint</vt:lpstr>
      <vt:lpstr>Presentación de PowerPoint</vt:lpstr>
      <vt:lpstr>Presentación de PowerPoint</vt:lpstr>
      <vt:lpstr>Presentación de PowerPoint</vt:lpstr>
      <vt:lpstr>Acerca del WCM</vt:lpstr>
      <vt:lpstr>Actividad</vt:lpstr>
      <vt:lpstr>Best Practices</vt:lpstr>
      <vt:lpstr>¿Qué son?</vt:lpstr>
      <vt:lpstr>Presentación de PowerPoint</vt:lpstr>
      <vt:lpstr>Al seleccionar Sell from Stock podemos ver todo el detalle de este proceso que esta listo para su uso en el sistema: diagrama del proceso y documentación para mostrarlo en el sistema.</vt:lpstr>
      <vt:lpstr>Procesos de negocio</vt:lpstr>
      <vt:lpstr>¿En que consiste un modelo de proceso?</vt:lpstr>
      <vt:lpstr>Diferencia entre proyecto y proceso de negocio</vt:lpstr>
      <vt:lpstr>Presentación de PowerPoint</vt:lpstr>
      <vt:lpstr>Tipos de procesos de negocio</vt:lpstr>
      <vt:lpstr>Procesos de negocio estratégico</vt:lpstr>
      <vt:lpstr>Procesos de negocio operativo</vt:lpstr>
      <vt:lpstr>Proceso de negocio de control</vt:lpstr>
      <vt:lpstr>Actividad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WordClass Managment</dc:title>
  <dc:creator>FELIPE ANTONIO OLIVARES ACUNA</dc:creator>
  <cp:lastModifiedBy>FELIPE ANTONIO OLIVARES ACUNA</cp:lastModifiedBy>
  <cp:revision>2</cp:revision>
  <dcterms:created xsi:type="dcterms:W3CDTF">2022-03-23T05:40:11Z</dcterms:created>
  <dcterms:modified xsi:type="dcterms:W3CDTF">2022-03-23T08:40:38Z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0x01010029CB6E1F3A98DD448356787F2EE823A5</vt:lpwstr>
  </property>
</Properties>
</file>