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318" r:id="rId10"/>
    <p:sldId id="319" r:id="rId11"/>
    <p:sldId id="320" r:id="rId12"/>
    <p:sldId id="321" r:id="rId13"/>
    <p:sldId id="283" r:id="rId14"/>
    <p:sldId id="264" r:id="rId15"/>
    <p:sldId id="322" r:id="rId16"/>
    <p:sldId id="265" r:id="rId17"/>
    <p:sldId id="282" r:id="rId18"/>
    <p:sldId id="267" r:id="rId19"/>
    <p:sldId id="270" r:id="rId20"/>
    <p:sldId id="273" r:id="rId21"/>
    <p:sldId id="271" r:id="rId22"/>
    <p:sldId id="272" r:id="rId23"/>
    <p:sldId id="284" r:id="rId24"/>
    <p:sldId id="274" r:id="rId25"/>
    <p:sldId id="275" r:id="rId26"/>
    <p:sldId id="285" r:id="rId27"/>
    <p:sldId id="286" r:id="rId28"/>
    <p:sldId id="276" r:id="rId29"/>
    <p:sldId id="277" r:id="rId30"/>
    <p:sldId id="323" r:id="rId31"/>
    <p:sldId id="278" r:id="rId32"/>
    <p:sldId id="279" r:id="rId33"/>
    <p:sldId id="280" r:id="rId34"/>
    <p:sldId id="281" r:id="rId35"/>
    <p:sldId id="289" r:id="rId36"/>
    <p:sldId id="291" r:id="rId37"/>
    <p:sldId id="290" r:id="rId38"/>
    <p:sldId id="292" r:id="rId39"/>
    <p:sldId id="287" r:id="rId40"/>
    <p:sldId id="288" r:id="rId41"/>
    <p:sldId id="293" r:id="rId42"/>
    <p:sldId id="294" r:id="rId43"/>
    <p:sldId id="295" r:id="rId44"/>
    <p:sldId id="296" r:id="rId45"/>
    <p:sldId id="297" r:id="rId46"/>
    <p:sldId id="298" r:id="rId47"/>
    <p:sldId id="299" r:id="rId48"/>
    <p:sldId id="300" r:id="rId49"/>
    <p:sldId id="301" r:id="rId50"/>
    <p:sldId id="311" r:id="rId51"/>
    <p:sldId id="312" r:id="rId52"/>
    <p:sldId id="313" r:id="rId53"/>
    <p:sldId id="302" r:id="rId54"/>
    <p:sldId id="303" r:id="rId55"/>
    <p:sldId id="304" r:id="rId56"/>
    <p:sldId id="305" r:id="rId57"/>
    <p:sldId id="306" r:id="rId58"/>
    <p:sldId id="307" r:id="rId59"/>
    <p:sldId id="308" r:id="rId60"/>
    <p:sldId id="309" r:id="rId61"/>
    <p:sldId id="310" r:id="rId62"/>
    <p:sldId id="314" r:id="rId63"/>
    <p:sldId id="315" r:id="rId64"/>
    <p:sldId id="316" r:id="rId65"/>
    <p:sldId id="324" r:id="rId66"/>
    <p:sldId id="325" r:id="rId67"/>
  </p:sldIdLst>
  <p:sldSz cx="9144000" cy="5143500" type="screen16x9"/>
  <p:notesSz cx="6858000" cy="9144000"/>
  <p:embeddedFontLst>
    <p:embeddedFont>
      <p:font typeface="Calibri" panose="020F0502020204030204" pitchFamily="34" charset="0"/>
      <p:regular r:id="rId69"/>
      <p:bold r:id="rId70"/>
      <p:italic r:id="rId71"/>
      <p:boldItalic r:id="rId72"/>
    </p:embeddedFont>
    <p:embeddedFont>
      <p:font typeface="Century Gothic" panose="020B0502020202020204" pitchFamily="34" charset="0"/>
      <p:regular r:id="rId73"/>
      <p:bold r:id="rId74"/>
      <p:italic r:id="rId75"/>
      <p:boldItalic r:id="rId76"/>
    </p:embeddedFont>
    <p:embeddedFont>
      <p:font typeface="Nunito" pitchFamily="2" charset="77"/>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892636-1EC3-4C97-9B56-6073FA667F38}">
  <a:tblStyle styleId="{44892636-1EC3-4C97-9B56-6073FA667F3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61" autoAdjust="0"/>
  </p:normalViewPr>
  <p:slideViewPr>
    <p:cSldViewPr>
      <p:cViewPr varScale="1">
        <p:scale>
          <a:sx n="133" d="100"/>
          <a:sy n="133" d="100"/>
        </p:scale>
        <p:origin x="50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5109339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s-ES" dirty="0"/>
              <a:t>https://www.youtube.com/watch?time_continue=116&amp;v=M3AUlYg6AnQ</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wrap="square" lIns="91425" tIns="91425" rIns="91425" bIns="91425" anchor="ctr" anchorCtr="0"/>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wrap="square" lIns="91425" tIns="91425" rIns="91425" bIns="91425" anchor="ctr" anchorCtr="0"/>
          <a:lstStyle>
            <a:lvl1pPr lvl="0" algn="ctr">
              <a:spcBef>
                <a:spcPts val="0"/>
              </a:spcBef>
              <a:buClr>
                <a:schemeClr val="dk2"/>
              </a:buClr>
              <a:buSzPts val="8600"/>
              <a:buNone/>
              <a:defRPr sz="8600">
                <a:solidFill>
                  <a:schemeClr val="dk2"/>
                </a:solidFill>
              </a:defRPr>
            </a:lvl1pPr>
            <a:lvl2pPr lvl="1" algn="ctr">
              <a:spcBef>
                <a:spcPts val="0"/>
              </a:spcBef>
              <a:buClr>
                <a:schemeClr val="dk2"/>
              </a:buClr>
              <a:buSzPts val="8600"/>
              <a:buNone/>
              <a:defRPr sz="8600">
                <a:solidFill>
                  <a:schemeClr val="dk2"/>
                </a:solidFill>
              </a:defRPr>
            </a:lvl2pPr>
            <a:lvl3pPr lvl="2" algn="ctr">
              <a:spcBef>
                <a:spcPts val="0"/>
              </a:spcBef>
              <a:buClr>
                <a:schemeClr val="dk2"/>
              </a:buClr>
              <a:buSzPts val="8600"/>
              <a:buNone/>
              <a:defRPr sz="8600">
                <a:solidFill>
                  <a:schemeClr val="dk2"/>
                </a:solidFill>
              </a:defRPr>
            </a:lvl3pPr>
            <a:lvl4pPr lvl="3" algn="ctr">
              <a:spcBef>
                <a:spcPts val="0"/>
              </a:spcBef>
              <a:buClr>
                <a:schemeClr val="dk2"/>
              </a:buClr>
              <a:buSzPts val="8600"/>
              <a:buNone/>
              <a:defRPr sz="8600">
                <a:solidFill>
                  <a:schemeClr val="dk2"/>
                </a:solidFill>
              </a:defRPr>
            </a:lvl4pPr>
            <a:lvl5pPr lvl="4" algn="ctr">
              <a:spcBef>
                <a:spcPts val="0"/>
              </a:spcBef>
              <a:buClr>
                <a:schemeClr val="dk2"/>
              </a:buClr>
              <a:buSzPts val="8600"/>
              <a:buNone/>
              <a:defRPr sz="8600">
                <a:solidFill>
                  <a:schemeClr val="dk2"/>
                </a:solidFill>
              </a:defRPr>
            </a:lvl5pPr>
            <a:lvl6pPr lvl="5" algn="ctr">
              <a:spcBef>
                <a:spcPts val="0"/>
              </a:spcBef>
              <a:buClr>
                <a:schemeClr val="dk2"/>
              </a:buClr>
              <a:buSzPts val="8600"/>
              <a:buNone/>
              <a:defRPr sz="8600">
                <a:solidFill>
                  <a:schemeClr val="dk2"/>
                </a:solidFill>
              </a:defRPr>
            </a:lvl6pPr>
            <a:lvl7pPr lvl="6" algn="ctr">
              <a:spcBef>
                <a:spcPts val="0"/>
              </a:spcBef>
              <a:buClr>
                <a:schemeClr val="dk2"/>
              </a:buClr>
              <a:buSzPts val="8600"/>
              <a:buNone/>
              <a:defRPr sz="8600">
                <a:solidFill>
                  <a:schemeClr val="dk2"/>
                </a:solidFill>
              </a:defRPr>
            </a:lvl7pPr>
            <a:lvl8pPr lvl="7" algn="ctr">
              <a:spcBef>
                <a:spcPts val="0"/>
              </a:spcBef>
              <a:buClr>
                <a:schemeClr val="dk2"/>
              </a:buClr>
              <a:buSzPts val="8600"/>
              <a:buNone/>
              <a:defRPr sz="8600">
                <a:solidFill>
                  <a:schemeClr val="dk2"/>
                </a:solidFill>
              </a:defRPr>
            </a:lvl8pPr>
            <a:lvl9pPr lvl="8" algn="ctr">
              <a:spcBef>
                <a:spcPts val="0"/>
              </a:spcBef>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wrap="square" lIns="91425" tIns="91425" rIns="91425" bIns="91425" anchor="t" anchorCtr="0"/>
          <a:lstStyle>
            <a:lvl1pPr lvl="0" algn="ctr">
              <a:spcBef>
                <a:spcPts val="0"/>
              </a:spcBef>
              <a:buSzPts val="1300"/>
              <a:buChar char="●"/>
              <a:defRPr/>
            </a:lvl1pPr>
            <a:lvl2pPr lvl="1" algn="ctr">
              <a:spcBef>
                <a:spcPts val="0"/>
              </a:spcBef>
              <a:buSzPts val="1100"/>
              <a:buChar char="○"/>
              <a:defRPr/>
            </a:lvl2pPr>
            <a:lvl3pPr lvl="2" algn="ctr">
              <a:spcBef>
                <a:spcPts val="0"/>
              </a:spcBef>
              <a:buSzPts val="1100"/>
              <a:buChar char="■"/>
              <a:defRPr/>
            </a:lvl3pPr>
            <a:lvl4pPr lvl="3" algn="ctr">
              <a:spcBef>
                <a:spcPts val="0"/>
              </a:spcBef>
              <a:buSzPts val="1100"/>
              <a:buChar char="●"/>
              <a:defRPr/>
            </a:lvl4pPr>
            <a:lvl5pPr lvl="4" algn="ctr">
              <a:spcBef>
                <a:spcPts val="0"/>
              </a:spcBef>
              <a:buSzPts val="1100"/>
              <a:buChar char="○"/>
              <a:defRPr/>
            </a:lvl5pPr>
            <a:lvl6pPr lvl="5" algn="ctr">
              <a:spcBef>
                <a:spcPts val="0"/>
              </a:spcBef>
              <a:buSzPts val="1100"/>
              <a:buChar char="■"/>
              <a:defRPr/>
            </a:lvl6pPr>
            <a:lvl7pPr lvl="6" algn="ctr">
              <a:spcBef>
                <a:spcPts val="0"/>
              </a:spcBef>
              <a:buSzPts val="1100"/>
              <a:buChar char="●"/>
              <a:defRPr/>
            </a:lvl7pPr>
            <a:lvl8pPr lvl="7" algn="ctr">
              <a:spcBef>
                <a:spcPts val="0"/>
              </a:spcBef>
              <a:buSzPts val="1100"/>
              <a:buChar char="○"/>
              <a:defRPr/>
            </a:lvl8pPr>
            <a:lvl9pPr lvl="8" algn="ctr">
              <a:spcBef>
                <a:spcPts val="0"/>
              </a:spcBef>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wrap="square" lIns="91425" tIns="91425" rIns="91425" bIns="91425" anchor="ctr" anchorCtr="0"/>
          <a:lstStyle>
            <a:lvl1pPr lvl="0" algn="ctr">
              <a:spcBef>
                <a:spcPts val="0"/>
              </a:spcBef>
              <a:buClr>
                <a:schemeClr val="dk2"/>
              </a:buClr>
              <a:buSzPts val="3200"/>
              <a:buNone/>
              <a:defRPr sz="3200">
                <a:solidFill>
                  <a:schemeClr val="dk2"/>
                </a:solidFill>
              </a:defRPr>
            </a:lvl1pPr>
            <a:lvl2pPr lvl="1" algn="ctr">
              <a:spcBef>
                <a:spcPts val="0"/>
              </a:spcBef>
              <a:buClr>
                <a:schemeClr val="dk2"/>
              </a:buClr>
              <a:buSzPts val="3200"/>
              <a:buNone/>
              <a:defRPr sz="3200">
                <a:solidFill>
                  <a:schemeClr val="dk2"/>
                </a:solidFill>
              </a:defRPr>
            </a:lvl2pPr>
            <a:lvl3pPr lvl="2" algn="ctr">
              <a:spcBef>
                <a:spcPts val="0"/>
              </a:spcBef>
              <a:buClr>
                <a:schemeClr val="dk2"/>
              </a:buClr>
              <a:buSzPts val="3200"/>
              <a:buNone/>
              <a:defRPr sz="3200">
                <a:solidFill>
                  <a:schemeClr val="dk2"/>
                </a:solidFill>
              </a:defRPr>
            </a:lvl3pPr>
            <a:lvl4pPr lvl="3" algn="ctr">
              <a:spcBef>
                <a:spcPts val="0"/>
              </a:spcBef>
              <a:buClr>
                <a:schemeClr val="dk2"/>
              </a:buClr>
              <a:buSzPts val="3200"/>
              <a:buNone/>
              <a:defRPr sz="3200">
                <a:solidFill>
                  <a:schemeClr val="dk2"/>
                </a:solidFill>
              </a:defRPr>
            </a:lvl4pPr>
            <a:lvl5pPr lvl="4" algn="ctr">
              <a:spcBef>
                <a:spcPts val="0"/>
              </a:spcBef>
              <a:buClr>
                <a:schemeClr val="dk2"/>
              </a:buClr>
              <a:buSzPts val="3200"/>
              <a:buNone/>
              <a:defRPr sz="3200">
                <a:solidFill>
                  <a:schemeClr val="dk2"/>
                </a:solidFill>
              </a:defRPr>
            </a:lvl5pPr>
            <a:lvl6pPr lvl="5" algn="ctr">
              <a:spcBef>
                <a:spcPts val="0"/>
              </a:spcBef>
              <a:buClr>
                <a:schemeClr val="dk2"/>
              </a:buClr>
              <a:buSzPts val="3200"/>
              <a:buNone/>
              <a:defRPr sz="3200">
                <a:solidFill>
                  <a:schemeClr val="dk2"/>
                </a:solidFill>
              </a:defRPr>
            </a:lvl6pPr>
            <a:lvl7pPr lvl="6" algn="ctr">
              <a:spcBef>
                <a:spcPts val="0"/>
              </a:spcBef>
              <a:buClr>
                <a:schemeClr val="dk2"/>
              </a:buClr>
              <a:buSzPts val="3200"/>
              <a:buNone/>
              <a:defRPr sz="3200">
                <a:solidFill>
                  <a:schemeClr val="dk2"/>
                </a:solidFill>
              </a:defRPr>
            </a:lvl7pPr>
            <a:lvl8pPr lvl="7" algn="ctr">
              <a:spcBef>
                <a:spcPts val="0"/>
              </a:spcBef>
              <a:buClr>
                <a:schemeClr val="dk2"/>
              </a:buClr>
              <a:buSzPts val="3200"/>
              <a:buNone/>
              <a:defRPr sz="3200">
                <a:solidFill>
                  <a:schemeClr val="dk2"/>
                </a:solidFill>
              </a:defRPr>
            </a:lvl8pPr>
            <a:lvl9pPr lvl="8" algn="ctr">
              <a:spcBef>
                <a:spcPts val="0"/>
              </a:spcBef>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74" name="Shape 74"/>
          <p:cNvSpPr txBox="1">
            <a:spLocks noGrp="1"/>
          </p:cNvSpPr>
          <p:nvPr>
            <p:ph type="title"/>
          </p:nvPr>
        </p:nvSpPr>
        <p:spPr>
          <a:xfrm>
            <a:off x="819150" y="845600"/>
            <a:ext cx="3709200" cy="1383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wrap="square" lIns="91425" tIns="91425" rIns="91425" bIns="91425" anchor="ctr" anchorCtr="0"/>
          <a:lstStyle>
            <a:lvl1pPr lvl="0" algn="ctr">
              <a:spcBef>
                <a:spcPts val="0"/>
              </a:spcBef>
              <a:buSzPts val="3200"/>
              <a:buNone/>
              <a:defRPr sz="3200"/>
            </a:lvl1pPr>
            <a:lvl2pPr lvl="1" algn="ctr">
              <a:spcBef>
                <a:spcPts val="0"/>
              </a:spcBef>
              <a:buSzPts val="3200"/>
              <a:buNone/>
              <a:defRPr sz="3200"/>
            </a:lvl2pPr>
            <a:lvl3pPr lvl="2" algn="ctr">
              <a:spcBef>
                <a:spcPts val="0"/>
              </a:spcBef>
              <a:buSzPts val="3200"/>
              <a:buNone/>
              <a:defRPr sz="3200"/>
            </a:lvl3pPr>
            <a:lvl4pPr lvl="3" algn="ctr">
              <a:spcBef>
                <a:spcPts val="0"/>
              </a:spcBef>
              <a:buSzPts val="3200"/>
              <a:buNone/>
              <a:defRPr sz="3200"/>
            </a:lvl4pPr>
            <a:lvl5pPr lvl="4" algn="ctr">
              <a:spcBef>
                <a:spcPts val="0"/>
              </a:spcBef>
              <a:buSzPts val="3200"/>
              <a:buNone/>
              <a:defRPr sz="3200"/>
            </a:lvl5pPr>
            <a:lvl6pPr lvl="5" algn="ctr">
              <a:spcBef>
                <a:spcPts val="0"/>
              </a:spcBef>
              <a:buSzPts val="3200"/>
              <a:buNone/>
              <a:defRPr sz="3200"/>
            </a:lvl6pPr>
            <a:lvl7pPr lvl="6" algn="ctr">
              <a:spcBef>
                <a:spcPts val="0"/>
              </a:spcBef>
              <a:buSzPts val="3200"/>
              <a:buNone/>
              <a:defRPr sz="3200"/>
            </a:lvl7pPr>
            <a:lvl8pPr lvl="7" algn="ctr">
              <a:spcBef>
                <a:spcPts val="0"/>
              </a:spcBef>
              <a:buSzPts val="3200"/>
              <a:buNone/>
              <a:defRPr sz="3200"/>
            </a:lvl8pPr>
            <a:lvl9pPr lvl="8" algn="ctr">
              <a:spcBef>
                <a:spcPts val="0"/>
              </a:spcBef>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819150" y="845600"/>
            <a:ext cx="6424200" cy="705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wrap="square" lIns="91425" tIns="91425" rIns="91425" bIns="91425" anchor="b" anchorCtr="0"/>
          <a:lstStyle>
            <a:lvl1pPr lvl="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ts val="2800"/>
              <a:buFont typeface="Nunito"/>
              <a:buNone/>
              <a:defRPr sz="2800">
                <a:solidFill>
                  <a:schemeClr val="lt1"/>
                </a:solidFill>
                <a:latin typeface="Nunito"/>
                <a:ea typeface="Nunito"/>
                <a:cs typeface="Nunito"/>
                <a:sym typeface="Nunito"/>
              </a:defRPr>
            </a:lvl1pPr>
            <a:lvl2pPr lvl="1">
              <a:spcBef>
                <a:spcPts val="0"/>
              </a:spcBef>
              <a:buClr>
                <a:schemeClr val="lt1"/>
              </a:buClr>
              <a:buSzPts val="2800"/>
              <a:buFont typeface="Nunito"/>
              <a:buNone/>
              <a:defRPr sz="2800">
                <a:solidFill>
                  <a:schemeClr val="lt1"/>
                </a:solidFill>
                <a:latin typeface="Nunito"/>
                <a:ea typeface="Nunito"/>
                <a:cs typeface="Nunito"/>
                <a:sym typeface="Nunito"/>
              </a:defRPr>
            </a:lvl2pPr>
            <a:lvl3pPr lvl="2">
              <a:spcBef>
                <a:spcPts val="0"/>
              </a:spcBef>
              <a:buClr>
                <a:schemeClr val="lt1"/>
              </a:buClr>
              <a:buSzPts val="2800"/>
              <a:buFont typeface="Nunito"/>
              <a:buNone/>
              <a:defRPr sz="2800">
                <a:solidFill>
                  <a:schemeClr val="lt1"/>
                </a:solidFill>
                <a:latin typeface="Nunito"/>
                <a:ea typeface="Nunito"/>
                <a:cs typeface="Nunito"/>
                <a:sym typeface="Nunito"/>
              </a:defRPr>
            </a:lvl3pPr>
            <a:lvl4pPr lvl="3">
              <a:spcBef>
                <a:spcPts val="0"/>
              </a:spcBef>
              <a:buClr>
                <a:schemeClr val="lt1"/>
              </a:buClr>
              <a:buSzPts val="2800"/>
              <a:buFont typeface="Nunito"/>
              <a:buNone/>
              <a:defRPr sz="2800">
                <a:solidFill>
                  <a:schemeClr val="lt1"/>
                </a:solidFill>
                <a:latin typeface="Nunito"/>
                <a:ea typeface="Nunito"/>
                <a:cs typeface="Nunito"/>
                <a:sym typeface="Nunito"/>
              </a:defRPr>
            </a:lvl4pPr>
            <a:lvl5pPr lvl="4">
              <a:spcBef>
                <a:spcPts val="0"/>
              </a:spcBef>
              <a:buClr>
                <a:schemeClr val="lt1"/>
              </a:buClr>
              <a:buSzPts val="2800"/>
              <a:buFont typeface="Nunito"/>
              <a:buNone/>
              <a:defRPr sz="2800">
                <a:solidFill>
                  <a:schemeClr val="lt1"/>
                </a:solidFill>
                <a:latin typeface="Nunito"/>
                <a:ea typeface="Nunito"/>
                <a:cs typeface="Nunito"/>
                <a:sym typeface="Nunito"/>
              </a:defRPr>
            </a:lvl5pPr>
            <a:lvl6pPr lvl="5">
              <a:spcBef>
                <a:spcPts val="0"/>
              </a:spcBef>
              <a:buClr>
                <a:schemeClr val="lt1"/>
              </a:buClr>
              <a:buSzPts val="2800"/>
              <a:buFont typeface="Nunito"/>
              <a:buNone/>
              <a:defRPr sz="2800">
                <a:solidFill>
                  <a:schemeClr val="lt1"/>
                </a:solidFill>
                <a:latin typeface="Nunito"/>
                <a:ea typeface="Nunito"/>
                <a:cs typeface="Nunito"/>
                <a:sym typeface="Nunito"/>
              </a:defRPr>
            </a:lvl6pPr>
            <a:lvl7pPr lvl="6">
              <a:spcBef>
                <a:spcPts val="0"/>
              </a:spcBef>
              <a:buClr>
                <a:schemeClr val="lt1"/>
              </a:buClr>
              <a:buSzPts val="2800"/>
              <a:buFont typeface="Nunito"/>
              <a:buNone/>
              <a:defRPr sz="2800">
                <a:solidFill>
                  <a:schemeClr val="lt1"/>
                </a:solidFill>
                <a:latin typeface="Nunito"/>
                <a:ea typeface="Nunito"/>
                <a:cs typeface="Nunito"/>
                <a:sym typeface="Nunito"/>
              </a:defRPr>
            </a:lvl7pPr>
            <a:lvl8pPr lvl="7">
              <a:spcBef>
                <a:spcPts val="0"/>
              </a:spcBef>
              <a:buClr>
                <a:schemeClr val="lt1"/>
              </a:buClr>
              <a:buSzPts val="2800"/>
              <a:buFont typeface="Nunito"/>
              <a:buNone/>
              <a:defRPr sz="2800">
                <a:solidFill>
                  <a:schemeClr val="lt1"/>
                </a:solidFill>
                <a:latin typeface="Nunito"/>
                <a:ea typeface="Nunito"/>
                <a:cs typeface="Nunito"/>
                <a:sym typeface="Nunito"/>
              </a:defRPr>
            </a:lvl8pPr>
            <a:lvl9pPr lvl="8">
              <a:spcBef>
                <a:spcPts val="0"/>
              </a:spcBef>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3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s-419" sz="1000">
                <a:solidFill>
                  <a:schemeClr val="dk2"/>
                </a:solidFill>
                <a:latin typeface="Nunito"/>
                <a:ea typeface="Nunito"/>
                <a:cs typeface="Nunito"/>
                <a:sym typeface="Nunito"/>
              </a:rPr>
              <a:t>‹Nº›</a:t>
            </a:fld>
            <a:endParaRPr lang="es-419" sz="10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www.ecured.cu/Charles_Sanders_Peirce"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hyperlink" Target="https://www.ecured.cu/Ludwig_Wittgenstein"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wrap="square" lIns="91425" tIns="91425" rIns="91425" bIns="91425" anchor="ctr" anchorCtr="0">
            <a:noAutofit/>
          </a:bodyPr>
          <a:lstStyle/>
          <a:p>
            <a:pPr lvl="0">
              <a:spcBef>
                <a:spcPts val="0"/>
              </a:spcBef>
              <a:buNone/>
            </a:pPr>
            <a:r>
              <a:rPr lang="es-419" dirty="0"/>
              <a:t>TEORIA DE CONJUNTOS</a:t>
            </a:r>
          </a:p>
        </p:txBody>
      </p:sp>
      <p:sp>
        <p:nvSpPr>
          <p:cNvPr id="5" name="CuadroTexto 3"/>
          <p:cNvSpPr txBox="1">
            <a:spLocks noGrp="1" noChangeArrowheads="1"/>
          </p:cNvSpPr>
          <p:nvPr>
            <p:ph type="subTitle" idx="1"/>
          </p:nvPr>
        </p:nvSpPr>
        <p:spPr bwMode="auto">
          <a:xfrm>
            <a:off x="4644008" y="4227934"/>
            <a:ext cx="4320480" cy="35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orbel" panose="020B0503020204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orbel" panose="020B0503020204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orbel" panose="020B0503020204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9pPr>
          </a:lstStyle>
          <a:p>
            <a:pPr eaLnBrk="1" hangingPunct="1">
              <a:lnSpc>
                <a:spcPct val="100000"/>
              </a:lnSpc>
              <a:spcBef>
                <a:spcPct val="0"/>
              </a:spcBef>
              <a:buFontTx/>
              <a:buNone/>
            </a:pPr>
            <a:r>
              <a:rPr lang="es-ES" altLang="es-ES" sz="1100" b="1" dirty="0">
                <a:solidFill>
                  <a:schemeClr val="accent1"/>
                </a:solidFill>
                <a:latin typeface="Century Gothic" panose="020B0502020202020204" pitchFamily="34" charset="0"/>
              </a:rPr>
              <a:t>ANALISTA DESARROLLADOR DE APLICACION DE SOFTWARE.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DEFINICIONES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7"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Clases de Conjuntos : </a:t>
            </a:r>
            <a:r>
              <a:rPr lang="es-ES" sz="1800" b="1" dirty="0">
                <a:latin typeface="Calibri" panose="020F0502020204030204" pitchFamily="34" charset="0"/>
                <a:cs typeface="Calibri" panose="020F0502020204030204" pitchFamily="34" charset="0"/>
              </a:rPr>
              <a:t>Conjunto unitario.</a:t>
            </a:r>
          </a:p>
        </p:txBody>
      </p:sp>
      <p:sp>
        <p:nvSpPr>
          <p:cNvPr id="7" name="CuadroTexto 2">
            <a:extLst>
              <a:ext uri="{FF2B5EF4-FFF2-40B4-BE49-F238E27FC236}">
                <a16:creationId xmlns:a16="http://schemas.microsoft.com/office/drawing/2014/main" id="{8C47A37E-73A4-4FEF-A853-AC533841E667}"/>
              </a:ext>
            </a:extLst>
          </p:cNvPr>
          <p:cNvSpPr txBox="1"/>
          <p:nvPr/>
        </p:nvSpPr>
        <p:spPr>
          <a:xfrm>
            <a:off x="578828" y="1427902"/>
            <a:ext cx="8097627" cy="3293209"/>
          </a:xfrm>
          <a:prstGeom prst="rect">
            <a:avLst/>
          </a:prstGeom>
          <a:noFill/>
        </p:spPr>
        <p:txBody>
          <a:bodyPr wrap="square" rtlCol="0">
            <a:spAutoFit/>
          </a:bodyPr>
          <a:lstStyle/>
          <a:p>
            <a:r>
              <a:rPr lang="es-ES" sz="1600" dirty="0">
                <a:latin typeface="Calibri" panose="020F0502020204030204" pitchFamily="34" charset="0"/>
                <a:cs typeface="Calibri" panose="020F0502020204030204" pitchFamily="34" charset="0"/>
              </a:rPr>
              <a:t>El </a:t>
            </a:r>
            <a:r>
              <a:rPr lang="es-ES" sz="1600" b="1" i="1" dirty="0">
                <a:latin typeface="Calibri" panose="020F0502020204030204" pitchFamily="34" charset="0"/>
                <a:cs typeface="Calibri" panose="020F0502020204030204" pitchFamily="34" charset="0"/>
              </a:rPr>
              <a:t>conjunto unitario </a:t>
            </a:r>
            <a:r>
              <a:rPr lang="es-ES" sz="1600" dirty="0">
                <a:latin typeface="Calibri" panose="020F0502020204030204" pitchFamily="34" charset="0"/>
                <a:cs typeface="Calibri" panose="020F0502020204030204" pitchFamily="34" charset="0"/>
              </a:rPr>
              <a:t>es aquel que posee solamente un elemento. </a:t>
            </a:r>
            <a:br>
              <a:rPr lang="es-ES" sz="1600" dirty="0">
                <a:latin typeface="Calibri" panose="020F0502020204030204" pitchFamily="34" charset="0"/>
                <a:cs typeface="Calibri" panose="020F0502020204030204" pitchFamily="34" charset="0"/>
              </a:rPr>
            </a:br>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Ejemplos:</a:t>
            </a:r>
          </a:p>
          <a:p>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1. Conjunto de satélites naturales de la Tierra.</a:t>
            </a:r>
          </a:p>
          <a:p>
            <a:br>
              <a:rPr lang="es-ES" sz="1600" dirty="0">
                <a:latin typeface="Calibri" panose="020F0502020204030204" pitchFamily="34" charset="0"/>
                <a:cs typeface="Calibri" panose="020F0502020204030204" pitchFamily="34" charset="0"/>
              </a:rPr>
            </a:br>
            <a:r>
              <a:rPr lang="es-ES" sz="1600" dirty="0">
                <a:latin typeface="Calibri" panose="020F0502020204030204" pitchFamily="34" charset="0"/>
                <a:cs typeface="Calibri" panose="020F0502020204030204" pitchFamily="34" charset="0"/>
              </a:rPr>
              <a:t>2. El conjunto de números naturales mayores de 8 y menores de 10:</a:t>
            </a:r>
          </a:p>
          <a:p>
            <a:br>
              <a:rPr lang="es-ES" sz="1600" dirty="0">
                <a:latin typeface="Calibri" panose="020F0502020204030204" pitchFamily="34" charset="0"/>
                <a:cs typeface="Calibri" panose="020F0502020204030204" pitchFamily="34" charset="0"/>
              </a:rPr>
            </a:br>
            <a:r>
              <a:rPr lang="es-ES" sz="1600" b="1" i="1" dirty="0">
                <a:latin typeface="Calibri" panose="020F0502020204030204" pitchFamily="34" charset="0"/>
                <a:cs typeface="Calibri" panose="020F0502020204030204" pitchFamily="34" charset="0"/>
              </a:rPr>
              <a:t>C</a:t>
            </a:r>
            <a:r>
              <a:rPr lang="es-ES" sz="1600" b="1" dirty="0">
                <a:latin typeface="Calibri" panose="020F0502020204030204" pitchFamily="34" charset="0"/>
                <a:cs typeface="Calibri" panose="020F0502020204030204" pitchFamily="34" charset="0"/>
              </a:rPr>
              <a:t> = { 9 } </a:t>
            </a:r>
            <a:endParaRPr lang="es-ES" sz="1600" dirty="0">
              <a:latin typeface="Calibri" panose="020F0502020204030204" pitchFamily="34" charset="0"/>
              <a:cs typeface="Calibri" panose="020F0502020204030204" pitchFamily="34" charset="0"/>
            </a:endParaRPr>
          </a:p>
          <a:p>
            <a:br>
              <a:rPr lang="es-ES" sz="1600" dirty="0">
                <a:latin typeface="Calibri" panose="020F0502020204030204" pitchFamily="34" charset="0"/>
                <a:cs typeface="Calibri" panose="020F0502020204030204" pitchFamily="34" charset="0"/>
              </a:rPr>
            </a:br>
            <a:r>
              <a:rPr lang="es-ES" sz="1600" dirty="0">
                <a:latin typeface="Calibri" panose="020F0502020204030204" pitchFamily="34" charset="0"/>
                <a:cs typeface="Calibri" panose="020F0502020204030204" pitchFamily="34" charset="0"/>
              </a:rPr>
              <a:t>El único elemento es el número 9. </a:t>
            </a:r>
          </a:p>
          <a:p>
            <a:endParaRPr lang="es-ES" sz="1600" dirty="0"/>
          </a:p>
          <a:p>
            <a:pPr algn="just"/>
            <a:endParaRPr lang="es-ES" sz="1600" dirty="0">
              <a:latin typeface="Calibri" panose="020F0502020204030204" pitchFamily="34" charset="0"/>
              <a:cs typeface="Calibri" panose="020F0502020204030204" pitchFamily="34" charset="0"/>
            </a:endParaRPr>
          </a:p>
        </p:txBody>
      </p:sp>
      <p:pic>
        <p:nvPicPr>
          <p:cNvPr id="6146" name="Picture 2" descr="http://3.bp.blogspot.com/-yqm43e_n0iQ/USamyuWEEjI/AAAAAAAAAJo/87uR6Ua8pVI/s1600/mat5c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765" y="2931790"/>
            <a:ext cx="221563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DEFINICIONES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7"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Clases de Conjuntos : </a:t>
            </a:r>
            <a:r>
              <a:rPr lang="es-ES" sz="1800" b="1" dirty="0">
                <a:latin typeface="Calibri" panose="020F0502020204030204" pitchFamily="34" charset="0"/>
                <a:cs typeface="Calibri" panose="020F0502020204030204" pitchFamily="34" charset="0"/>
              </a:rPr>
              <a:t>Conjunto finito.</a:t>
            </a:r>
          </a:p>
        </p:txBody>
      </p:sp>
      <p:sp>
        <p:nvSpPr>
          <p:cNvPr id="7" name="CuadroTexto 2">
            <a:extLst>
              <a:ext uri="{FF2B5EF4-FFF2-40B4-BE49-F238E27FC236}">
                <a16:creationId xmlns:a16="http://schemas.microsoft.com/office/drawing/2014/main" id="{8C47A37E-73A4-4FEF-A853-AC533841E667}"/>
              </a:ext>
            </a:extLst>
          </p:cNvPr>
          <p:cNvSpPr txBox="1"/>
          <p:nvPr/>
        </p:nvSpPr>
        <p:spPr>
          <a:xfrm>
            <a:off x="578828" y="1427902"/>
            <a:ext cx="8097627" cy="3539430"/>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Un conjunto es </a:t>
            </a:r>
            <a:r>
              <a:rPr lang="es-ES" sz="1600" b="1" i="1" dirty="0">
                <a:latin typeface="Calibri" panose="020F0502020204030204" pitchFamily="34" charset="0"/>
                <a:cs typeface="Calibri" panose="020F0502020204030204" pitchFamily="34" charset="0"/>
              </a:rPr>
              <a:t>finito</a:t>
            </a:r>
            <a:r>
              <a:rPr lang="es-ES" sz="1600" dirty="0">
                <a:latin typeface="Calibri" panose="020F0502020204030204" pitchFamily="34" charset="0"/>
                <a:cs typeface="Calibri" panose="020F0502020204030204" pitchFamily="34" charset="0"/>
              </a:rPr>
              <a:t>, cuando posee un comienzo y un final, en otras palabras, es cuando los elementos del conjunto se pueden determinar o contar. </a:t>
            </a:r>
          </a:p>
          <a:p>
            <a:pPr algn="just"/>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Ejemplos:</a:t>
            </a:r>
          </a:p>
          <a:p>
            <a:pPr lvl="0"/>
            <a:br>
              <a:rPr lang="es-ES" sz="1600" dirty="0">
                <a:latin typeface="Calibri" panose="020F0502020204030204" pitchFamily="34" charset="0"/>
                <a:cs typeface="Calibri" panose="020F0502020204030204" pitchFamily="34" charset="0"/>
              </a:rPr>
            </a:br>
            <a:r>
              <a:rPr lang="es-ES" sz="1600" dirty="0">
                <a:latin typeface="Calibri" panose="020F0502020204030204" pitchFamily="34" charset="0"/>
                <a:cs typeface="Calibri" panose="020F0502020204030204" pitchFamily="34" charset="0"/>
              </a:rPr>
              <a:t>1. Conjunto de números pares entre 10 y 40: </a:t>
            </a:r>
          </a:p>
          <a:p>
            <a:br>
              <a:rPr lang="es-ES" sz="1600" dirty="0">
                <a:latin typeface="Calibri" panose="020F0502020204030204" pitchFamily="34" charset="0"/>
                <a:cs typeface="Calibri" panose="020F0502020204030204" pitchFamily="34" charset="0"/>
              </a:rPr>
            </a:br>
            <a:r>
              <a:rPr lang="es-ES" sz="1600" b="1" i="1" dirty="0">
                <a:latin typeface="Calibri" panose="020F0502020204030204" pitchFamily="34" charset="0"/>
                <a:cs typeface="Calibri" panose="020F0502020204030204" pitchFamily="34" charset="0"/>
              </a:rPr>
              <a:t>R</a:t>
            </a:r>
            <a:r>
              <a:rPr lang="es-ES" sz="1600" b="1" dirty="0">
                <a:latin typeface="Calibri" panose="020F0502020204030204" pitchFamily="34" charset="0"/>
                <a:cs typeface="Calibri" panose="020F0502020204030204" pitchFamily="34" charset="0"/>
              </a:rPr>
              <a:t> = { 10,12,14,16,18,20, 22, 24, 26, 28, 30, 32, 34, 36, 38, 40 }</a:t>
            </a:r>
            <a:endParaRPr lang="es-ES" sz="1600" dirty="0">
              <a:latin typeface="Calibri" panose="020F0502020204030204" pitchFamily="34" charset="0"/>
              <a:cs typeface="Calibri" panose="020F0502020204030204" pitchFamily="34" charset="0"/>
            </a:endParaRPr>
          </a:p>
          <a:p>
            <a:pPr lvl="0"/>
            <a:br>
              <a:rPr lang="es-ES" sz="1600" dirty="0">
                <a:latin typeface="Calibri" panose="020F0502020204030204" pitchFamily="34" charset="0"/>
                <a:cs typeface="Calibri" panose="020F0502020204030204" pitchFamily="34" charset="0"/>
              </a:rPr>
            </a:br>
            <a:r>
              <a:rPr lang="es-ES" sz="1600" dirty="0">
                <a:latin typeface="Calibri" panose="020F0502020204030204" pitchFamily="34" charset="0"/>
                <a:cs typeface="Calibri" panose="020F0502020204030204" pitchFamily="34" charset="0"/>
              </a:rPr>
              <a:t>2. </a:t>
            </a:r>
            <a:r>
              <a:rPr lang="pt-BR" sz="1600" dirty="0">
                <a:latin typeface="Calibri" panose="020F0502020204030204" pitchFamily="34" charset="0"/>
                <a:cs typeface="Calibri" panose="020F0502020204030204" pitchFamily="34" charset="0"/>
              </a:rPr>
              <a:t>Conjunto de vocales. </a:t>
            </a:r>
          </a:p>
          <a:p>
            <a:br>
              <a:rPr lang="pt-BR" sz="1600" dirty="0">
                <a:latin typeface="Calibri" panose="020F0502020204030204" pitchFamily="34" charset="0"/>
                <a:cs typeface="Calibri" panose="020F0502020204030204" pitchFamily="34" charset="0"/>
              </a:rPr>
            </a:br>
            <a:r>
              <a:rPr lang="pt-BR" sz="1600" b="1" i="1" dirty="0">
                <a:latin typeface="Calibri" panose="020F0502020204030204" pitchFamily="34" charset="0"/>
                <a:cs typeface="Calibri" panose="020F0502020204030204" pitchFamily="34" charset="0"/>
              </a:rPr>
              <a:t>V</a:t>
            </a:r>
            <a:r>
              <a:rPr lang="pt-BR" sz="1600" b="1" dirty="0">
                <a:latin typeface="Calibri" panose="020F0502020204030204" pitchFamily="34" charset="0"/>
                <a:cs typeface="Calibri" panose="020F0502020204030204" pitchFamily="34" charset="0"/>
              </a:rPr>
              <a:t> = { a, e, o, i, u }</a:t>
            </a:r>
            <a:endParaRPr lang="pt-BR" sz="1600" dirty="0">
              <a:latin typeface="Calibri" panose="020F0502020204030204" pitchFamily="34" charset="0"/>
              <a:cs typeface="Calibri" panose="020F0502020204030204" pitchFamily="34" charset="0"/>
            </a:endParaRPr>
          </a:p>
          <a:p>
            <a:endParaRPr lang="es-ES" sz="1600" dirty="0"/>
          </a:p>
          <a:p>
            <a:pPr algn="just"/>
            <a:endParaRPr lang="es-ES" sz="1600" dirty="0">
              <a:latin typeface="Calibri" panose="020F0502020204030204" pitchFamily="34" charset="0"/>
              <a:cs typeface="Calibri" panose="020F0502020204030204" pitchFamily="34" charset="0"/>
            </a:endParaRPr>
          </a:p>
        </p:txBody>
      </p:sp>
      <p:pic>
        <p:nvPicPr>
          <p:cNvPr id="8194" name="Picture 2" descr="http://4.bp.blogspot.com/-seJNUz4C3jA/USanmm1m6DI/AAAAAAAAAJ4/XReCB93Hg-o/s1600/mat5c0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3075805"/>
            <a:ext cx="2170076" cy="176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DEFINICIONES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7"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Clases de Conjuntos : </a:t>
            </a:r>
            <a:r>
              <a:rPr lang="es-ES" sz="1800" b="1" dirty="0">
                <a:latin typeface="Calibri" panose="020F0502020204030204" pitchFamily="34" charset="0"/>
                <a:cs typeface="Calibri" panose="020F0502020204030204" pitchFamily="34" charset="0"/>
              </a:rPr>
              <a:t>Conjunto infinito</a:t>
            </a:r>
            <a:r>
              <a:rPr lang="es-ES" sz="1800" dirty="0">
                <a:latin typeface="Calibri" panose="020F0502020204030204" pitchFamily="34" charset="0"/>
                <a:cs typeface="Calibri" panose="020F0502020204030204" pitchFamily="34" charset="0"/>
              </a:rPr>
              <a:t> </a:t>
            </a:r>
            <a:r>
              <a:rPr lang="es-ES" sz="1800" b="1" dirty="0">
                <a:latin typeface="Calibri" panose="020F0502020204030204" pitchFamily="34" charset="0"/>
                <a:cs typeface="Calibri" panose="020F0502020204030204" pitchFamily="34" charset="0"/>
              </a:rPr>
              <a:t>.</a:t>
            </a:r>
          </a:p>
        </p:txBody>
      </p:sp>
      <p:sp>
        <p:nvSpPr>
          <p:cNvPr id="7" name="CuadroTexto 2">
            <a:extLst>
              <a:ext uri="{FF2B5EF4-FFF2-40B4-BE49-F238E27FC236}">
                <a16:creationId xmlns:a16="http://schemas.microsoft.com/office/drawing/2014/main" id="{8C47A37E-73A4-4FEF-A853-AC533841E667}"/>
              </a:ext>
            </a:extLst>
          </p:cNvPr>
          <p:cNvSpPr txBox="1"/>
          <p:nvPr/>
        </p:nvSpPr>
        <p:spPr>
          <a:xfrm>
            <a:off x="578828" y="1427902"/>
            <a:ext cx="8097627" cy="4031873"/>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El conjunto es </a:t>
            </a:r>
            <a:r>
              <a:rPr lang="es-ES" sz="1600" b="1" i="1" dirty="0">
                <a:latin typeface="Calibri" panose="020F0502020204030204" pitchFamily="34" charset="0"/>
                <a:cs typeface="Calibri" panose="020F0502020204030204" pitchFamily="34" charset="0"/>
              </a:rPr>
              <a:t>infinito</a:t>
            </a:r>
            <a:r>
              <a:rPr lang="es-ES" sz="1600" dirty="0">
                <a:latin typeface="Calibri" panose="020F0502020204030204" pitchFamily="34" charset="0"/>
                <a:cs typeface="Calibri" panose="020F0502020204030204" pitchFamily="34" charset="0"/>
              </a:rPr>
              <a:t>, cuando posee un inicio pero no tiene fin. Es decir, que la cantidad de elementos que conforman el conjunto no se puede determinar.</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Un </a:t>
            </a:r>
            <a:r>
              <a:rPr lang="es-ES" sz="1600" b="1" dirty="0">
                <a:latin typeface="Calibri" panose="020F0502020204030204" pitchFamily="34" charset="0"/>
                <a:cs typeface="Calibri" panose="020F0502020204030204" pitchFamily="34" charset="0"/>
              </a:rPr>
              <a:t>conjunto infinito</a:t>
            </a:r>
            <a:r>
              <a:rPr lang="es-ES" sz="1600" dirty="0">
                <a:latin typeface="Calibri" panose="020F0502020204030204" pitchFamily="34" charset="0"/>
                <a:cs typeface="Calibri" panose="020F0502020204030204" pitchFamily="34" charset="0"/>
              </a:rPr>
              <a:t> es un conjunto que no es finito.</a:t>
            </a:r>
          </a:p>
          <a:p>
            <a:pPr algn="just"/>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Ejemplos:</a:t>
            </a:r>
          </a:p>
          <a:p>
            <a:pPr lvl="0"/>
            <a:br>
              <a:rPr lang="es-ES" sz="1600" dirty="0">
                <a:latin typeface="Calibri" panose="020F0502020204030204" pitchFamily="34" charset="0"/>
                <a:cs typeface="Calibri" panose="020F0502020204030204" pitchFamily="34" charset="0"/>
              </a:rPr>
            </a:br>
            <a:r>
              <a:rPr lang="es-ES" sz="1600" dirty="0">
                <a:latin typeface="Calibri" panose="020F0502020204030204" pitchFamily="34" charset="0"/>
                <a:cs typeface="Calibri" panose="020F0502020204030204" pitchFamily="34" charset="0"/>
              </a:rPr>
              <a:t>1. El conjunto de los números naturales: </a:t>
            </a:r>
          </a:p>
          <a:p>
            <a:br>
              <a:rPr lang="es-ES" sz="1600" dirty="0">
                <a:latin typeface="Calibri" panose="020F0502020204030204" pitchFamily="34" charset="0"/>
                <a:cs typeface="Calibri" panose="020F0502020204030204" pitchFamily="34" charset="0"/>
              </a:rPr>
            </a:br>
            <a:r>
              <a:rPr lang="es-ES" sz="1600" b="1" i="1" dirty="0">
                <a:latin typeface="Calibri" panose="020F0502020204030204" pitchFamily="34" charset="0"/>
                <a:cs typeface="Calibri" panose="020F0502020204030204" pitchFamily="34" charset="0"/>
              </a:rPr>
              <a:t>N</a:t>
            </a:r>
            <a:r>
              <a:rPr lang="es-ES" sz="1600" b="1" dirty="0">
                <a:latin typeface="Calibri" panose="020F0502020204030204" pitchFamily="34" charset="0"/>
                <a:cs typeface="Calibri" panose="020F0502020204030204" pitchFamily="34" charset="0"/>
              </a:rPr>
              <a:t> = { 1, 2, 3, 4, 5, 6, 7, 8, 9, 10, 11, 12, 13,...}</a:t>
            </a:r>
            <a:endParaRPr lang="es-ES" sz="1600" dirty="0">
              <a:latin typeface="Calibri" panose="020F0502020204030204" pitchFamily="34" charset="0"/>
              <a:cs typeface="Calibri" panose="020F0502020204030204" pitchFamily="34" charset="0"/>
            </a:endParaRPr>
          </a:p>
          <a:p>
            <a:pPr lvl="0"/>
            <a:br>
              <a:rPr lang="es-ES" sz="1600" dirty="0">
                <a:latin typeface="Calibri" panose="020F0502020204030204" pitchFamily="34" charset="0"/>
                <a:cs typeface="Calibri" panose="020F0502020204030204" pitchFamily="34" charset="0"/>
              </a:rPr>
            </a:br>
            <a:r>
              <a:rPr lang="es-ES" sz="1600" dirty="0">
                <a:latin typeface="Calibri" panose="020F0502020204030204" pitchFamily="34" charset="0"/>
                <a:cs typeface="Calibri" panose="020F0502020204030204" pitchFamily="34" charset="0"/>
              </a:rPr>
              <a:t>2. </a:t>
            </a:r>
            <a:r>
              <a:rPr lang="es-ES" sz="1600" dirty="0"/>
              <a:t>El conjunto de los peces en el mar: </a:t>
            </a:r>
          </a:p>
          <a:p>
            <a:br>
              <a:rPr lang="es-ES" sz="1600" dirty="0"/>
            </a:br>
            <a:r>
              <a:rPr lang="es-ES" sz="1600" b="1" i="1" dirty="0"/>
              <a:t>P</a:t>
            </a:r>
            <a:r>
              <a:rPr lang="es-ES" sz="1600" b="1" dirty="0"/>
              <a:t> = { los peces en el mar } </a:t>
            </a:r>
            <a:endParaRPr lang="es-ES" sz="1600" dirty="0"/>
          </a:p>
          <a:p>
            <a:endParaRPr lang="es-ES" sz="1600" dirty="0"/>
          </a:p>
          <a:p>
            <a:pPr algn="just"/>
            <a:endParaRPr 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108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DEFINICIONES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7"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Clases de Conjuntos</a:t>
            </a:r>
            <a:endParaRPr lang="es-ES" sz="1800" b="1" dirty="0">
              <a:latin typeface="Calibri" panose="020F0502020204030204" pitchFamily="34" charset="0"/>
              <a:cs typeface="Calibri" panose="020F0502020204030204" pitchFamily="34" charset="0"/>
            </a:endParaRPr>
          </a:p>
        </p:txBody>
      </p:sp>
      <p:sp>
        <p:nvSpPr>
          <p:cNvPr id="7" name="CuadroTexto 2">
            <a:extLst>
              <a:ext uri="{FF2B5EF4-FFF2-40B4-BE49-F238E27FC236}">
                <a16:creationId xmlns:a16="http://schemas.microsoft.com/office/drawing/2014/main" id="{8C47A37E-73A4-4FEF-A853-AC533841E667}"/>
              </a:ext>
            </a:extLst>
          </p:cNvPr>
          <p:cNvSpPr txBox="1"/>
          <p:nvPr/>
        </p:nvSpPr>
        <p:spPr>
          <a:xfrm>
            <a:off x="578828" y="1563638"/>
            <a:ext cx="8169635" cy="2062103"/>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Aunque es valido especificar las características de los elementos de un conjunto con palabras, como se hizo anteriormente , existen conjuntos importantes que se pueden usar para compactar la información. Algunos de los conjuntos que mas se utilizan en las matemáticas son los siguientes: </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	N  = Conjunto de los numero naturales  {0,1,2,3,4,5,6,7,8,9……}</a:t>
            </a:r>
          </a:p>
          <a:p>
            <a:pPr algn="just"/>
            <a:r>
              <a:rPr lang="es-ES" sz="1600" dirty="0">
                <a:latin typeface="Calibri" panose="020F0502020204030204" pitchFamily="34" charset="0"/>
                <a:cs typeface="Calibri" panose="020F0502020204030204" pitchFamily="34" charset="0"/>
              </a:rPr>
              <a:t>	Z+ = Conjunto de los números enteros no negativos {1,2,3,4,5,6,7,8,9……}</a:t>
            </a:r>
          </a:p>
          <a:p>
            <a:pPr algn="just"/>
            <a:r>
              <a:rPr lang="es-ES" sz="1600" dirty="0">
                <a:latin typeface="Calibri" panose="020F0502020204030204" pitchFamily="34" charset="0"/>
                <a:cs typeface="Calibri" panose="020F0502020204030204" pitchFamily="34" charset="0"/>
              </a:rPr>
              <a:t>	Z   = Conjunto de los números enteros {…..,-5,-4,-3,-2,-1,0,1,2,3,4,5….}</a:t>
            </a:r>
          </a:p>
        </p:txBody>
      </p:sp>
    </p:spTree>
    <p:extLst>
      <p:ext uri="{BB962C8B-B14F-4D97-AF65-F5344CB8AC3E}">
        <p14:creationId xmlns:p14="http://schemas.microsoft.com/office/powerpoint/2010/main" val="130960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 name="CuadroTexto 2">
            <a:extLst>
              <a:ext uri="{FF2B5EF4-FFF2-40B4-BE49-F238E27FC236}">
                <a16:creationId xmlns:a16="http://schemas.microsoft.com/office/drawing/2014/main" id="{8C47A37E-73A4-4FEF-A853-AC533841E667}"/>
              </a:ext>
            </a:extLst>
          </p:cNvPr>
          <p:cNvSpPr txBox="1"/>
          <p:nvPr/>
        </p:nvSpPr>
        <p:spPr>
          <a:xfrm>
            <a:off x="3131840" y="2771785"/>
            <a:ext cx="3736676" cy="2062103"/>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Se lee </a:t>
            </a:r>
            <a:r>
              <a:rPr lang="es-ES" sz="1600" b="1" dirty="0">
                <a:latin typeface="Calibri" panose="020F0502020204030204" pitchFamily="34" charset="0"/>
                <a:cs typeface="Calibri" panose="020F0502020204030204" pitchFamily="34" charset="0"/>
                <a:sym typeface="Wingdings" panose="05000000000000000000" pitchFamily="2" charset="2"/>
              </a:rPr>
              <a:t></a:t>
            </a:r>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	“B esta incluido en A”</a:t>
            </a:r>
          </a:p>
          <a:p>
            <a:pPr algn="just"/>
            <a:r>
              <a:rPr lang="es-ES" sz="1600" dirty="0">
                <a:latin typeface="Calibri" panose="020F0502020204030204" pitchFamily="34" charset="0"/>
                <a:cs typeface="Calibri" panose="020F0502020204030204" pitchFamily="34" charset="0"/>
              </a:rPr>
              <a:t>	“B esta contenido en A”</a:t>
            </a:r>
          </a:p>
          <a:p>
            <a:pPr algn="just"/>
            <a:r>
              <a:rPr lang="es-ES" sz="1600" dirty="0">
                <a:latin typeface="Calibri" panose="020F0502020204030204" pitchFamily="34" charset="0"/>
                <a:cs typeface="Calibri" panose="020F0502020204030204" pitchFamily="34" charset="0"/>
              </a:rPr>
              <a:t>	“B es subconjunto de A”</a:t>
            </a:r>
          </a:p>
          <a:p>
            <a:pPr algn="just"/>
            <a:r>
              <a:rPr lang="es-ES" sz="1600" dirty="0">
                <a:latin typeface="Calibri" panose="020F0502020204030204" pitchFamily="34" charset="0"/>
                <a:cs typeface="Calibri" panose="020F0502020204030204" pitchFamily="34" charset="0"/>
                <a:sym typeface="Wingdings" panose="05000000000000000000" pitchFamily="2" charset="2"/>
              </a:rPr>
              <a:t>           </a:t>
            </a:r>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	“B incluye al conjunto A”</a:t>
            </a:r>
          </a:p>
          <a:p>
            <a:pPr algn="just"/>
            <a:r>
              <a:rPr lang="es-ES" sz="1600" dirty="0">
                <a:latin typeface="Calibri" panose="020F0502020204030204" pitchFamily="34" charset="0"/>
                <a:cs typeface="Calibri" panose="020F0502020204030204" pitchFamily="34" charset="0"/>
              </a:rPr>
              <a:t>	“B contiene al conjunto A”</a:t>
            </a:r>
          </a:p>
          <a:p>
            <a:pPr algn="just"/>
            <a:r>
              <a:rPr lang="es-ES" sz="1600" dirty="0">
                <a:latin typeface="Calibri" panose="020F0502020204030204" pitchFamily="34" charset="0"/>
                <a:cs typeface="Calibri" panose="020F0502020204030204" pitchFamily="34" charset="0"/>
              </a:rPr>
              <a:t>	“B es </a:t>
            </a:r>
            <a:r>
              <a:rPr lang="es-ES" sz="1600" dirty="0" err="1">
                <a:latin typeface="Calibri" panose="020F0502020204030204" pitchFamily="34" charset="0"/>
                <a:cs typeface="Calibri" panose="020F0502020204030204" pitchFamily="34" charset="0"/>
              </a:rPr>
              <a:t>superconjunto</a:t>
            </a:r>
            <a:r>
              <a:rPr lang="es-ES" sz="1600" dirty="0">
                <a:latin typeface="Calibri" panose="020F0502020204030204" pitchFamily="34" charset="0"/>
                <a:cs typeface="Calibri" panose="020F0502020204030204" pitchFamily="34" charset="0"/>
              </a:rPr>
              <a:t> de A” </a:t>
            </a:r>
            <a:endParaRPr lang="es-ES" sz="1600" b="1" dirty="0">
              <a:latin typeface="Calibri" panose="020F0502020204030204" pitchFamily="34" charset="0"/>
              <a:cs typeface="Calibri" panose="020F0502020204030204" pitchFamily="34" charset="0"/>
            </a:endParaRPr>
          </a:p>
        </p:txBody>
      </p:sp>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NOCIONES DE  CONJUNTOS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8" y="1018932"/>
            <a:ext cx="8097628" cy="1661993"/>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Relaciones entre conjuntos : INCLUSION.</a:t>
            </a:r>
          </a:p>
          <a:p>
            <a:endParaRPr lang="es-CL" sz="1800" b="1"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La </a:t>
            </a:r>
            <a:r>
              <a:rPr lang="es-ES" sz="1600" b="1" dirty="0">
                <a:latin typeface="Calibri" panose="020F0502020204030204" pitchFamily="34" charset="0"/>
                <a:cs typeface="Calibri" panose="020F0502020204030204" pitchFamily="34" charset="0"/>
              </a:rPr>
              <a:t>relación de inclusión</a:t>
            </a:r>
            <a:r>
              <a:rPr lang="es-ES" sz="1600" dirty="0">
                <a:latin typeface="Calibri" panose="020F0502020204030204" pitchFamily="34" charset="0"/>
                <a:cs typeface="Calibri" panose="020F0502020204030204" pitchFamily="34" charset="0"/>
              </a:rPr>
              <a:t>, se da entre conjuntos y sub conjuntos. Es correcto decir que un subconjunto está incluido en un conjunto mayor, pero </a:t>
            </a:r>
            <a:r>
              <a:rPr lang="es-ES" sz="1600" b="1" dirty="0">
                <a:latin typeface="Calibri" panose="020F0502020204030204" pitchFamily="34" charset="0"/>
                <a:cs typeface="Calibri" panose="020F0502020204030204" pitchFamily="34" charset="0"/>
              </a:rPr>
              <a:t>no</a:t>
            </a:r>
            <a:r>
              <a:rPr lang="es-ES" sz="1600" dirty="0">
                <a:latin typeface="Calibri" panose="020F0502020204030204" pitchFamily="34" charset="0"/>
                <a:cs typeface="Calibri" panose="020F0502020204030204" pitchFamily="34" charset="0"/>
              </a:rPr>
              <a:t> es correcto decir que un subconjunto pertenece a un conjunto mayor.</a:t>
            </a:r>
            <a:endParaRPr lang="es-CL" sz="1600" b="1" dirty="0">
              <a:latin typeface="Calibri" panose="020F0502020204030204" pitchFamily="34" charset="0"/>
              <a:cs typeface="Calibri" panose="020F0502020204030204" pitchFamily="34" charset="0"/>
            </a:endParaRPr>
          </a:p>
          <a:p>
            <a:endParaRPr lang="es-ES" sz="1800" b="1" dirty="0">
              <a:latin typeface="Calibri" panose="020F0502020204030204" pitchFamily="34" charset="0"/>
              <a:cs typeface="Calibri" panose="020F0502020204030204" pitchFamily="34" charset="0"/>
            </a:endParaRPr>
          </a:p>
        </p:txBody>
      </p:sp>
      <p:sp>
        <p:nvSpPr>
          <p:cNvPr id="2" name="TextBox 1"/>
          <p:cNvSpPr txBox="1"/>
          <p:nvPr/>
        </p:nvSpPr>
        <p:spPr>
          <a:xfrm>
            <a:off x="1835696" y="3541226"/>
            <a:ext cx="1031051" cy="523220"/>
          </a:xfrm>
          <a:prstGeom prst="rect">
            <a:avLst/>
          </a:prstGeom>
          <a:noFill/>
        </p:spPr>
        <p:txBody>
          <a:bodyPr wrap="none" rtlCol="0">
            <a:spAutoFit/>
          </a:bodyPr>
          <a:lstStyle/>
          <a:p>
            <a:r>
              <a:rPr lang="es-ES" sz="2800" b="1" dirty="0">
                <a:latin typeface="Calibri" panose="020F0502020204030204" pitchFamily="34" charset="0"/>
                <a:cs typeface="Calibri" panose="020F0502020204030204" pitchFamily="34" charset="0"/>
              </a:rPr>
              <a:t>B ⊆ A</a:t>
            </a:r>
          </a:p>
        </p:txBody>
      </p:sp>
    </p:spTree>
    <p:extLst>
      <p:ext uri="{BB962C8B-B14F-4D97-AF65-F5344CB8AC3E}">
        <p14:creationId xmlns:p14="http://schemas.microsoft.com/office/powerpoint/2010/main" val="312164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NOCIONES DE  CONJUNTOS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8" y="1018932"/>
            <a:ext cx="8097628" cy="3662541"/>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Relaciones entre conjuntos : INCLUSION.</a:t>
            </a:r>
          </a:p>
          <a:p>
            <a:endParaRPr lang="es-CL" sz="1800" b="1" dirty="0">
              <a:latin typeface="Calibri" panose="020F0502020204030204" pitchFamily="34" charset="0"/>
              <a:cs typeface="Calibri" panose="020F0502020204030204" pitchFamily="34" charset="0"/>
            </a:endParaRPr>
          </a:p>
          <a:p>
            <a:r>
              <a:rPr lang="es-CL" sz="1800" dirty="0">
                <a:latin typeface="Calibri" panose="020F0502020204030204" pitchFamily="34" charset="0"/>
                <a:cs typeface="Calibri" panose="020F0502020204030204" pitchFamily="34" charset="0"/>
              </a:rPr>
              <a:t>Ejemplo : </a:t>
            </a:r>
          </a:p>
          <a:p>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	</a:t>
            </a:r>
            <a:r>
              <a:rPr lang="es-ES" sz="1600" b="1" dirty="0">
                <a:latin typeface="Calibri" panose="020F0502020204030204" pitchFamily="34" charset="0"/>
                <a:cs typeface="Calibri" panose="020F0502020204030204" pitchFamily="34" charset="0"/>
              </a:rPr>
              <a:t>L = { a, b, c, d, e…………. x, y, z }</a:t>
            </a:r>
          </a:p>
          <a:p>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Es correcto decir cualquiera de las siguientes afirmaciones, que se escribirá también en lenguaje de símbolos matemáticos.</a:t>
            </a:r>
          </a:p>
          <a:p>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  El subconjunto </a:t>
            </a:r>
            <a:r>
              <a:rPr lang="es-ES" sz="1600" b="1" dirty="0">
                <a:latin typeface="Calibri" panose="020F0502020204030204" pitchFamily="34" charset="0"/>
                <a:cs typeface="Calibri" panose="020F0502020204030204" pitchFamily="34" charset="0"/>
              </a:rPr>
              <a:t>V</a:t>
            </a:r>
            <a:r>
              <a:rPr lang="es-ES" sz="1600" dirty="0">
                <a:latin typeface="Calibri" panose="020F0502020204030204" pitchFamily="34" charset="0"/>
                <a:cs typeface="Calibri" panose="020F0502020204030204" pitchFamily="34" charset="0"/>
              </a:rPr>
              <a:t> (de las vocales) está incluido en </a:t>
            </a:r>
            <a:r>
              <a:rPr lang="es-ES" sz="1600" b="1" dirty="0">
                <a:latin typeface="Calibri" panose="020F0502020204030204" pitchFamily="34" charset="0"/>
                <a:cs typeface="Calibri" panose="020F0502020204030204" pitchFamily="34" charset="0"/>
              </a:rPr>
              <a:t>L       	 </a:t>
            </a:r>
            <a:r>
              <a:rPr lang="es-ES" sz="2000" b="1" dirty="0">
                <a:latin typeface="Calibri" panose="020F0502020204030204" pitchFamily="34" charset="0"/>
                <a:cs typeface="Calibri" panose="020F0502020204030204" pitchFamily="34" charset="0"/>
              </a:rPr>
              <a:t>V ⊆ L</a:t>
            </a:r>
            <a:endParaRPr lang="es-ES" sz="2000" dirty="0">
              <a:latin typeface="Calibri" panose="020F0502020204030204" pitchFamily="34" charset="0"/>
              <a:cs typeface="Calibri" panose="020F0502020204030204" pitchFamily="34" charset="0"/>
            </a:endParaRPr>
          </a:p>
          <a:p>
            <a:endParaRPr lang="es-ES" sz="1600" b="1"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  </a:t>
            </a:r>
            <a:r>
              <a:rPr lang="es-ES" sz="1600" dirty="0">
                <a:latin typeface="Calibri" panose="020F0502020204030204" pitchFamily="34" charset="0"/>
                <a:cs typeface="Calibri" panose="020F0502020204030204" pitchFamily="34" charset="0"/>
              </a:rPr>
              <a:t>El subconjunto </a:t>
            </a:r>
            <a:r>
              <a:rPr lang="es-ES" sz="1600" b="1" dirty="0">
                <a:latin typeface="Calibri" panose="020F0502020204030204" pitchFamily="34" charset="0"/>
                <a:cs typeface="Calibri" panose="020F0502020204030204" pitchFamily="34" charset="0"/>
              </a:rPr>
              <a:t>G</a:t>
            </a:r>
            <a:r>
              <a:rPr lang="es-ES" sz="1600" dirty="0">
                <a:latin typeface="Calibri" panose="020F0502020204030204" pitchFamily="34" charset="0"/>
                <a:cs typeface="Calibri" panose="020F0502020204030204" pitchFamily="34" charset="0"/>
              </a:rPr>
              <a:t> (letras griegas) </a:t>
            </a:r>
            <a:r>
              <a:rPr lang="es-ES" sz="1600" b="1" dirty="0">
                <a:latin typeface="Calibri" panose="020F0502020204030204" pitchFamily="34" charset="0"/>
                <a:cs typeface="Calibri" panose="020F0502020204030204" pitchFamily="34" charset="0"/>
              </a:rPr>
              <a:t>no</a:t>
            </a:r>
            <a:r>
              <a:rPr lang="es-ES" sz="1600" dirty="0">
                <a:latin typeface="Calibri" panose="020F0502020204030204" pitchFamily="34" charset="0"/>
                <a:cs typeface="Calibri" panose="020F0502020204030204" pitchFamily="34" charset="0"/>
              </a:rPr>
              <a:t> está incluido en </a:t>
            </a:r>
            <a:r>
              <a:rPr lang="es-ES" sz="1600" b="1" dirty="0">
                <a:latin typeface="Calibri" panose="020F0502020204030204" pitchFamily="34" charset="0"/>
                <a:cs typeface="Calibri" panose="020F0502020204030204" pitchFamily="34" charset="0"/>
              </a:rPr>
              <a:t>L 		 </a:t>
            </a:r>
            <a:r>
              <a:rPr lang="es-ES" sz="2000" b="1" dirty="0">
                <a:latin typeface="Calibri" panose="020F0502020204030204" pitchFamily="34" charset="0"/>
                <a:cs typeface="Calibri" panose="020F0502020204030204" pitchFamily="34" charset="0"/>
              </a:rPr>
              <a:t>G ⊄ L</a:t>
            </a:r>
            <a:endParaRPr lang="es-ES" sz="2000" dirty="0">
              <a:latin typeface="Calibri" panose="020F0502020204030204" pitchFamily="34" charset="0"/>
              <a:cs typeface="Calibri" panose="020F0502020204030204" pitchFamily="34" charset="0"/>
            </a:endParaRPr>
          </a:p>
          <a:p>
            <a:endParaRPr lang="es-E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3273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NOCIONES DE  CONJUNTOS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Relaciones entre conjuntos  : INCLUSION.</a:t>
            </a:r>
            <a:endParaRPr lang="es-ES" sz="1800" b="1" dirty="0">
              <a:latin typeface="Calibri" panose="020F0502020204030204" pitchFamily="34" charset="0"/>
              <a:cs typeface="Calibri" panose="020F0502020204030204" pitchFamily="34" charset="0"/>
            </a:endParaRPr>
          </a:p>
        </p:txBody>
      </p:sp>
      <p:sp>
        <p:nvSpPr>
          <p:cNvPr id="14" name="CuadroTexto 2">
            <a:extLst>
              <a:ext uri="{FF2B5EF4-FFF2-40B4-BE49-F238E27FC236}">
                <a16:creationId xmlns:a16="http://schemas.microsoft.com/office/drawing/2014/main" id="{8C47A37E-73A4-4FEF-A853-AC533841E667}"/>
              </a:ext>
            </a:extLst>
          </p:cNvPr>
          <p:cNvSpPr txBox="1"/>
          <p:nvPr/>
        </p:nvSpPr>
        <p:spPr>
          <a:xfrm>
            <a:off x="611560" y="2007880"/>
            <a:ext cx="5093593" cy="461665"/>
          </a:xfrm>
          <a:prstGeom prst="rect">
            <a:avLst/>
          </a:prstGeom>
          <a:noFill/>
        </p:spPr>
        <p:txBody>
          <a:bodyPr wrap="square" rtlCol="0">
            <a:spAutoFit/>
          </a:bodyPr>
          <a:lstStyle/>
          <a:p>
            <a:pPr algn="just"/>
            <a:r>
              <a:rPr lang="es-ES" sz="2400" dirty="0"/>
              <a:t>		</a:t>
            </a:r>
            <a:endParaRPr lang="es-ES" sz="2400" b="1" dirty="0"/>
          </a:p>
        </p:txBody>
      </p:sp>
      <p:sp>
        <p:nvSpPr>
          <p:cNvPr id="15" name="CuadroTexto 2">
            <a:extLst>
              <a:ext uri="{FF2B5EF4-FFF2-40B4-BE49-F238E27FC236}">
                <a16:creationId xmlns:a16="http://schemas.microsoft.com/office/drawing/2014/main" id="{8C47A37E-73A4-4FEF-A853-AC533841E667}"/>
              </a:ext>
            </a:extLst>
          </p:cNvPr>
          <p:cNvSpPr txBox="1"/>
          <p:nvPr/>
        </p:nvSpPr>
        <p:spPr>
          <a:xfrm>
            <a:off x="673100" y="1511330"/>
            <a:ext cx="4546972" cy="1446550"/>
          </a:xfrm>
          <a:prstGeom prst="rect">
            <a:avLst/>
          </a:prstGeom>
          <a:noFill/>
        </p:spPr>
        <p:txBody>
          <a:bodyPr wrap="square" rtlCol="0">
            <a:spAutoFit/>
          </a:bodyPr>
          <a:lstStyle/>
          <a:p>
            <a:pPr algn="just"/>
            <a:r>
              <a:rPr lang="es-ES" sz="1600" b="1" dirty="0">
                <a:latin typeface="Calibri" panose="020F0502020204030204" pitchFamily="34" charset="0"/>
                <a:cs typeface="Calibri" panose="020F0502020204030204" pitchFamily="34" charset="0"/>
              </a:rPr>
              <a:t>Reflexiva</a:t>
            </a:r>
            <a:r>
              <a:rPr lang="es-ES" sz="1600" dirty="0">
                <a:latin typeface="Calibri" panose="020F0502020204030204" pitchFamily="34" charset="0"/>
                <a:cs typeface="Calibri" panose="020F0502020204030204" pitchFamily="34" charset="0"/>
              </a:rPr>
              <a:t> : Todo conjunto es igual a si mismo.</a:t>
            </a:r>
          </a:p>
          <a:p>
            <a:pPr algn="just"/>
            <a:endParaRPr lang="es-ES" sz="2400" dirty="0"/>
          </a:p>
          <a:p>
            <a:pPr algn="just"/>
            <a:r>
              <a:rPr lang="es-ES" sz="1600" b="1" dirty="0">
                <a:latin typeface="Calibri" panose="020F0502020204030204" pitchFamily="34" charset="0"/>
                <a:cs typeface="Calibri" panose="020F0502020204030204" pitchFamily="34" charset="0"/>
              </a:rPr>
              <a:t>Transitiva</a:t>
            </a:r>
            <a:r>
              <a:rPr lang="es-ES" sz="1600" dirty="0">
                <a:latin typeface="Calibri" panose="020F0502020204030204" pitchFamily="34" charset="0"/>
                <a:cs typeface="Calibri" panose="020F0502020204030204" pitchFamily="34" charset="0"/>
              </a:rPr>
              <a:t> : Si </a:t>
            </a:r>
            <a:r>
              <a:rPr lang="es-ES" sz="1600" b="1" dirty="0">
                <a:latin typeface="Calibri" panose="020F0502020204030204" pitchFamily="34" charset="0"/>
                <a:cs typeface="Calibri" panose="020F0502020204030204" pitchFamily="34" charset="0"/>
              </a:rPr>
              <a:t>A ⊆  B </a:t>
            </a:r>
            <a:r>
              <a:rPr lang="es-ES" sz="1600" dirty="0">
                <a:latin typeface="Calibri" panose="020F0502020204030204" pitchFamily="34" charset="0"/>
                <a:cs typeface="Calibri" panose="020F0502020204030204" pitchFamily="34" charset="0"/>
              </a:rPr>
              <a:t>y</a:t>
            </a:r>
            <a:r>
              <a:rPr lang="es-ES" sz="1600" b="1" dirty="0">
                <a:latin typeface="Calibri" panose="020F0502020204030204" pitchFamily="34" charset="0"/>
                <a:cs typeface="Calibri" panose="020F0502020204030204" pitchFamily="34" charset="0"/>
              </a:rPr>
              <a:t> B ⊆  C</a:t>
            </a:r>
            <a:r>
              <a:rPr lang="es-ES" sz="1600" dirty="0">
                <a:latin typeface="Calibri" panose="020F0502020204030204" pitchFamily="34" charset="0"/>
                <a:cs typeface="Calibri" panose="020F0502020204030204" pitchFamily="34" charset="0"/>
              </a:rPr>
              <a:t>, entonces </a:t>
            </a:r>
            <a:r>
              <a:rPr lang="es-ES" sz="1600" b="1" dirty="0">
                <a:latin typeface="Calibri" panose="020F0502020204030204" pitchFamily="34" charset="0"/>
                <a:cs typeface="Calibri" panose="020F0502020204030204" pitchFamily="34" charset="0"/>
              </a:rPr>
              <a:t>A ⊆ C</a:t>
            </a:r>
          </a:p>
          <a:p>
            <a:pPr algn="just"/>
            <a:endParaRPr lang="es-ES" sz="1600" b="1" dirty="0">
              <a:latin typeface="Calibri" panose="020F0502020204030204" pitchFamily="34" charset="0"/>
              <a:cs typeface="Calibri" panose="020F0502020204030204" pitchFamily="34" charset="0"/>
            </a:endParaRPr>
          </a:p>
          <a:p>
            <a:pPr algn="just"/>
            <a:r>
              <a:rPr lang="es-ES" sz="1600" b="1" dirty="0" err="1">
                <a:latin typeface="Calibri" panose="020F0502020204030204" pitchFamily="34" charset="0"/>
                <a:cs typeface="Calibri" panose="020F0502020204030204" pitchFamily="34" charset="0"/>
              </a:rPr>
              <a:t>Antisimétrica</a:t>
            </a:r>
            <a:r>
              <a:rPr lang="es-ES" sz="1600" dirty="0">
                <a:latin typeface="Calibri" panose="020F0502020204030204" pitchFamily="34" charset="0"/>
                <a:cs typeface="Calibri" panose="020F0502020204030204" pitchFamily="34" charset="0"/>
              </a:rPr>
              <a:t>: Si </a:t>
            </a:r>
            <a:r>
              <a:rPr lang="es-ES" sz="1600" b="1" dirty="0">
                <a:latin typeface="Calibri" panose="020F0502020204030204" pitchFamily="34" charset="0"/>
                <a:cs typeface="Calibri" panose="020F0502020204030204" pitchFamily="34" charset="0"/>
              </a:rPr>
              <a:t>A ⊆  B </a:t>
            </a:r>
            <a:r>
              <a:rPr lang="es-ES" sz="1600" dirty="0">
                <a:latin typeface="Calibri" panose="020F0502020204030204" pitchFamily="34" charset="0"/>
                <a:cs typeface="Calibri" panose="020F0502020204030204" pitchFamily="34" charset="0"/>
              </a:rPr>
              <a:t>y </a:t>
            </a:r>
            <a:r>
              <a:rPr lang="es-ES" sz="1600" b="1" dirty="0">
                <a:latin typeface="Calibri" panose="020F0502020204030204" pitchFamily="34" charset="0"/>
                <a:cs typeface="Calibri" panose="020F0502020204030204" pitchFamily="34" charset="0"/>
              </a:rPr>
              <a:t>B ⊆ A</a:t>
            </a:r>
            <a:r>
              <a:rPr lang="es-ES" sz="1600" dirty="0">
                <a:latin typeface="Calibri" panose="020F0502020204030204" pitchFamily="34" charset="0"/>
                <a:cs typeface="Calibri" panose="020F0502020204030204" pitchFamily="34" charset="0"/>
              </a:rPr>
              <a:t>, entonces A = B.</a:t>
            </a:r>
            <a:endParaRPr lang="es-ES"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37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NOCIONES DE  CONJUNTOS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Relaciones entre conjuntos  : </a:t>
            </a:r>
            <a:r>
              <a:rPr lang="es-CL" sz="1800" dirty="0">
                <a:latin typeface="Calibri" panose="020F0502020204030204" pitchFamily="34" charset="0"/>
                <a:cs typeface="Calibri" panose="020F0502020204030204" pitchFamily="34" charset="0"/>
              </a:rPr>
              <a:t>PROPIEDADES DE LA INCLUSION.</a:t>
            </a:r>
            <a:endParaRPr lang="es-ES" sz="1800" b="1" dirty="0">
              <a:latin typeface="Calibri" panose="020F0502020204030204" pitchFamily="34" charset="0"/>
              <a:cs typeface="Calibri" panose="020F0502020204030204" pitchFamily="34" charset="0"/>
            </a:endParaRPr>
          </a:p>
        </p:txBody>
      </p:sp>
      <p:sp>
        <p:nvSpPr>
          <p:cNvPr id="14" name="CuadroTexto 2">
            <a:extLst>
              <a:ext uri="{FF2B5EF4-FFF2-40B4-BE49-F238E27FC236}">
                <a16:creationId xmlns:a16="http://schemas.microsoft.com/office/drawing/2014/main" id="{8C47A37E-73A4-4FEF-A853-AC533841E667}"/>
              </a:ext>
            </a:extLst>
          </p:cNvPr>
          <p:cNvSpPr txBox="1"/>
          <p:nvPr/>
        </p:nvSpPr>
        <p:spPr>
          <a:xfrm>
            <a:off x="578828" y="1392704"/>
            <a:ext cx="8169636" cy="3170099"/>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Aplicando la definición de Subconjunto o Inclusión, se obtiene que</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1.- Todo Conjunto A es un conjunto de si mismo   </a:t>
            </a:r>
          </a:p>
          <a:p>
            <a:pPr algn="just"/>
            <a:r>
              <a:rPr lang="es-ES" sz="1600" dirty="0">
                <a:latin typeface="Calibri" panose="020F0502020204030204" pitchFamily="34" charset="0"/>
                <a:cs typeface="Calibri" panose="020F0502020204030204" pitchFamily="34" charset="0"/>
              </a:rPr>
              <a:t>2.- El conjunto vacío es subconjunto de todos los conjuntos y en particular de el mismo</a:t>
            </a:r>
          </a:p>
          <a:p>
            <a:pPr algn="just"/>
            <a:r>
              <a:rPr lang="es-ES" sz="2000" dirty="0">
                <a:latin typeface="Calibri" panose="020F0502020204030204" pitchFamily="34" charset="0"/>
                <a:cs typeface="Calibri" panose="020F0502020204030204" pitchFamily="34" charset="0"/>
              </a:rPr>
              <a:t>	 Ø</a:t>
            </a:r>
            <a:r>
              <a:rPr lang="es-ES" sz="2000" b="1" dirty="0">
                <a:latin typeface="Calibri" panose="020F0502020204030204" pitchFamily="34" charset="0"/>
                <a:cs typeface="Calibri" panose="020F0502020204030204" pitchFamily="34" charset="0"/>
              </a:rPr>
              <a:t> ⊆  A</a:t>
            </a:r>
            <a:endParaRPr lang="es-ES" sz="2000" dirty="0">
              <a:latin typeface="Calibri" panose="020F0502020204030204" pitchFamily="34" charset="0"/>
              <a:cs typeface="Calibri" panose="020F0502020204030204" pitchFamily="34" charset="0"/>
            </a:endParaRPr>
          </a:p>
          <a:p>
            <a:pPr algn="just"/>
            <a:r>
              <a:rPr lang="es-ES" sz="2000" dirty="0">
                <a:latin typeface="Calibri" panose="020F0502020204030204" pitchFamily="34" charset="0"/>
                <a:cs typeface="Calibri" panose="020F0502020204030204" pitchFamily="34" charset="0"/>
              </a:rPr>
              <a:t>	</a:t>
            </a:r>
            <a:r>
              <a:rPr lang="es-ES" sz="2000" b="1" dirty="0">
                <a:latin typeface="Calibri" panose="020F0502020204030204" pitchFamily="34" charset="0"/>
                <a:cs typeface="Calibri" panose="020F0502020204030204" pitchFamily="34" charset="0"/>
              </a:rPr>
              <a:t> </a:t>
            </a:r>
            <a:r>
              <a:rPr lang="es-ES" sz="2000" dirty="0">
                <a:latin typeface="Calibri" panose="020F0502020204030204" pitchFamily="34" charset="0"/>
                <a:cs typeface="Calibri" panose="020F0502020204030204" pitchFamily="34" charset="0"/>
              </a:rPr>
              <a:t>Ø </a:t>
            </a:r>
            <a:r>
              <a:rPr lang="es-ES" sz="2000" b="1" dirty="0">
                <a:latin typeface="Calibri" panose="020F0502020204030204" pitchFamily="34" charset="0"/>
                <a:cs typeface="Calibri" panose="020F0502020204030204" pitchFamily="34" charset="0"/>
              </a:rPr>
              <a:t>⊆  U</a:t>
            </a:r>
            <a:endParaRPr lang="es-ES" sz="2000" dirty="0">
              <a:latin typeface="Calibri" panose="020F0502020204030204" pitchFamily="34" charset="0"/>
              <a:cs typeface="Calibri" panose="020F0502020204030204" pitchFamily="34" charset="0"/>
            </a:endParaRPr>
          </a:p>
          <a:p>
            <a:pPr algn="just"/>
            <a:r>
              <a:rPr lang="es-ES" sz="2000" dirty="0">
                <a:latin typeface="Calibri" panose="020F0502020204030204" pitchFamily="34" charset="0"/>
                <a:cs typeface="Calibri" panose="020F0502020204030204" pitchFamily="34" charset="0"/>
              </a:rPr>
              <a:t>	 Ø </a:t>
            </a:r>
            <a:r>
              <a:rPr lang="es-ES" sz="2000" b="1" dirty="0">
                <a:latin typeface="Calibri" panose="020F0502020204030204" pitchFamily="34" charset="0"/>
                <a:cs typeface="Calibri" panose="020F0502020204030204" pitchFamily="34" charset="0"/>
              </a:rPr>
              <a:t>⊆ </a:t>
            </a:r>
            <a:r>
              <a:rPr lang="es-ES" sz="2000" dirty="0">
                <a:latin typeface="Calibri" panose="020F0502020204030204" pitchFamily="34" charset="0"/>
                <a:cs typeface="Calibri" panose="020F0502020204030204" pitchFamily="34" charset="0"/>
              </a:rPr>
              <a:t>Ø</a:t>
            </a:r>
          </a:p>
          <a:p>
            <a:pPr algn="just"/>
            <a:r>
              <a:rPr lang="es-ES" sz="1600" dirty="0">
                <a:latin typeface="Calibri" panose="020F0502020204030204" pitchFamily="34" charset="0"/>
                <a:cs typeface="Calibri" panose="020F0502020204030204" pitchFamily="34" charset="0"/>
              </a:rPr>
              <a:t>3.- Todos los conjuntos son subconjuntos del conjunto universo (</a:t>
            </a:r>
            <a:r>
              <a:rPr lang="es-ES" sz="1600" b="1" dirty="0">
                <a:latin typeface="Calibri" panose="020F0502020204030204" pitchFamily="34" charset="0"/>
                <a:cs typeface="Calibri" panose="020F0502020204030204" pitchFamily="34" charset="0"/>
              </a:rPr>
              <a:t>U</a:t>
            </a:r>
            <a:r>
              <a:rPr lang="es-ES" sz="1600" dirty="0">
                <a:latin typeface="Calibri" panose="020F0502020204030204" pitchFamily="34" charset="0"/>
                <a:cs typeface="Calibri" panose="020F0502020204030204" pitchFamily="34" charset="0"/>
              </a:rPr>
              <a:t>).</a:t>
            </a:r>
          </a:p>
          <a:p>
            <a:pPr algn="just"/>
            <a:r>
              <a:rPr lang="es-ES" sz="1600" dirty="0">
                <a:latin typeface="Calibri" panose="020F0502020204030204" pitchFamily="34" charset="0"/>
                <a:cs typeface="Calibri" panose="020F0502020204030204" pitchFamily="34" charset="0"/>
              </a:rPr>
              <a:t>	 </a:t>
            </a:r>
            <a:r>
              <a:rPr lang="es-ES" sz="2000" b="1" dirty="0">
                <a:latin typeface="Calibri" panose="020F0502020204030204" pitchFamily="34" charset="0"/>
                <a:cs typeface="Calibri" panose="020F0502020204030204" pitchFamily="34" charset="0"/>
              </a:rPr>
              <a:t>A ⊆  U</a:t>
            </a:r>
          </a:p>
          <a:p>
            <a:pPr algn="just"/>
            <a:r>
              <a:rPr lang="es-ES" sz="2000" b="1" dirty="0">
                <a:latin typeface="Calibri" panose="020F0502020204030204" pitchFamily="34" charset="0"/>
                <a:cs typeface="Calibri" panose="020F0502020204030204" pitchFamily="34" charset="0"/>
              </a:rPr>
              <a:t>	 Ø ⊆  U</a:t>
            </a:r>
          </a:p>
          <a:p>
            <a:pPr algn="just"/>
            <a:r>
              <a:rPr lang="es-ES" sz="2000" b="1" dirty="0">
                <a:latin typeface="Calibri" panose="020F0502020204030204" pitchFamily="34" charset="0"/>
                <a:cs typeface="Calibri" panose="020F0502020204030204" pitchFamily="34" charset="0"/>
              </a:rPr>
              <a:t>	 U ⊆  U</a:t>
            </a:r>
          </a:p>
        </p:txBody>
      </p:sp>
    </p:spTree>
    <p:extLst>
      <p:ext uri="{BB962C8B-B14F-4D97-AF65-F5344CB8AC3E}">
        <p14:creationId xmlns:p14="http://schemas.microsoft.com/office/powerpoint/2010/main" val="2288928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NOCIONES DE  CONJUNTOS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Relaciones entre conjuntos  : </a:t>
            </a:r>
            <a:r>
              <a:rPr lang="es-CL" sz="1800" dirty="0">
                <a:latin typeface="Calibri" panose="020F0502020204030204" pitchFamily="34" charset="0"/>
                <a:cs typeface="Calibri" panose="020F0502020204030204" pitchFamily="34" charset="0"/>
              </a:rPr>
              <a:t>IGUALDAD.</a:t>
            </a:r>
            <a:endParaRPr lang="es-ES" sz="1800" dirty="0">
              <a:latin typeface="Calibri" panose="020F0502020204030204" pitchFamily="34" charset="0"/>
              <a:cs typeface="Calibri" panose="020F0502020204030204" pitchFamily="34" charset="0"/>
            </a:endParaRPr>
          </a:p>
        </p:txBody>
      </p:sp>
      <p:sp>
        <p:nvSpPr>
          <p:cNvPr id="15" name="CuadroTexto 2">
            <a:extLst>
              <a:ext uri="{FF2B5EF4-FFF2-40B4-BE49-F238E27FC236}">
                <a16:creationId xmlns:a16="http://schemas.microsoft.com/office/drawing/2014/main" id="{8C47A37E-73A4-4FEF-A853-AC533841E667}"/>
              </a:ext>
            </a:extLst>
          </p:cNvPr>
          <p:cNvSpPr txBox="1"/>
          <p:nvPr/>
        </p:nvSpPr>
        <p:spPr>
          <a:xfrm>
            <a:off x="576558" y="1609608"/>
            <a:ext cx="8027890" cy="2062103"/>
          </a:xfrm>
          <a:prstGeom prst="rect">
            <a:avLst/>
          </a:prstGeom>
          <a:noFill/>
        </p:spPr>
        <p:txBody>
          <a:bodyPr wrap="square" rtlCol="0">
            <a:spAutoFit/>
          </a:bodyPr>
          <a:lstStyle/>
          <a:p>
            <a:pPr algn="just"/>
            <a:r>
              <a:rPr lang="es-ES" sz="1600" b="1" dirty="0">
                <a:latin typeface="Calibri" panose="020F0502020204030204" pitchFamily="34" charset="0"/>
                <a:cs typeface="Calibri" panose="020F0502020204030204" pitchFamily="34" charset="0"/>
              </a:rPr>
              <a:t>Igualdad</a:t>
            </a:r>
            <a:r>
              <a:rPr lang="es-ES" sz="1600" dirty="0">
                <a:latin typeface="Calibri" panose="020F0502020204030204" pitchFamily="34" charset="0"/>
                <a:cs typeface="Calibri" panose="020F0502020204030204" pitchFamily="34" charset="0"/>
              </a:rPr>
              <a:t>: Decimos que el conjunto </a:t>
            </a:r>
            <a:r>
              <a:rPr lang="es-ES" sz="1600" b="1" dirty="0">
                <a:latin typeface="Calibri" panose="020F0502020204030204" pitchFamily="34" charset="0"/>
                <a:cs typeface="Calibri" panose="020F0502020204030204" pitchFamily="34" charset="0"/>
              </a:rPr>
              <a:t>A</a:t>
            </a:r>
            <a:r>
              <a:rPr lang="es-ES" sz="1600" dirty="0">
                <a:latin typeface="Calibri" panose="020F0502020204030204" pitchFamily="34" charset="0"/>
                <a:cs typeface="Calibri" panose="020F0502020204030204" pitchFamily="34" charset="0"/>
              </a:rPr>
              <a:t> es igual al conjunto </a:t>
            </a:r>
            <a:r>
              <a:rPr lang="es-ES" sz="1600" b="1" dirty="0">
                <a:latin typeface="Calibri" panose="020F0502020204030204" pitchFamily="34" charset="0"/>
                <a:cs typeface="Calibri" panose="020F0502020204030204" pitchFamily="34" charset="0"/>
              </a:rPr>
              <a:t>B</a:t>
            </a:r>
            <a:r>
              <a:rPr lang="es-ES" sz="1600" dirty="0">
                <a:latin typeface="Calibri" panose="020F0502020204030204" pitchFamily="34" charset="0"/>
                <a:cs typeface="Calibri" panose="020F0502020204030204" pitchFamily="34" charset="0"/>
              </a:rPr>
              <a:t> y lo escribimos con </a:t>
            </a:r>
            <a:r>
              <a:rPr lang="es-ES" sz="1600" b="1" dirty="0">
                <a:latin typeface="Calibri" panose="020F0502020204030204" pitchFamily="34" charset="0"/>
                <a:cs typeface="Calibri" panose="020F0502020204030204" pitchFamily="34" charset="0"/>
              </a:rPr>
              <a:t>A = B</a:t>
            </a:r>
            <a:r>
              <a:rPr lang="es-ES" sz="1600" dirty="0">
                <a:latin typeface="Calibri" panose="020F0502020204030204" pitchFamily="34" charset="0"/>
                <a:cs typeface="Calibri" panose="020F0502020204030204" pitchFamily="34" charset="0"/>
              </a:rPr>
              <a:t>, cuando tienen los mismos elementos.</a:t>
            </a:r>
          </a:p>
          <a:p>
            <a:pPr algn="just"/>
            <a:endParaRPr lang="es-ES" sz="1600" b="1"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Reflexiva</a:t>
            </a:r>
            <a:r>
              <a:rPr lang="es-ES" sz="1600" dirty="0">
                <a:latin typeface="Calibri" panose="020F0502020204030204" pitchFamily="34" charset="0"/>
                <a:cs typeface="Calibri" panose="020F0502020204030204" pitchFamily="34" charset="0"/>
              </a:rPr>
              <a:t> : Todo conjunto es igual a si mismo.</a:t>
            </a:r>
          </a:p>
          <a:p>
            <a:pPr algn="just"/>
            <a:endParaRPr lang="es-ES" sz="1600"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Simétrica</a:t>
            </a:r>
            <a:r>
              <a:rPr lang="es-ES" sz="1600" dirty="0">
                <a:latin typeface="Calibri" panose="020F0502020204030204" pitchFamily="34" charset="0"/>
                <a:cs typeface="Calibri" panose="020F0502020204030204" pitchFamily="34" charset="0"/>
              </a:rPr>
              <a:t>: Si A = B entonces B = A.</a:t>
            </a:r>
          </a:p>
          <a:p>
            <a:pPr algn="just"/>
            <a:endParaRPr lang="es-ES" sz="1600"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Transitiva</a:t>
            </a:r>
            <a:r>
              <a:rPr lang="es-ES" sz="1600" dirty="0">
                <a:latin typeface="Calibri" panose="020F0502020204030204" pitchFamily="34" charset="0"/>
                <a:cs typeface="Calibri" panose="020F0502020204030204" pitchFamily="34" charset="0"/>
              </a:rPr>
              <a:t>: Si A = B y B = C, entonces A = C.</a:t>
            </a:r>
          </a:p>
        </p:txBody>
      </p:sp>
    </p:spTree>
    <p:extLst>
      <p:ext uri="{BB962C8B-B14F-4D97-AF65-F5344CB8AC3E}">
        <p14:creationId xmlns:p14="http://schemas.microsoft.com/office/powerpoint/2010/main" val="1659237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7" name="CuadroTexto 2">
            <a:extLst>
              <a:ext uri="{FF2B5EF4-FFF2-40B4-BE49-F238E27FC236}">
                <a16:creationId xmlns:a16="http://schemas.microsoft.com/office/drawing/2014/main" id="{8C47A37E-73A4-4FEF-A853-AC533841E667}"/>
              </a:ext>
            </a:extLst>
          </p:cNvPr>
          <p:cNvSpPr txBox="1"/>
          <p:nvPr/>
        </p:nvSpPr>
        <p:spPr>
          <a:xfrm>
            <a:off x="658416" y="1347614"/>
            <a:ext cx="5140301" cy="3231654"/>
          </a:xfrm>
          <a:prstGeom prst="rect">
            <a:avLst/>
          </a:prstGeom>
          <a:noFill/>
        </p:spPr>
        <p:txBody>
          <a:bodyPr wrap="square" rtlCol="0">
            <a:spAutoFit/>
          </a:bodyPr>
          <a:lstStyle/>
          <a:p>
            <a:pPr algn="just"/>
            <a:r>
              <a:rPr lang="es-ES" sz="2000" b="1" dirty="0">
                <a:latin typeface="Calibri" panose="020F0502020204030204" pitchFamily="34" charset="0"/>
                <a:cs typeface="Calibri" panose="020F0502020204030204" pitchFamily="34" charset="0"/>
              </a:rPr>
              <a:t>- UNION</a:t>
            </a:r>
          </a:p>
          <a:p>
            <a:pPr algn="just"/>
            <a:endParaRPr lang="es-ES" sz="2000" b="1" dirty="0">
              <a:latin typeface="Calibri" panose="020F0502020204030204" pitchFamily="34" charset="0"/>
              <a:cs typeface="Calibri" panose="020F0502020204030204" pitchFamily="34" charset="0"/>
            </a:endParaRPr>
          </a:p>
          <a:p>
            <a:pPr algn="just"/>
            <a:r>
              <a:rPr lang="es-ES" sz="2000" b="1" dirty="0">
                <a:latin typeface="Calibri" panose="020F0502020204030204" pitchFamily="34" charset="0"/>
                <a:cs typeface="Calibri" panose="020F0502020204030204" pitchFamily="34" charset="0"/>
              </a:rPr>
              <a:t>- INTERSECCION</a:t>
            </a:r>
          </a:p>
          <a:p>
            <a:pPr algn="just"/>
            <a:endParaRPr lang="es-ES" sz="2000" b="1" dirty="0">
              <a:latin typeface="Calibri" panose="020F0502020204030204" pitchFamily="34" charset="0"/>
              <a:cs typeface="Calibri" panose="020F0502020204030204" pitchFamily="34" charset="0"/>
            </a:endParaRPr>
          </a:p>
          <a:p>
            <a:pPr algn="just"/>
            <a:r>
              <a:rPr lang="es-ES" sz="2000" b="1" dirty="0">
                <a:latin typeface="Calibri" panose="020F0502020204030204" pitchFamily="34" charset="0"/>
                <a:cs typeface="Calibri" panose="020F0502020204030204" pitchFamily="34" charset="0"/>
              </a:rPr>
              <a:t>- DIFERENCIA</a:t>
            </a:r>
          </a:p>
          <a:p>
            <a:pPr algn="just"/>
            <a:endParaRPr lang="es-ES" sz="2000" b="1" dirty="0">
              <a:latin typeface="Calibri" panose="020F0502020204030204" pitchFamily="34" charset="0"/>
              <a:cs typeface="Calibri" panose="020F0502020204030204" pitchFamily="34" charset="0"/>
            </a:endParaRPr>
          </a:p>
          <a:p>
            <a:pPr algn="just"/>
            <a:r>
              <a:rPr lang="es-ES" sz="2000" b="1" dirty="0">
                <a:latin typeface="Calibri" panose="020F0502020204030204" pitchFamily="34" charset="0"/>
                <a:cs typeface="Calibri" panose="020F0502020204030204" pitchFamily="34" charset="0"/>
              </a:rPr>
              <a:t>- DIFERENCIA SIMETRICA</a:t>
            </a:r>
          </a:p>
          <a:p>
            <a:pPr algn="just"/>
            <a:endParaRPr lang="es-ES" sz="2000" b="1" dirty="0">
              <a:latin typeface="Calibri" panose="020F0502020204030204" pitchFamily="34" charset="0"/>
              <a:cs typeface="Calibri" panose="020F0502020204030204" pitchFamily="34" charset="0"/>
            </a:endParaRPr>
          </a:p>
          <a:p>
            <a:pPr algn="just"/>
            <a:r>
              <a:rPr lang="es-ES" sz="2000" b="1" dirty="0">
                <a:latin typeface="Calibri" panose="020F0502020204030204" pitchFamily="34" charset="0"/>
                <a:cs typeface="Calibri" panose="020F0502020204030204" pitchFamily="34" charset="0"/>
              </a:rPr>
              <a:t>- COMPLEMENTO</a:t>
            </a:r>
          </a:p>
          <a:p>
            <a:pPr algn="just"/>
            <a:r>
              <a:rPr lang="es-ES" sz="2400" dirty="0"/>
              <a:t>			</a:t>
            </a:r>
            <a:endParaRPr lang="es-ES" sz="2400" b="1" dirty="0"/>
          </a:p>
        </p:txBody>
      </p:sp>
    </p:spTree>
    <p:extLst>
      <p:ext uri="{BB962C8B-B14F-4D97-AF65-F5344CB8AC3E}">
        <p14:creationId xmlns:p14="http://schemas.microsoft.com/office/powerpoint/2010/main" val="323136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Objetivos</a:t>
            </a:r>
          </a:p>
        </p:txBody>
      </p:sp>
      <p:sp>
        <p:nvSpPr>
          <p:cNvPr id="135" name="Shape 135"/>
          <p:cNvSpPr txBox="1">
            <a:spLocks noGrp="1"/>
          </p:cNvSpPr>
          <p:nvPr>
            <p:ph type="body" idx="1"/>
          </p:nvPr>
        </p:nvSpPr>
        <p:spPr>
          <a:xfrm>
            <a:off x="544470" y="1419622"/>
            <a:ext cx="7704856" cy="2952328"/>
          </a:xfrm>
          <a:prstGeom prst="rect">
            <a:avLst/>
          </a:prstGeom>
        </p:spPr>
        <p:txBody>
          <a:bodyPr wrap="square" lIns="91425" tIns="91425" rIns="91425" bIns="91425" anchor="t" anchorCtr="0">
            <a:noAutofit/>
          </a:bodyPr>
          <a:lstStyle/>
          <a:p>
            <a:pPr marL="285750" lvl="0" indent="-285750">
              <a:buFontTx/>
              <a:buChar char="-"/>
            </a:pPr>
            <a:r>
              <a:rPr lang="es-ES" sz="1600" b="1" dirty="0"/>
              <a:t>Aplicar la teoría de conjuntos como una herramienta básica en la formulación y resolución de problemas tanto en el ámbito matemático como en la vida cotidiana. </a:t>
            </a:r>
          </a:p>
          <a:p>
            <a:pPr marL="285750" lvl="0" indent="-285750">
              <a:buFontTx/>
              <a:buChar char="-"/>
            </a:pPr>
            <a:r>
              <a:rPr lang="es-ES" sz="1600" b="1" dirty="0"/>
              <a:t>Ilustrar las ventajas, propiedades y utilización de los conceptos de la teoría de conjuntos. </a:t>
            </a:r>
          </a:p>
          <a:p>
            <a:pPr marL="285750" lvl="0" indent="-285750">
              <a:buFontTx/>
              <a:buChar char="-"/>
            </a:pPr>
            <a:r>
              <a:rPr lang="es-ES" sz="1600" b="1" dirty="0"/>
              <a:t>Resuelve operaciones de teoría de conjuntos con enunciados relacionados a la vida cotidiana.</a:t>
            </a:r>
          </a:p>
          <a:p>
            <a:pPr marL="285750" lvl="0" indent="-285750">
              <a:buFontTx/>
              <a:buChar char="-"/>
            </a:pPr>
            <a:r>
              <a:rPr lang="es-ES" sz="1600" b="1" dirty="0"/>
              <a:t>Resuelve operaciones matemáticas simples de teoría de conjuntos.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7" name="CuadroTexto 2">
            <a:extLst>
              <a:ext uri="{FF2B5EF4-FFF2-40B4-BE49-F238E27FC236}">
                <a16:creationId xmlns:a16="http://schemas.microsoft.com/office/drawing/2014/main" id="{8C47A37E-73A4-4FEF-A853-AC533841E667}"/>
              </a:ext>
            </a:extLst>
          </p:cNvPr>
          <p:cNvSpPr txBox="1"/>
          <p:nvPr/>
        </p:nvSpPr>
        <p:spPr>
          <a:xfrm>
            <a:off x="658416" y="972765"/>
            <a:ext cx="5140301" cy="369332"/>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DIAGRAMAS DE VENN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546" y="1432148"/>
            <a:ext cx="169545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uadroTexto 2">
            <a:extLst>
              <a:ext uri="{FF2B5EF4-FFF2-40B4-BE49-F238E27FC236}">
                <a16:creationId xmlns:a16="http://schemas.microsoft.com/office/drawing/2014/main" id="{8C47A37E-73A4-4FEF-A853-AC533841E667}"/>
              </a:ext>
            </a:extLst>
          </p:cNvPr>
          <p:cNvSpPr txBox="1"/>
          <p:nvPr/>
        </p:nvSpPr>
        <p:spPr>
          <a:xfrm>
            <a:off x="682680" y="1568380"/>
            <a:ext cx="5140301" cy="2308324"/>
          </a:xfrm>
          <a:prstGeom prst="rect">
            <a:avLst/>
          </a:prstGeom>
          <a:noFill/>
        </p:spPr>
        <p:txBody>
          <a:bodyPr wrap="square" rtlCol="0">
            <a:spAutoFit/>
          </a:bodyPr>
          <a:lstStyle/>
          <a:p>
            <a:pPr algn="just"/>
            <a:r>
              <a:rPr lang="es-ES" sz="1600" b="1" dirty="0">
                <a:latin typeface="Calibri" panose="020F0502020204030204" pitchFamily="34" charset="0"/>
                <a:cs typeface="Calibri" panose="020F0502020204030204" pitchFamily="34" charset="0"/>
              </a:rPr>
              <a:t>John </a:t>
            </a:r>
            <a:r>
              <a:rPr lang="es-ES" sz="1600" b="1" dirty="0" err="1">
                <a:latin typeface="Calibri" panose="020F0502020204030204" pitchFamily="34" charset="0"/>
                <a:cs typeface="Calibri" panose="020F0502020204030204" pitchFamily="34" charset="0"/>
              </a:rPr>
              <a:t>Venn</a:t>
            </a:r>
            <a:r>
              <a:rPr lang="es-ES" sz="1600" dirty="0">
                <a:latin typeface="Calibri" panose="020F0502020204030204" pitchFamily="34" charset="0"/>
                <a:cs typeface="Calibri" panose="020F0502020204030204" pitchFamily="34" charset="0"/>
              </a:rPr>
              <a:t>, fue un matemático y filósofo británico que creo los diagramas que llevan su nombre y que son usados en teoría de conjuntos, probabilidad, lógica, estadística y ciencia de la computación.  </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Así como es posible realizar operaciones con números, también se pueden realizar operaciones con conjuntos y  estas se aplican en prácticamente todos los temas de las ciencias de la computación.</a:t>
            </a:r>
          </a:p>
        </p:txBody>
      </p:sp>
    </p:spTree>
    <p:extLst>
      <p:ext uri="{BB962C8B-B14F-4D97-AF65-F5344CB8AC3E}">
        <p14:creationId xmlns:p14="http://schemas.microsoft.com/office/powerpoint/2010/main" val="2937080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UNION</a:t>
            </a:r>
            <a:endParaRPr lang="es-ES" sz="1800"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78828" y="1394382"/>
            <a:ext cx="8241644" cy="830997"/>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Dados dos conjuntos </a:t>
            </a:r>
            <a:r>
              <a:rPr lang="es-ES" sz="1600" b="1" dirty="0">
                <a:latin typeface="Calibri" panose="020F0502020204030204" pitchFamily="34" charset="0"/>
                <a:cs typeface="Calibri" panose="020F0502020204030204" pitchFamily="34" charset="0"/>
              </a:rPr>
              <a:t>A</a:t>
            </a:r>
            <a:r>
              <a:rPr lang="es-ES" sz="1600" dirty="0">
                <a:latin typeface="Calibri" panose="020F0502020204030204" pitchFamily="34" charset="0"/>
                <a:cs typeface="Calibri" panose="020F0502020204030204" pitchFamily="34" charset="0"/>
              </a:rPr>
              <a:t> y </a:t>
            </a:r>
            <a:r>
              <a:rPr lang="es-ES" sz="1600" b="1" dirty="0">
                <a:latin typeface="Calibri" panose="020F0502020204030204" pitchFamily="34" charset="0"/>
                <a:cs typeface="Calibri" panose="020F0502020204030204" pitchFamily="34" charset="0"/>
              </a:rPr>
              <a:t>B</a:t>
            </a:r>
            <a:r>
              <a:rPr lang="es-ES" sz="1600" dirty="0">
                <a:latin typeface="Calibri" panose="020F0502020204030204" pitchFamily="34" charset="0"/>
                <a:cs typeface="Calibri" panose="020F0502020204030204" pitchFamily="34" charset="0"/>
              </a:rPr>
              <a:t>, su unión es el conjunto que contiene todos los elementos, que pertenecen por lo menos a uno de los conjuntos </a:t>
            </a:r>
            <a:r>
              <a:rPr lang="es-ES" sz="1600" i="1" dirty="0">
                <a:latin typeface="Calibri" panose="020F0502020204030204" pitchFamily="34" charset="0"/>
                <a:cs typeface="Calibri" panose="020F0502020204030204" pitchFamily="34" charset="0"/>
              </a:rPr>
              <a:t>A</a:t>
            </a:r>
            <a:r>
              <a:rPr lang="es-ES" sz="1600" dirty="0">
                <a:latin typeface="Calibri" panose="020F0502020204030204" pitchFamily="34" charset="0"/>
                <a:cs typeface="Calibri" panose="020F0502020204030204" pitchFamily="34" charset="0"/>
              </a:rPr>
              <a:t> o </a:t>
            </a:r>
            <a:r>
              <a:rPr lang="es-ES" sz="1600" i="1" dirty="0">
                <a:latin typeface="Calibri" panose="020F0502020204030204" pitchFamily="34" charset="0"/>
                <a:cs typeface="Calibri" panose="020F0502020204030204" pitchFamily="34" charset="0"/>
              </a:rPr>
              <a:t>B</a:t>
            </a:r>
            <a:r>
              <a:rPr lang="es-ES" sz="1600" dirty="0">
                <a:latin typeface="Calibri" panose="020F0502020204030204" pitchFamily="34" charset="0"/>
                <a:cs typeface="Calibri" panose="020F0502020204030204" pitchFamily="34" charset="0"/>
              </a:rPr>
              <a:t>:</a:t>
            </a:r>
          </a:p>
          <a:p>
            <a:pPr algn="just"/>
            <a:endParaRPr lang="es-ES" sz="1600" b="1" dirty="0">
              <a:latin typeface="Calibri" panose="020F0502020204030204" pitchFamily="34" charset="0"/>
              <a:cs typeface="Calibri" panose="020F050202020403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611" y="2427733"/>
            <a:ext cx="2140813" cy="2413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83568" y="2760976"/>
            <a:ext cx="3424335" cy="461665"/>
          </a:xfrm>
          <a:prstGeom prst="rect">
            <a:avLst/>
          </a:prstGeom>
          <a:noFill/>
        </p:spPr>
        <p:txBody>
          <a:bodyPr wrap="none" rtlCol="0">
            <a:spAutoFit/>
          </a:bodyPr>
          <a:lstStyle/>
          <a:p>
            <a:r>
              <a:rPr lang="es-ES" sz="2400" b="1" dirty="0">
                <a:latin typeface="Calibri" panose="020F0502020204030204" pitchFamily="34" charset="0"/>
                <a:cs typeface="Calibri" panose="020F0502020204030204" pitchFamily="34" charset="0"/>
              </a:rPr>
              <a:t>A </a:t>
            </a:r>
            <a:r>
              <a:rPr lang="es-ES" sz="2400" b="1" dirty="0">
                <a:cs typeface="Calibri" panose="020F0502020204030204" pitchFamily="34" charset="0"/>
              </a:rPr>
              <a:t>U</a:t>
            </a:r>
            <a:r>
              <a:rPr lang="es-ES" sz="2400" b="1" dirty="0">
                <a:latin typeface="Calibri" panose="020F0502020204030204" pitchFamily="34" charset="0"/>
                <a:cs typeface="Calibri" panose="020F0502020204030204" pitchFamily="34" charset="0"/>
              </a:rPr>
              <a:t> B = { x / x </a:t>
            </a:r>
            <a:r>
              <a:rPr lang="el-GR" sz="2400" dirty="0">
                <a:latin typeface="Calibri" panose="020F0502020204030204" pitchFamily="34" charset="0"/>
                <a:cs typeface="Calibri" panose="020F0502020204030204" pitchFamily="34" charset="0"/>
              </a:rPr>
              <a:t>ϵ </a:t>
            </a:r>
            <a:r>
              <a:rPr lang="es-ES" sz="2400" b="1" dirty="0">
                <a:latin typeface="Calibri" panose="020F0502020204030204" pitchFamily="34" charset="0"/>
                <a:cs typeface="Calibri" panose="020F0502020204030204" pitchFamily="34" charset="0"/>
              </a:rPr>
              <a:t>A v x </a:t>
            </a:r>
            <a:r>
              <a:rPr lang="el-GR" sz="2400" dirty="0">
                <a:latin typeface="Calibri" panose="020F0502020204030204" pitchFamily="34" charset="0"/>
                <a:cs typeface="Calibri" panose="020F0502020204030204" pitchFamily="34" charset="0"/>
              </a:rPr>
              <a:t>ϵ</a:t>
            </a:r>
            <a:r>
              <a:rPr lang="es-ES" sz="2400" b="1" dirty="0">
                <a:latin typeface="Calibri" panose="020F0502020204030204" pitchFamily="34" charset="0"/>
                <a:cs typeface="Calibri" panose="020F0502020204030204" pitchFamily="34" charset="0"/>
              </a:rPr>
              <a:t> B}</a:t>
            </a:r>
            <a:r>
              <a:rPr lang="es-ES"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73646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PROPIEDADES DE LA UNION</a:t>
            </a:r>
            <a:endParaRPr lang="es-ES" sz="1800" dirty="0">
              <a:latin typeface="Calibri" panose="020F0502020204030204" pitchFamily="34" charset="0"/>
              <a:cs typeface="Calibri" panose="020F0502020204030204" pitchFamily="34" charset="0"/>
            </a:endParaRPr>
          </a:p>
        </p:txBody>
      </p:sp>
      <p:sp>
        <p:nvSpPr>
          <p:cNvPr id="10" name="CuadroTexto 2">
            <a:extLst>
              <a:ext uri="{FF2B5EF4-FFF2-40B4-BE49-F238E27FC236}">
                <a16:creationId xmlns:a16="http://schemas.microsoft.com/office/drawing/2014/main" id="{8C47A37E-73A4-4FEF-A853-AC533841E667}"/>
              </a:ext>
            </a:extLst>
          </p:cNvPr>
          <p:cNvSpPr txBox="1"/>
          <p:nvPr/>
        </p:nvSpPr>
        <p:spPr>
          <a:xfrm>
            <a:off x="576558" y="1563638"/>
            <a:ext cx="5867650" cy="3170099"/>
          </a:xfrm>
          <a:prstGeom prst="rect">
            <a:avLst/>
          </a:prstGeom>
          <a:noFill/>
        </p:spPr>
        <p:txBody>
          <a:bodyPr wrap="square" rtlCol="0">
            <a:spAutoFit/>
          </a:bodyPr>
          <a:lstStyle/>
          <a:p>
            <a:r>
              <a:rPr lang="es-CL" sz="1600" b="1" dirty="0" err="1">
                <a:latin typeface="Calibri" panose="020F0502020204030204" pitchFamily="34" charset="0"/>
                <a:cs typeface="Calibri" panose="020F0502020204030204" pitchFamily="34" charset="0"/>
              </a:rPr>
              <a:t>Clausurativa</a:t>
            </a:r>
            <a:br>
              <a:rPr lang="es-ES" sz="1600" dirty="0">
                <a:latin typeface="Calibri" panose="020F0502020204030204" pitchFamily="34" charset="0"/>
                <a:cs typeface="Calibri" panose="020F0502020204030204" pitchFamily="34" charset="0"/>
              </a:rPr>
            </a:br>
            <a:r>
              <a:rPr lang="es-ES" sz="1600" dirty="0">
                <a:latin typeface="Calibri" panose="020F0502020204030204" pitchFamily="34" charset="0"/>
                <a:cs typeface="Calibri" panose="020F0502020204030204" pitchFamily="34" charset="0"/>
              </a:rPr>
              <a:t>Si A y B son conjuntos entonces    </a:t>
            </a:r>
            <a:r>
              <a:rPr lang="es-ES" sz="1800" b="1" dirty="0">
                <a:latin typeface="Calibri" panose="020F0502020204030204" pitchFamily="34" charset="0"/>
                <a:cs typeface="Calibri" panose="020F0502020204030204" pitchFamily="34" charset="0"/>
              </a:rPr>
              <a:t>A U</a:t>
            </a:r>
            <a:r>
              <a:rPr lang="es-ES" sz="1800" b="1" dirty="0"/>
              <a:t> B</a:t>
            </a:r>
            <a:r>
              <a:rPr lang="es-ES" sz="1600" dirty="0">
                <a:latin typeface="Calibri" panose="020F0502020204030204" pitchFamily="34" charset="0"/>
                <a:cs typeface="Calibri" panose="020F0502020204030204" pitchFamily="34" charset="0"/>
              </a:rPr>
              <a:t>   es también conjunto.</a:t>
            </a:r>
          </a:p>
          <a:p>
            <a:endParaRPr lang="es-ES" sz="1600"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Conmutativa</a:t>
            </a:r>
          </a:p>
          <a:p>
            <a:r>
              <a:rPr lang="es-ES" sz="1600" dirty="0">
                <a:latin typeface="Calibri" panose="020F0502020204030204" pitchFamily="34" charset="0"/>
                <a:cs typeface="Calibri" panose="020F0502020204030204" pitchFamily="34" charset="0"/>
              </a:rPr>
              <a:t>Si A y B son conjuntos entonces   </a:t>
            </a:r>
            <a:r>
              <a:rPr lang="es-ES" sz="1800" b="1" dirty="0">
                <a:latin typeface="Calibri" panose="020F0502020204030204" pitchFamily="34" charset="0"/>
                <a:cs typeface="Calibri" panose="020F0502020204030204" pitchFamily="34" charset="0"/>
              </a:rPr>
              <a:t>A U B = B U A</a:t>
            </a:r>
          </a:p>
          <a:p>
            <a:endParaRPr lang="es-ES" sz="1600"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Asociativa</a:t>
            </a:r>
          </a:p>
          <a:p>
            <a:r>
              <a:rPr lang="es-ES" sz="1600" dirty="0">
                <a:latin typeface="Calibri" panose="020F0502020204030204" pitchFamily="34" charset="0"/>
                <a:cs typeface="Calibri" panose="020F0502020204030204" pitchFamily="34" charset="0"/>
              </a:rPr>
              <a:t>Si A,B y C son conjuntos entonces </a:t>
            </a:r>
            <a:r>
              <a:rPr lang="es-ES" sz="1800" b="1" dirty="0">
                <a:latin typeface="Calibri" panose="020F0502020204030204" pitchFamily="34" charset="0"/>
                <a:cs typeface="Calibri" panose="020F0502020204030204" pitchFamily="34" charset="0"/>
              </a:rPr>
              <a:t>(A U B) U C = A U (B U C)</a:t>
            </a:r>
          </a:p>
          <a:p>
            <a:endParaRPr lang="es-ES" sz="1600" dirty="0">
              <a:latin typeface="Calibri" panose="020F0502020204030204" pitchFamily="34" charset="0"/>
              <a:cs typeface="Calibri" panose="020F0502020204030204" pitchFamily="34" charset="0"/>
            </a:endParaRPr>
          </a:p>
          <a:p>
            <a:r>
              <a:rPr lang="es-ES" sz="1600" b="1" dirty="0" err="1">
                <a:latin typeface="Calibri" panose="020F0502020204030204" pitchFamily="34" charset="0"/>
                <a:cs typeface="Calibri" panose="020F0502020204030204" pitchFamily="34" charset="0"/>
              </a:rPr>
              <a:t>Modulativa</a:t>
            </a:r>
            <a:r>
              <a:rPr lang="es-ES" sz="1600" b="1" dirty="0">
                <a:latin typeface="Calibri" panose="020F0502020204030204" pitchFamily="34" charset="0"/>
                <a:cs typeface="Calibri" panose="020F0502020204030204" pitchFamily="34" charset="0"/>
              </a:rPr>
              <a:t> o Elemento Neutro</a:t>
            </a:r>
          </a:p>
          <a:p>
            <a:r>
              <a:rPr lang="es-ES" sz="1600" dirty="0">
                <a:latin typeface="Calibri" panose="020F0502020204030204" pitchFamily="34" charset="0"/>
                <a:cs typeface="Calibri" panose="020F0502020204030204" pitchFamily="34" charset="0"/>
              </a:rPr>
              <a:t>Si A es un conjunto entonces </a:t>
            </a:r>
            <a:r>
              <a:rPr lang="es-ES" sz="1800" b="1" dirty="0">
                <a:latin typeface="Calibri" panose="020F0502020204030204" pitchFamily="34" charset="0"/>
                <a:cs typeface="Calibri" panose="020F0502020204030204" pitchFamily="34" charset="0"/>
              </a:rPr>
              <a:t>A U </a:t>
            </a:r>
            <a:r>
              <a:rPr lang="es-ES" sz="1800" b="1" dirty="0"/>
              <a:t>Ø</a:t>
            </a:r>
            <a:r>
              <a:rPr lang="es-ES" sz="1800" b="1" dirty="0">
                <a:latin typeface="Calibri" panose="020F0502020204030204" pitchFamily="34" charset="0"/>
                <a:cs typeface="Calibri" panose="020F0502020204030204" pitchFamily="34" charset="0"/>
              </a:rPr>
              <a:t> = </a:t>
            </a:r>
            <a:r>
              <a:rPr lang="es-ES" sz="1800" b="1" dirty="0"/>
              <a:t>Ø </a:t>
            </a:r>
            <a:r>
              <a:rPr lang="es-ES" sz="1800" b="1" dirty="0">
                <a:latin typeface="Calibri" panose="020F0502020204030204" pitchFamily="34" charset="0"/>
                <a:cs typeface="Calibri" panose="020F0502020204030204" pitchFamily="34" charset="0"/>
              </a:rPr>
              <a:t>U A = A</a:t>
            </a:r>
          </a:p>
          <a:p>
            <a:endParaRPr lang="es-ES"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4091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PROPIEDADES DE LA UNION</a:t>
            </a:r>
            <a:endParaRPr lang="es-ES" sz="1800" dirty="0">
              <a:latin typeface="Calibri" panose="020F0502020204030204" pitchFamily="34" charset="0"/>
              <a:cs typeface="Calibri" panose="020F0502020204030204" pitchFamily="34" charset="0"/>
            </a:endParaRPr>
          </a:p>
        </p:txBody>
      </p:sp>
      <p:sp>
        <p:nvSpPr>
          <p:cNvPr id="10" name="CuadroTexto 2">
            <a:extLst>
              <a:ext uri="{FF2B5EF4-FFF2-40B4-BE49-F238E27FC236}">
                <a16:creationId xmlns:a16="http://schemas.microsoft.com/office/drawing/2014/main" id="{8C47A37E-73A4-4FEF-A853-AC533841E667}"/>
              </a:ext>
            </a:extLst>
          </p:cNvPr>
          <p:cNvSpPr txBox="1"/>
          <p:nvPr/>
        </p:nvSpPr>
        <p:spPr>
          <a:xfrm>
            <a:off x="576558" y="1563638"/>
            <a:ext cx="8171906" cy="3046988"/>
          </a:xfrm>
          <a:prstGeom prst="rect">
            <a:avLst/>
          </a:prstGeom>
          <a:noFill/>
        </p:spPr>
        <p:txBody>
          <a:bodyPr wrap="square" rtlCol="0">
            <a:spAutoFit/>
          </a:bodyPr>
          <a:lstStyle/>
          <a:p>
            <a:r>
              <a:rPr lang="es-ES" sz="1600" dirty="0">
                <a:latin typeface="Calibri" panose="020F0502020204030204" pitchFamily="34" charset="0"/>
                <a:cs typeface="Calibri" panose="020F0502020204030204" pitchFamily="34" charset="0"/>
              </a:rPr>
              <a:t>Dados los conjuntos </a:t>
            </a:r>
            <a:r>
              <a:rPr lang="es-ES" sz="1600" b="1" dirty="0">
                <a:latin typeface="Calibri" panose="020F0502020204030204" pitchFamily="34" charset="0"/>
                <a:cs typeface="Calibri" panose="020F0502020204030204" pitchFamily="34" charset="0"/>
              </a:rPr>
              <a:t>A,B</a:t>
            </a:r>
            <a:r>
              <a:rPr lang="es-ES" sz="1600" dirty="0">
                <a:latin typeface="Calibri" panose="020F0502020204030204" pitchFamily="34" charset="0"/>
                <a:cs typeface="Calibri" panose="020F0502020204030204" pitchFamily="34" charset="0"/>
              </a:rPr>
              <a:t> y </a:t>
            </a:r>
            <a:r>
              <a:rPr lang="es-ES" sz="1600" b="1" dirty="0">
                <a:latin typeface="Calibri" panose="020F0502020204030204" pitchFamily="34" charset="0"/>
                <a:cs typeface="Calibri" panose="020F0502020204030204" pitchFamily="34" charset="0"/>
              </a:rPr>
              <a:t>C</a:t>
            </a:r>
            <a:r>
              <a:rPr lang="es-ES" sz="1600" dirty="0">
                <a:latin typeface="Calibri" panose="020F0502020204030204" pitchFamily="34" charset="0"/>
                <a:cs typeface="Calibri" panose="020F0502020204030204" pitchFamily="34" charset="0"/>
              </a:rPr>
              <a:t>, subconjuntos de </a:t>
            </a:r>
            <a:r>
              <a:rPr lang="es-ES" sz="1600" b="1" dirty="0">
                <a:latin typeface="Calibri" panose="020F0502020204030204" pitchFamily="34" charset="0"/>
                <a:cs typeface="Calibri" panose="020F0502020204030204" pitchFamily="34" charset="0"/>
              </a:rPr>
              <a:t>U</a:t>
            </a:r>
            <a:r>
              <a:rPr lang="es-ES" sz="1600" dirty="0">
                <a:latin typeface="Calibri" panose="020F0502020204030204" pitchFamily="34" charset="0"/>
                <a:cs typeface="Calibri" panose="020F0502020204030204" pitchFamily="34" charset="0"/>
              </a:rPr>
              <a:t>, la unión de conjuntos verifica las siguientes propiedades:</a:t>
            </a:r>
          </a:p>
          <a:p>
            <a:endParaRPr lang="es-ES" sz="1600" dirty="0">
              <a:latin typeface="Calibri" panose="020F0502020204030204" pitchFamily="34" charset="0"/>
              <a:cs typeface="Calibri" panose="020F0502020204030204" pitchFamily="34" charset="0"/>
            </a:endParaRPr>
          </a:p>
          <a:p>
            <a:pPr marL="285750" indent="-285750">
              <a:buFontTx/>
              <a:buChar char="-"/>
            </a:pPr>
            <a:r>
              <a:rPr lang="es-ES" sz="1600" b="1" dirty="0">
                <a:latin typeface="Calibri" panose="020F0502020204030204" pitchFamily="34" charset="0"/>
                <a:cs typeface="Calibri" panose="020F0502020204030204" pitchFamily="34" charset="0"/>
              </a:rPr>
              <a:t>A ⊆ (A </a:t>
            </a:r>
            <a:r>
              <a:rPr lang="es-ES" sz="1600" b="1" dirty="0"/>
              <a:t>∪</a:t>
            </a:r>
            <a:r>
              <a:rPr lang="es-ES" sz="1600" b="1" dirty="0">
                <a:latin typeface="Calibri" panose="020F0502020204030204" pitchFamily="34" charset="0"/>
                <a:cs typeface="Calibri" panose="020F0502020204030204" pitchFamily="34" charset="0"/>
              </a:rPr>
              <a:t> B) = B ⊆ (A </a:t>
            </a:r>
            <a:r>
              <a:rPr lang="es-ES" sz="1600" b="1" dirty="0"/>
              <a:t>∪</a:t>
            </a:r>
            <a:r>
              <a:rPr lang="es-ES" sz="1600" b="1" dirty="0">
                <a:latin typeface="Calibri" panose="020F0502020204030204" pitchFamily="34" charset="0"/>
                <a:cs typeface="Calibri" panose="020F0502020204030204" pitchFamily="34" charset="0"/>
              </a:rPr>
              <a:t> B)</a:t>
            </a:r>
          </a:p>
          <a:p>
            <a:pPr marL="285750" indent="-285750">
              <a:buFontTx/>
              <a:buChar char="-"/>
            </a:pPr>
            <a:endParaRPr lang="es-ES" sz="1600" b="1" dirty="0">
              <a:latin typeface="Calibri" panose="020F0502020204030204" pitchFamily="34" charset="0"/>
              <a:cs typeface="Calibri" panose="020F0502020204030204" pitchFamily="34" charset="0"/>
            </a:endParaRPr>
          </a:p>
          <a:p>
            <a:pPr marL="285750" indent="-285750">
              <a:buFontTx/>
              <a:buChar char="-"/>
            </a:pPr>
            <a:r>
              <a:rPr lang="es-ES" sz="1600" b="1" dirty="0">
                <a:latin typeface="Calibri" panose="020F0502020204030204" pitchFamily="34" charset="0"/>
                <a:cs typeface="Calibri" panose="020F0502020204030204" pitchFamily="34" charset="0"/>
              </a:rPr>
              <a:t>A ⊆ B ⇔ A </a:t>
            </a:r>
            <a:r>
              <a:rPr lang="es-ES" sz="1600" b="1" dirty="0"/>
              <a:t>∪ </a:t>
            </a:r>
            <a:r>
              <a:rPr lang="es-ES" sz="1600" b="1" dirty="0">
                <a:latin typeface="Calibri" panose="020F0502020204030204" pitchFamily="34" charset="0"/>
                <a:cs typeface="Calibri" panose="020F0502020204030204" pitchFamily="34" charset="0"/>
              </a:rPr>
              <a:t>B = B</a:t>
            </a:r>
          </a:p>
          <a:p>
            <a:pPr marL="285750" indent="-285750">
              <a:buFontTx/>
              <a:buChar char="-"/>
            </a:pPr>
            <a:endParaRPr lang="es-ES" sz="1600" b="1" dirty="0">
              <a:latin typeface="Calibri" panose="020F0502020204030204" pitchFamily="34" charset="0"/>
              <a:cs typeface="Calibri" panose="020F0502020204030204" pitchFamily="34" charset="0"/>
            </a:endParaRPr>
          </a:p>
          <a:p>
            <a:pPr marL="285750" indent="-285750">
              <a:buFontTx/>
              <a:buChar char="-"/>
            </a:pPr>
            <a:r>
              <a:rPr lang="es-ES" sz="1600" b="1" dirty="0">
                <a:latin typeface="Calibri" panose="020F0502020204030204" pitchFamily="34" charset="0"/>
                <a:cs typeface="Calibri" panose="020F0502020204030204" pitchFamily="34" charset="0"/>
              </a:rPr>
              <a:t>A ⊆ C ∧ B ⊆ C ⇔ ( A </a:t>
            </a:r>
            <a:r>
              <a:rPr lang="es-ES" sz="1600" b="1" dirty="0"/>
              <a:t>∪</a:t>
            </a:r>
            <a:r>
              <a:rPr lang="es-ES" sz="1600" b="1" dirty="0">
                <a:latin typeface="Calibri" panose="020F0502020204030204" pitchFamily="34" charset="0"/>
                <a:cs typeface="Calibri" panose="020F0502020204030204" pitchFamily="34" charset="0"/>
              </a:rPr>
              <a:t> B) ⊆ C</a:t>
            </a:r>
          </a:p>
          <a:p>
            <a:pPr marL="285750" indent="-285750">
              <a:buFontTx/>
              <a:buChar char="-"/>
            </a:pPr>
            <a:endParaRPr lang="es-ES" sz="1600" b="1" dirty="0">
              <a:latin typeface="Calibri" panose="020F0502020204030204" pitchFamily="34" charset="0"/>
              <a:cs typeface="Calibri" panose="020F0502020204030204" pitchFamily="34" charset="0"/>
            </a:endParaRPr>
          </a:p>
          <a:p>
            <a:pPr marL="285750" indent="-285750">
              <a:buFontTx/>
              <a:buChar char="-"/>
            </a:pPr>
            <a:r>
              <a:rPr lang="es-ES" sz="1600" b="1" dirty="0">
                <a:latin typeface="Calibri" panose="020F0502020204030204" pitchFamily="34" charset="0"/>
                <a:cs typeface="Calibri" panose="020F0502020204030204" pitchFamily="34" charset="0"/>
              </a:rPr>
              <a:t>A </a:t>
            </a:r>
            <a:r>
              <a:rPr lang="es-ES" sz="1600" b="1" dirty="0"/>
              <a:t>∪</a:t>
            </a:r>
            <a:r>
              <a:rPr lang="es-ES" sz="1600" b="1" dirty="0">
                <a:latin typeface="Calibri" panose="020F0502020204030204" pitchFamily="34" charset="0"/>
                <a:cs typeface="Calibri" panose="020F0502020204030204" pitchFamily="34" charset="0"/>
              </a:rPr>
              <a:t> A = A ( Propiedad </a:t>
            </a:r>
            <a:r>
              <a:rPr lang="es-ES" sz="1600" b="1" dirty="0" err="1">
                <a:latin typeface="Calibri" panose="020F0502020204030204" pitchFamily="34" charset="0"/>
                <a:cs typeface="Calibri" panose="020F0502020204030204" pitchFamily="34" charset="0"/>
              </a:rPr>
              <a:t>Idempotente</a:t>
            </a:r>
            <a:r>
              <a:rPr lang="es-ES" sz="1600" b="1" dirty="0">
                <a:latin typeface="Calibri" panose="020F0502020204030204" pitchFamily="34" charset="0"/>
                <a:cs typeface="Calibri" panose="020F0502020204030204" pitchFamily="34" charset="0"/>
              </a:rPr>
              <a:t> o </a:t>
            </a:r>
            <a:r>
              <a:rPr lang="es-ES" sz="1600" b="1" dirty="0" err="1">
                <a:latin typeface="Calibri" panose="020F0502020204030204" pitchFamily="34" charset="0"/>
                <a:cs typeface="Calibri" panose="020F0502020204030204" pitchFamily="34" charset="0"/>
              </a:rPr>
              <a:t>Idempotencia</a:t>
            </a:r>
            <a:r>
              <a:rPr lang="es-ES" sz="1600" b="1" dirty="0">
                <a:latin typeface="Calibri" panose="020F0502020204030204" pitchFamily="34" charset="0"/>
                <a:cs typeface="Calibri" panose="020F0502020204030204" pitchFamily="34" charset="0"/>
              </a:rPr>
              <a:t>)</a:t>
            </a:r>
          </a:p>
          <a:p>
            <a:pPr marL="285750" indent="-285750">
              <a:buFontTx/>
              <a:buChar char="-"/>
            </a:pPr>
            <a:endParaRPr lang="es-ES" sz="1600" b="1"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     A ∪ U (U es el conjunto universal).</a:t>
            </a:r>
          </a:p>
        </p:txBody>
      </p:sp>
    </p:spTree>
    <p:extLst>
      <p:ext uri="{BB962C8B-B14F-4D97-AF65-F5344CB8AC3E}">
        <p14:creationId xmlns:p14="http://schemas.microsoft.com/office/powerpoint/2010/main" val="2761474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INTERSECCION</a:t>
            </a:r>
            <a:endParaRPr lang="es-ES" sz="1800" dirty="0">
              <a:latin typeface="Calibri" panose="020F0502020204030204" pitchFamily="34" charset="0"/>
              <a:cs typeface="Calibri" panose="020F0502020204030204" pitchFamily="34" charset="0"/>
            </a:endParaRPr>
          </a:p>
        </p:txBody>
      </p:sp>
      <p:sp>
        <p:nvSpPr>
          <p:cNvPr id="10" name="CuadroTexto 2">
            <a:extLst>
              <a:ext uri="{FF2B5EF4-FFF2-40B4-BE49-F238E27FC236}">
                <a16:creationId xmlns:a16="http://schemas.microsoft.com/office/drawing/2014/main" id="{8C47A37E-73A4-4FEF-A853-AC533841E667}"/>
              </a:ext>
            </a:extLst>
          </p:cNvPr>
          <p:cNvSpPr txBox="1"/>
          <p:nvPr/>
        </p:nvSpPr>
        <p:spPr>
          <a:xfrm>
            <a:off x="599540" y="1424862"/>
            <a:ext cx="8004908" cy="615553"/>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Sean A y B dos conjuntos cualesquiera, decimos </a:t>
            </a:r>
            <a:r>
              <a:rPr lang="es-ES" sz="1600" b="1" dirty="0">
                <a:latin typeface="Calibri" panose="020F0502020204030204" pitchFamily="34" charset="0"/>
                <a:cs typeface="Calibri" panose="020F0502020204030204" pitchFamily="34" charset="0"/>
              </a:rPr>
              <a:t>“A intersección B” </a:t>
            </a:r>
            <a:r>
              <a:rPr lang="es-ES" sz="1600" dirty="0">
                <a:latin typeface="Calibri" panose="020F0502020204030204" pitchFamily="34" charset="0"/>
                <a:cs typeface="Calibri" panose="020F0502020204030204" pitchFamily="34" charset="0"/>
              </a:rPr>
              <a:t>y lo escribimos                         como  </a:t>
            </a:r>
            <a:r>
              <a:rPr lang="es-ES" sz="1800" b="1" dirty="0">
                <a:latin typeface="Calibri" panose="020F0502020204030204" pitchFamily="34" charset="0"/>
                <a:cs typeface="Calibri" panose="020F0502020204030204" pitchFamily="34" charset="0"/>
              </a:rPr>
              <a:t>A </a:t>
            </a:r>
            <a:r>
              <a:rPr lang="hy-AM" sz="1800" b="1" dirty="0"/>
              <a:t>Ո</a:t>
            </a:r>
            <a:r>
              <a:rPr lang="es-ES" sz="1800" b="1" dirty="0">
                <a:latin typeface="Calibri" panose="020F0502020204030204" pitchFamily="34" charset="0"/>
                <a:cs typeface="Calibri" panose="020F0502020204030204" pitchFamily="34" charset="0"/>
              </a:rPr>
              <a:t> B </a:t>
            </a:r>
            <a:r>
              <a:rPr lang="es-ES" sz="1600" dirty="0">
                <a:latin typeface="Calibri" panose="020F0502020204030204" pitchFamily="34" charset="0"/>
                <a:cs typeface="Calibri" panose="020F0502020204030204" pitchFamily="34" charset="0"/>
              </a:rPr>
              <a:t>, conjunto cuyos elementos pertenecen al conjunto A y al conjunto B.</a:t>
            </a:r>
            <a:endParaRPr lang="es-ES" sz="1600" b="1" dirty="0">
              <a:latin typeface="Calibri" panose="020F0502020204030204" pitchFamily="34" charset="0"/>
              <a:cs typeface="Calibri" panose="020F0502020204030204" pitchFamily="34" charset="0"/>
            </a:endParaRPr>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535815"/>
            <a:ext cx="3168352" cy="2022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55576" y="3003798"/>
            <a:ext cx="3477234" cy="461665"/>
          </a:xfrm>
          <a:prstGeom prst="rect">
            <a:avLst/>
          </a:prstGeom>
          <a:noFill/>
        </p:spPr>
        <p:txBody>
          <a:bodyPr wrap="none" rtlCol="0">
            <a:spAutoFit/>
          </a:bodyPr>
          <a:lstStyle/>
          <a:p>
            <a:r>
              <a:rPr lang="es-ES" sz="2400" b="1" dirty="0">
                <a:latin typeface="Calibri" panose="020F0502020204030204" pitchFamily="34" charset="0"/>
                <a:cs typeface="Calibri" panose="020F0502020204030204" pitchFamily="34" charset="0"/>
              </a:rPr>
              <a:t>A </a:t>
            </a:r>
            <a:r>
              <a:rPr lang="hy-AM" sz="2400" b="1" dirty="0">
                <a:cs typeface="Calibri" panose="020F0502020204030204" pitchFamily="34" charset="0"/>
              </a:rPr>
              <a:t>Ո</a:t>
            </a:r>
            <a:r>
              <a:rPr lang="es-ES" sz="2400" b="1" dirty="0">
                <a:latin typeface="Calibri" panose="020F0502020204030204" pitchFamily="34" charset="0"/>
                <a:cs typeface="Calibri" panose="020F0502020204030204" pitchFamily="34" charset="0"/>
              </a:rPr>
              <a:t> B = { x / x </a:t>
            </a:r>
            <a:r>
              <a:rPr lang="el-GR" sz="2400" dirty="0">
                <a:latin typeface="Calibri" panose="020F0502020204030204" pitchFamily="34" charset="0"/>
                <a:cs typeface="Calibri" panose="020F0502020204030204" pitchFamily="34" charset="0"/>
              </a:rPr>
              <a:t>ϵ </a:t>
            </a:r>
            <a:r>
              <a:rPr lang="es-ES" sz="2400" b="1" dirty="0">
                <a:latin typeface="Calibri" panose="020F0502020204030204" pitchFamily="34" charset="0"/>
                <a:cs typeface="Calibri" panose="020F0502020204030204" pitchFamily="34" charset="0"/>
              </a:rPr>
              <a:t>A ∧ x </a:t>
            </a:r>
            <a:r>
              <a:rPr lang="el-GR" sz="2400" dirty="0">
                <a:latin typeface="Calibri" panose="020F0502020204030204" pitchFamily="34" charset="0"/>
                <a:cs typeface="Calibri" panose="020F0502020204030204" pitchFamily="34" charset="0"/>
              </a:rPr>
              <a:t>ϵ</a:t>
            </a:r>
            <a:r>
              <a:rPr lang="es-ES" sz="2400" b="1" dirty="0">
                <a:latin typeface="Calibri" panose="020F0502020204030204" pitchFamily="34" charset="0"/>
                <a:cs typeface="Calibri" panose="020F0502020204030204" pitchFamily="34" charset="0"/>
              </a:rPr>
              <a:t> B}</a:t>
            </a:r>
            <a:r>
              <a:rPr lang="es-ES"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849965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PROPIEDADES DE LA INTERSECCION</a:t>
            </a:r>
            <a:endParaRPr lang="es-ES" sz="1800" dirty="0">
              <a:latin typeface="Calibri" panose="020F0502020204030204" pitchFamily="34" charset="0"/>
              <a:cs typeface="Calibri" panose="020F0502020204030204" pitchFamily="34" charset="0"/>
            </a:endParaRPr>
          </a:p>
        </p:txBody>
      </p:sp>
      <p:sp>
        <p:nvSpPr>
          <p:cNvPr id="9" name="CuadroTexto 2">
            <a:extLst>
              <a:ext uri="{FF2B5EF4-FFF2-40B4-BE49-F238E27FC236}">
                <a16:creationId xmlns:a16="http://schemas.microsoft.com/office/drawing/2014/main" id="{8C47A37E-73A4-4FEF-A853-AC533841E667}"/>
              </a:ext>
            </a:extLst>
          </p:cNvPr>
          <p:cNvSpPr txBox="1"/>
          <p:nvPr/>
        </p:nvSpPr>
        <p:spPr>
          <a:xfrm>
            <a:off x="578828" y="1438950"/>
            <a:ext cx="6011666" cy="3170099"/>
          </a:xfrm>
          <a:prstGeom prst="rect">
            <a:avLst/>
          </a:prstGeom>
          <a:noFill/>
        </p:spPr>
        <p:txBody>
          <a:bodyPr wrap="square" rtlCol="0">
            <a:spAutoFit/>
          </a:bodyPr>
          <a:lstStyle/>
          <a:p>
            <a:r>
              <a:rPr lang="es-ES" sz="1600" dirty="0">
                <a:latin typeface="Calibri" panose="020F0502020204030204" pitchFamily="34" charset="0"/>
                <a:cs typeface="Calibri" panose="020F0502020204030204" pitchFamily="34" charset="0"/>
              </a:rPr>
              <a:t>Dados tres conjuntos  A, B y C, subconjuntos de </a:t>
            </a:r>
            <a:r>
              <a:rPr lang="es-ES" sz="1600" b="1" dirty="0">
                <a:latin typeface="Calibri" panose="020F0502020204030204" pitchFamily="34" charset="0"/>
                <a:cs typeface="Calibri" panose="020F0502020204030204" pitchFamily="34" charset="0"/>
              </a:rPr>
              <a:t>U</a:t>
            </a:r>
            <a:r>
              <a:rPr lang="es-ES" sz="1600" dirty="0">
                <a:latin typeface="Calibri" panose="020F0502020204030204" pitchFamily="34" charset="0"/>
                <a:cs typeface="Calibri" panose="020F0502020204030204" pitchFamily="34" charset="0"/>
              </a:rPr>
              <a:t>, la intersección  verifica las siguientes propiedades. </a:t>
            </a:r>
          </a:p>
          <a:p>
            <a:endParaRPr lang="es-CL"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r>
              <a:rPr lang="es-CL" sz="1600" b="1" dirty="0">
                <a:latin typeface="Calibri" panose="020F0502020204030204" pitchFamily="34" charset="0"/>
                <a:cs typeface="Calibri" panose="020F0502020204030204" pitchFamily="34" charset="0"/>
              </a:rPr>
              <a:t>CLAUSURATIVA</a:t>
            </a:r>
            <a:br>
              <a:rPr lang="es-ES" sz="1600" dirty="0">
                <a:latin typeface="Calibri" panose="020F0502020204030204" pitchFamily="34" charset="0"/>
                <a:cs typeface="Calibri" panose="020F0502020204030204" pitchFamily="34" charset="0"/>
              </a:rPr>
            </a:br>
            <a:r>
              <a:rPr lang="es-ES" sz="1600" dirty="0">
                <a:latin typeface="Calibri" panose="020F0502020204030204" pitchFamily="34" charset="0"/>
                <a:cs typeface="Calibri" panose="020F0502020204030204" pitchFamily="34" charset="0"/>
              </a:rPr>
              <a:t>Si A y B son conjuntos entonces </a:t>
            </a:r>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B</a:t>
            </a:r>
            <a:r>
              <a:rPr lang="es-ES" sz="1600" dirty="0">
                <a:latin typeface="Calibri" panose="020F0502020204030204" pitchFamily="34" charset="0"/>
                <a:cs typeface="Calibri" panose="020F0502020204030204" pitchFamily="34" charset="0"/>
              </a:rPr>
              <a:t> es también conjunto.</a:t>
            </a:r>
          </a:p>
          <a:p>
            <a:endParaRPr lang="es-ES" sz="1600" b="1"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CONMUTATIVA</a:t>
            </a:r>
          </a:p>
          <a:p>
            <a:r>
              <a:rPr lang="es-ES" sz="1600" dirty="0">
                <a:latin typeface="Calibri" panose="020F0502020204030204" pitchFamily="34" charset="0"/>
                <a:cs typeface="Calibri" panose="020F0502020204030204" pitchFamily="34" charset="0"/>
              </a:rPr>
              <a:t>Si A y B son conjuntos entonces</a:t>
            </a:r>
            <a:r>
              <a:rPr lang="es-ES" sz="1600" b="1" dirty="0">
                <a:latin typeface="Calibri" panose="020F0502020204030204" pitchFamily="34" charset="0"/>
                <a:cs typeface="Calibri" panose="020F0502020204030204" pitchFamily="34" charset="0"/>
              </a:rPr>
              <a:t> 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B = B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A </a:t>
            </a:r>
            <a:endParaRPr lang="es-ES" sz="1600" dirty="0">
              <a:latin typeface="Calibri" panose="020F0502020204030204" pitchFamily="34" charset="0"/>
              <a:cs typeface="Calibri" panose="020F0502020204030204" pitchFamily="34" charset="0"/>
            </a:endParaRPr>
          </a:p>
          <a:p>
            <a:endParaRPr lang="es-ES" sz="1600" b="1"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ASOCIATIVA</a:t>
            </a:r>
          </a:p>
          <a:p>
            <a:r>
              <a:rPr lang="es-ES" sz="1600" dirty="0">
                <a:latin typeface="Calibri" panose="020F0502020204030204" pitchFamily="34" charset="0"/>
                <a:cs typeface="Calibri" panose="020F0502020204030204" pitchFamily="34" charset="0"/>
              </a:rPr>
              <a:t>Si A,B y C son conjuntos entonces (</a:t>
            </a:r>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B </a:t>
            </a:r>
            <a:r>
              <a:rPr lang="es-ES" sz="1600" dirty="0">
                <a:latin typeface="Calibri" panose="020F0502020204030204" pitchFamily="34" charset="0"/>
                <a:cs typeface="Calibri" panose="020F0502020204030204" pitchFamily="34" charset="0"/>
              </a:rPr>
              <a:t>)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C </a:t>
            </a:r>
            <a:r>
              <a:rPr lang="es-ES" sz="1600" dirty="0">
                <a:latin typeface="Calibri" panose="020F0502020204030204" pitchFamily="34" charset="0"/>
                <a:cs typeface="Calibri" panose="020F0502020204030204" pitchFamily="34" charset="0"/>
              </a:rPr>
              <a:t>= </a:t>
            </a:r>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(B</a:t>
            </a:r>
            <a:r>
              <a:rPr lang="hy-AM" sz="1600" b="1" dirty="0">
                <a:cs typeface="Calibri" panose="020F0502020204030204" pitchFamily="34" charset="0"/>
              </a:rPr>
              <a:t> Ո</a:t>
            </a:r>
            <a:r>
              <a:rPr lang="es-ES" sz="1600" b="1" dirty="0">
                <a:latin typeface="Calibri" panose="020F0502020204030204" pitchFamily="34" charset="0"/>
                <a:cs typeface="Calibri" panose="020F0502020204030204" pitchFamily="34" charset="0"/>
              </a:rPr>
              <a:t> C)</a:t>
            </a:r>
            <a:r>
              <a:rPr lang="es-ES" sz="1600" dirty="0">
                <a:latin typeface="Calibri" panose="020F0502020204030204" pitchFamily="34" charset="0"/>
                <a:cs typeface="Calibri" panose="020F0502020204030204" pitchFamily="34" charset="0"/>
              </a:rPr>
              <a:t> </a:t>
            </a:r>
          </a:p>
          <a:p>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68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PROPIEDADES DE LA INTERSECCION</a:t>
            </a:r>
            <a:endParaRPr lang="es-ES" sz="1800" dirty="0">
              <a:latin typeface="Calibri" panose="020F0502020204030204" pitchFamily="34" charset="0"/>
              <a:cs typeface="Calibri" panose="020F0502020204030204" pitchFamily="34" charset="0"/>
            </a:endParaRPr>
          </a:p>
        </p:txBody>
      </p:sp>
      <p:sp>
        <p:nvSpPr>
          <p:cNvPr id="9" name="CuadroTexto 2">
            <a:extLst>
              <a:ext uri="{FF2B5EF4-FFF2-40B4-BE49-F238E27FC236}">
                <a16:creationId xmlns:a16="http://schemas.microsoft.com/office/drawing/2014/main" id="{8C47A37E-73A4-4FEF-A853-AC533841E667}"/>
              </a:ext>
            </a:extLst>
          </p:cNvPr>
          <p:cNvSpPr txBox="1"/>
          <p:nvPr/>
        </p:nvSpPr>
        <p:spPr>
          <a:xfrm>
            <a:off x="578828" y="1707654"/>
            <a:ext cx="8025620" cy="2800767"/>
          </a:xfrm>
          <a:prstGeom prst="rect">
            <a:avLst/>
          </a:prstGeom>
          <a:noFill/>
        </p:spPr>
        <p:txBody>
          <a:bodyPr wrap="square" rtlCol="0">
            <a:spAutoFit/>
          </a:bodyPr>
          <a:lstStyle/>
          <a:p>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B) ⊆  A, (A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B) ⊆  B.</a:t>
            </a:r>
          </a:p>
          <a:p>
            <a:endParaRPr lang="es-ES" sz="1600" b="1"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A ⊆  B </a:t>
            </a:r>
            <a:r>
              <a:rPr lang="es-ES" sz="1600" dirty="0"/>
              <a:t>⇔ </a:t>
            </a:r>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B = A</a:t>
            </a:r>
          </a:p>
          <a:p>
            <a:endParaRPr lang="es-ES" sz="1600" b="1"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Si A ⊆  C </a:t>
            </a:r>
            <a:r>
              <a:rPr lang="es-ES" sz="1600" dirty="0"/>
              <a:t>∧ </a:t>
            </a:r>
            <a:r>
              <a:rPr lang="es-ES" sz="1600" b="1" dirty="0">
                <a:latin typeface="Calibri" panose="020F0502020204030204" pitchFamily="34" charset="0"/>
                <a:cs typeface="Calibri" panose="020F0502020204030204" pitchFamily="34" charset="0"/>
              </a:rPr>
              <a:t>B ⊆  C </a:t>
            </a:r>
            <a:r>
              <a:rPr lang="es-ES" sz="1600" dirty="0"/>
              <a:t>⇒ </a:t>
            </a:r>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B) ⊆  C</a:t>
            </a:r>
          </a:p>
          <a:p>
            <a:endParaRPr lang="es-ES" sz="1600" b="1"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A  = A (Propiedad </a:t>
            </a:r>
            <a:r>
              <a:rPr lang="es-ES" sz="1600" b="1" dirty="0" err="1">
                <a:latin typeface="Calibri" panose="020F0502020204030204" pitchFamily="34" charset="0"/>
                <a:cs typeface="Calibri" panose="020F0502020204030204" pitchFamily="34" charset="0"/>
              </a:rPr>
              <a:t>Idempotente</a:t>
            </a:r>
            <a:r>
              <a:rPr lang="es-ES" sz="1600" b="1" dirty="0">
                <a:latin typeface="Calibri" panose="020F0502020204030204" pitchFamily="34" charset="0"/>
                <a:cs typeface="Calibri" panose="020F0502020204030204" pitchFamily="34" charset="0"/>
              </a:rPr>
              <a:t>)</a:t>
            </a:r>
          </a:p>
          <a:p>
            <a:endParaRPr lang="es-ES" sz="1600" b="1"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U = A (U es el conjunto universal)</a:t>
            </a:r>
          </a:p>
          <a:p>
            <a:endParaRPr lang="es-ES" sz="1600" b="1"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a:t>
            </a:r>
            <a:r>
              <a:rPr lang="es-ES" sz="1600" b="1" dirty="0"/>
              <a:t>Ø 0 Ø </a:t>
            </a:r>
            <a:endParaRPr 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0377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PROPIEDADES CONJUNTAS UNION E INTERSECCION.</a:t>
            </a:r>
            <a:endParaRPr lang="es-ES" sz="1800" dirty="0">
              <a:latin typeface="Calibri" panose="020F0502020204030204" pitchFamily="34" charset="0"/>
              <a:cs typeface="Calibri" panose="020F0502020204030204" pitchFamily="34" charset="0"/>
            </a:endParaRPr>
          </a:p>
        </p:txBody>
      </p:sp>
      <p:sp>
        <p:nvSpPr>
          <p:cNvPr id="9" name="CuadroTexto 2">
            <a:extLst>
              <a:ext uri="{FF2B5EF4-FFF2-40B4-BE49-F238E27FC236}">
                <a16:creationId xmlns:a16="http://schemas.microsoft.com/office/drawing/2014/main" id="{8C47A37E-73A4-4FEF-A853-AC533841E667}"/>
              </a:ext>
            </a:extLst>
          </p:cNvPr>
          <p:cNvSpPr txBox="1"/>
          <p:nvPr/>
        </p:nvSpPr>
        <p:spPr>
          <a:xfrm>
            <a:off x="578828" y="1707654"/>
            <a:ext cx="8025620" cy="1077218"/>
          </a:xfrm>
          <a:prstGeom prst="rect">
            <a:avLst/>
          </a:prstGeom>
          <a:noFill/>
        </p:spPr>
        <p:txBody>
          <a:bodyPr wrap="square" rtlCol="0">
            <a:spAutoFit/>
          </a:bodyPr>
          <a:lstStyle/>
          <a:p>
            <a:r>
              <a:rPr lang="es-ES" sz="1600" b="1" dirty="0">
                <a:latin typeface="Calibri" panose="020F0502020204030204" pitchFamily="34" charset="0"/>
                <a:cs typeface="Calibri" panose="020F0502020204030204" pitchFamily="34" charset="0"/>
              </a:rPr>
              <a:t>A </a:t>
            </a:r>
            <a:r>
              <a:rPr lang="es-ES" sz="1600" b="1" dirty="0"/>
              <a:t>∪</a:t>
            </a:r>
            <a:r>
              <a:rPr lang="es-ES" sz="1600" b="1" dirty="0">
                <a:latin typeface="Calibri" panose="020F0502020204030204" pitchFamily="34" charset="0"/>
                <a:cs typeface="Calibri" panose="020F0502020204030204" pitchFamily="34" charset="0"/>
              </a:rPr>
              <a:t> (B </a:t>
            </a:r>
            <a:r>
              <a:rPr lang="hy-AM" sz="1600" b="1" dirty="0">
                <a:cs typeface="Calibri" panose="020F0502020204030204" pitchFamily="34" charset="0"/>
              </a:rPr>
              <a:t>Ո</a:t>
            </a:r>
            <a:r>
              <a:rPr lang="es-ES" sz="1600" b="1" dirty="0">
                <a:cs typeface="Calibri" panose="020F0502020204030204" pitchFamily="34" charset="0"/>
              </a:rPr>
              <a:t> C</a:t>
            </a:r>
            <a:r>
              <a:rPr lang="es-ES" sz="1600" b="1" dirty="0">
                <a:latin typeface="Calibri" panose="020F0502020204030204" pitchFamily="34" charset="0"/>
                <a:cs typeface="Calibri" panose="020F0502020204030204" pitchFamily="34" charset="0"/>
              </a:rPr>
              <a:t>) = (A </a:t>
            </a:r>
            <a:r>
              <a:rPr lang="es-ES" sz="1600" b="1" dirty="0"/>
              <a:t>∪</a:t>
            </a:r>
            <a:r>
              <a:rPr lang="es-ES" sz="1600" b="1" dirty="0">
                <a:latin typeface="Calibri" panose="020F0502020204030204" pitchFamily="34" charset="0"/>
                <a:cs typeface="Calibri" panose="020F0502020204030204" pitchFamily="34" charset="0"/>
              </a:rPr>
              <a:t> B) </a:t>
            </a:r>
            <a:r>
              <a:rPr lang="hy-AM" sz="1600" b="1" dirty="0">
                <a:cs typeface="Calibri" panose="020F0502020204030204" pitchFamily="34" charset="0"/>
              </a:rPr>
              <a:t>Ո</a:t>
            </a:r>
            <a:r>
              <a:rPr lang="es-ES" sz="1600" b="1" dirty="0">
                <a:cs typeface="Calibri" panose="020F0502020204030204" pitchFamily="34" charset="0"/>
              </a:rPr>
              <a:t> (</a:t>
            </a:r>
            <a:r>
              <a:rPr lang="es-ES" sz="1600" b="1" dirty="0">
                <a:latin typeface="Calibri" panose="020F0502020204030204" pitchFamily="34" charset="0"/>
                <a:cs typeface="Calibri" panose="020F0502020204030204" pitchFamily="34" charset="0"/>
              </a:rPr>
              <a:t>A </a:t>
            </a:r>
            <a:r>
              <a:rPr lang="es-ES" sz="1600" b="1" dirty="0"/>
              <a:t>∪ C</a:t>
            </a:r>
            <a:r>
              <a:rPr lang="es-ES" sz="1600" b="1" dirty="0">
                <a:cs typeface="Calibri" panose="020F0502020204030204" pitchFamily="34" charset="0"/>
              </a:rPr>
              <a:t>)  (Figura a)</a:t>
            </a:r>
            <a:endParaRPr lang="es-ES" sz="1600" dirty="0">
              <a:latin typeface="Calibri" panose="020F0502020204030204" pitchFamily="34" charset="0"/>
              <a:cs typeface="Calibri" panose="020F0502020204030204" pitchFamily="34" charset="0"/>
            </a:endParaRPr>
          </a:p>
          <a:p>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 </a:t>
            </a:r>
            <a:r>
              <a:rPr lang="es-ES" sz="1600" b="1" dirty="0">
                <a:latin typeface="Calibri" panose="020F0502020204030204" pitchFamily="34" charset="0"/>
                <a:cs typeface="Calibri" panose="020F0502020204030204" pitchFamily="34" charset="0"/>
              </a:rPr>
              <a:t>(B </a:t>
            </a:r>
            <a:r>
              <a:rPr lang="es-ES" sz="1600" b="1" dirty="0"/>
              <a:t>∪</a:t>
            </a:r>
            <a:r>
              <a:rPr lang="es-ES" sz="1600" b="1" dirty="0">
                <a:cs typeface="Calibri" panose="020F0502020204030204" pitchFamily="34" charset="0"/>
              </a:rPr>
              <a:t> C</a:t>
            </a:r>
            <a:r>
              <a:rPr lang="es-ES" sz="1600" b="1" dirty="0">
                <a:latin typeface="Calibri" panose="020F0502020204030204" pitchFamily="34" charset="0"/>
                <a:cs typeface="Calibri" panose="020F0502020204030204" pitchFamily="34" charset="0"/>
              </a:rPr>
              <a:t>) = (A </a:t>
            </a:r>
            <a:r>
              <a:rPr lang="hy-AM" sz="1600" b="1" dirty="0">
                <a:cs typeface="Calibri" panose="020F0502020204030204" pitchFamily="34" charset="0"/>
              </a:rPr>
              <a:t>Ո</a:t>
            </a:r>
            <a:r>
              <a:rPr lang="es-ES" sz="1600" b="1" dirty="0">
                <a:latin typeface="Calibri" panose="020F0502020204030204" pitchFamily="34" charset="0"/>
                <a:cs typeface="Calibri" panose="020F0502020204030204" pitchFamily="34" charset="0"/>
              </a:rPr>
              <a:t> B) </a:t>
            </a:r>
            <a:r>
              <a:rPr lang="es-ES" sz="1600" b="1" dirty="0"/>
              <a:t>∪</a:t>
            </a:r>
            <a:r>
              <a:rPr lang="es-ES" sz="1600" b="1" dirty="0">
                <a:cs typeface="Calibri" panose="020F0502020204030204" pitchFamily="34" charset="0"/>
              </a:rPr>
              <a:t> (</a:t>
            </a:r>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t> C</a:t>
            </a:r>
            <a:r>
              <a:rPr lang="es-ES" sz="1600" b="1" dirty="0">
                <a:cs typeface="Calibri" panose="020F0502020204030204" pitchFamily="34" charset="0"/>
              </a:rPr>
              <a:t>)  (Figura b)</a:t>
            </a:r>
          </a:p>
          <a:p>
            <a:r>
              <a:rPr lang="es-ES" sz="1600" b="1" dirty="0">
                <a:latin typeface="Calibri" panose="020F0502020204030204" pitchFamily="34" charset="0"/>
                <a:cs typeface="Calibri" panose="020F0502020204030204" pitchFamily="34" charset="0"/>
              </a:rPr>
              <a:t>A </a:t>
            </a:r>
            <a:r>
              <a:rPr lang="es-ES" sz="1600" b="1" dirty="0"/>
              <a:t>∪ A</a:t>
            </a:r>
            <a:r>
              <a:rPr lang="es-ES" sz="1600" b="1" baseline="30000" dirty="0"/>
              <a:t>c</a:t>
            </a:r>
            <a:r>
              <a:rPr lang="es-ES" sz="1600" b="1" dirty="0"/>
              <a:t> = </a:t>
            </a:r>
            <a:r>
              <a:rPr lang="es-ES" sz="1600" b="1" dirty="0">
                <a:latin typeface="Calibri" panose="020F0502020204030204" pitchFamily="34" charset="0"/>
                <a:cs typeface="Calibri" panose="020F0502020204030204" pitchFamily="34" charset="0"/>
              </a:rPr>
              <a:t>U</a:t>
            </a:r>
          </a:p>
          <a:p>
            <a:r>
              <a:rPr lang="es-ES" sz="1600" b="1" dirty="0">
                <a:latin typeface="Calibri" panose="020F0502020204030204" pitchFamily="34" charset="0"/>
                <a:cs typeface="Calibri" panose="020F0502020204030204" pitchFamily="34" charset="0"/>
              </a:rPr>
              <a:t>A </a:t>
            </a:r>
            <a:r>
              <a:rPr lang="hy-AM" sz="1600" b="1" dirty="0">
                <a:cs typeface="Calibri" panose="020F0502020204030204" pitchFamily="34" charset="0"/>
              </a:rPr>
              <a:t>Ո</a:t>
            </a:r>
            <a:r>
              <a:rPr lang="es-ES" sz="1600" b="1" dirty="0"/>
              <a:t> A</a:t>
            </a:r>
            <a:r>
              <a:rPr lang="es-ES" sz="1600" b="1" baseline="30000" dirty="0"/>
              <a:t>c</a:t>
            </a:r>
            <a:r>
              <a:rPr lang="es-ES" sz="1600" b="1" dirty="0"/>
              <a:t> = Ø</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840" y="2499742"/>
            <a:ext cx="21907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2427733"/>
            <a:ext cx="21336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70221" y="4518124"/>
            <a:ext cx="889987" cy="307777"/>
          </a:xfrm>
          <a:prstGeom prst="rect">
            <a:avLst/>
          </a:prstGeom>
          <a:noFill/>
        </p:spPr>
        <p:txBody>
          <a:bodyPr wrap="none" rtlCol="0">
            <a:spAutoFit/>
          </a:bodyPr>
          <a:lstStyle/>
          <a:p>
            <a:r>
              <a:rPr lang="es-ES" dirty="0"/>
              <a:t>Figura a.</a:t>
            </a:r>
          </a:p>
        </p:txBody>
      </p:sp>
      <p:sp>
        <p:nvSpPr>
          <p:cNvPr id="11" name="TextBox 10"/>
          <p:cNvSpPr txBox="1"/>
          <p:nvPr/>
        </p:nvSpPr>
        <p:spPr>
          <a:xfrm>
            <a:off x="6994006" y="4436972"/>
            <a:ext cx="889987" cy="307777"/>
          </a:xfrm>
          <a:prstGeom prst="rect">
            <a:avLst/>
          </a:prstGeom>
          <a:noFill/>
        </p:spPr>
        <p:txBody>
          <a:bodyPr wrap="none" rtlCol="0">
            <a:spAutoFit/>
          </a:bodyPr>
          <a:lstStyle/>
          <a:p>
            <a:r>
              <a:rPr lang="es-ES" dirty="0"/>
              <a:t>Figura b.</a:t>
            </a:r>
          </a:p>
        </p:txBody>
      </p:sp>
    </p:spTree>
    <p:extLst>
      <p:ext uri="{BB962C8B-B14F-4D97-AF65-F5344CB8AC3E}">
        <p14:creationId xmlns:p14="http://schemas.microsoft.com/office/powerpoint/2010/main" val="3028351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DIFERENCIA</a:t>
            </a:r>
            <a:endParaRPr lang="es-ES" sz="1800"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78828" y="1394382"/>
            <a:ext cx="8241644" cy="58477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Sean </a:t>
            </a:r>
            <a:r>
              <a:rPr lang="es-ES" sz="1600" b="1" dirty="0">
                <a:latin typeface="Arial" panose="020B0604020202020204" pitchFamily="34" charset="0"/>
                <a:cs typeface="Arial" panose="020B0604020202020204" pitchFamily="34" charset="0"/>
              </a:rPr>
              <a:t>A</a:t>
            </a:r>
            <a:r>
              <a:rPr lang="es-ES" sz="1600" dirty="0">
                <a:latin typeface="Arial" panose="020B0604020202020204" pitchFamily="34" charset="0"/>
                <a:cs typeface="Arial" panose="020B0604020202020204" pitchFamily="34" charset="0"/>
              </a:rPr>
              <a:t> y </a:t>
            </a:r>
            <a:r>
              <a:rPr lang="es-ES" sz="1600" b="1" dirty="0">
                <a:latin typeface="Arial" panose="020B0604020202020204" pitchFamily="34" charset="0"/>
                <a:cs typeface="Arial" panose="020B0604020202020204" pitchFamily="34" charset="0"/>
              </a:rPr>
              <a:t>B</a:t>
            </a:r>
            <a:r>
              <a:rPr lang="es-ES" sz="1600" dirty="0">
                <a:latin typeface="Arial" panose="020B0604020202020204" pitchFamily="34" charset="0"/>
                <a:cs typeface="Arial" panose="020B0604020202020204" pitchFamily="34" charset="0"/>
              </a:rPr>
              <a:t> dos conjuntos cualesquiera, decimos </a:t>
            </a:r>
            <a:r>
              <a:rPr lang="es-ES" sz="1600" b="1" dirty="0">
                <a:latin typeface="Arial" panose="020B0604020202020204" pitchFamily="34" charset="0"/>
                <a:cs typeface="Arial" panose="020B0604020202020204" pitchFamily="34" charset="0"/>
              </a:rPr>
              <a:t>“A menos B” </a:t>
            </a:r>
            <a:r>
              <a:rPr lang="es-ES" sz="1600" dirty="0">
                <a:latin typeface="Arial" panose="020B0604020202020204" pitchFamily="34" charset="0"/>
                <a:cs typeface="Arial" panose="020B0604020202020204" pitchFamily="34" charset="0"/>
              </a:rPr>
              <a:t>y lo escribimos </a:t>
            </a:r>
            <a:r>
              <a:rPr lang="es-ES" sz="1600" b="1" dirty="0">
                <a:latin typeface="Arial" panose="020B0604020202020204" pitchFamily="34" charset="0"/>
                <a:cs typeface="Arial" panose="020B0604020202020204" pitchFamily="34" charset="0"/>
              </a:rPr>
              <a:t>A - B</a:t>
            </a:r>
            <a:r>
              <a:rPr lang="es-ES" sz="1600" dirty="0">
                <a:latin typeface="Arial" panose="020B0604020202020204" pitchFamily="34" charset="0"/>
                <a:cs typeface="Arial" panose="020B0604020202020204" pitchFamily="34" charset="0"/>
              </a:rPr>
              <a:t>      </a:t>
            </a:r>
          </a:p>
          <a:p>
            <a:pPr algn="just"/>
            <a:r>
              <a:rPr lang="es-ES" sz="1600" dirty="0">
                <a:latin typeface="Arial" panose="020B0604020202020204" pitchFamily="34" charset="0"/>
                <a:cs typeface="Arial" panose="020B0604020202020204" pitchFamily="34" charset="0"/>
              </a:rPr>
              <a:t>al conjunto cuyos elementos pertenecen al conjunto </a:t>
            </a:r>
            <a:r>
              <a:rPr lang="es-ES" sz="1600" b="1" dirty="0">
                <a:latin typeface="Arial" panose="020B0604020202020204" pitchFamily="34" charset="0"/>
                <a:cs typeface="Arial" panose="020B0604020202020204" pitchFamily="34" charset="0"/>
              </a:rPr>
              <a:t>A</a:t>
            </a:r>
            <a:r>
              <a:rPr lang="es-ES" sz="1600" dirty="0">
                <a:latin typeface="Arial" panose="020B0604020202020204" pitchFamily="34" charset="0"/>
                <a:cs typeface="Arial" panose="020B0604020202020204" pitchFamily="34" charset="0"/>
              </a:rPr>
              <a:t> y </a:t>
            </a:r>
            <a:r>
              <a:rPr lang="es-ES" sz="1600" b="1" dirty="0">
                <a:latin typeface="Arial" panose="020B0604020202020204" pitchFamily="34" charset="0"/>
                <a:cs typeface="Arial" panose="020B0604020202020204" pitchFamily="34" charset="0"/>
              </a:rPr>
              <a:t>NO</a:t>
            </a:r>
            <a:r>
              <a:rPr lang="es-ES" sz="1600" dirty="0">
                <a:latin typeface="Arial" panose="020B0604020202020204" pitchFamily="34" charset="0"/>
                <a:cs typeface="Arial" panose="020B0604020202020204" pitchFamily="34" charset="0"/>
              </a:rPr>
              <a:t> pertenecen al conjunto </a:t>
            </a:r>
            <a:r>
              <a:rPr lang="es-ES" sz="1600" b="1" dirty="0">
                <a:latin typeface="Arial" panose="020B0604020202020204" pitchFamily="34" charset="0"/>
                <a:cs typeface="Arial" panose="020B0604020202020204" pitchFamily="34" charset="0"/>
              </a:rPr>
              <a:t>B</a:t>
            </a:r>
            <a:r>
              <a:rPr lang="es-ES" sz="1600" dirty="0">
                <a:latin typeface="Arial" panose="020B0604020202020204" pitchFamily="34" charset="0"/>
                <a:cs typeface="Arial" panose="020B0604020202020204" pitchFamily="34" charset="0"/>
              </a:rPr>
              <a:t>.</a:t>
            </a:r>
            <a:endParaRPr lang="es-ES" sz="1600" b="1" dirty="0">
              <a:latin typeface="Arial" panose="020B0604020202020204" pitchFamily="34" charset="0"/>
              <a:cs typeface="Arial" panose="020B0604020202020204" pitchFamily="34" charset="0"/>
            </a:endParaRP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283718"/>
            <a:ext cx="3058888"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40304" y="3082193"/>
            <a:ext cx="3400290" cy="461665"/>
          </a:xfrm>
          <a:prstGeom prst="rect">
            <a:avLst/>
          </a:prstGeom>
          <a:noFill/>
        </p:spPr>
        <p:txBody>
          <a:bodyPr wrap="none" rtlCol="0">
            <a:spAutoFit/>
          </a:bodyPr>
          <a:lstStyle/>
          <a:p>
            <a:r>
              <a:rPr lang="es-ES" sz="2400" b="1" dirty="0">
                <a:latin typeface="Calibri" panose="020F0502020204030204" pitchFamily="34" charset="0"/>
                <a:cs typeface="Calibri" panose="020F0502020204030204" pitchFamily="34" charset="0"/>
              </a:rPr>
              <a:t>A </a:t>
            </a:r>
            <a:r>
              <a:rPr lang="es-ES" sz="2400" b="1" dirty="0">
                <a:cs typeface="Calibri" panose="020F0502020204030204" pitchFamily="34" charset="0"/>
              </a:rPr>
              <a:t>-</a:t>
            </a:r>
            <a:r>
              <a:rPr lang="es-ES" sz="2400" b="1" dirty="0">
                <a:latin typeface="Calibri" panose="020F0502020204030204" pitchFamily="34" charset="0"/>
                <a:cs typeface="Calibri" panose="020F0502020204030204" pitchFamily="34" charset="0"/>
              </a:rPr>
              <a:t> B = { x / x </a:t>
            </a:r>
            <a:r>
              <a:rPr lang="el-GR" sz="2400" dirty="0">
                <a:latin typeface="Calibri" panose="020F0502020204030204" pitchFamily="34" charset="0"/>
                <a:cs typeface="Calibri" panose="020F0502020204030204" pitchFamily="34" charset="0"/>
              </a:rPr>
              <a:t>ϵ </a:t>
            </a:r>
            <a:r>
              <a:rPr lang="es-ES" sz="2400" b="1" dirty="0">
                <a:latin typeface="Calibri" panose="020F0502020204030204" pitchFamily="34" charset="0"/>
                <a:cs typeface="Calibri" panose="020F0502020204030204" pitchFamily="34" charset="0"/>
              </a:rPr>
              <a:t>A ∧ x </a:t>
            </a:r>
            <a:r>
              <a:rPr lang="es-ES" sz="2400" dirty="0">
                <a:latin typeface="Calibri" panose="020F0502020204030204" pitchFamily="34" charset="0"/>
                <a:cs typeface="Calibri" panose="020F0502020204030204" pitchFamily="34" charset="0"/>
              </a:rPr>
              <a:t>∉</a:t>
            </a:r>
            <a:r>
              <a:rPr lang="es-ES" sz="2400" b="1" dirty="0">
                <a:latin typeface="Calibri" panose="020F0502020204030204" pitchFamily="34" charset="0"/>
                <a:cs typeface="Calibri" panose="020F0502020204030204" pitchFamily="34" charset="0"/>
              </a:rPr>
              <a:t> B}</a:t>
            </a:r>
            <a:r>
              <a:rPr lang="es-ES"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77253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DIFERENCIA SIMETRICA ( </a:t>
            </a:r>
            <a:r>
              <a:rPr lang="el-GR" sz="1800" b="1" dirty="0">
                <a:latin typeface="Calibri" panose="020F0502020204030204" pitchFamily="34" charset="0"/>
                <a:cs typeface="Calibri" panose="020F0502020204030204" pitchFamily="34" charset="0"/>
              </a:rPr>
              <a:t>Δ</a:t>
            </a:r>
            <a:r>
              <a:rPr lang="es-CL" sz="1800" b="1" dirty="0">
                <a:latin typeface="Calibri" panose="020F0502020204030204" pitchFamily="34" charset="0"/>
                <a:cs typeface="Calibri" panose="020F0502020204030204" pitchFamily="34" charset="0"/>
              </a:rPr>
              <a:t> )</a:t>
            </a:r>
            <a:endParaRPr lang="es-ES" sz="1800" dirty="0">
              <a:latin typeface="Calibri" panose="020F0502020204030204" pitchFamily="34" charset="0"/>
              <a:cs typeface="Calibri" panose="020F0502020204030204" pitchFamily="34" charset="0"/>
            </a:endParaRPr>
          </a:p>
        </p:txBody>
      </p:sp>
      <p:sp>
        <p:nvSpPr>
          <p:cNvPr id="9" name="CuadroTexto 2">
            <a:extLst>
              <a:ext uri="{FF2B5EF4-FFF2-40B4-BE49-F238E27FC236}">
                <a16:creationId xmlns:a16="http://schemas.microsoft.com/office/drawing/2014/main" id="{8C47A37E-73A4-4FEF-A853-AC533841E667}"/>
              </a:ext>
            </a:extLst>
          </p:cNvPr>
          <p:cNvSpPr txBox="1"/>
          <p:nvPr/>
        </p:nvSpPr>
        <p:spPr>
          <a:xfrm>
            <a:off x="578828" y="1563638"/>
            <a:ext cx="8025620" cy="646331"/>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Sean </a:t>
            </a:r>
            <a:r>
              <a:rPr lang="es-ES" sz="1600" b="1" dirty="0">
                <a:latin typeface="Calibri" panose="020F0502020204030204" pitchFamily="34" charset="0"/>
                <a:cs typeface="Calibri" panose="020F0502020204030204" pitchFamily="34" charset="0"/>
              </a:rPr>
              <a:t>A</a:t>
            </a:r>
            <a:r>
              <a:rPr lang="es-ES" sz="1600" dirty="0">
                <a:latin typeface="Calibri" panose="020F0502020204030204" pitchFamily="34" charset="0"/>
                <a:cs typeface="Calibri" panose="020F0502020204030204" pitchFamily="34" charset="0"/>
              </a:rPr>
              <a:t> y </a:t>
            </a:r>
            <a:r>
              <a:rPr lang="es-ES" sz="1600" b="1" dirty="0">
                <a:latin typeface="Calibri" panose="020F0502020204030204" pitchFamily="34" charset="0"/>
                <a:cs typeface="Calibri" panose="020F0502020204030204" pitchFamily="34" charset="0"/>
              </a:rPr>
              <a:t>B</a:t>
            </a:r>
            <a:r>
              <a:rPr lang="es-ES" sz="1600" dirty="0">
                <a:latin typeface="Calibri" panose="020F0502020204030204" pitchFamily="34" charset="0"/>
                <a:cs typeface="Calibri" panose="020F0502020204030204" pitchFamily="34" charset="0"/>
              </a:rPr>
              <a:t> dos conjuntos cualesquiera, decimos </a:t>
            </a:r>
            <a:r>
              <a:rPr lang="es-ES" sz="1600" b="1" dirty="0">
                <a:latin typeface="Calibri" panose="020F0502020204030204" pitchFamily="34" charset="0"/>
                <a:cs typeface="Calibri" panose="020F0502020204030204" pitchFamily="34" charset="0"/>
              </a:rPr>
              <a:t>“A menos B” </a:t>
            </a:r>
            <a:r>
              <a:rPr lang="es-ES" sz="1600" dirty="0">
                <a:latin typeface="Calibri" panose="020F0502020204030204" pitchFamily="34" charset="0"/>
                <a:cs typeface="Calibri" panose="020F0502020204030204" pitchFamily="34" charset="0"/>
              </a:rPr>
              <a:t>y lo escribimos  </a:t>
            </a:r>
            <a:r>
              <a:rPr lang="es-ES" sz="2000" b="1" dirty="0">
                <a:latin typeface="Calibri" panose="020F0502020204030204" pitchFamily="34" charset="0"/>
                <a:cs typeface="Calibri" panose="020F0502020204030204" pitchFamily="34" charset="0"/>
              </a:rPr>
              <a:t>A </a:t>
            </a:r>
            <a:r>
              <a:rPr lang="el-GR" sz="2000" b="1" dirty="0">
                <a:latin typeface="Calibri" panose="020F0502020204030204" pitchFamily="34" charset="0"/>
                <a:cs typeface="Calibri" panose="020F0502020204030204" pitchFamily="34" charset="0"/>
              </a:rPr>
              <a:t>Δ</a:t>
            </a:r>
            <a:r>
              <a:rPr lang="es-ES" sz="2000" b="1" dirty="0">
                <a:latin typeface="Calibri" panose="020F0502020204030204" pitchFamily="34" charset="0"/>
                <a:cs typeface="Calibri" panose="020F0502020204030204" pitchFamily="34" charset="0"/>
              </a:rPr>
              <a:t> B</a:t>
            </a:r>
            <a:r>
              <a:rPr lang="es-ES" sz="1600" dirty="0">
                <a:latin typeface="Calibri" panose="020F0502020204030204" pitchFamily="34" charset="0"/>
                <a:cs typeface="Calibri" panose="020F0502020204030204" pitchFamily="34" charset="0"/>
              </a:rPr>
              <a:t> al conjunto cuyos elementos son los no comunes a los conjuntos </a:t>
            </a:r>
            <a:r>
              <a:rPr lang="es-ES" sz="1600" b="1" dirty="0">
                <a:latin typeface="Calibri" panose="020F0502020204030204" pitchFamily="34" charset="0"/>
                <a:cs typeface="Calibri" panose="020F0502020204030204" pitchFamily="34" charset="0"/>
              </a:rPr>
              <a:t>A</a:t>
            </a:r>
            <a:r>
              <a:rPr lang="es-ES" sz="1600" dirty="0">
                <a:latin typeface="Calibri" panose="020F0502020204030204" pitchFamily="34" charset="0"/>
                <a:cs typeface="Calibri" panose="020F0502020204030204" pitchFamily="34" charset="0"/>
              </a:rPr>
              <a:t> y </a:t>
            </a:r>
            <a:r>
              <a:rPr lang="es-ES" sz="1600" b="1" dirty="0">
                <a:latin typeface="Calibri" panose="020F0502020204030204" pitchFamily="34" charset="0"/>
                <a:cs typeface="Calibri" panose="020F0502020204030204" pitchFamily="34" charset="0"/>
              </a:rPr>
              <a:t>B</a:t>
            </a:r>
            <a:r>
              <a:rPr lang="es-ES" sz="1600" dirty="0">
                <a:latin typeface="Calibri" panose="020F0502020204030204" pitchFamily="34" charset="0"/>
                <a:cs typeface="Calibri" panose="020F0502020204030204" pitchFamily="34" charset="0"/>
              </a:rPr>
              <a:t>.</a:t>
            </a:r>
            <a:endParaRPr lang="es-ES" sz="1600" b="1" dirty="0">
              <a:latin typeface="Calibri" panose="020F0502020204030204" pitchFamily="34" charset="0"/>
              <a:cs typeface="Calibri" panose="020F0502020204030204" pitchFamily="34" charset="0"/>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635" y="2734518"/>
            <a:ext cx="2441506" cy="2008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78828" y="3363838"/>
            <a:ext cx="5735866" cy="461665"/>
          </a:xfrm>
          <a:prstGeom prst="rect">
            <a:avLst/>
          </a:prstGeom>
          <a:noFill/>
        </p:spPr>
        <p:txBody>
          <a:bodyPr wrap="none" rtlCol="0">
            <a:spAutoFit/>
          </a:bodyPr>
          <a:lstStyle/>
          <a:p>
            <a:r>
              <a:rPr lang="es-ES" sz="2400" b="1" dirty="0">
                <a:latin typeface="Calibri" panose="020F0502020204030204" pitchFamily="34" charset="0"/>
                <a:cs typeface="Calibri" panose="020F0502020204030204" pitchFamily="34" charset="0"/>
              </a:rPr>
              <a:t>A </a:t>
            </a:r>
            <a:r>
              <a:rPr lang="el-GR" sz="2400" b="1" dirty="0">
                <a:latin typeface="Calibri" panose="020F0502020204030204" pitchFamily="34" charset="0"/>
                <a:cs typeface="Calibri" panose="020F0502020204030204" pitchFamily="34" charset="0"/>
              </a:rPr>
              <a:t>Δ</a:t>
            </a:r>
            <a:r>
              <a:rPr lang="es-ES" sz="2400" b="1" dirty="0">
                <a:latin typeface="Calibri" panose="020F0502020204030204" pitchFamily="34" charset="0"/>
                <a:cs typeface="Calibri" panose="020F0502020204030204" pitchFamily="34" charset="0"/>
              </a:rPr>
              <a:t> B = { x / x </a:t>
            </a:r>
            <a:r>
              <a:rPr lang="el-GR" sz="2400" dirty="0">
                <a:latin typeface="Calibri" panose="020F0502020204030204" pitchFamily="34" charset="0"/>
                <a:cs typeface="Calibri" panose="020F0502020204030204" pitchFamily="34" charset="0"/>
              </a:rPr>
              <a:t>ϵ </a:t>
            </a:r>
            <a:r>
              <a:rPr lang="es-ES" sz="2400" b="1" dirty="0">
                <a:latin typeface="Calibri" panose="020F0502020204030204" pitchFamily="34" charset="0"/>
                <a:cs typeface="Calibri" panose="020F0502020204030204" pitchFamily="34" charset="0"/>
              </a:rPr>
              <a:t>A ∧ x </a:t>
            </a:r>
            <a:r>
              <a:rPr lang="es-ES" sz="2400" dirty="0">
                <a:latin typeface="Calibri" panose="020F0502020204030204" pitchFamily="34" charset="0"/>
                <a:cs typeface="Calibri" panose="020F0502020204030204" pitchFamily="34" charset="0"/>
              </a:rPr>
              <a:t>∉</a:t>
            </a:r>
            <a:r>
              <a:rPr lang="es-ES" sz="2400" b="1" dirty="0">
                <a:latin typeface="Calibri" panose="020F0502020204030204" pitchFamily="34" charset="0"/>
                <a:cs typeface="Calibri" panose="020F0502020204030204" pitchFamily="34" charset="0"/>
              </a:rPr>
              <a:t> B    v   x </a:t>
            </a:r>
            <a:r>
              <a:rPr lang="es-ES" sz="2400" dirty="0">
                <a:latin typeface="Calibri" panose="020F0502020204030204" pitchFamily="34" charset="0"/>
                <a:cs typeface="Calibri" panose="020F0502020204030204" pitchFamily="34" charset="0"/>
              </a:rPr>
              <a:t>∉</a:t>
            </a:r>
            <a:r>
              <a:rPr lang="el-GR" sz="2400" dirty="0">
                <a:latin typeface="Calibri" panose="020F0502020204030204" pitchFamily="34" charset="0"/>
                <a:cs typeface="Calibri" panose="020F0502020204030204" pitchFamily="34" charset="0"/>
              </a:rPr>
              <a:t> </a:t>
            </a:r>
            <a:r>
              <a:rPr lang="es-ES" sz="2400" b="1" dirty="0">
                <a:latin typeface="Calibri" panose="020F0502020204030204" pitchFamily="34" charset="0"/>
                <a:cs typeface="Calibri" panose="020F0502020204030204" pitchFamily="34" charset="0"/>
              </a:rPr>
              <a:t>A ∧ x </a:t>
            </a:r>
            <a:r>
              <a:rPr lang="el-GR" sz="2400" dirty="0">
                <a:latin typeface="Calibri" panose="020F0502020204030204" pitchFamily="34" charset="0"/>
                <a:cs typeface="Calibri" panose="020F0502020204030204" pitchFamily="34" charset="0"/>
              </a:rPr>
              <a:t>ϵ</a:t>
            </a:r>
            <a:r>
              <a:rPr lang="es-ES" sz="2400" b="1" dirty="0">
                <a:latin typeface="Calibri" panose="020F0502020204030204" pitchFamily="34" charset="0"/>
                <a:cs typeface="Calibri" panose="020F0502020204030204" pitchFamily="34" charset="0"/>
              </a:rPr>
              <a:t> B }</a:t>
            </a:r>
            <a:r>
              <a:rPr lang="es-ES" sz="2400" dirty="0">
                <a:latin typeface="Calibri" panose="020F0502020204030204" pitchFamily="34" charset="0"/>
                <a:cs typeface="Calibri" panose="020F0502020204030204" pitchFamily="34" charset="0"/>
              </a:rPr>
              <a:t> </a:t>
            </a:r>
          </a:p>
        </p:txBody>
      </p:sp>
      <p:sp>
        <p:nvSpPr>
          <p:cNvPr id="11" name="TextBox 10"/>
          <p:cNvSpPr txBox="1"/>
          <p:nvPr/>
        </p:nvSpPr>
        <p:spPr>
          <a:xfrm>
            <a:off x="578828" y="2412925"/>
            <a:ext cx="3057247" cy="461665"/>
          </a:xfrm>
          <a:prstGeom prst="rect">
            <a:avLst/>
          </a:prstGeom>
          <a:noFill/>
        </p:spPr>
        <p:txBody>
          <a:bodyPr wrap="none" rtlCol="0">
            <a:spAutoFit/>
          </a:bodyPr>
          <a:lstStyle/>
          <a:p>
            <a:r>
              <a:rPr lang="es-ES" sz="2400" b="1" dirty="0">
                <a:latin typeface="Calibri" panose="020F0502020204030204" pitchFamily="34" charset="0"/>
                <a:cs typeface="Calibri" panose="020F0502020204030204" pitchFamily="34" charset="0"/>
              </a:rPr>
              <a:t>A </a:t>
            </a:r>
            <a:r>
              <a:rPr lang="el-GR" sz="2400" b="1" dirty="0">
                <a:latin typeface="Calibri" panose="020F0502020204030204" pitchFamily="34" charset="0"/>
                <a:cs typeface="Calibri" panose="020F0502020204030204" pitchFamily="34" charset="0"/>
              </a:rPr>
              <a:t>Δ</a:t>
            </a:r>
            <a:r>
              <a:rPr lang="es-ES" sz="2400" b="1" dirty="0">
                <a:latin typeface="Calibri" panose="020F0502020204030204" pitchFamily="34" charset="0"/>
                <a:cs typeface="Calibri" panose="020F0502020204030204" pitchFamily="34" charset="0"/>
              </a:rPr>
              <a:t> B = (A - B) U (B - A)</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515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Lo que veremos</a:t>
            </a:r>
          </a:p>
        </p:txBody>
      </p:sp>
      <p:sp>
        <p:nvSpPr>
          <p:cNvPr id="135" name="Shape 135"/>
          <p:cNvSpPr txBox="1">
            <a:spLocks noGrp="1"/>
          </p:cNvSpPr>
          <p:nvPr>
            <p:ph type="body" idx="1"/>
          </p:nvPr>
        </p:nvSpPr>
        <p:spPr>
          <a:xfrm>
            <a:off x="544470" y="1419622"/>
            <a:ext cx="7704856" cy="3384376"/>
          </a:xfrm>
          <a:prstGeom prst="rect">
            <a:avLst/>
          </a:prstGeom>
        </p:spPr>
        <p:txBody>
          <a:bodyPr wrap="square" lIns="91425" tIns="91425" rIns="91425" bIns="91425" anchor="t" anchorCtr="0">
            <a:noAutofit/>
          </a:bodyPr>
          <a:lstStyle/>
          <a:p>
            <a:pPr marL="285750" lvl="0" indent="-285750">
              <a:buFontTx/>
              <a:buChar char="-"/>
            </a:pPr>
            <a:r>
              <a:rPr lang="es-ES" sz="1600" b="1" dirty="0"/>
              <a:t>Noción de conjuntos.</a:t>
            </a:r>
          </a:p>
          <a:p>
            <a:pPr marL="285750" lvl="0" indent="-285750">
              <a:buFontTx/>
              <a:buChar char="-"/>
            </a:pPr>
            <a:r>
              <a:rPr lang="es-ES" sz="1600" b="1" dirty="0"/>
              <a:t>Definiciones.</a:t>
            </a:r>
          </a:p>
          <a:p>
            <a:pPr marL="285750" lvl="0" indent="-285750">
              <a:buFontTx/>
              <a:buChar char="-"/>
            </a:pPr>
            <a:r>
              <a:rPr lang="es-ES" sz="1600" b="1" dirty="0"/>
              <a:t>Operaciones. </a:t>
            </a:r>
          </a:p>
          <a:p>
            <a:pPr marL="285750" lvl="0" indent="-285750">
              <a:buFontTx/>
              <a:buChar char="-"/>
            </a:pPr>
            <a:r>
              <a:rPr lang="es-ES" sz="1600" b="1" dirty="0"/>
              <a:t>Propiedades.</a:t>
            </a:r>
          </a:p>
          <a:p>
            <a:pPr marL="285750" lvl="0" indent="-285750">
              <a:buFontTx/>
              <a:buChar char="-"/>
            </a:pPr>
            <a:r>
              <a:rPr lang="es-ES" sz="1600" b="1" dirty="0"/>
              <a:t>Ventajas. </a:t>
            </a:r>
          </a:p>
          <a:p>
            <a:pPr marL="285750" lvl="0" indent="-285750">
              <a:buFontTx/>
              <a:buChar char="-"/>
            </a:pPr>
            <a:r>
              <a:rPr lang="es-ES" sz="1600" b="1" dirty="0"/>
              <a:t>Tablas de pertenencia. </a:t>
            </a:r>
          </a:p>
          <a:p>
            <a:pPr marL="285750" lvl="0" indent="-285750">
              <a:buFontTx/>
              <a:buChar char="-"/>
            </a:pPr>
            <a:r>
              <a:rPr lang="es-ES" sz="1600" b="1" dirty="0"/>
              <a:t>Aplicaciones. </a:t>
            </a:r>
          </a:p>
        </p:txBody>
      </p:sp>
    </p:spTree>
    <p:extLst>
      <p:ext uri="{BB962C8B-B14F-4D97-AF65-F5344CB8AC3E}">
        <p14:creationId xmlns:p14="http://schemas.microsoft.com/office/powerpoint/2010/main" val="71682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DIFERENCIA SIMETRICA ( </a:t>
            </a:r>
            <a:r>
              <a:rPr lang="el-GR" sz="1800" b="1" dirty="0">
                <a:latin typeface="Calibri" panose="020F0502020204030204" pitchFamily="34" charset="0"/>
                <a:cs typeface="Calibri" panose="020F0502020204030204" pitchFamily="34" charset="0"/>
              </a:rPr>
              <a:t>Δ</a:t>
            </a:r>
            <a:r>
              <a:rPr lang="es-CL" sz="1800" b="1" dirty="0">
                <a:latin typeface="Calibri" panose="020F0502020204030204" pitchFamily="34" charset="0"/>
                <a:cs typeface="Calibri" panose="020F0502020204030204" pitchFamily="34" charset="0"/>
              </a:rPr>
              <a:t> )</a:t>
            </a:r>
            <a:endParaRPr lang="es-ES" sz="1800" dirty="0">
              <a:latin typeface="Calibri" panose="020F0502020204030204" pitchFamily="34" charset="0"/>
              <a:cs typeface="Calibri" panose="020F0502020204030204" pitchFamily="34" charset="0"/>
            </a:endParaRPr>
          </a:p>
        </p:txBody>
      </p:sp>
      <p:sp>
        <p:nvSpPr>
          <p:cNvPr id="9" name="CuadroTexto 2">
            <a:extLst>
              <a:ext uri="{FF2B5EF4-FFF2-40B4-BE49-F238E27FC236}">
                <a16:creationId xmlns:a16="http://schemas.microsoft.com/office/drawing/2014/main" id="{8C47A37E-73A4-4FEF-A853-AC533841E667}"/>
              </a:ext>
            </a:extLst>
          </p:cNvPr>
          <p:cNvSpPr txBox="1"/>
          <p:nvPr/>
        </p:nvSpPr>
        <p:spPr>
          <a:xfrm>
            <a:off x="578828" y="1563638"/>
            <a:ext cx="8025620" cy="338554"/>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También se puede representar como la unión de los dos conjuntos menos su intersección:</a:t>
            </a:r>
            <a:endParaRPr lang="es-ES" sz="1600" b="1" dirty="0">
              <a:latin typeface="Calibri" panose="020F0502020204030204" pitchFamily="34" charset="0"/>
              <a:cs typeface="Calibri" panose="020F0502020204030204" pitchFamily="34" charset="0"/>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291" y="2211710"/>
            <a:ext cx="2441506" cy="2008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876319" y="2985045"/>
            <a:ext cx="3183885" cy="461665"/>
          </a:xfrm>
          <a:prstGeom prst="rect">
            <a:avLst/>
          </a:prstGeom>
          <a:noFill/>
        </p:spPr>
        <p:txBody>
          <a:bodyPr wrap="none" rtlCol="0">
            <a:spAutoFit/>
          </a:bodyPr>
          <a:lstStyle/>
          <a:p>
            <a:r>
              <a:rPr lang="es-ES" sz="2400" b="1" dirty="0">
                <a:latin typeface="Calibri" panose="020F0502020204030204" pitchFamily="34" charset="0"/>
                <a:cs typeface="Calibri" panose="020F0502020204030204" pitchFamily="34" charset="0"/>
              </a:rPr>
              <a:t>A </a:t>
            </a:r>
            <a:r>
              <a:rPr lang="el-GR" sz="2400" b="1" dirty="0">
                <a:latin typeface="Calibri" panose="020F0502020204030204" pitchFamily="34" charset="0"/>
                <a:cs typeface="Calibri" panose="020F0502020204030204" pitchFamily="34" charset="0"/>
              </a:rPr>
              <a:t>Δ</a:t>
            </a:r>
            <a:r>
              <a:rPr lang="es-ES" sz="2400" b="1" dirty="0">
                <a:latin typeface="Calibri" panose="020F0502020204030204" pitchFamily="34" charset="0"/>
                <a:cs typeface="Calibri" panose="020F0502020204030204" pitchFamily="34" charset="0"/>
              </a:rPr>
              <a:t> B = (A U B) - (B </a:t>
            </a:r>
            <a:r>
              <a:rPr lang="hy-AM" sz="2400" b="1" dirty="0">
                <a:cs typeface="Calibri" panose="020F0502020204030204" pitchFamily="34" charset="0"/>
              </a:rPr>
              <a:t>Ո</a:t>
            </a:r>
            <a:r>
              <a:rPr lang="es-ES" sz="2400" b="1" dirty="0">
                <a:latin typeface="Calibri" panose="020F0502020204030204" pitchFamily="34" charset="0"/>
                <a:cs typeface="Calibri" panose="020F0502020204030204" pitchFamily="34" charset="0"/>
              </a:rPr>
              <a:t> A)</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869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COMPLEMENTO</a:t>
            </a:r>
            <a:endParaRPr lang="es-ES" sz="1800" dirty="0">
              <a:latin typeface="Calibri" panose="020F0502020204030204" pitchFamily="34" charset="0"/>
              <a:cs typeface="Calibri" panose="020F0502020204030204" pitchFamily="34" charset="0"/>
            </a:endParaRPr>
          </a:p>
        </p:txBody>
      </p:sp>
      <p:sp>
        <p:nvSpPr>
          <p:cNvPr id="10" name="CuadroTexto 2">
            <a:extLst>
              <a:ext uri="{FF2B5EF4-FFF2-40B4-BE49-F238E27FC236}">
                <a16:creationId xmlns:a16="http://schemas.microsoft.com/office/drawing/2014/main" id="{8C47A37E-73A4-4FEF-A853-AC533841E667}"/>
              </a:ext>
            </a:extLst>
          </p:cNvPr>
          <p:cNvSpPr txBox="1"/>
          <p:nvPr/>
        </p:nvSpPr>
        <p:spPr>
          <a:xfrm>
            <a:off x="599540" y="1424862"/>
            <a:ext cx="8004908" cy="646331"/>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Sea A un conjunto, decimos </a:t>
            </a:r>
            <a:r>
              <a:rPr lang="es-ES" sz="1600" b="1" dirty="0">
                <a:latin typeface="Calibri" panose="020F0502020204030204" pitchFamily="34" charset="0"/>
                <a:cs typeface="Calibri" panose="020F0502020204030204" pitchFamily="34" charset="0"/>
              </a:rPr>
              <a:t>“complemento de A” </a:t>
            </a:r>
            <a:r>
              <a:rPr lang="es-ES" sz="1600" dirty="0">
                <a:latin typeface="Calibri" panose="020F0502020204030204" pitchFamily="34" charset="0"/>
                <a:cs typeface="Calibri" panose="020F0502020204030204" pitchFamily="34" charset="0"/>
              </a:rPr>
              <a:t>y lo escribimos </a:t>
            </a:r>
            <a:r>
              <a:rPr lang="es-ES" sz="2000" b="1" dirty="0">
                <a:latin typeface="Calibri" panose="020F0502020204030204" pitchFamily="34" charset="0"/>
                <a:cs typeface="Calibri" panose="020F0502020204030204" pitchFamily="34" charset="0"/>
              </a:rPr>
              <a:t>A</a:t>
            </a:r>
            <a:r>
              <a:rPr lang="es-ES" sz="2000" b="1" baseline="30000" dirty="0">
                <a:latin typeface="Calibri" panose="020F0502020204030204" pitchFamily="34" charset="0"/>
                <a:cs typeface="Calibri" panose="020F0502020204030204" pitchFamily="34" charset="0"/>
              </a:rPr>
              <a:t>c</a:t>
            </a:r>
            <a:r>
              <a:rPr lang="es-ES" sz="1600" dirty="0">
                <a:latin typeface="Calibri" panose="020F0502020204030204" pitchFamily="34" charset="0"/>
                <a:cs typeface="Calibri" panose="020F0502020204030204" pitchFamily="34" charset="0"/>
              </a:rPr>
              <a:t> , al conjunto de cuyos elementos pertenecen al conjunto </a:t>
            </a:r>
            <a:r>
              <a:rPr lang="es-ES" sz="1600" b="1" dirty="0">
                <a:latin typeface="Calibri" panose="020F0502020204030204" pitchFamily="34" charset="0"/>
                <a:cs typeface="Calibri" panose="020F0502020204030204" pitchFamily="34" charset="0"/>
              </a:rPr>
              <a:t>U</a:t>
            </a:r>
            <a:r>
              <a:rPr lang="es-ES" sz="1600" dirty="0">
                <a:latin typeface="Calibri" panose="020F0502020204030204" pitchFamily="34" charset="0"/>
                <a:cs typeface="Calibri" panose="020F0502020204030204" pitchFamily="34" charset="0"/>
              </a:rPr>
              <a:t> y no pertenecen al conjunto A.</a:t>
            </a:r>
            <a:endParaRPr lang="es-ES" sz="1600" b="1" dirty="0">
              <a:latin typeface="Calibri" panose="020F0502020204030204" pitchFamily="34" charset="0"/>
              <a:cs typeface="Calibri" panose="020F0502020204030204" pitchFamily="34" charset="0"/>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168" y="2153285"/>
            <a:ext cx="3281148" cy="258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971600" y="3215182"/>
            <a:ext cx="3469219" cy="461665"/>
          </a:xfrm>
          <a:prstGeom prst="rect">
            <a:avLst/>
          </a:prstGeom>
          <a:noFill/>
        </p:spPr>
        <p:txBody>
          <a:bodyPr wrap="none" rtlCol="0">
            <a:spAutoFit/>
          </a:bodyPr>
          <a:lstStyle/>
          <a:p>
            <a:r>
              <a:rPr lang="es-ES" sz="2400" b="1" dirty="0">
                <a:latin typeface="Calibri" panose="020F0502020204030204" pitchFamily="34" charset="0"/>
                <a:cs typeface="Calibri" panose="020F0502020204030204" pitchFamily="34" charset="0"/>
              </a:rPr>
              <a:t>A</a:t>
            </a:r>
            <a:r>
              <a:rPr lang="es-ES" sz="2400" b="1" baseline="30000" dirty="0">
                <a:latin typeface="Calibri" panose="020F0502020204030204" pitchFamily="34" charset="0"/>
                <a:cs typeface="Calibri" panose="020F0502020204030204" pitchFamily="34" charset="0"/>
              </a:rPr>
              <a:t>c  </a:t>
            </a:r>
            <a:r>
              <a:rPr lang="es-ES" sz="2400" b="1" dirty="0">
                <a:latin typeface="Calibri" panose="020F0502020204030204" pitchFamily="34" charset="0"/>
                <a:cs typeface="Calibri" panose="020F0502020204030204" pitchFamily="34" charset="0"/>
              </a:rPr>
              <a:t>=  { x / x </a:t>
            </a:r>
            <a:r>
              <a:rPr lang="el-GR" sz="2400" dirty="0">
                <a:latin typeface="Calibri" panose="020F0502020204030204" pitchFamily="34" charset="0"/>
                <a:cs typeface="Calibri" panose="020F0502020204030204" pitchFamily="34" charset="0"/>
              </a:rPr>
              <a:t>ϵ </a:t>
            </a:r>
            <a:r>
              <a:rPr lang="es-ES" sz="2400" b="1" dirty="0">
                <a:latin typeface="Calibri" panose="020F0502020204030204" pitchFamily="34" charset="0"/>
                <a:cs typeface="Calibri" panose="020F0502020204030204" pitchFamily="34" charset="0"/>
              </a:rPr>
              <a:t>U   ∧   x </a:t>
            </a:r>
            <a:r>
              <a:rPr lang="es-ES" sz="2400" dirty="0">
                <a:latin typeface="Calibri" panose="020F0502020204030204" pitchFamily="34" charset="0"/>
                <a:cs typeface="Calibri" panose="020F0502020204030204" pitchFamily="34" charset="0"/>
              </a:rPr>
              <a:t>∉</a:t>
            </a:r>
            <a:r>
              <a:rPr lang="es-ES" sz="2400" b="1" dirty="0">
                <a:latin typeface="Calibri" panose="020F0502020204030204" pitchFamily="34" charset="0"/>
                <a:cs typeface="Calibri" panose="020F0502020204030204" pitchFamily="34" charset="0"/>
              </a:rPr>
              <a:t> A}</a:t>
            </a:r>
            <a:r>
              <a:rPr lang="es-ES"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01046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Ley de Morgan</a:t>
            </a:r>
            <a:endParaRPr lang="es-ES" sz="1800"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78828" y="1707654"/>
            <a:ext cx="8241644" cy="1815882"/>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El matemático ingles </a:t>
            </a:r>
            <a:r>
              <a:rPr lang="es-ES" sz="1600" dirty="0" err="1">
                <a:latin typeface="Calibri" panose="020F0502020204030204" pitchFamily="34" charset="0"/>
                <a:cs typeface="Calibri" panose="020F0502020204030204" pitchFamily="34" charset="0"/>
              </a:rPr>
              <a:t>Augustus</a:t>
            </a:r>
            <a:r>
              <a:rPr lang="es-ES" sz="1600" dirty="0">
                <a:latin typeface="Calibri" panose="020F0502020204030204" pitchFamily="34" charset="0"/>
                <a:cs typeface="Calibri" panose="020F0502020204030204" pitchFamily="34" charset="0"/>
              </a:rPr>
              <a:t> de Morgan demostró que:</a:t>
            </a:r>
          </a:p>
          <a:p>
            <a:pPr algn="just"/>
            <a:endParaRPr lang="es-ES" sz="1600" b="1" dirty="0">
              <a:latin typeface="Calibri" panose="020F0502020204030204" pitchFamily="34" charset="0"/>
              <a:cs typeface="Calibri" panose="020F0502020204030204" pitchFamily="34" charset="0"/>
            </a:endParaRPr>
          </a:p>
          <a:p>
            <a:pPr marL="285750" indent="-285750" algn="just">
              <a:buFontTx/>
              <a:buChar char="-"/>
            </a:pPr>
            <a:r>
              <a:rPr lang="es-ES" sz="1600" b="1" dirty="0">
                <a:latin typeface="Calibri" panose="020F0502020204030204" pitchFamily="34" charset="0"/>
                <a:cs typeface="Calibri" panose="020F0502020204030204" pitchFamily="34" charset="0"/>
              </a:rPr>
              <a:t>La negación de la Intersección de dos o mas conjuntos es equivalente a la unión de los conjuntos negados separadamente.</a:t>
            </a:r>
          </a:p>
          <a:p>
            <a:pPr marL="285750" indent="-285750" algn="just">
              <a:buFontTx/>
              <a:buChar char="-"/>
            </a:pPr>
            <a:endParaRPr lang="es-ES" sz="1600" b="1" dirty="0">
              <a:latin typeface="Calibri" panose="020F0502020204030204" pitchFamily="34" charset="0"/>
              <a:cs typeface="Calibri" panose="020F0502020204030204" pitchFamily="34" charset="0"/>
            </a:endParaRPr>
          </a:p>
          <a:p>
            <a:pPr marL="285750" indent="-285750" algn="just">
              <a:buFontTx/>
              <a:buChar char="-"/>
            </a:pPr>
            <a:r>
              <a:rPr lang="es-ES" sz="1600" b="1" dirty="0">
                <a:latin typeface="Calibri" panose="020F0502020204030204" pitchFamily="34" charset="0"/>
                <a:cs typeface="Calibri" panose="020F0502020204030204" pitchFamily="34" charset="0"/>
              </a:rPr>
              <a:t>La negación de la Unión de dos o mas conjuntos es igual a la intersección de los conjuntos negados por separado.</a:t>
            </a:r>
          </a:p>
        </p:txBody>
      </p:sp>
    </p:spTree>
    <p:extLst>
      <p:ext uri="{BB962C8B-B14F-4D97-AF65-F5344CB8AC3E}">
        <p14:creationId xmlns:p14="http://schemas.microsoft.com/office/powerpoint/2010/main" val="2642579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Ley de Morgan</a:t>
            </a:r>
            <a:endParaRPr lang="es-ES" sz="1800"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78828" y="1394382"/>
            <a:ext cx="8241644" cy="3293209"/>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Ejemplo : Sean los conjuntos:</a:t>
            </a:r>
          </a:p>
          <a:p>
            <a:pPr algn="just"/>
            <a:endParaRPr lang="es-ES" sz="1600" dirty="0">
              <a:latin typeface="Arial" panose="020B0604020202020204" pitchFamily="34"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U = { 1,2,3,4,5,6,7,8,9,10 }</a:t>
            </a:r>
          </a:p>
          <a:p>
            <a:pPr algn="just"/>
            <a:r>
              <a:rPr lang="es-ES" sz="1600" b="1" dirty="0">
                <a:latin typeface="Arial" panose="020B0604020202020204" pitchFamily="34" charset="0"/>
                <a:cs typeface="Arial" panose="020B0604020202020204" pitchFamily="34" charset="0"/>
              </a:rPr>
              <a:t>A = { 1,3,6,7,9,10 }</a:t>
            </a:r>
          </a:p>
          <a:p>
            <a:pPr algn="just"/>
            <a:r>
              <a:rPr lang="es-ES" sz="1600" b="1" dirty="0">
                <a:latin typeface="Arial" panose="020B0604020202020204" pitchFamily="34" charset="0"/>
                <a:cs typeface="Arial" panose="020B0604020202020204" pitchFamily="34" charset="0"/>
              </a:rPr>
              <a:t>B = { 1,2,3,7,9,10}</a:t>
            </a:r>
          </a:p>
          <a:p>
            <a:pPr algn="just"/>
            <a:endParaRPr lang="es-ES" sz="1600" b="1"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Aplicando las definiciones correspondientes, se tiene que :</a:t>
            </a:r>
          </a:p>
          <a:p>
            <a:pPr algn="just"/>
            <a:endParaRPr lang="es-ES" sz="1600" dirty="0">
              <a:latin typeface="Arial" panose="020B0604020202020204" pitchFamily="34"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A U B = { 1,2,3,6,7,9,10}</a:t>
            </a:r>
          </a:p>
          <a:p>
            <a:pPr algn="just"/>
            <a:r>
              <a:rPr lang="es-ES" sz="1600" b="1" dirty="0">
                <a:latin typeface="Arial" panose="020B0604020202020204" pitchFamily="34" charset="0"/>
                <a:cs typeface="Arial" panose="020B0604020202020204" pitchFamily="34" charset="0"/>
              </a:rPr>
              <a:t>(A U B)</a:t>
            </a:r>
            <a:r>
              <a:rPr lang="es-ES" sz="1600" b="1" baseline="30000" dirty="0">
                <a:latin typeface="Arial" panose="020B0604020202020204" pitchFamily="34" charset="0"/>
                <a:cs typeface="Arial" panose="020B0604020202020204" pitchFamily="34" charset="0"/>
              </a:rPr>
              <a:t> c</a:t>
            </a:r>
            <a:r>
              <a:rPr lang="es-ES" sz="1600" b="1" dirty="0">
                <a:latin typeface="Arial" panose="020B0604020202020204" pitchFamily="34" charset="0"/>
                <a:cs typeface="Arial" panose="020B0604020202020204" pitchFamily="34" charset="0"/>
              </a:rPr>
              <a:t> = { 4,5,8}</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otro lado también se tiene que:       </a:t>
            </a:r>
            <a:r>
              <a:rPr lang="es-ES" sz="1600" b="1" dirty="0">
                <a:latin typeface="Arial" panose="020B0604020202020204" pitchFamily="34" charset="0"/>
                <a:cs typeface="Arial" panose="020B0604020202020204" pitchFamily="34" charset="0"/>
              </a:rPr>
              <a:t>A</a:t>
            </a:r>
            <a:r>
              <a:rPr lang="es-ES" sz="1600" b="1" baseline="30000" dirty="0">
                <a:latin typeface="Arial" panose="020B0604020202020204" pitchFamily="34" charset="0"/>
                <a:cs typeface="Arial" panose="020B0604020202020204" pitchFamily="34" charset="0"/>
              </a:rPr>
              <a:t> c</a:t>
            </a:r>
            <a:r>
              <a:rPr lang="es-ES" sz="1600" b="1" dirty="0">
                <a:latin typeface="Arial" panose="020B0604020202020204" pitchFamily="34" charset="0"/>
                <a:cs typeface="Arial" panose="020B0604020202020204" pitchFamily="34" charset="0"/>
              </a:rPr>
              <a:t> = {2,4,5,8}</a:t>
            </a:r>
          </a:p>
          <a:p>
            <a:pPr algn="just"/>
            <a:endParaRPr lang="es-E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6728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OPERACIONES CON CONJUNTOS</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Ley de Morgan</a:t>
            </a:r>
            <a:endParaRPr lang="es-ES" sz="1800"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78828" y="1394382"/>
            <a:ext cx="8241644" cy="830997"/>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Por otro lado también se tiene que:       </a:t>
            </a:r>
            <a:r>
              <a:rPr lang="es-ES" sz="1600" b="1" dirty="0">
                <a:latin typeface="Arial" panose="020B0604020202020204" pitchFamily="34" charset="0"/>
                <a:cs typeface="Arial" panose="020B0604020202020204" pitchFamily="34" charset="0"/>
              </a:rPr>
              <a:t>A</a:t>
            </a:r>
            <a:r>
              <a:rPr lang="es-ES" sz="1600" b="1" baseline="30000" dirty="0">
                <a:latin typeface="Arial" panose="020B0604020202020204" pitchFamily="34" charset="0"/>
                <a:cs typeface="Arial" panose="020B0604020202020204" pitchFamily="34" charset="0"/>
              </a:rPr>
              <a:t> c</a:t>
            </a:r>
            <a:r>
              <a:rPr lang="es-ES" sz="1600" b="1" dirty="0">
                <a:latin typeface="Arial" panose="020B0604020202020204" pitchFamily="34" charset="0"/>
                <a:cs typeface="Arial" panose="020B0604020202020204" pitchFamily="34" charset="0"/>
              </a:rPr>
              <a:t> = {2,4,5,8}   ;   B</a:t>
            </a:r>
            <a:r>
              <a:rPr lang="es-ES" sz="1600" b="1" baseline="30000" dirty="0">
                <a:latin typeface="Arial" panose="020B0604020202020204" pitchFamily="34" charset="0"/>
                <a:cs typeface="Arial" panose="020B0604020202020204" pitchFamily="34" charset="0"/>
              </a:rPr>
              <a:t> c</a:t>
            </a:r>
            <a:r>
              <a:rPr lang="es-ES" sz="1600" b="1" dirty="0">
                <a:latin typeface="Arial" panose="020B0604020202020204" pitchFamily="34" charset="0"/>
                <a:cs typeface="Arial" panose="020B0604020202020204" pitchFamily="34" charset="0"/>
              </a:rPr>
              <a:t> = {4,5,6,8}</a:t>
            </a:r>
          </a:p>
          <a:p>
            <a:pPr algn="just"/>
            <a:r>
              <a:rPr lang="es-ES" sz="1600" b="1" dirty="0">
                <a:latin typeface="Arial" panose="020B0604020202020204" pitchFamily="34" charset="0"/>
                <a:cs typeface="Arial" panose="020B0604020202020204" pitchFamily="34" charset="0"/>
              </a:rPr>
              <a:t>			              A</a:t>
            </a:r>
            <a:r>
              <a:rPr lang="es-ES" sz="1600" b="1" baseline="30000" dirty="0">
                <a:latin typeface="Arial" panose="020B0604020202020204" pitchFamily="34" charset="0"/>
                <a:cs typeface="Arial" panose="020B0604020202020204" pitchFamily="34" charset="0"/>
              </a:rPr>
              <a:t> c</a:t>
            </a:r>
            <a:r>
              <a:rPr lang="es-ES" sz="1600" b="1" dirty="0">
                <a:latin typeface="Arial" panose="020B0604020202020204" pitchFamily="34" charset="0"/>
                <a:cs typeface="Arial" panose="020B0604020202020204" pitchFamily="34" charset="0"/>
              </a:rPr>
              <a:t> B</a:t>
            </a:r>
            <a:r>
              <a:rPr lang="es-ES" sz="1600" b="1" baseline="30000" dirty="0">
                <a:latin typeface="Arial" panose="020B0604020202020204" pitchFamily="34" charset="0"/>
                <a:cs typeface="Arial" panose="020B0604020202020204" pitchFamily="34" charset="0"/>
              </a:rPr>
              <a:t> c</a:t>
            </a:r>
            <a:r>
              <a:rPr lang="es-ES" sz="1600" b="1" dirty="0">
                <a:latin typeface="Arial" panose="020B0604020202020204" pitchFamily="34" charset="0"/>
                <a:cs typeface="Arial" panose="020B0604020202020204" pitchFamily="34" charset="0"/>
              </a:rPr>
              <a:t> = {4,5,8}</a:t>
            </a:r>
          </a:p>
          <a:p>
            <a:pPr algn="just"/>
            <a:r>
              <a:rPr lang="es-ES" sz="1600" b="1" dirty="0">
                <a:latin typeface="Arial" panose="020B0604020202020204" pitchFamily="34" charset="0"/>
                <a:cs typeface="Arial" panose="020B0604020202020204" pitchFamily="34" charset="0"/>
              </a:rPr>
              <a:t>Usando diagramas de </a:t>
            </a:r>
            <a:r>
              <a:rPr lang="es-ES" sz="1600" b="1" dirty="0" err="1">
                <a:latin typeface="Arial" panose="020B0604020202020204" pitchFamily="34" charset="0"/>
                <a:cs typeface="Arial" panose="020B0604020202020204" pitchFamily="34" charset="0"/>
              </a:rPr>
              <a:t>Venn</a:t>
            </a:r>
            <a:r>
              <a:rPr lang="es-ES" sz="1600" b="1" dirty="0">
                <a:latin typeface="Arial" panose="020B0604020202020204" pitchFamily="34" charset="0"/>
                <a:cs typeface="Arial" panose="020B0604020202020204" pitchFamily="34" charset="0"/>
              </a:rPr>
              <a:t>, se tiene que: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39081"/>
            <a:ext cx="69246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uadroTexto 2">
            <a:extLst>
              <a:ext uri="{FF2B5EF4-FFF2-40B4-BE49-F238E27FC236}">
                <a16:creationId xmlns:a16="http://schemas.microsoft.com/office/drawing/2014/main" id="{8C47A37E-73A4-4FEF-A853-AC533841E667}"/>
              </a:ext>
            </a:extLst>
          </p:cNvPr>
          <p:cNvSpPr txBox="1"/>
          <p:nvPr/>
        </p:nvSpPr>
        <p:spPr>
          <a:xfrm>
            <a:off x="612715" y="4342907"/>
            <a:ext cx="8241644" cy="33855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Por lo tanto se puede afirmar que : </a:t>
            </a:r>
            <a:endParaRPr lang="es-ES" sz="1600" b="1" dirty="0">
              <a:latin typeface="Arial" panose="020B0604020202020204" pitchFamily="34" charset="0"/>
              <a:cs typeface="Arial" panose="020B0604020202020204" pitchFamily="34" charset="0"/>
            </a:endParaRP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331209"/>
            <a:ext cx="18288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279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PRODUCTO CARTESIANO O CRUZ	</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Definición</a:t>
            </a:r>
            <a:endParaRPr lang="es-ES" sz="1800"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69948" y="1851670"/>
            <a:ext cx="8241644" cy="2308324"/>
          </a:xfrm>
          <a:prstGeom prst="rect">
            <a:avLst/>
          </a:prstGeom>
          <a:noFill/>
        </p:spPr>
        <p:txBody>
          <a:bodyPr wrap="square" rtlCol="0">
            <a:spAutoFit/>
          </a:bodyPr>
          <a:lstStyle/>
          <a:p>
            <a:pPr algn="just"/>
            <a:r>
              <a:rPr lang="es-ES" altLang="es-ES" sz="1600" dirty="0">
                <a:latin typeface="Calibri" panose="020F0502020204030204" pitchFamily="34" charset="0"/>
                <a:cs typeface="Calibri" panose="020F0502020204030204" pitchFamily="34" charset="0"/>
              </a:rPr>
              <a:t>Dados los conjuntos </a:t>
            </a:r>
            <a:r>
              <a:rPr lang="es-ES" altLang="es-ES" sz="1600" b="1" i="1" dirty="0">
                <a:latin typeface="Calibri" panose="020F0502020204030204" pitchFamily="34" charset="0"/>
                <a:cs typeface="Calibri" panose="020F0502020204030204" pitchFamily="34" charset="0"/>
              </a:rPr>
              <a:t>A</a:t>
            </a:r>
            <a:r>
              <a:rPr lang="es-ES" altLang="es-ES" sz="1600" b="1" dirty="0">
                <a:latin typeface="Calibri" panose="020F0502020204030204" pitchFamily="34" charset="0"/>
                <a:cs typeface="Calibri" panose="020F0502020204030204" pitchFamily="34" charset="0"/>
              </a:rPr>
              <a:t>, </a:t>
            </a:r>
            <a:r>
              <a:rPr lang="es-ES" altLang="es-ES" sz="1600" b="1" i="1" dirty="0">
                <a:latin typeface="Calibri" panose="020F0502020204030204" pitchFamily="34" charset="0"/>
                <a:cs typeface="Calibri" panose="020F0502020204030204" pitchFamily="34" charset="0"/>
              </a:rPr>
              <a:t>B</a:t>
            </a:r>
            <a:r>
              <a:rPr lang="es-ES" altLang="es-ES" sz="1600" b="1" dirty="0">
                <a:latin typeface="Calibri" panose="020F0502020204030204" pitchFamily="34" charset="0"/>
                <a:cs typeface="Calibri" panose="020F0502020204030204" pitchFamily="34" charset="0"/>
              </a:rPr>
              <a:t> </a:t>
            </a:r>
            <a:r>
              <a:rPr lang="es-ES" altLang="es-ES" sz="1600" b="1" dirty="0">
                <a:latin typeface="Calibri" panose="020F0502020204030204" pitchFamily="34" charset="0"/>
                <a:cs typeface="Calibri" panose="020F0502020204030204" pitchFamily="34" charset="0"/>
                <a:sym typeface="Symbol" pitchFamily="18" charset="2"/>
              </a:rPr>
              <a:t></a:t>
            </a:r>
            <a:r>
              <a:rPr lang="es-ES" altLang="es-ES" sz="1600" b="1" dirty="0">
                <a:latin typeface="Calibri" panose="020F0502020204030204" pitchFamily="34" charset="0"/>
                <a:cs typeface="Calibri" panose="020F0502020204030204" pitchFamily="34" charset="0"/>
              </a:rPr>
              <a:t> U</a:t>
            </a:r>
            <a:r>
              <a:rPr lang="es-ES" altLang="es-ES" sz="1600" dirty="0">
                <a:latin typeface="Calibri" panose="020F0502020204030204" pitchFamily="34" charset="0"/>
                <a:cs typeface="Calibri" panose="020F0502020204030204" pitchFamily="34" charset="0"/>
              </a:rPr>
              <a:t>, </a:t>
            </a:r>
            <a:r>
              <a:rPr lang="es-ES" altLang="es-ES" sz="1600" i="1" dirty="0">
                <a:latin typeface="Calibri" panose="020F0502020204030204" pitchFamily="34" charset="0"/>
                <a:cs typeface="Calibri" panose="020F0502020204030204" pitchFamily="34" charset="0"/>
              </a:rPr>
              <a:t>el producto cartesiano o cruz </a:t>
            </a:r>
            <a:r>
              <a:rPr lang="es-ES" altLang="es-ES" sz="1600" dirty="0">
                <a:latin typeface="Calibri" panose="020F0502020204030204" pitchFamily="34" charset="0"/>
                <a:cs typeface="Calibri" panose="020F0502020204030204" pitchFamily="34" charset="0"/>
              </a:rPr>
              <a:t>de </a:t>
            </a:r>
            <a:r>
              <a:rPr lang="es-ES" altLang="es-ES" sz="1600" i="1" dirty="0">
                <a:latin typeface="Calibri" panose="020F0502020204030204" pitchFamily="34" charset="0"/>
                <a:cs typeface="Calibri" panose="020F0502020204030204" pitchFamily="34" charset="0"/>
              </a:rPr>
              <a:t>A</a:t>
            </a:r>
            <a:r>
              <a:rPr lang="es-ES" altLang="es-ES" sz="1600" dirty="0">
                <a:latin typeface="Calibri" panose="020F0502020204030204" pitchFamily="34" charset="0"/>
                <a:cs typeface="Calibri" panose="020F0502020204030204" pitchFamily="34" charset="0"/>
              </a:rPr>
              <a:t>, </a:t>
            </a:r>
            <a:r>
              <a:rPr lang="es-ES" altLang="es-ES" sz="1600" i="1" dirty="0">
                <a:latin typeface="Calibri" panose="020F0502020204030204" pitchFamily="34" charset="0"/>
                <a:cs typeface="Calibri" panose="020F0502020204030204" pitchFamily="34" charset="0"/>
              </a:rPr>
              <a:t>B</a:t>
            </a:r>
            <a:r>
              <a:rPr lang="es-ES" altLang="es-ES" sz="1600" dirty="0">
                <a:latin typeface="Calibri" panose="020F0502020204030204" pitchFamily="34" charset="0"/>
                <a:cs typeface="Calibri" panose="020F0502020204030204" pitchFamily="34" charset="0"/>
              </a:rPr>
              <a:t> se define por </a:t>
            </a:r>
            <a:r>
              <a:rPr lang="es-ES" altLang="es-ES" sz="1600" b="1" i="1" dirty="0">
                <a:latin typeface="Calibri" panose="020F0502020204030204" pitchFamily="34" charset="0"/>
                <a:cs typeface="Calibri" panose="020F0502020204030204" pitchFamily="34" charset="0"/>
              </a:rPr>
              <a:t>A </a:t>
            </a:r>
            <a:r>
              <a:rPr lang="es-ES" altLang="es-ES" sz="1600" b="1" dirty="0">
                <a:latin typeface="Calibri" panose="020F0502020204030204" pitchFamily="34" charset="0"/>
                <a:cs typeface="Calibri" panose="020F0502020204030204" pitchFamily="34" charset="0"/>
                <a:sym typeface="Symbol" pitchFamily="18" charset="2"/>
              </a:rPr>
              <a:t></a:t>
            </a:r>
            <a:r>
              <a:rPr lang="es-ES" altLang="es-ES" sz="1600" b="1" dirty="0">
                <a:latin typeface="Calibri" panose="020F0502020204030204" pitchFamily="34" charset="0"/>
                <a:cs typeface="Calibri" panose="020F0502020204030204" pitchFamily="34" charset="0"/>
              </a:rPr>
              <a:t> </a:t>
            </a:r>
            <a:r>
              <a:rPr lang="es-ES" altLang="es-ES" sz="1600" b="1" i="1" dirty="0">
                <a:latin typeface="Calibri" panose="020F0502020204030204" pitchFamily="34" charset="0"/>
                <a:cs typeface="Calibri" panose="020F0502020204030204" pitchFamily="34" charset="0"/>
              </a:rPr>
              <a:t>B</a:t>
            </a:r>
            <a:r>
              <a:rPr lang="es-ES" altLang="es-ES" sz="1600" b="1" dirty="0">
                <a:latin typeface="Calibri" panose="020F0502020204030204" pitchFamily="34" charset="0"/>
                <a:cs typeface="Calibri" panose="020F0502020204030204" pitchFamily="34" charset="0"/>
              </a:rPr>
              <a:t> </a:t>
            </a:r>
            <a:r>
              <a:rPr lang="es-ES" altLang="es-ES" sz="1600" dirty="0">
                <a:latin typeface="Calibri" panose="020F0502020204030204" pitchFamily="34" charset="0"/>
                <a:cs typeface="Calibri" panose="020F0502020204030204" pitchFamily="34" charset="0"/>
              </a:rPr>
              <a:t>y es igual a :</a:t>
            </a:r>
          </a:p>
          <a:p>
            <a:pPr algn="just"/>
            <a:endParaRPr lang="es-ES" altLang="es-ES" sz="1600" b="1" dirty="0">
              <a:latin typeface="Calibri" panose="020F0502020204030204" pitchFamily="34" charset="0"/>
              <a:cs typeface="Calibri" panose="020F0502020204030204" pitchFamily="34" charset="0"/>
            </a:endParaRPr>
          </a:p>
          <a:p>
            <a:pPr algn="just"/>
            <a:endParaRPr lang="es-ES" altLang="es-ES" sz="1600" b="1" dirty="0">
              <a:latin typeface="Calibri" panose="020F0502020204030204" pitchFamily="34" charset="0"/>
              <a:cs typeface="Calibri" panose="020F0502020204030204" pitchFamily="34" charset="0"/>
            </a:endParaRPr>
          </a:p>
          <a:p>
            <a:pPr algn="just"/>
            <a:endParaRPr lang="es-ES" altLang="es-ES" sz="1600" b="1" dirty="0">
              <a:latin typeface="Calibri" panose="020F0502020204030204" pitchFamily="34" charset="0"/>
              <a:cs typeface="Calibri" panose="020F0502020204030204" pitchFamily="34" charset="0"/>
            </a:endParaRPr>
          </a:p>
          <a:p>
            <a:pPr algn="just"/>
            <a:endParaRPr lang="es-ES" altLang="es-ES" sz="1600" dirty="0">
              <a:latin typeface="Calibri" panose="020F0502020204030204" pitchFamily="34" charset="0"/>
              <a:cs typeface="Calibri" panose="020F0502020204030204" pitchFamily="34" charset="0"/>
            </a:endParaRPr>
          </a:p>
          <a:p>
            <a:pPr algn="just"/>
            <a:r>
              <a:rPr lang="es-ES" altLang="es-ES" sz="1600" dirty="0">
                <a:latin typeface="Calibri" panose="020F0502020204030204" pitchFamily="34" charset="0"/>
                <a:cs typeface="Calibri" panose="020F0502020204030204" pitchFamily="34" charset="0"/>
              </a:rPr>
              <a:t>Se dice que los elementos de </a:t>
            </a:r>
            <a:r>
              <a:rPr lang="es-ES" altLang="es-ES" sz="1600" b="1" i="1" dirty="0">
                <a:latin typeface="Calibri" panose="020F0502020204030204" pitchFamily="34" charset="0"/>
                <a:cs typeface="Calibri" panose="020F0502020204030204" pitchFamily="34" charset="0"/>
              </a:rPr>
              <a:t>A</a:t>
            </a:r>
            <a:r>
              <a:rPr lang="es-ES" altLang="es-ES" sz="1600" b="1" dirty="0">
                <a:latin typeface="Calibri" panose="020F0502020204030204" pitchFamily="34" charset="0"/>
                <a:cs typeface="Calibri" panose="020F0502020204030204" pitchFamily="34" charset="0"/>
              </a:rPr>
              <a:t> </a:t>
            </a:r>
            <a:r>
              <a:rPr lang="es-ES" altLang="es-ES" sz="1600" b="1" dirty="0">
                <a:latin typeface="Calibri" panose="020F0502020204030204" pitchFamily="34" charset="0"/>
                <a:cs typeface="Calibri" panose="020F0502020204030204" pitchFamily="34" charset="0"/>
                <a:sym typeface="Symbol" pitchFamily="18" charset="2"/>
              </a:rPr>
              <a:t></a:t>
            </a:r>
            <a:r>
              <a:rPr lang="es-ES" altLang="es-ES" sz="1600" b="1" dirty="0">
                <a:latin typeface="Calibri" panose="020F0502020204030204" pitchFamily="34" charset="0"/>
                <a:cs typeface="Calibri" panose="020F0502020204030204" pitchFamily="34" charset="0"/>
              </a:rPr>
              <a:t> </a:t>
            </a:r>
            <a:r>
              <a:rPr lang="es-ES" altLang="es-ES" sz="1600" b="1" i="1" dirty="0">
                <a:latin typeface="Calibri" panose="020F0502020204030204" pitchFamily="34" charset="0"/>
                <a:cs typeface="Calibri" panose="020F0502020204030204" pitchFamily="34" charset="0"/>
              </a:rPr>
              <a:t>B</a:t>
            </a:r>
            <a:r>
              <a:rPr lang="es-ES" altLang="es-ES" sz="1600" b="1" dirty="0">
                <a:latin typeface="Calibri" panose="020F0502020204030204" pitchFamily="34" charset="0"/>
                <a:cs typeface="Calibri" panose="020F0502020204030204" pitchFamily="34" charset="0"/>
              </a:rPr>
              <a:t> </a:t>
            </a:r>
            <a:r>
              <a:rPr lang="es-ES" altLang="es-ES" sz="1600" dirty="0">
                <a:latin typeface="Calibri" panose="020F0502020204030204" pitchFamily="34" charset="0"/>
                <a:cs typeface="Calibri" panose="020F0502020204030204" pitchFamily="34" charset="0"/>
              </a:rPr>
              <a:t>son pares ordenados. </a:t>
            </a:r>
          </a:p>
          <a:p>
            <a:pPr algn="just"/>
            <a:r>
              <a:rPr lang="es-ES" altLang="es-ES" sz="1600" dirty="0">
                <a:latin typeface="Calibri" panose="020F0502020204030204" pitchFamily="34" charset="0"/>
                <a:cs typeface="Calibri" panose="020F0502020204030204" pitchFamily="34" charset="0"/>
              </a:rPr>
              <a:t>Para </a:t>
            </a:r>
            <a:r>
              <a:rPr lang="es-ES" altLang="es-ES" sz="1600" b="1" dirty="0">
                <a:latin typeface="Calibri" panose="020F0502020204030204" pitchFamily="34" charset="0"/>
                <a:cs typeface="Calibri" panose="020F0502020204030204" pitchFamily="34" charset="0"/>
              </a:rPr>
              <a:t>(</a:t>
            </a:r>
            <a:r>
              <a:rPr lang="es-ES" altLang="es-ES" sz="1600" b="1" i="1" dirty="0">
                <a:latin typeface="Calibri" panose="020F0502020204030204" pitchFamily="34" charset="0"/>
                <a:cs typeface="Calibri" panose="020F0502020204030204" pitchFamily="34" charset="0"/>
              </a:rPr>
              <a:t>a</a:t>
            </a:r>
            <a:r>
              <a:rPr lang="es-ES" altLang="es-ES" sz="1600" b="1" dirty="0">
                <a:latin typeface="Calibri" panose="020F0502020204030204" pitchFamily="34" charset="0"/>
                <a:cs typeface="Calibri" panose="020F0502020204030204" pitchFamily="34" charset="0"/>
              </a:rPr>
              <a:t>, </a:t>
            </a:r>
            <a:r>
              <a:rPr lang="es-ES" altLang="es-ES" sz="1600" b="1" i="1" dirty="0">
                <a:latin typeface="Calibri" panose="020F0502020204030204" pitchFamily="34" charset="0"/>
                <a:cs typeface="Calibri" panose="020F0502020204030204" pitchFamily="34" charset="0"/>
              </a:rPr>
              <a:t>b</a:t>
            </a:r>
            <a:r>
              <a:rPr lang="es-ES" altLang="es-ES" sz="1600" b="1" dirty="0">
                <a:latin typeface="Calibri" panose="020F0502020204030204" pitchFamily="34" charset="0"/>
                <a:cs typeface="Calibri" panose="020F0502020204030204" pitchFamily="34" charset="0"/>
              </a:rPr>
              <a:t>), (</a:t>
            </a:r>
            <a:r>
              <a:rPr lang="es-ES" altLang="es-ES" sz="1600" b="1" i="1" dirty="0">
                <a:latin typeface="Calibri" panose="020F0502020204030204" pitchFamily="34" charset="0"/>
                <a:cs typeface="Calibri" panose="020F0502020204030204" pitchFamily="34" charset="0"/>
              </a:rPr>
              <a:t>c</a:t>
            </a:r>
            <a:r>
              <a:rPr lang="es-ES" altLang="es-ES" sz="1600" b="1" dirty="0">
                <a:latin typeface="Calibri" panose="020F0502020204030204" pitchFamily="34" charset="0"/>
                <a:cs typeface="Calibri" panose="020F0502020204030204" pitchFamily="34" charset="0"/>
              </a:rPr>
              <a:t>, </a:t>
            </a:r>
            <a:r>
              <a:rPr lang="es-ES" altLang="es-ES" sz="1600" b="1" i="1" dirty="0">
                <a:latin typeface="Calibri" panose="020F0502020204030204" pitchFamily="34" charset="0"/>
                <a:cs typeface="Calibri" panose="020F0502020204030204" pitchFamily="34" charset="0"/>
              </a:rPr>
              <a:t>d</a:t>
            </a:r>
            <a:r>
              <a:rPr lang="es-ES" altLang="es-ES" sz="1600" b="1" dirty="0">
                <a:latin typeface="Calibri" panose="020F0502020204030204" pitchFamily="34" charset="0"/>
                <a:cs typeface="Calibri" panose="020F0502020204030204" pitchFamily="34" charset="0"/>
              </a:rPr>
              <a:t>) </a:t>
            </a:r>
            <a:r>
              <a:rPr lang="es-ES" altLang="es-ES" sz="1600" b="1" dirty="0">
                <a:latin typeface="Calibri" panose="020F0502020204030204" pitchFamily="34" charset="0"/>
                <a:cs typeface="Calibri" panose="020F0502020204030204" pitchFamily="34" charset="0"/>
                <a:sym typeface="Symbol" pitchFamily="18" charset="2"/>
              </a:rPr>
              <a:t></a:t>
            </a:r>
            <a:r>
              <a:rPr lang="es-ES" altLang="es-ES" sz="1600" b="1" dirty="0">
                <a:latin typeface="Calibri" panose="020F0502020204030204" pitchFamily="34" charset="0"/>
                <a:cs typeface="Calibri" panose="020F0502020204030204" pitchFamily="34" charset="0"/>
              </a:rPr>
              <a:t> </a:t>
            </a:r>
            <a:r>
              <a:rPr lang="es-ES" altLang="es-ES" sz="1600" b="1" i="1" dirty="0">
                <a:latin typeface="Calibri" panose="020F0502020204030204" pitchFamily="34" charset="0"/>
                <a:cs typeface="Calibri" panose="020F0502020204030204" pitchFamily="34" charset="0"/>
              </a:rPr>
              <a:t>A </a:t>
            </a:r>
            <a:r>
              <a:rPr lang="es-ES" altLang="es-ES" sz="1600" b="1" dirty="0">
                <a:latin typeface="Calibri" panose="020F0502020204030204" pitchFamily="34" charset="0"/>
                <a:cs typeface="Calibri" panose="020F0502020204030204" pitchFamily="34" charset="0"/>
                <a:sym typeface="Symbol" pitchFamily="18" charset="2"/>
              </a:rPr>
              <a:t></a:t>
            </a:r>
            <a:r>
              <a:rPr lang="es-ES" altLang="es-ES" sz="1600" b="1" dirty="0">
                <a:latin typeface="Calibri" panose="020F0502020204030204" pitchFamily="34" charset="0"/>
                <a:cs typeface="Calibri" panose="020F0502020204030204" pitchFamily="34" charset="0"/>
              </a:rPr>
              <a:t> </a:t>
            </a:r>
            <a:r>
              <a:rPr lang="es-ES" altLang="es-ES" sz="1600" b="1" i="1" dirty="0">
                <a:latin typeface="Calibri" panose="020F0502020204030204" pitchFamily="34" charset="0"/>
                <a:cs typeface="Calibri" panose="020F0502020204030204" pitchFamily="34" charset="0"/>
              </a:rPr>
              <a:t>B</a:t>
            </a:r>
            <a:r>
              <a:rPr lang="es-ES" altLang="es-ES" sz="1600" dirty="0">
                <a:latin typeface="Calibri" panose="020F0502020204030204" pitchFamily="34" charset="0"/>
                <a:cs typeface="Calibri" panose="020F0502020204030204" pitchFamily="34" charset="0"/>
              </a:rPr>
              <a:t>, </a:t>
            </a:r>
          </a:p>
          <a:p>
            <a:pPr algn="just"/>
            <a:r>
              <a:rPr lang="es-ES" altLang="es-ES" sz="1600" dirty="0">
                <a:latin typeface="Calibri" panose="020F0502020204030204" pitchFamily="34" charset="0"/>
                <a:cs typeface="Calibri" panose="020F0502020204030204" pitchFamily="34" charset="0"/>
              </a:rPr>
              <a:t>se tiene que </a:t>
            </a:r>
            <a:r>
              <a:rPr lang="es-ES" altLang="es-ES" sz="1600" b="1" dirty="0">
                <a:latin typeface="Calibri" panose="020F0502020204030204" pitchFamily="34" charset="0"/>
                <a:cs typeface="Calibri" panose="020F0502020204030204" pitchFamily="34" charset="0"/>
              </a:rPr>
              <a:t>(</a:t>
            </a:r>
            <a:r>
              <a:rPr lang="es-ES" altLang="es-ES" sz="1600" b="1" i="1" dirty="0">
                <a:latin typeface="Calibri" panose="020F0502020204030204" pitchFamily="34" charset="0"/>
                <a:cs typeface="Calibri" panose="020F0502020204030204" pitchFamily="34" charset="0"/>
              </a:rPr>
              <a:t>a</a:t>
            </a:r>
            <a:r>
              <a:rPr lang="es-ES" altLang="es-ES" sz="1600" b="1" dirty="0">
                <a:latin typeface="Calibri" panose="020F0502020204030204" pitchFamily="34" charset="0"/>
                <a:cs typeface="Calibri" panose="020F0502020204030204" pitchFamily="34" charset="0"/>
              </a:rPr>
              <a:t>, </a:t>
            </a:r>
            <a:r>
              <a:rPr lang="es-ES" altLang="es-ES" sz="1600" b="1" i="1" dirty="0">
                <a:latin typeface="Calibri" panose="020F0502020204030204" pitchFamily="34" charset="0"/>
                <a:cs typeface="Calibri" panose="020F0502020204030204" pitchFamily="34" charset="0"/>
              </a:rPr>
              <a:t>b</a:t>
            </a:r>
            <a:r>
              <a:rPr lang="es-ES" altLang="es-ES" sz="1600" b="1" dirty="0">
                <a:latin typeface="Calibri" panose="020F0502020204030204" pitchFamily="34" charset="0"/>
                <a:cs typeface="Calibri" panose="020F0502020204030204" pitchFamily="34" charset="0"/>
              </a:rPr>
              <a:t>) = (</a:t>
            </a:r>
            <a:r>
              <a:rPr lang="es-ES" altLang="es-ES" sz="1600" b="1" i="1" dirty="0">
                <a:latin typeface="Calibri" panose="020F0502020204030204" pitchFamily="34" charset="0"/>
                <a:cs typeface="Calibri" panose="020F0502020204030204" pitchFamily="34" charset="0"/>
              </a:rPr>
              <a:t>c</a:t>
            </a:r>
            <a:r>
              <a:rPr lang="es-ES" altLang="es-ES" sz="1600" b="1" dirty="0">
                <a:latin typeface="Calibri" panose="020F0502020204030204" pitchFamily="34" charset="0"/>
                <a:cs typeface="Calibri" panose="020F0502020204030204" pitchFamily="34" charset="0"/>
              </a:rPr>
              <a:t>, </a:t>
            </a:r>
            <a:r>
              <a:rPr lang="es-ES" altLang="es-ES" sz="1600" b="1" i="1" dirty="0">
                <a:latin typeface="Calibri" panose="020F0502020204030204" pitchFamily="34" charset="0"/>
                <a:cs typeface="Calibri" panose="020F0502020204030204" pitchFamily="34" charset="0"/>
              </a:rPr>
              <a:t>d</a:t>
            </a:r>
            <a:r>
              <a:rPr lang="es-ES" altLang="es-ES" sz="1600" b="1" dirty="0">
                <a:latin typeface="Calibri" panose="020F0502020204030204" pitchFamily="34" charset="0"/>
                <a:cs typeface="Calibri" panose="020F0502020204030204" pitchFamily="34" charset="0"/>
              </a:rPr>
              <a:t>) </a:t>
            </a:r>
            <a:r>
              <a:rPr lang="es-ES" altLang="es-ES" sz="1600" dirty="0">
                <a:latin typeface="Calibri" panose="020F0502020204030204" pitchFamily="34" charset="0"/>
                <a:cs typeface="Calibri" panose="020F0502020204030204" pitchFamily="34" charset="0"/>
              </a:rPr>
              <a:t>si y sólo si, </a:t>
            </a:r>
            <a:r>
              <a:rPr lang="es-ES" altLang="es-ES" sz="1600" b="1" i="1" dirty="0">
                <a:latin typeface="Calibri" panose="020F0502020204030204" pitchFamily="34" charset="0"/>
                <a:cs typeface="Calibri" panose="020F0502020204030204" pitchFamily="34" charset="0"/>
              </a:rPr>
              <a:t>a</a:t>
            </a:r>
            <a:r>
              <a:rPr lang="es-ES" altLang="es-ES" sz="1600" b="1" dirty="0">
                <a:latin typeface="Calibri" panose="020F0502020204030204" pitchFamily="34" charset="0"/>
                <a:cs typeface="Calibri" panose="020F0502020204030204" pitchFamily="34" charset="0"/>
              </a:rPr>
              <a:t> = </a:t>
            </a:r>
            <a:r>
              <a:rPr lang="es-ES" altLang="es-ES" sz="1600" b="1" i="1" dirty="0">
                <a:latin typeface="Calibri" panose="020F0502020204030204" pitchFamily="34" charset="0"/>
                <a:cs typeface="Calibri" panose="020F0502020204030204" pitchFamily="34" charset="0"/>
              </a:rPr>
              <a:t>c</a:t>
            </a:r>
            <a:r>
              <a:rPr lang="es-ES" altLang="es-ES" sz="1600" b="1" dirty="0">
                <a:latin typeface="Calibri" panose="020F0502020204030204" pitchFamily="34" charset="0"/>
                <a:cs typeface="Calibri" panose="020F0502020204030204" pitchFamily="34" charset="0"/>
              </a:rPr>
              <a:t> y </a:t>
            </a:r>
            <a:r>
              <a:rPr lang="es-ES" altLang="es-ES" sz="1600" b="1" i="1" dirty="0">
                <a:latin typeface="Calibri" panose="020F0502020204030204" pitchFamily="34" charset="0"/>
                <a:cs typeface="Calibri" panose="020F0502020204030204" pitchFamily="34" charset="0"/>
              </a:rPr>
              <a:t>b</a:t>
            </a:r>
            <a:r>
              <a:rPr lang="es-ES" altLang="es-ES" sz="1600" b="1" dirty="0">
                <a:latin typeface="Calibri" panose="020F0502020204030204" pitchFamily="34" charset="0"/>
                <a:cs typeface="Calibri" panose="020F0502020204030204" pitchFamily="34" charset="0"/>
              </a:rPr>
              <a:t> = </a:t>
            </a:r>
            <a:r>
              <a:rPr lang="es-ES" altLang="es-ES" sz="1600" b="1" i="1" dirty="0">
                <a:latin typeface="Calibri" panose="020F0502020204030204" pitchFamily="34" charset="0"/>
                <a:cs typeface="Calibri" panose="020F0502020204030204" pitchFamily="34" charset="0"/>
              </a:rPr>
              <a:t>d</a:t>
            </a:r>
            <a:r>
              <a:rPr lang="es-ES" altLang="es-ES" sz="1600" dirty="0">
                <a:latin typeface="Calibri" panose="020F0502020204030204" pitchFamily="34" charset="0"/>
                <a:cs typeface="Calibri" panose="020F0502020204030204" pitchFamily="34"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1054509345"/>
              </p:ext>
            </p:extLst>
          </p:nvPr>
        </p:nvGraphicFramePr>
        <p:xfrm>
          <a:off x="2699792" y="2499742"/>
          <a:ext cx="3175000" cy="515938"/>
        </p:xfrm>
        <a:graphic>
          <a:graphicData uri="http://schemas.openxmlformats.org/presentationml/2006/ole">
            <mc:AlternateContent xmlns:mc="http://schemas.openxmlformats.org/markup-compatibility/2006">
              <mc:Choice xmlns:v="urn:schemas-microsoft-com:vml" Requires="v">
                <p:oleObj spid="_x0000_s3108" name="Ecuación" r:id="rId4" imgW="1586811" imgH="253890" progId="Equation.3">
                  <p:embed/>
                </p:oleObj>
              </mc:Choice>
              <mc:Fallback>
                <p:oleObj name="Ecuación" r:id="rId4" imgW="1586811" imgH="25389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2499742"/>
                        <a:ext cx="3175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8217" y="3219822"/>
            <a:ext cx="3042564" cy="156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6555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PRODUCTO CARTESIANO O CRUZ	</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Definición</a:t>
            </a:r>
            <a:endParaRPr lang="es-ES" sz="1800"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69948" y="1851670"/>
            <a:ext cx="8241644" cy="2529923"/>
          </a:xfrm>
          <a:prstGeom prst="rect">
            <a:avLst/>
          </a:prstGeom>
          <a:noFill/>
        </p:spPr>
        <p:txBody>
          <a:bodyPr wrap="square" rtlCol="0">
            <a:spAutoFit/>
          </a:bodyPr>
          <a:lstStyle/>
          <a:p>
            <a:pPr>
              <a:lnSpc>
                <a:spcPct val="90000"/>
              </a:lnSpc>
              <a:defRPr/>
            </a:pPr>
            <a:r>
              <a:rPr lang="es-ES" sz="1600" b="1" dirty="0">
                <a:latin typeface="Calibri" panose="020F0502020204030204" pitchFamily="34" charset="0"/>
                <a:cs typeface="Calibri" panose="020F0502020204030204" pitchFamily="34" charset="0"/>
              </a:rPr>
              <a:t>Ejemplo:</a:t>
            </a:r>
          </a:p>
          <a:p>
            <a:pPr>
              <a:lnSpc>
                <a:spcPct val="90000"/>
              </a:lnSpc>
              <a:defRPr/>
            </a:pPr>
            <a:endParaRPr lang="es-ES" sz="1600" b="1" dirty="0">
              <a:latin typeface="Calibri" panose="020F0502020204030204" pitchFamily="34" charset="0"/>
              <a:cs typeface="Calibri" panose="020F0502020204030204" pitchFamily="34" charset="0"/>
            </a:endParaRPr>
          </a:p>
          <a:p>
            <a:pPr>
              <a:lnSpc>
                <a:spcPct val="90000"/>
              </a:lnSpc>
              <a:defRPr/>
            </a:pPr>
            <a:r>
              <a:rPr lang="es-ES" sz="1600" dirty="0">
                <a:latin typeface="Calibri" panose="020F0502020204030204" pitchFamily="34" charset="0"/>
                <a:cs typeface="Calibri" panose="020F0502020204030204" pitchFamily="34" charset="0"/>
              </a:rPr>
              <a:t>Si  </a:t>
            </a:r>
            <a:r>
              <a:rPr lang="es-ES" sz="1600" b="1" dirty="0">
                <a:latin typeface="Calibri" panose="020F0502020204030204" pitchFamily="34" charset="0"/>
                <a:cs typeface="Calibri" panose="020F0502020204030204" pitchFamily="34" charset="0"/>
              </a:rPr>
              <a:t>A</a:t>
            </a:r>
            <a:r>
              <a:rPr lang="es-ES" sz="1600" dirty="0">
                <a:latin typeface="Calibri" panose="020F0502020204030204" pitchFamily="34" charset="0"/>
                <a:cs typeface="Calibri" panose="020F0502020204030204" pitchFamily="34" charset="0"/>
              </a:rPr>
              <a:t> = { a , b , c }   y   </a:t>
            </a:r>
            <a:r>
              <a:rPr lang="es-ES" sz="1600" b="1" dirty="0">
                <a:latin typeface="Calibri" panose="020F0502020204030204" pitchFamily="34" charset="0"/>
                <a:cs typeface="Calibri" panose="020F0502020204030204" pitchFamily="34" charset="0"/>
              </a:rPr>
              <a:t>B</a:t>
            </a:r>
            <a:r>
              <a:rPr lang="es-ES" sz="1600" dirty="0">
                <a:latin typeface="Calibri" panose="020F0502020204030204" pitchFamily="34" charset="0"/>
                <a:cs typeface="Calibri" panose="020F0502020204030204" pitchFamily="34" charset="0"/>
              </a:rPr>
              <a:t> = { 1 , 2 }  </a:t>
            </a:r>
          </a:p>
          <a:p>
            <a:pPr>
              <a:lnSpc>
                <a:spcPct val="90000"/>
              </a:lnSpc>
              <a:defRPr/>
            </a:pPr>
            <a:endParaRPr lang="es-ES" sz="1600" dirty="0">
              <a:latin typeface="Calibri" panose="020F0502020204030204" pitchFamily="34" charset="0"/>
              <a:cs typeface="Calibri" panose="020F0502020204030204" pitchFamily="34" charset="0"/>
            </a:endParaRPr>
          </a:p>
          <a:p>
            <a:pPr>
              <a:lnSpc>
                <a:spcPct val="90000"/>
              </a:lnSpc>
              <a:defRPr/>
            </a:pPr>
            <a:r>
              <a:rPr lang="es-ES" sz="1600" dirty="0">
                <a:latin typeface="Calibri" panose="020F0502020204030204" pitchFamily="34" charset="0"/>
                <a:cs typeface="Calibri" panose="020F0502020204030204" pitchFamily="34" charset="0"/>
              </a:rPr>
              <a:t>   	</a:t>
            </a:r>
            <a:r>
              <a:rPr lang="es-ES" sz="1600" b="1" dirty="0">
                <a:latin typeface="Calibri" panose="020F0502020204030204" pitchFamily="34" charset="0"/>
                <a:cs typeface="Calibri" panose="020F0502020204030204" pitchFamily="34" charset="0"/>
              </a:rPr>
              <a:t>A x B </a:t>
            </a:r>
            <a:r>
              <a:rPr lang="es-ES" sz="1600" dirty="0">
                <a:latin typeface="Calibri" panose="020F0502020204030204" pitchFamily="34" charset="0"/>
                <a:cs typeface="Calibri" panose="020F0502020204030204" pitchFamily="34" charset="0"/>
              </a:rPr>
              <a:t>= { (a,1), (a, 2), (b, 1), (b, 2), (c, 1), (c, 2) }</a:t>
            </a:r>
          </a:p>
          <a:p>
            <a:pPr>
              <a:lnSpc>
                <a:spcPct val="90000"/>
              </a:lnSpc>
              <a:defRPr/>
            </a:pPr>
            <a:endParaRPr lang="es-ES" sz="1600" dirty="0">
              <a:latin typeface="Calibri" panose="020F0502020204030204" pitchFamily="34" charset="0"/>
              <a:cs typeface="Calibri" panose="020F0502020204030204" pitchFamily="34" charset="0"/>
            </a:endParaRPr>
          </a:p>
          <a:p>
            <a:pPr>
              <a:lnSpc>
                <a:spcPct val="90000"/>
              </a:lnSpc>
              <a:defRPr/>
            </a:pPr>
            <a:r>
              <a:rPr lang="es-ES_tradnl" sz="1600" dirty="0">
                <a:latin typeface="Calibri" panose="020F0502020204030204" pitchFamily="34" charset="0"/>
                <a:cs typeface="Calibri" panose="020F0502020204030204" pitchFamily="34" charset="0"/>
              </a:rPr>
              <a:t>Note que </a:t>
            </a:r>
          </a:p>
          <a:p>
            <a:pPr>
              <a:lnSpc>
                <a:spcPct val="90000"/>
              </a:lnSpc>
              <a:defRPr/>
            </a:pPr>
            <a:r>
              <a:rPr lang="es-ES_tradnl" sz="1600" dirty="0">
                <a:latin typeface="Calibri" panose="020F0502020204030204" pitchFamily="34" charset="0"/>
                <a:cs typeface="Calibri" panose="020F0502020204030204" pitchFamily="34" charset="0"/>
              </a:rPr>
              <a:t>	</a:t>
            </a:r>
            <a:r>
              <a:rPr lang="es-ES_tradnl" sz="1600" b="1" dirty="0">
                <a:latin typeface="Calibri" panose="020F0502020204030204" pitchFamily="34" charset="0"/>
                <a:cs typeface="Calibri" panose="020F0502020204030204" pitchFamily="34" charset="0"/>
              </a:rPr>
              <a:t>A</a:t>
            </a:r>
            <a:r>
              <a:rPr lang="es-ES_tradnl" sz="1600" dirty="0">
                <a:latin typeface="Calibri" panose="020F0502020204030204" pitchFamily="34" charset="0"/>
                <a:cs typeface="Calibri" panose="020F0502020204030204" pitchFamily="34" charset="0"/>
              </a:rPr>
              <a:t> tiene 3 elementos</a:t>
            </a:r>
          </a:p>
          <a:p>
            <a:pPr>
              <a:lnSpc>
                <a:spcPct val="90000"/>
              </a:lnSpc>
              <a:defRPr/>
            </a:pPr>
            <a:r>
              <a:rPr lang="es-ES_tradnl" sz="1600" dirty="0">
                <a:latin typeface="Calibri" panose="020F0502020204030204" pitchFamily="34" charset="0"/>
                <a:cs typeface="Calibri" panose="020F0502020204030204" pitchFamily="34" charset="0"/>
              </a:rPr>
              <a:t>   	</a:t>
            </a:r>
            <a:r>
              <a:rPr lang="es-ES_tradnl" sz="1600" b="1" dirty="0">
                <a:latin typeface="Calibri" panose="020F0502020204030204" pitchFamily="34" charset="0"/>
                <a:cs typeface="Calibri" panose="020F0502020204030204" pitchFamily="34" charset="0"/>
              </a:rPr>
              <a:t>B</a:t>
            </a:r>
            <a:r>
              <a:rPr lang="es-ES_tradnl" sz="1600" dirty="0">
                <a:latin typeface="Calibri" panose="020F0502020204030204" pitchFamily="34" charset="0"/>
                <a:cs typeface="Calibri" panose="020F0502020204030204" pitchFamily="34" charset="0"/>
              </a:rPr>
              <a:t> tiene 2 elementos</a:t>
            </a:r>
          </a:p>
          <a:p>
            <a:pPr>
              <a:lnSpc>
                <a:spcPct val="90000"/>
              </a:lnSpc>
              <a:defRPr/>
            </a:pPr>
            <a:r>
              <a:rPr lang="es-ES_tradnl" sz="1600" dirty="0">
                <a:latin typeface="Calibri" panose="020F0502020204030204" pitchFamily="34" charset="0"/>
                <a:cs typeface="Calibri" panose="020F0502020204030204" pitchFamily="34" charset="0"/>
              </a:rPr>
              <a:t>   	</a:t>
            </a:r>
            <a:r>
              <a:rPr lang="es-ES_tradnl" sz="1600" b="1" dirty="0">
                <a:latin typeface="Calibri" panose="020F0502020204030204" pitchFamily="34" charset="0"/>
                <a:cs typeface="Calibri" panose="020F0502020204030204" pitchFamily="34" charset="0"/>
              </a:rPr>
              <a:t>A x B</a:t>
            </a:r>
            <a:r>
              <a:rPr lang="es-ES_tradnl" sz="1600" dirty="0">
                <a:latin typeface="Calibri" panose="020F0502020204030204" pitchFamily="34" charset="0"/>
                <a:cs typeface="Calibri" panose="020F0502020204030204" pitchFamily="34" charset="0"/>
              </a:rPr>
              <a:t> tiene 6 elementos.</a:t>
            </a:r>
            <a:endParaRPr lang="es-ES" sz="1600" dirty="0">
              <a:latin typeface="Calibri" panose="020F0502020204030204" pitchFamily="34" charset="0"/>
              <a:cs typeface="Calibri" panose="020F0502020204030204" pitchFamily="34" charset="0"/>
            </a:endParaRPr>
          </a:p>
          <a:p>
            <a:pPr>
              <a:lnSpc>
                <a:spcPct val="90000"/>
              </a:lnSpc>
              <a:defRPr/>
            </a:pPr>
            <a:r>
              <a:rPr lang="es-ES" sz="16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59954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PRODUCTO CARTESIANO O CRUZ	</a:t>
            </a:r>
          </a:p>
        </p:txBody>
      </p:sp>
      <p:sp>
        <p:nvSpPr>
          <p:cNvPr id="6" name="CuadroTexto 2">
            <a:extLst>
              <a:ext uri="{FF2B5EF4-FFF2-40B4-BE49-F238E27FC236}">
                <a16:creationId xmlns:a16="http://schemas.microsoft.com/office/drawing/2014/main" id="{8C47A37E-73A4-4FEF-A853-AC533841E667}"/>
              </a:ext>
            </a:extLst>
          </p:cNvPr>
          <p:cNvSpPr txBox="1"/>
          <p:nvPr/>
        </p:nvSpPr>
        <p:spPr>
          <a:xfrm>
            <a:off x="251520" y="1275606"/>
            <a:ext cx="8712968" cy="2554545"/>
          </a:xfrm>
          <a:prstGeom prst="rect">
            <a:avLst/>
          </a:prstGeom>
          <a:noFill/>
        </p:spPr>
        <p:txBody>
          <a:bodyPr wrap="square" rtlCol="0">
            <a:spAutoFit/>
          </a:bodyPr>
          <a:lstStyle/>
          <a:p>
            <a:pPr>
              <a:lnSpc>
                <a:spcPct val="90000"/>
              </a:lnSpc>
              <a:defRPr/>
            </a:pPr>
            <a:r>
              <a:rPr lang="es-ES" sz="1600" dirty="0">
                <a:latin typeface="Calibri" panose="020F0502020204030204" pitchFamily="34" charset="0"/>
                <a:cs typeface="Calibri" panose="020F0502020204030204" pitchFamily="34" charset="0"/>
              </a:rPr>
              <a:t>Ejemplo:</a:t>
            </a:r>
          </a:p>
          <a:p>
            <a:pPr>
              <a:lnSpc>
                <a:spcPct val="90000"/>
              </a:lnSpc>
              <a:defRPr/>
            </a:pPr>
            <a:endParaRPr lang="es-ES" sz="1600" dirty="0">
              <a:latin typeface="Calibri" panose="020F0502020204030204" pitchFamily="34" charset="0"/>
              <a:cs typeface="Calibri" panose="020F0502020204030204" pitchFamily="34" charset="0"/>
            </a:endParaRPr>
          </a:p>
          <a:p>
            <a:pPr>
              <a:lnSpc>
                <a:spcPct val="90000"/>
              </a:lnSpc>
              <a:defRPr/>
            </a:pPr>
            <a:r>
              <a:rPr lang="es-ES" sz="1600" dirty="0">
                <a:latin typeface="Calibri" panose="020F0502020204030204" pitchFamily="34" charset="0"/>
                <a:cs typeface="Calibri" panose="020F0502020204030204" pitchFamily="34" charset="0"/>
              </a:rPr>
              <a:t>   </a:t>
            </a:r>
            <a:r>
              <a:rPr lang="es-ES" sz="1600" b="1" dirty="0">
                <a:latin typeface="Calibri" panose="020F0502020204030204" pitchFamily="34" charset="0"/>
                <a:cs typeface="Calibri" panose="020F0502020204030204" pitchFamily="34" charset="0"/>
              </a:rPr>
              <a:t>A</a:t>
            </a:r>
            <a:r>
              <a:rPr lang="es-ES" sz="1600" dirty="0">
                <a:latin typeface="Calibri" panose="020F0502020204030204" pitchFamily="34" charset="0"/>
                <a:cs typeface="Calibri" panose="020F0502020204030204" pitchFamily="34" charset="0"/>
              </a:rPr>
              <a:t> = { corazón, trébol, coco, espada }   </a:t>
            </a:r>
          </a:p>
          <a:p>
            <a:pPr>
              <a:lnSpc>
                <a:spcPct val="90000"/>
              </a:lnSpc>
              <a:spcBef>
                <a:spcPct val="50000"/>
              </a:spcBef>
              <a:defRPr/>
            </a:pPr>
            <a:r>
              <a:rPr lang="es-ES" sz="1600" dirty="0">
                <a:latin typeface="Calibri" panose="020F0502020204030204" pitchFamily="34" charset="0"/>
                <a:cs typeface="Calibri" panose="020F0502020204030204" pitchFamily="34" charset="0"/>
              </a:rPr>
              <a:t>   </a:t>
            </a:r>
            <a:r>
              <a:rPr lang="es-ES" sz="1600" b="1" dirty="0">
                <a:latin typeface="Calibri" panose="020F0502020204030204" pitchFamily="34" charset="0"/>
                <a:cs typeface="Calibri" panose="020F0502020204030204" pitchFamily="34" charset="0"/>
              </a:rPr>
              <a:t>B</a:t>
            </a:r>
            <a:r>
              <a:rPr lang="es-ES" sz="1600" dirty="0">
                <a:latin typeface="Calibri" panose="020F0502020204030204" pitchFamily="34" charset="0"/>
                <a:cs typeface="Calibri" panose="020F0502020204030204" pitchFamily="34" charset="0"/>
              </a:rPr>
              <a:t> = { 1, 2, 3, 4, 5, 6, 7, 8, 9, 10, 11, 12 }  </a:t>
            </a:r>
          </a:p>
          <a:p>
            <a:pPr>
              <a:lnSpc>
                <a:spcPct val="90000"/>
              </a:lnSpc>
              <a:spcBef>
                <a:spcPct val="50000"/>
              </a:spcBef>
              <a:defRPr/>
            </a:pPr>
            <a:r>
              <a:rPr lang="es-ES" sz="1600" dirty="0">
                <a:latin typeface="Calibri" panose="020F0502020204030204" pitchFamily="34" charset="0"/>
                <a:cs typeface="Calibri" panose="020F0502020204030204" pitchFamily="34" charset="0"/>
              </a:rPr>
              <a:t>   </a:t>
            </a:r>
            <a:r>
              <a:rPr lang="es-ES" sz="1600" b="1" dirty="0">
                <a:latin typeface="Calibri" panose="020F0502020204030204" pitchFamily="34" charset="0"/>
                <a:cs typeface="Calibri" panose="020F0502020204030204" pitchFamily="34" charset="0"/>
              </a:rPr>
              <a:t>A x B </a:t>
            </a:r>
            <a:r>
              <a:rPr lang="es-ES" sz="1600" dirty="0">
                <a:latin typeface="Calibri" panose="020F0502020204030204" pitchFamily="34" charset="0"/>
                <a:cs typeface="Calibri" panose="020F0502020204030204" pitchFamily="34" charset="0"/>
              </a:rPr>
              <a:t>= { (corazón, 1), (corazón,2),…,(corazón,12), (trébol,1), (trébol,2), …,(trébol,12), …,(espada,12) }</a:t>
            </a:r>
          </a:p>
          <a:p>
            <a:pPr>
              <a:lnSpc>
                <a:spcPct val="90000"/>
              </a:lnSpc>
              <a:defRPr/>
            </a:pPr>
            <a:endParaRPr lang="es-ES" sz="1600" dirty="0">
              <a:latin typeface="Calibri" panose="020F0502020204030204" pitchFamily="34" charset="0"/>
              <a:cs typeface="Calibri" panose="020F0502020204030204" pitchFamily="34" charset="0"/>
            </a:endParaRPr>
          </a:p>
          <a:p>
            <a:pPr>
              <a:lnSpc>
                <a:spcPct val="90000"/>
              </a:lnSpc>
              <a:defRPr/>
            </a:pPr>
            <a:r>
              <a:rPr lang="es-ES_tradnl" sz="1600" dirty="0">
                <a:latin typeface="Calibri" panose="020F0502020204030204" pitchFamily="34" charset="0"/>
                <a:cs typeface="Calibri" panose="020F0502020204030204" pitchFamily="34" charset="0"/>
              </a:rPr>
              <a:t>Note que </a:t>
            </a:r>
          </a:p>
          <a:p>
            <a:pPr>
              <a:lnSpc>
                <a:spcPct val="90000"/>
              </a:lnSpc>
              <a:defRPr/>
            </a:pPr>
            <a:r>
              <a:rPr lang="es-ES_tradnl" sz="1600" dirty="0">
                <a:latin typeface="Calibri" panose="020F0502020204030204" pitchFamily="34" charset="0"/>
                <a:cs typeface="Calibri" panose="020F0502020204030204" pitchFamily="34" charset="0"/>
              </a:rPr>
              <a:t>   </a:t>
            </a:r>
            <a:r>
              <a:rPr lang="es-ES_tradnl" sz="1600" b="1" dirty="0">
                <a:latin typeface="Calibri" panose="020F0502020204030204" pitchFamily="34" charset="0"/>
                <a:cs typeface="Calibri" panose="020F0502020204030204" pitchFamily="34" charset="0"/>
              </a:rPr>
              <a:t>A</a:t>
            </a:r>
            <a:r>
              <a:rPr lang="es-ES_tradnl" sz="1600" dirty="0">
                <a:latin typeface="Calibri" panose="020F0502020204030204" pitchFamily="34" charset="0"/>
                <a:cs typeface="Calibri" panose="020F0502020204030204" pitchFamily="34" charset="0"/>
              </a:rPr>
              <a:t> tiene 4 elementos</a:t>
            </a:r>
          </a:p>
          <a:p>
            <a:pPr>
              <a:lnSpc>
                <a:spcPct val="90000"/>
              </a:lnSpc>
              <a:defRPr/>
            </a:pPr>
            <a:r>
              <a:rPr lang="es-ES_tradnl" sz="1600" dirty="0">
                <a:latin typeface="Calibri" panose="020F0502020204030204" pitchFamily="34" charset="0"/>
                <a:cs typeface="Calibri" panose="020F0502020204030204" pitchFamily="34" charset="0"/>
              </a:rPr>
              <a:t>   </a:t>
            </a:r>
            <a:r>
              <a:rPr lang="es-ES_tradnl" sz="1600" b="1" dirty="0">
                <a:latin typeface="Calibri" panose="020F0502020204030204" pitchFamily="34" charset="0"/>
                <a:cs typeface="Calibri" panose="020F0502020204030204" pitchFamily="34" charset="0"/>
              </a:rPr>
              <a:t>B</a:t>
            </a:r>
            <a:r>
              <a:rPr lang="es-ES_tradnl" sz="1600" dirty="0">
                <a:latin typeface="Calibri" panose="020F0502020204030204" pitchFamily="34" charset="0"/>
                <a:cs typeface="Calibri" panose="020F0502020204030204" pitchFamily="34" charset="0"/>
              </a:rPr>
              <a:t> tiene 12 elementos</a:t>
            </a:r>
          </a:p>
          <a:p>
            <a:pPr>
              <a:lnSpc>
                <a:spcPct val="90000"/>
              </a:lnSpc>
              <a:defRPr/>
            </a:pPr>
            <a:r>
              <a:rPr lang="es-ES_tradnl" sz="1600" dirty="0">
                <a:latin typeface="Calibri" panose="020F0502020204030204" pitchFamily="34" charset="0"/>
                <a:cs typeface="Calibri" panose="020F0502020204030204" pitchFamily="34" charset="0"/>
              </a:rPr>
              <a:t>   </a:t>
            </a:r>
            <a:r>
              <a:rPr lang="es-ES_tradnl" sz="1600" b="1" dirty="0">
                <a:latin typeface="Calibri" panose="020F0502020204030204" pitchFamily="34" charset="0"/>
                <a:cs typeface="Calibri" panose="020F0502020204030204" pitchFamily="34" charset="0"/>
              </a:rPr>
              <a:t>A x B </a:t>
            </a:r>
            <a:r>
              <a:rPr lang="es-ES_tradnl" sz="1600" dirty="0">
                <a:latin typeface="Calibri" panose="020F0502020204030204" pitchFamily="34" charset="0"/>
                <a:cs typeface="Calibri" panose="020F0502020204030204" pitchFamily="34" charset="0"/>
              </a:rPr>
              <a:t>tiene 48 elementos (todas las cartas del mazo)</a:t>
            </a:r>
            <a:endParaRPr 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3908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PRODUCTO CARTESIANO O CRUZ	</a:t>
            </a:r>
          </a:p>
        </p:txBody>
      </p:sp>
      <p:sp>
        <p:nvSpPr>
          <p:cNvPr id="6" name="CuadroTexto 2">
            <a:extLst>
              <a:ext uri="{FF2B5EF4-FFF2-40B4-BE49-F238E27FC236}">
                <a16:creationId xmlns:a16="http://schemas.microsoft.com/office/drawing/2014/main" id="{8C47A37E-73A4-4FEF-A853-AC533841E667}"/>
              </a:ext>
            </a:extLst>
          </p:cNvPr>
          <p:cNvSpPr txBox="1"/>
          <p:nvPr/>
        </p:nvSpPr>
        <p:spPr>
          <a:xfrm>
            <a:off x="565012" y="1275606"/>
            <a:ext cx="8241644" cy="3293209"/>
          </a:xfrm>
          <a:prstGeom prst="rect">
            <a:avLst/>
          </a:prstGeom>
          <a:noFill/>
        </p:spPr>
        <p:txBody>
          <a:bodyPr wrap="square" rtlCol="0">
            <a:spAutoFit/>
          </a:bodyPr>
          <a:lstStyle/>
          <a:p>
            <a:pPr algn="just">
              <a:spcBef>
                <a:spcPct val="50000"/>
              </a:spcBef>
            </a:pPr>
            <a:r>
              <a:rPr lang="es-ES" altLang="es-ES" sz="1600" b="1" dirty="0">
                <a:latin typeface="Calibri" panose="020F0502020204030204" pitchFamily="34" charset="0"/>
                <a:cs typeface="Calibri" panose="020F0502020204030204" pitchFamily="34" charset="0"/>
              </a:rPr>
              <a:t>EJEMPLO Sea  </a:t>
            </a:r>
          </a:p>
          <a:p>
            <a:pPr algn="just">
              <a:spcBef>
                <a:spcPct val="50000"/>
              </a:spcBef>
            </a:pPr>
            <a:r>
              <a:rPr lang="es-ES" altLang="es-ES" sz="1600" dirty="0">
                <a:latin typeface="Calibri" panose="020F0502020204030204" pitchFamily="34" charset="0"/>
                <a:cs typeface="Calibri" panose="020F0502020204030204" pitchFamily="34" charset="0"/>
              </a:rPr>
              <a:t>	U = {1, 2, 3, 4, 5, 6, 7}, </a:t>
            </a:r>
          </a:p>
          <a:p>
            <a:pPr algn="just">
              <a:spcBef>
                <a:spcPct val="50000"/>
              </a:spcBef>
            </a:pPr>
            <a:r>
              <a:rPr lang="es-ES" altLang="es-ES" sz="1600" i="1" dirty="0">
                <a:latin typeface="Calibri" panose="020F0502020204030204" pitchFamily="34" charset="0"/>
                <a:cs typeface="Calibri" panose="020F0502020204030204" pitchFamily="34" charset="0"/>
              </a:rPr>
              <a:t>	A</a:t>
            </a:r>
            <a:r>
              <a:rPr lang="es-ES" altLang="es-ES" sz="1600" dirty="0">
                <a:latin typeface="Calibri" panose="020F0502020204030204" pitchFamily="34" charset="0"/>
                <a:cs typeface="Calibri" panose="020F0502020204030204" pitchFamily="34" charset="0"/>
              </a:rPr>
              <a:t> = {2, 3, 4}, </a:t>
            </a:r>
          </a:p>
          <a:p>
            <a:pPr algn="just">
              <a:spcBef>
                <a:spcPct val="50000"/>
              </a:spcBef>
            </a:pPr>
            <a:r>
              <a:rPr lang="es-ES" altLang="es-ES" sz="1600" i="1" dirty="0">
                <a:latin typeface="Calibri" panose="020F0502020204030204" pitchFamily="34" charset="0"/>
                <a:cs typeface="Calibri" panose="020F0502020204030204" pitchFamily="34" charset="0"/>
              </a:rPr>
              <a:t>	B</a:t>
            </a:r>
            <a:r>
              <a:rPr lang="es-ES" altLang="es-ES" sz="1600" dirty="0">
                <a:latin typeface="Calibri" panose="020F0502020204030204" pitchFamily="34" charset="0"/>
                <a:cs typeface="Calibri" panose="020F0502020204030204" pitchFamily="34" charset="0"/>
              </a:rPr>
              <a:t> = {4, 5}. </a:t>
            </a:r>
          </a:p>
          <a:p>
            <a:pPr algn="just">
              <a:spcBef>
                <a:spcPct val="50000"/>
              </a:spcBef>
            </a:pPr>
            <a:r>
              <a:rPr lang="es-ES" altLang="es-ES" sz="1600" dirty="0">
                <a:latin typeface="Calibri" panose="020F0502020204030204" pitchFamily="34" charset="0"/>
                <a:cs typeface="Calibri" panose="020F0502020204030204" pitchFamily="34" charset="0"/>
              </a:rPr>
              <a:t>Entonces,</a:t>
            </a:r>
          </a:p>
          <a:p>
            <a:pPr lvl="2" algn="just">
              <a:spcBef>
                <a:spcPct val="50000"/>
              </a:spcBef>
            </a:pPr>
            <a:r>
              <a:rPr lang="en-US" altLang="es-ES" sz="1600" dirty="0">
                <a:latin typeface="Calibri" panose="020F0502020204030204" pitchFamily="34" charset="0"/>
                <a:cs typeface="Calibri" panose="020F0502020204030204" pitchFamily="34" charset="0"/>
              </a:rPr>
              <a:t>a) </a:t>
            </a:r>
            <a:r>
              <a:rPr lang="en-US" altLang="es-ES" sz="1600" i="1" dirty="0">
                <a:latin typeface="Calibri" panose="020F0502020204030204" pitchFamily="34" charset="0"/>
                <a:cs typeface="Calibri" panose="020F0502020204030204" pitchFamily="34" charset="0"/>
              </a:rPr>
              <a:t>A </a:t>
            </a:r>
            <a:r>
              <a:rPr lang="es-ES" altLang="es-ES" sz="1600" dirty="0">
                <a:latin typeface="Calibri" panose="020F0502020204030204" pitchFamily="34" charset="0"/>
                <a:cs typeface="Calibri" panose="020F0502020204030204" pitchFamily="34" charset="0"/>
                <a:sym typeface="Symbol" pitchFamily="18" charset="2"/>
              </a:rPr>
              <a:t></a:t>
            </a:r>
            <a:r>
              <a:rPr lang="en-US" altLang="es-ES" sz="1600" dirty="0">
                <a:latin typeface="Calibri" panose="020F0502020204030204" pitchFamily="34" charset="0"/>
                <a:cs typeface="Calibri" panose="020F0502020204030204" pitchFamily="34" charset="0"/>
              </a:rPr>
              <a:t> </a:t>
            </a:r>
            <a:r>
              <a:rPr lang="en-US" altLang="es-ES" sz="1600" i="1" dirty="0">
                <a:latin typeface="Calibri" panose="020F0502020204030204" pitchFamily="34" charset="0"/>
                <a:cs typeface="Calibri" panose="020F0502020204030204" pitchFamily="34" charset="0"/>
              </a:rPr>
              <a:t>B</a:t>
            </a:r>
            <a:r>
              <a:rPr lang="en-US" altLang="es-ES" sz="1600" dirty="0">
                <a:latin typeface="Calibri" panose="020F0502020204030204" pitchFamily="34" charset="0"/>
                <a:cs typeface="Calibri" panose="020F0502020204030204" pitchFamily="34" charset="0"/>
              </a:rPr>
              <a:t> = {(2, 4), (2, 5), (3, 4),(3, 5),(4, 4), (4, 5)}.</a:t>
            </a:r>
            <a:endParaRPr lang="es-ES" altLang="es-ES" sz="1600" dirty="0">
              <a:latin typeface="Calibri" panose="020F0502020204030204" pitchFamily="34" charset="0"/>
              <a:cs typeface="Calibri" panose="020F0502020204030204" pitchFamily="34" charset="0"/>
            </a:endParaRPr>
          </a:p>
          <a:p>
            <a:pPr lvl="2" algn="just">
              <a:spcBef>
                <a:spcPct val="50000"/>
              </a:spcBef>
            </a:pPr>
            <a:r>
              <a:rPr lang="en-US" altLang="es-ES" sz="1600" dirty="0">
                <a:latin typeface="Calibri" panose="020F0502020204030204" pitchFamily="34" charset="0"/>
                <a:cs typeface="Calibri" panose="020F0502020204030204" pitchFamily="34" charset="0"/>
              </a:rPr>
              <a:t>b) </a:t>
            </a:r>
            <a:r>
              <a:rPr lang="en-US" altLang="es-ES" sz="1600" i="1" dirty="0">
                <a:latin typeface="Calibri" panose="020F0502020204030204" pitchFamily="34" charset="0"/>
                <a:cs typeface="Calibri" panose="020F0502020204030204" pitchFamily="34" charset="0"/>
              </a:rPr>
              <a:t>B </a:t>
            </a:r>
            <a:r>
              <a:rPr lang="es-ES" altLang="es-ES" sz="1600" dirty="0">
                <a:latin typeface="Calibri" panose="020F0502020204030204" pitchFamily="34" charset="0"/>
                <a:cs typeface="Calibri" panose="020F0502020204030204" pitchFamily="34" charset="0"/>
                <a:sym typeface="Symbol" pitchFamily="18" charset="2"/>
              </a:rPr>
              <a:t></a:t>
            </a:r>
            <a:r>
              <a:rPr lang="en-US" altLang="es-ES" sz="1600" dirty="0">
                <a:latin typeface="Calibri" panose="020F0502020204030204" pitchFamily="34" charset="0"/>
                <a:cs typeface="Calibri" panose="020F0502020204030204" pitchFamily="34" charset="0"/>
              </a:rPr>
              <a:t> </a:t>
            </a:r>
            <a:r>
              <a:rPr lang="en-US" altLang="es-ES" sz="1600" i="1" dirty="0">
                <a:latin typeface="Calibri" panose="020F0502020204030204" pitchFamily="34" charset="0"/>
                <a:cs typeface="Calibri" panose="020F0502020204030204" pitchFamily="34" charset="0"/>
              </a:rPr>
              <a:t>A</a:t>
            </a:r>
            <a:r>
              <a:rPr lang="en-US" altLang="es-ES" sz="1600" dirty="0">
                <a:latin typeface="Calibri" panose="020F0502020204030204" pitchFamily="34" charset="0"/>
                <a:cs typeface="Calibri" panose="020F0502020204030204" pitchFamily="34" charset="0"/>
              </a:rPr>
              <a:t> = {(4, 2), (4, 3), (4, 4), (5, 2), (5, 3), (5, 4)}.</a:t>
            </a:r>
            <a:endParaRPr lang="es-ES" altLang="es-ES" sz="1600" dirty="0">
              <a:latin typeface="Calibri" panose="020F0502020204030204" pitchFamily="34" charset="0"/>
              <a:cs typeface="Calibri" panose="020F0502020204030204" pitchFamily="34" charset="0"/>
            </a:endParaRPr>
          </a:p>
          <a:p>
            <a:pPr lvl="2" algn="just">
              <a:spcBef>
                <a:spcPct val="50000"/>
              </a:spcBef>
            </a:pPr>
            <a:r>
              <a:rPr lang="en-US" altLang="es-ES" sz="1600" dirty="0">
                <a:latin typeface="Calibri" panose="020F0502020204030204" pitchFamily="34" charset="0"/>
                <a:cs typeface="Calibri" panose="020F0502020204030204" pitchFamily="34" charset="0"/>
              </a:rPr>
              <a:t>c) </a:t>
            </a:r>
            <a:r>
              <a:rPr lang="en-US" altLang="es-ES" sz="1600" i="1" dirty="0">
                <a:latin typeface="Calibri" panose="020F0502020204030204" pitchFamily="34" charset="0"/>
                <a:cs typeface="Calibri" panose="020F0502020204030204" pitchFamily="34" charset="0"/>
              </a:rPr>
              <a:t>B</a:t>
            </a:r>
            <a:r>
              <a:rPr lang="en-US" altLang="es-ES" sz="1600" baseline="30000" dirty="0">
                <a:latin typeface="Calibri" panose="020F0502020204030204" pitchFamily="34" charset="0"/>
                <a:cs typeface="Calibri" panose="020F0502020204030204" pitchFamily="34" charset="0"/>
              </a:rPr>
              <a:t>2</a:t>
            </a:r>
            <a:r>
              <a:rPr lang="en-US" altLang="es-ES" sz="1600" i="1" dirty="0">
                <a:latin typeface="Calibri" panose="020F0502020204030204" pitchFamily="34" charset="0"/>
                <a:cs typeface="Calibri" panose="020F0502020204030204" pitchFamily="34" charset="0"/>
              </a:rPr>
              <a:t>=B </a:t>
            </a:r>
            <a:r>
              <a:rPr lang="es-ES" altLang="es-ES" sz="1600" dirty="0">
                <a:latin typeface="Calibri" panose="020F0502020204030204" pitchFamily="34" charset="0"/>
                <a:cs typeface="Calibri" panose="020F0502020204030204" pitchFamily="34" charset="0"/>
                <a:sym typeface="Symbol" pitchFamily="18" charset="2"/>
              </a:rPr>
              <a:t></a:t>
            </a:r>
            <a:r>
              <a:rPr lang="en-US" altLang="es-ES" sz="1600" dirty="0">
                <a:latin typeface="Calibri" panose="020F0502020204030204" pitchFamily="34" charset="0"/>
                <a:cs typeface="Calibri" panose="020F0502020204030204" pitchFamily="34" charset="0"/>
              </a:rPr>
              <a:t> </a:t>
            </a:r>
            <a:r>
              <a:rPr lang="en-US" altLang="es-ES" sz="1600" i="1" dirty="0">
                <a:latin typeface="Calibri" panose="020F0502020204030204" pitchFamily="34" charset="0"/>
                <a:cs typeface="Calibri" panose="020F0502020204030204" pitchFamily="34" charset="0"/>
              </a:rPr>
              <a:t>B </a:t>
            </a:r>
            <a:r>
              <a:rPr lang="en-US" altLang="es-ES" sz="1600" dirty="0">
                <a:latin typeface="Calibri" panose="020F0502020204030204" pitchFamily="34" charset="0"/>
                <a:cs typeface="Calibri" panose="020F0502020204030204" pitchFamily="34" charset="0"/>
              </a:rPr>
              <a:t>= {(4, 4), (4, 5), (5, 4), (5, 5)}</a:t>
            </a:r>
            <a:endParaRPr lang="es-ES" altLang="es-ES" sz="1600" dirty="0">
              <a:latin typeface="Calibri" panose="020F0502020204030204" pitchFamily="34" charset="0"/>
              <a:cs typeface="Calibri" panose="020F0502020204030204" pitchFamily="34" charset="0"/>
            </a:endParaRPr>
          </a:p>
          <a:p>
            <a:pPr lvl="2" algn="just">
              <a:spcBef>
                <a:spcPct val="50000"/>
              </a:spcBef>
            </a:pPr>
            <a:r>
              <a:rPr lang="en-US" altLang="es-ES" sz="1600" dirty="0">
                <a:latin typeface="Calibri" panose="020F0502020204030204" pitchFamily="34" charset="0"/>
                <a:cs typeface="Calibri" panose="020F0502020204030204" pitchFamily="34" charset="0"/>
              </a:rPr>
              <a:t>d) </a:t>
            </a:r>
            <a:r>
              <a:rPr lang="en-US" altLang="es-ES" sz="1600" i="1" dirty="0">
                <a:latin typeface="Calibri" panose="020F0502020204030204" pitchFamily="34" charset="0"/>
                <a:cs typeface="Calibri" panose="020F0502020204030204" pitchFamily="34" charset="0"/>
              </a:rPr>
              <a:t>B</a:t>
            </a:r>
            <a:r>
              <a:rPr lang="en-US" altLang="es-ES" sz="1600" baseline="30000" dirty="0">
                <a:latin typeface="Calibri" panose="020F0502020204030204" pitchFamily="34" charset="0"/>
                <a:cs typeface="Calibri" panose="020F0502020204030204" pitchFamily="34" charset="0"/>
              </a:rPr>
              <a:t>3</a:t>
            </a:r>
            <a:r>
              <a:rPr lang="en-US" altLang="es-ES" sz="1600" i="1" dirty="0">
                <a:latin typeface="Calibri" panose="020F0502020204030204" pitchFamily="34" charset="0"/>
                <a:cs typeface="Calibri" panose="020F0502020204030204" pitchFamily="34" charset="0"/>
              </a:rPr>
              <a:t>=B </a:t>
            </a:r>
            <a:r>
              <a:rPr lang="es-ES" altLang="es-ES" sz="1600" dirty="0">
                <a:latin typeface="Calibri" panose="020F0502020204030204" pitchFamily="34" charset="0"/>
                <a:cs typeface="Calibri" panose="020F0502020204030204" pitchFamily="34" charset="0"/>
                <a:sym typeface="Symbol" pitchFamily="18" charset="2"/>
              </a:rPr>
              <a:t></a:t>
            </a:r>
            <a:r>
              <a:rPr lang="en-US" altLang="es-ES" sz="1600" dirty="0">
                <a:latin typeface="Calibri" panose="020F0502020204030204" pitchFamily="34" charset="0"/>
                <a:cs typeface="Calibri" panose="020F0502020204030204" pitchFamily="34" charset="0"/>
              </a:rPr>
              <a:t> </a:t>
            </a:r>
            <a:r>
              <a:rPr lang="en-US" altLang="es-ES" sz="1600" i="1" dirty="0">
                <a:latin typeface="Calibri" panose="020F0502020204030204" pitchFamily="34" charset="0"/>
                <a:cs typeface="Calibri" panose="020F0502020204030204" pitchFamily="34" charset="0"/>
              </a:rPr>
              <a:t>B </a:t>
            </a:r>
            <a:r>
              <a:rPr lang="es-ES" altLang="es-ES" sz="1600" dirty="0">
                <a:latin typeface="Calibri" panose="020F0502020204030204" pitchFamily="34" charset="0"/>
                <a:cs typeface="Calibri" panose="020F0502020204030204" pitchFamily="34" charset="0"/>
                <a:sym typeface="Symbol" pitchFamily="18" charset="2"/>
              </a:rPr>
              <a:t></a:t>
            </a:r>
            <a:r>
              <a:rPr lang="en-US" altLang="es-ES" sz="1600" dirty="0">
                <a:latin typeface="Calibri" panose="020F0502020204030204" pitchFamily="34" charset="0"/>
                <a:cs typeface="Calibri" panose="020F0502020204030204" pitchFamily="34" charset="0"/>
              </a:rPr>
              <a:t> </a:t>
            </a:r>
            <a:r>
              <a:rPr lang="en-US" altLang="es-ES" sz="1600" i="1" dirty="0">
                <a:latin typeface="Calibri" panose="020F0502020204030204" pitchFamily="34" charset="0"/>
                <a:cs typeface="Calibri" panose="020F0502020204030204" pitchFamily="34" charset="0"/>
              </a:rPr>
              <a:t>B </a:t>
            </a:r>
            <a:r>
              <a:rPr lang="en-US" altLang="es-ES" sz="1600" dirty="0">
                <a:latin typeface="Calibri" panose="020F0502020204030204" pitchFamily="34" charset="0"/>
                <a:cs typeface="Calibri" panose="020F0502020204030204" pitchFamily="34" charset="0"/>
              </a:rPr>
              <a:t>; (4, 5, 5)</a:t>
            </a:r>
            <a:r>
              <a:rPr lang="es-ES" altLang="es-ES" sz="1600" dirty="0">
                <a:latin typeface="Calibri" panose="020F0502020204030204" pitchFamily="34" charset="0"/>
                <a:cs typeface="Calibri" panose="020F0502020204030204" pitchFamily="34" charset="0"/>
                <a:sym typeface="Symbol" pitchFamily="18" charset="2"/>
              </a:rPr>
              <a:t></a:t>
            </a:r>
            <a:r>
              <a:rPr lang="en-US" altLang="es-ES" sz="1600" i="1" dirty="0">
                <a:latin typeface="Calibri" panose="020F0502020204030204" pitchFamily="34" charset="0"/>
                <a:cs typeface="Calibri" panose="020F0502020204030204" pitchFamily="34" charset="0"/>
              </a:rPr>
              <a:t>B</a:t>
            </a:r>
            <a:r>
              <a:rPr lang="en-US" altLang="es-ES" sz="1600" baseline="30000" dirty="0">
                <a:latin typeface="Calibri" panose="020F0502020204030204" pitchFamily="34" charset="0"/>
                <a:cs typeface="Calibri" panose="020F0502020204030204" pitchFamily="34" charset="0"/>
              </a:rPr>
              <a:t>3</a:t>
            </a:r>
            <a:r>
              <a:rPr lang="en-US" altLang="es-ES" sz="1600" dirty="0">
                <a:latin typeface="Calibri" panose="020F0502020204030204" pitchFamily="34" charset="0"/>
                <a:cs typeface="Calibri" panose="020F0502020204030204" pitchFamily="34" charset="0"/>
              </a:rPr>
              <a:t>.</a:t>
            </a:r>
            <a:endParaRPr lang="es-ES" alt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013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TABLAS DE PERTENENCIA</a:t>
            </a:r>
          </a:p>
        </p:txBody>
      </p:sp>
      <p:sp>
        <p:nvSpPr>
          <p:cNvPr id="6" name="CuadroTexto 2">
            <a:extLst>
              <a:ext uri="{FF2B5EF4-FFF2-40B4-BE49-F238E27FC236}">
                <a16:creationId xmlns:a16="http://schemas.microsoft.com/office/drawing/2014/main" id="{8C47A37E-73A4-4FEF-A853-AC533841E667}"/>
              </a:ext>
            </a:extLst>
          </p:cNvPr>
          <p:cNvSpPr txBox="1"/>
          <p:nvPr/>
        </p:nvSpPr>
        <p:spPr>
          <a:xfrm>
            <a:off x="578828" y="1394382"/>
            <a:ext cx="7953612" cy="3077766"/>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Una técnica para probar igualdades entre conjuntos es la tabla de pertenencia. Se observa que para los conjuntos </a:t>
            </a:r>
            <a:r>
              <a:rPr lang="es-ES" sz="1600" b="1" dirty="0">
                <a:latin typeface="Calibri" panose="020F0502020204030204" pitchFamily="34" charset="0"/>
                <a:cs typeface="Calibri" panose="020F0502020204030204" pitchFamily="34" charset="0"/>
              </a:rPr>
              <a:t>A</a:t>
            </a:r>
            <a:r>
              <a:rPr lang="es-ES" sz="1600" dirty="0">
                <a:latin typeface="Calibri" panose="020F0502020204030204" pitchFamily="34" charset="0"/>
                <a:cs typeface="Calibri" panose="020F0502020204030204" pitchFamily="34" charset="0"/>
              </a:rPr>
              <a:t> y </a:t>
            </a:r>
            <a:r>
              <a:rPr lang="es-ES" sz="1600" b="1" dirty="0">
                <a:latin typeface="Calibri" panose="020F0502020204030204" pitchFamily="34" charset="0"/>
                <a:cs typeface="Calibri" panose="020F0502020204030204" pitchFamily="34" charset="0"/>
              </a:rPr>
              <a:t>B</a:t>
            </a:r>
            <a:r>
              <a:rPr lang="es-ES" sz="1600" dirty="0">
                <a:latin typeface="Calibri" panose="020F0502020204030204" pitchFamily="34" charset="0"/>
                <a:cs typeface="Calibri" panose="020F0502020204030204" pitchFamily="34" charset="0"/>
              </a:rPr>
              <a:t> </a:t>
            </a:r>
            <a:r>
              <a:rPr lang="es-ES" sz="1600" b="1" dirty="0">
                <a:latin typeface="Calibri" panose="020F0502020204030204" pitchFamily="34" charset="0"/>
                <a:cs typeface="Calibri" panose="020F0502020204030204" pitchFamily="34" charset="0"/>
              </a:rPr>
              <a:t>⊆</a:t>
            </a:r>
            <a:r>
              <a:rPr lang="es-ES" sz="1600" dirty="0">
                <a:latin typeface="Calibri" panose="020F0502020204030204" pitchFamily="34" charset="0"/>
                <a:cs typeface="Calibri" panose="020F0502020204030204" pitchFamily="34" charset="0"/>
              </a:rPr>
              <a:t> </a:t>
            </a:r>
            <a:r>
              <a:rPr lang="es-ES" sz="1600" b="1" dirty="0">
                <a:latin typeface="Calibri" panose="020F0502020204030204" pitchFamily="34" charset="0"/>
                <a:cs typeface="Calibri" panose="020F0502020204030204" pitchFamily="34" charset="0"/>
              </a:rPr>
              <a:t>U </a:t>
            </a:r>
            <a:r>
              <a:rPr lang="es-ES" sz="1600" dirty="0">
                <a:latin typeface="Calibri" panose="020F0502020204030204" pitchFamily="34" charset="0"/>
                <a:cs typeface="Calibri" panose="020F0502020204030204" pitchFamily="34" charset="0"/>
              </a:rPr>
              <a:t>un elemento </a:t>
            </a:r>
            <a:r>
              <a:rPr lang="es-ES" sz="1600" b="1" dirty="0">
                <a:latin typeface="Calibri" panose="020F0502020204030204" pitchFamily="34" charset="0"/>
                <a:cs typeface="Calibri" panose="020F0502020204030204" pitchFamily="34" charset="0"/>
              </a:rPr>
              <a:t>x </a:t>
            </a:r>
            <a:r>
              <a:rPr lang="el-GR" sz="1800" b="1" dirty="0">
                <a:latin typeface="Calibri" panose="020F0502020204030204" pitchFamily="34" charset="0"/>
                <a:cs typeface="Calibri" panose="020F0502020204030204" pitchFamily="34" charset="0"/>
              </a:rPr>
              <a:t>ϵ</a:t>
            </a:r>
            <a:r>
              <a:rPr lang="el-GR" sz="1600" dirty="0">
                <a:latin typeface="Calibri" panose="020F0502020204030204" pitchFamily="34" charset="0"/>
                <a:cs typeface="Calibri" panose="020F0502020204030204" pitchFamily="34" charset="0"/>
              </a:rPr>
              <a:t> </a:t>
            </a:r>
            <a:r>
              <a:rPr lang="es-ES" sz="1600" dirty="0">
                <a:latin typeface="Calibri" panose="020F0502020204030204" pitchFamily="34" charset="0"/>
                <a:cs typeface="Calibri" panose="020F0502020204030204" pitchFamily="34" charset="0"/>
              </a:rPr>
              <a:t>al </a:t>
            </a:r>
            <a:r>
              <a:rPr lang="es-ES" sz="1600" b="1" dirty="0">
                <a:latin typeface="Calibri" panose="020F0502020204030204" pitchFamily="34" charset="0"/>
                <a:cs typeface="Calibri" panose="020F0502020204030204" pitchFamily="34" charset="0"/>
              </a:rPr>
              <a:t>U </a:t>
            </a:r>
            <a:r>
              <a:rPr lang="es-ES" sz="1600" dirty="0">
                <a:latin typeface="Calibri" panose="020F0502020204030204" pitchFamily="34" charset="0"/>
                <a:cs typeface="Calibri" panose="020F0502020204030204" pitchFamily="34" charset="0"/>
              </a:rPr>
              <a:t>cumple exactamente una de las cuatro situaciones siguientes :</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	</a:t>
            </a:r>
            <a:r>
              <a:rPr lang="es-ES" sz="1600" b="1" dirty="0">
                <a:latin typeface="Calibri" panose="020F0502020204030204" pitchFamily="34" charset="0"/>
                <a:cs typeface="Calibri" panose="020F0502020204030204" pitchFamily="34" charset="0"/>
              </a:rPr>
              <a:t>a)  x    A; x     B;   </a:t>
            </a:r>
          </a:p>
          <a:p>
            <a:pPr algn="just"/>
            <a:r>
              <a:rPr lang="es-ES" sz="1600" b="1" dirty="0">
                <a:latin typeface="Calibri" panose="020F0502020204030204" pitchFamily="34" charset="0"/>
                <a:cs typeface="Calibri" panose="020F0502020204030204" pitchFamily="34" charset="0"/>
              </a:rPr>
              <a:t>	b)  x     A; x </a:t>
            </a:r>
            <a:r>
              <a:rPr lang="el-GR" sz="1600" b="1" dirty="0">
                <a:latin typeface="Calibri" panose="020F0502020204030204" pitchFamily="34" charset="0"/>
                <a:cs typeface="Calibri" panose="020F0502020204030204" pitchFamily="34" charset="0"/>
              </a:rPr>
              <a:t>ϵ</a:t>
            </a:r>
            <a:r>
              <a:rPr lang="es-ES" sz="1600" b="1" dirty="0">
                <a:latin typeface="Calibri" panose="020F0502020204030204" pitchFamily="34" charset="0"/>
                <a:cs typeface="Calibri" panose="020F0502020204030204" pitchFamily="34" charset="0"/>
              </a:rPr>
              <a:t> B ;  </a:t>
            </a:r>
          </a:p>
          <a:p>
            <a:pPr algn="just"/>
            <a:r>
              <a:rPr lang="es-ES" sz="1600" b="1" dirty="0">
                <a:latin typeface="Calibri" panose="020F0502020204030204" pitchFamily="34" charset="0"/>
                <a:cs typeface="Calibri" panose="020F0502020204030204" pitchFamily="34" charset="0"/>
              </a:rPr>
              <a:t>	c)  x </a:t>
            </a:r>
            <a:r>
              <a:rPr lang="el-GR" sz="1600" b="1" dirty="0">
                <a:latin typeface="Calibri" panose="020F0502020204030204" pitchFamily="34" charset="0"/>
                <a:cs typeface="Calibri" panose="020F0502020204030204" pitchFamily="34" charset="0"/>
              </a:rPr>
              <a:t>ϵ</a:t>
            </a:r>
            <a:r>
              <a:rPr lang="es-ES" sz="1600" b="1" dirty="0">
                <a:latin typeface="Calibri" panose="020F0502020204030204" pitchFamily="34" charset="0"/>
                <a:cs typeface="Calibri" panose="020F0502020204030204" pitchFamily="34" charset="0"/>
              </a:rPr>
              <a:t> A; x    B ; </a:t>
            </a:r>
          </a:p>
          <a:p>
            <a:pPr algn="just"/>
            <a:r>
              <a:rPr lang="es-ES" sz="1600" b="1" dirty="0">
                <a:latin typeface="Calibri" panose="020F0502020204030204" pitchFamily="34" charset="0"/>
                <a:cs typeface="Calibri" panose="020F0502020204030204" pitchFamily="34" charset="0"/>
              </a:rPr>
              <a:t>	d)  x </a:t>
            </a:r>
            <a:r>
              <a:rPr lang="el-GR" sz="1600" b="1" dirty="0">
                <a:latin typeface="Calibri" panose="020F0502020204030204" pitchFamily="34" charset="0"/>
                <a:cs typeface="Calibri" panose="020F0502020204030204" pitchFamily="34" charset="0"/>
              </a:rPr>
              <a:t>ϵ</a:t>
            </a:r>
            <a:r>
              <a:rPr lang="es-ES" sz="1600" b="1" dirty="0">
                <a:latin typeface="Calibri" panose="020F0502020204030204" pitchFamily="34" charset="0"/>
                <a:cs typeface="Calibri" panose="020F0502020204030204" pitchFamily="34" charset="0"/>
              </a:rPr>
              <a:t> A ; x </a:t>
            </a:r>
            <a:r>
              <a:rPr lang="el-GR" sz="1600" b="1" dirty="0">
                <a:latin typeface="Calibri" panose="020F0502020204030204" pitchFamily="34" charset="0"/>
                <a:cs typeface="Calibri" panose="020F0502020204030204" pitchFamily="34" charset="0"/>
              </a:rPr>
              <a:t>ϵ</a:t>
            </a:r>
            <a:r>
              <a:rPr lang="es-ES" sz="1600" b="1" dirty="0">
                <a:latin typeface="Calibri" panose="020F0502020204030204" pitchFamily="34" charset="0"/>
                <a:cs typeface="Calibri" panose="020F0502020204030204" pitchFamily="34" charset="0"/>
              </a:rPr>
              <a:t> B.</a:t>
            </a:r>
          </a:p>
          <a:p>
            <a:pPr algn="just"/>
            <a:endParaRPr lang="es-ES" sz="1600" b="1"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Asignando el valor de verdad 1 (verdadero) si </a:t>
            </a:r>
            <a:r>
              <a:rPr lang="es-ES" sz="1600" b="1" dirty="0">
                <a:latin typeface="Calibri" panose="020F0502020204030204" pitchFamily="34" charset="0"/>
                <a:cs typeface="Calibri" panose="020F0502020204030204" pitchFamily="34" charset="0"/>
              </a:rPr>
              <a:t>x </a:t>
            </a:r>
            <a:r>
              <a:rPr lang="el-GR" sz="1600" b="1" dirty="0">
                <a:latin typeface="Calibri" panose="020F0502020204030204" pitchFamily="34" charset="0"/>
                <a:cs typeface="Calibri" panose="020F0502020204030204" pitchFamily="34" charset="0"/>
              </a:rPr>
              <a:t>ϵ</a:t>
            </a:r>
            <a:r>
              <a:rPr lang="es-ES" sz="1600" b="1" dirty="0">
                <a:latin typeface="Calibri" panose="020F0502020204030204" pitchFamily="34" charset="0"/>
                <a:cs typeface="Calibri" panose="020F0502020204030204" pitchFamily="34" charset="0"/>
              </a:rPr>
              <a:t> A </a:t>
            </a:r>
            <a:r>
              <a:rPr lang="es-ES" sz="1600" dirty="0">
                <a:latin typeface="Calibri" panose="020F0502020204030204" pitchFamily="34" charset="0"/>
                <a:cs typeface="Calibri" panose="020F0502020204030204" pitchFamily="34" charset="0"/>
              </a:rPr>
              <a:t>y 0 (falso) si </a:t>
            </a:r>
            <a:r>
              <a:rPr lang="es-ES" sz="1600" b="1" dirty="0">
                <a:latin typeface="Calibri" panose="020F0502020204030204" pitchFamily="34" charset="0"/>
                <a:cs typeface="Calibri" panose="020F0502020204030204" pitchFamily="34" charset="0"/>
              </a:rPr>
              <a:t>x     A</a:t>
            </a:r>
            <a:r>
              <a:rPr lang="es-ES" sz="1600" dirty="0">
                <a:latin typeface="Calibri" panose="020F0502020204030204" pitchFamily="34" charset="0"/>
                <a:cs typeface="Calibri" panose="020F0502020204030204" pitchFamily="34" charset="0"/>
              </a:rPr>
              <a:t>, quedan determinadas 4 regiones en el universo (U) de acuerdo a con la siguiente tabla:</a:t>
            </a:r>
          </a:p>
          <a:p>
            <a:pPr algn="just"/>
            <a:endParaRPr lang="es-ES" sz="1600" dirty="0">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711827"/>
            <a:ext cx="17145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662" y="2459158"/>
            <a:ext cx="17145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485" y="2468863"/>
            <a:ext cx="17145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615" y="2921377"/>
            <a:ext cx="17145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594" y="3701891"/>
            <a:ext cx="17145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396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NOCIONES DE  CONJUNTOS</a:t>
            </a:r>
          </a:p>
        </p:txBody>
      </p:sp>
      <p:sp>
        <p:nvSpPr>
          <p:cNvPr id="8" name="CuadroTexto 2">
            <a:extLst>
              <a:ext uri="{FF2B5EF4-FFF2-40B4-BE49-F238E27FC236}">
                <a16:creationId xmlns:a16="http://schemas.microsoft.com/office/drawing/2014/main" id="{8C47A37E-73A4-4FEF-A853-AC533841E667}"/>
              </a:ext>
            </a:extLst>
          </p:cNvPr>
          <p:cNvSpPr txBox="1"/>
          <p:nvPr/>
        </p:nvSpPr>
        <p:spPr>
          <a:xfrm>
            <a:off x="2915816" y="1645462"/>
            <a:ext cx="5400600" cy="3046988"/>
          </a:xfrm>
          <a:prstGeom prst="rect">
            <a:avLst/>
          </a:prstGeom>
          <a:noFill/>
          <a:ln>
            <a:solidFill>
              <a:schemeClr val="accent1"/>
            </a:solidFill>
          </a:ln>
        </p:spPr>
        <p:txBody>
          <a:bodyPr wrap="square" rtlCol="0">
            <a:spAutoFit/>
          </a:bodyPr>
          <a:lstStyle/>
          <a:p>
            <a:pPr algn="just"/>
            <a:r>
              <a:rPr lang="es-ES" sz="1600" dirty="0"/>
              <a:t>Georg Ferdinand Ludwig </a:t>
            </a:r>
            <a:r>
              <a:rPr lang="es-ES" sz="1600" dirty="0" err="1"/>
              <a:t>Philipp</a:t>
            </a:r>
            <a:r>
              <a:rPr lang="es-ES" sz="1600" dirty="0"/>
              <a:t> Cantor, junto con </a:t>
            </a:r>
            <a:r>
              <a:rPr lang="es-ES" sz="1600" b="1" dirty="0"/>
              <a:t>Richard </a:t>
            </a:r>
            <a:r>
              <a:rPr lang="es-ES" sz="1600" b="1" dirty="0" err="1"/>
              <a:t>Dedekind</a:t>
            </a:r>
            <a:r>
              <a:rPr lang="es-ES" sz="1600" b="1" dirty="0"/>
              <a:t> y </a:t>
            </a:r>
            <a:r>
              <a:rPr lang="es-ES" sz="1600" b="1" dirty="0" err="1"/>
              <a:t>Gottlob</a:t>
            </a:r>
            <a:r>
              <a:rPr lang="es-ES" sz="1600" b="1" dirty="0"/>
              <a:t> </a:t>
            </a:r>
            <a:r>
              <a:rPr lang="es-ES" sz="1600" b="1" dirty="0" err="1"/>
              <a:t>Frege</a:t>
            </a:r>
            <a:r>
              <a:rPr lang="es-ES" sz="1600" b="1" dirty="0"/>
              <a:t>, </a:t>
            </a:r>
            <a:r>
              <a:rPr lang="es-ES" sz="1600" dirty="0"/>
              <a:t>fue el inventor de la teoría de conjuntos, que es la base de las matemáticas modernas</a:t>
            </a:r>
            <a:r>
              <a:rPr lang="es-ES" sz="1600" dirty="0">
                <a:latin typeface="Calibri" panose="020F0502020204030204" pitchFamily="34" charset="0"/>
                <a:cs typeface="Calibri" panose="020F0502020204030204" pitchFamily="34" charset="0"/>
              </a:rPr>
              <a:t>.</a:t>
            </a:r>
          </a:p>
          <a:p>
            <a:pPr algn="just"/>
            <a:endParaRPr lang="es-ES" sz="1600" b="1" dirty="0">
              <a:latin typeface="Calibri" panose="020F0502020204030204" pitchFamily="34" charset="0"/>
              <a:cs typeface="Calibri" panose="020F0502020204030204" pitchFamily="34" charset="0"/>
            </a:endParaRPr>
          </a:p>
          <a:p>
            <a:pPr algn="just"/>
            <a:r>
              <a:rPr lang="es-ES" sz="1600" dirty="0"/>
              <a:t>La </a:t>
            </a:r>
            <a:r>
              <a:rPr lang="es-ES" sz="1600" b="1" dirty="0"/>
              <a:t>teoría de conjuntos</a:t>
            </a:r>
            <a:r>
              <a:rPr lang="es-ES" sz="1600" dirty="0"/>
              <a:t> es una rama de la lógica matemática que estudia las propiedades y relaciones de los conjuntos: colecciones abstractas de objetos, consideradas como objetos en sí mismas. Los conjuntos y sus operaciones más elementales son una herramienta básica en la formulación de cualquier teoría matemática.</a:t>
            </a:r>
          </a:p>
          <a:p>
            <a:pPr algn="just"/>
            <a:endParaRPr lang="es-ES" sz="1600" b="1" dirty="0"/>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9" y="1276130"/>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Contexto Histórico.</a:t>
            </a:r>
            <a:endParaRPr lang="es-ES" sz="1800" b="1" dirty="0">
              <a:latin typeface="Calibri" panose="020F0502020204030204" pitchFamily="34" charset="0"/>
              <a:cs typeface="Calibri" panose="020F0502020204030204" pitchFamily="34" charset="0"/>
            </a:endParaRPr>
          </a:p>
        </p:txBody>
      </p:sp>
      <p:pic>
        <p:nvPicPr>
          <p:cNvPr id="1026" name="Picture 2" descr="Georg Canto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829" y="1666154"/>
            <a:ext cx="20955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36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TABLAS DE PERTENENCIA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491630"/>
            <a:ext cx="6692230"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0618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115616" y="2283718"/>
            <a:ext cx="6624736" cy="645900"/>
          </a:xfrm>
          <a:prstGeom prst="rect">
            <a:avLst/>
          </a:prstGeom>
        </p:spPr>
        <p:txBody>
          <a:bodyPr wrap="square" lIns="91425" tIns="91425" rIns="91425" bIns="91425" anchor="t" anchorCtr="0">
            <a:noAutofit/>
          </a:bodyPr>
          <a:lstStyle/>
          <a:p>
            <a:pPr lvl="0" algn="ctr">
              <a:spcBef>
                <a:spcPts val="0"/>
              </a:spcBef>
              <a:buNone/>
            </a:pPr>
            <a:r>
              <a:rPr lang="es-419" b="1" dirty="0"/>
              <a:t>LOGICA PROPOSICIONAL</a:t>
            </a:r>
          </a:p>
        </p:txBody>
      </p:sp>
    </p:spTree>
    <p:extLst>
      <p:ext uri="{BB962C8B-B14F-4D97-AF65-F5344CB8AC3E}">
        <p14:creationId xmlns:p14="http://schemas.microsoft.com/office/powerpoint/2010/main" val="2303802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Introducción</a:t>
            </a:r>
            <a:endParaRPr lang="es-ES" sz="1800"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78828" y="1635646"/>
            <a:ext cx="8241644" cy="2308324"/>
          </a:xfrm>
          <a:prstGeom prst="rect">
            <a:avLst/>
          </a:prstGeom>
          <a:noFill/>
        </p:spPr>
        <p:txBody>
          <a:bodyPr wrap="square" rtlCol="0">
            <a:spAutoFit/>
          </a:bodyPr>
          <a:lstStyle/>
          <a:p>
            <a:pPr marL="0" indent="0" algn="just" eaLnBrk="1" hangingPunct="1">
              <a:buClr>
                <a:srgbClr val="00B050"/>
              </a:buClr>
              <a:buSzPct val="100000"/>
            </a:pPr>
            <a:r>
              <a:rPr lang="es-UY" sz="1600" dirty="0">
                <a:latin typeface="Calibri" panose="020F0502020204030204" pitchFamily="34" charset="0"/>
                <a:cs typeface="Calibri" panose="020F0502020204030204" pitchFamily="34" charset="0"/>
              </a:rPr>
              <a:t>La lógica estudia los principios del razonamiento, la demostración y la inferencia.</a:t>
            </a:r>
          </a:p>
          <a:p>
            <a:pPr marL="0" indent="0" algn="just" eaLnBrk="1" hangingPunct="1">
              <a:buClr>
                <a:srgbClr val="00B050"/>
              </a:buClr>
              <a:buSzPct val="100000"/>
            </a:pPr>
            <a:endParaRPr lang="es-UY" sz="1600" dirty="0">
              <a:latin typeface="Calibri" panose="020F0502020204030204" pitchFamily="34" charset="0"/>
              <a:cs typeface="Calibri" panose="020F0502020204030204" pitchFamily="34" charset="0"/>
            </a:endParaRPr>
          </a:p>
          <a:p>
            <a:pPr marL="0" indent="0" algn="just" eaLnBrk="1" hangingPunct="1">
              <a:buClr>
                <a:srgbClr val="00B050"/>
              </a:buClr>
              <a:buSzPct val="100000"/>
            </a:pPr>
            <a:r>
              <a:rPr lang="es-UY" sz="1600" dirty="0">
                <a:latin typeface="Calibri" panose="020F0502020204030204" pitchFamily="34" charset="0"/>
                <a:cs typeface="Calibri" panose="020F0502020204030204" pitchFamily="34" charset="0"/>
              </a:rPr>
              <a:t>Toda teoría es un sistema de sentencias o declaraciones, que se aceptan como verdaderas y pueden ser utilizadas para obtener nuevas declaraciones utilizando reglas bien definidas.</a:t>
            </a:r>
          </a:p>
          <a:p>
            <a:pPr marL="0" indent="0" algn="just" eaLnBrk="1" hangingPunct="1">
              <a:buClr>
                <a:srgbClr val="00B050"/>
              </a:buClr>
              <a:buSzPct val="100000"/>
            </a:pPr>
            <a:endParaRPr lang="es-UY" sz="1600" dirty="0">
              <a:latin typeface="Calibri" panose="020F0502020204030204" pitchFamily="34" charset="0"/>
              <a:cs typeface="Calibri" panose="020F0502020204030204" pitchFamily="34" charset="0"/>
            </a:endParaRPr>
          </a:p>
          <a:p>
            <a:pPr marL="0" indent="0" algn="just" eaLnBrk="1" hangingPunct="1">
              <a:buClr>
                <a:srgbClr val="00B050"/>
              </a:buClr>
              <a:buSzPct val="100000"/>
            </a:pPr>
            <a:r>
              <a:rPr lang="es-UY" sz="1600" dirty="0">
                <a:latin typeface="Calibri" panose="020F0502020204030204" pitchFamily="34" charset="0"/>
                <a:cs typeface="Calibri" panose="020F0502020204030204" pitchFamily="34" charset="0"/>
              </a:rPr>
              <a:t>Es importante en computación, porque nosotros debemos enseñar a razonar a las máquinas.</a:t>
            </a:r>
          </a:p>
          <a:p>
            <a:pPr marL="0" indent="0" algn="just" eaLnBrk="1" hangingPunct="1">
              <a:buClr>
                <a:srgbClr val="00B050"/>
              </a:buClr>
              <a:buSzPct val="100000"/>
            </a:pPr>
            <a:endParaRPr lang="es-UY" sz="1600" dirty="0">
              <a:latin typeface="Calibri" panose="020F0502020204030204" pitchFamily="34" charset="0"/>
              <a:cs typeface="Calibri" panose="020F0502020204030204" pitchFamily="34" charset="0"/>
            </a:endParaRPr>
          </a:p>
          <a:p>
            <a:pPr marL="0" indent="0" algn="just" eaLnBrk="1" hangingPunct="1">
              <a:buClr>
                <a:srgbClr val="00B050"/>
              </a:buClr>
              <a:buSzPct val="100000"/>
            </a:pPr>
            <a:r>
              <a:rPr lang="es-UY" sz="1600" dirty="0">
                <a:latin typeface="Calibri" panose="020F0502020204030204" pitchFamily="34" charset="0"/>
                <a:cs typeface="Calibri" panose="020F0502020204030204" pitchFamily="34" charset="0"/>
              </a:rPr>
              <a:t>Es importante en la disciplina de Bases de datos, porque trabajaremos con una lógica diferente a la clásica </a:t>
            </a:r>
            <a:r>
              <a:rPr lang="es-UY" sz="1600" b="1" dirty="0" err="1">
                <a:latin typeface="Calibri" panose="020F0502020204030204" pitchFamily="34" charset="0"/>
                <a:cs typeface="Calibri" panose="020F0502020204030204" pitchFamily="34" charset="0"/>
              </a:rPr>
              <a:t>bi</a:t>
            </a:r>
            <a:r>
              <a:rPr lang="es-UY" sz="1600" b="1" dirty="0">
                <a:latin typeface="Calibri" panose="020F0502020204030204" pitchFamily="34" charset="0"/>
                <a:cs typeface="Calibri" panose="020F0502020204030204" pitchFamily="34" charset="0"/>
              </a:rPr>
              <a:t>-valorada</a:t>
            </a:r>
            <a:r>
              <a:rPr lang="es-UY"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15812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Proposición Lógica</a:t>
            </a:r>
            <a:endParaRPr lang="es-ES" sz="1800"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78828" y="1635646"/>
            <a:ext cx="8241644" cy="1815882"/>
          </a:xfrm>
          <a:prstGeom prst="rect">
            <a:avLst/>
          </a:prstGeom>
          <a:noFill/>
        </p:spPr>
        <p:txBody>
          <a:bodyPr wrap="square" rtlCol="0">
            <a:spAutoFit/>
          </a:bodyPr>
          <a:lstStyle/>
          <a:p>
            <a:pPr algn="just"/>
            <a:r>
              <a:rPr lang="es-UY" sz="1600" dirty="0">
                <a:latin typeface="Calibri" panose="020F0502020204030204" pitchFamily="34" charset="0"/>
                <a:cs typeface="Calibri" panose="020F0502020204030204" pitchFamily="34" charset="0"/>
              </a:rPr>
              <a:t>Una </a:t>
            </a:r>
            <a:r>
              <a:rPr lang="es-UY" sz="1600" b="1" dirty="0">
                <a:latin typeface="Calibri" panose="020F0502020204030204" pitchFamily="34" charset="0"/>
                <a:cs typeface="Calibri" panose="020F0502020204030204" pitchFamily="34" charset="0"/>
              </a:rPr>
              <a:t>proposición </a:t>
            </a:r>
            <a:r>
              <a:rPr lang="es-UY" sz="1600" dirty="0">
                <a:latin typeface="Calibri" panose="020F0502020204030204" pitchFamily="34" charset="0"/>
                <a:cs typeface="Calibri" panose="020F0502020204030204" pitchFamily="34" charset="0"/>
              </a:rPr>
              <a:t>es una sentencia declarativa que puede ser verdadera o falsa, y se debe poder decidir cuál de las dos. Podemos determinar si una sentencia</a:t>
            </a:r>
            <a:r>
              <a:rPr lang="es-UY" sz="1600" b="1" dirty="0">
                <a:latin typeface="Calibri" panose="020F0502020204030204" pitchFamily="34" charset="0"/>
                <a:cs typeface="Calibri" panose="020F0502020204030204" pitchFamily="34" charset="0"/>
              </a:rPr>
              <a:t> S </a:t>
            </a:r>
            <a:r>
              <a:rPr lang="es-UY" sz="1600" dirty="0">
                <a:latin typeface="Calibri" panose="020F0502020204030204" pitchFamily="34" charset="0"/>
                <a:cs typeface="Calibri" panose="020F0502020204030204" pitchFamily="34" charset="0"/>
              </a:rPr>
              <a:t>es declarativa verificando que tenga sentido la pregunta ¿es cierto que S?</a:t>
            </a:r>
          </a:p>
          <a:p>
            <a:pPr algn="just">
              <a:buFont typeface="Arial" pitchFamily="34" charset="0"/>
              <a:buChar char="•"/>
            </a:pPr>
            <a:endParaRPr lang="es-UY" sz="1600" dirty="0">
              <a:latin typeface="Calibri" panose="020F0502020204030204" pitchFamily="34" charset="0"/>
              <a:cs typeface="Calibri" panose="020F0502020204030204" pitchFamily="34" charset="0"/>
            </a:endParaRPr>
          </a:p>
          <a:p>
            <a:pPr algn="just"/>
            <a:r>
              <a:rPr lang="es-UY" sz="1600" dirty="0">
                <a:latin typeface="Calibri" panose="020F0502020204030204" pitchFamily="34" charset="0"/>
                <a:cs typeface="Calibri" panose="020F0502020204030204" pitchFamily="34" charset="0"/>
              </a:rPr>
              <a:t>Diremos que las proposiciones tienen un valor de verdad, que puede ser </a:t>
            </a:r>
            <a:r>
              <a:rPr lang="es-UY" sz="1600" b="1" dirty="0">
                <a:latin typeface="Calibri" panose="020F0502020204030204" pitchFamily="34" charset="0"/>
                <a:cs typeface="Calibri" panose="020F0502020204030204" pitchFamily="34" charset="0"/>
              </a:rPr>
              <a:t>verdadero o falso</a:t>
            </a:r>
            <a:r>
              <a:rPr lang="es-UY" sz="1600" dirty="0">
                <a:latin typeface="Calibri" panose="020F0502020204030204" pitchFamily="34" charset="0"/>
                <a:cs typeface="Calibri" panose="020F0502020204030204" pitchFamily="34" charset="0"/>
              </a:rPr>
              <a:t>. </a:t>
            </a:r>
          </a:p>
          <a:p>
            <a:pPr algn="just">
              <a:buFont typeface="Arial" pitchFamily="34" charset="0"/>
              <a:buChar char="•"/>
            </a:pPr>
            <a:endParaRPr lang="es-UY" sz="1600" dirty="0">
              <a:latin typeface="Calibri" panose="020F0502020204030204" pitchFamily="34" charset="0"/>
              <a:cs typeface="Calibri" panose="020F0502020204030204" pitchFamily="34" charset="0"/>
            </a:endParaRPr>
          </a:p>
          <a:p>
            <a:pPr algn="just"/>
            <a:r>
              <a:rPr lang="es-UY" sz="1600" dirty="0">
                <a:latin typeface="Calibri" panose="020F0502020204030204" pitchFamily="34" charset="0"/>
                <a:cs typeface="Calibri" panose="020F0502020204030204" pitchFamily="34" charset="0"/>
              </a:rPr>
              <a:t>Un ejemplo de proposición es "1 + 1 = 3", la cual obviamente, es falsa…</a:t>
            </a:r>
          </a:p>
        </p:txBody>
      </p:sp>
    </p:spTree>
    <p:extLst>
      <p:ext uri="{BB962C8B-B14F-4D97-AF65-F5344CB8AC3E}">
        <p14:creationId xmlns:p14="http://schemas.microsoft.com/office/powerpoint/2010/main" val="338933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Proposiciones y predicados</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78828" y="1635646"/>
            <a:ext cx="8241644" cy="2062103"/>
          </a:xfrm>
          <a:prstGeom prst="rect">
            <a:avLst/>
          </a:prstGeom>
          <a:noFill/>
        </p:spPr>
        <p:txBody>
          <a:bodyPr wrap="square" rtlCol="0">
            <a:spAutoFit/>
          </a:bodyPr>
          <a:lstStyle/>
          <a:p>
            <a:pPr algn="just"/>
            <a:r>
              <a:rPr lang="es-UY" sz="1600" b="1" dirty="0">
                <a:latin typeface="Calibri" panose="020F0502020204030204" pitchFamily="34" charset="0"/>
                <a:cs typeface="Calibri" panose="020F0502020204030204" pitchFamily="34" charset="0"/>
              </a:rPr>
              <a:t>Un predicado</a:t>
            </a:r>
            <a:r>
              <a:rPr lang="es-UY" sz="1600" dirty="0">
                <a:latin typeface="Calibri" panose="020F0502020204030204" pitchFamily="34" charset="0"/>
                <a:cs typeface="Calibri" panose="020F0502020204030204" pitchFamily="34" charset="0"/>
              </a:rPr>
              <a:t>, a diferencia de una proposición, admite variables de las que no se conoce su valor de verdad. Estas variables se conocen como parámetros del predicado. </a:t>
            </a:r>
          </a:p>
          <a:p>
            <a:pPr algn="just">
              <a:buFont typeface="Arial" pitchFamily="34" charset="0"/>
              <a:buChar char="•"/>
            </a:pPr>
            <a:endParaRPr lang="es-UY" sz="1600" dirty="0">
              <a:latin typeface="Calibri" panose="020F0502020204030204" pitchFamily="34" charset="0"/>
              <a:cs typeface="Calibri" panose="020F0502020204030204" pitchFamily="34" charset="0"/>
            </a:endParaRPr>
          </a:p>
          <a:p>
            <a:pPr algn="just"/>
            <a:r>
              <a:rPr lang="es-UY" sz="1600" dirty="0">
                <a:latin typeface="Calibri" panose="020F0502020204030204" pitchFamily="34" charset="0"/>
                <a:cs typeface="Calibri" panose="020F0502020204030204" pitchFamily="34" charset="0"/>
              </a:rPr>
              <a:t>Un ejemplo de predicado es </a:t>
            </a:r>
            <a:r>
              <a:rPr lang="es-UY" sz="1600" b="1" dirty="0">
                <a:latin typeface="Calibri" panose="020F0502020204030204" pitchFamily="34" charset="0"/>
                <a:cs typeface="Calibri" panose="020F0502020204030204" pitchFamily="34" charset="0"/>
              </a:rPr>
              <a:t>"X aprobará Bases de Datos"</a:t>
            </a:r>
            <a:r>
              <a:rPr lang="es-UY" sz="1600" dirty="0">
                <a:latin typeface="Calibri" panose="020F0502020204030204" pitchFamily="34" charset="0"/>
                <a:cs typeface="Calibri" panose="020F0502020204030204" pitchFamily="34" charset="0"/>
              </a:rPr>
              <a:t>, y podemos suponer que el valor de verdad de este predicado dependerá del parámetro X, que varía en el conjunto de estudiantes. </a:t>
            </a:r>
          </a:p>
          <a:p>
            <a:pPr algn="just">
              <a:buFont typeface="Arial" pitchFamily="34" charset="0"/>
              <a:buChar char="•"/>
            </a:pPr>
            <a:endParaRPr lang="es-UY" sz="1600" dirty="0">
              <a:latin typeface="Calibri" panose="020F0502020204030204" pitchFamily="34" charset="0"/>
              <a:cs typeface="Calibri" panose="020F0502020204030204" pitchFamily="34" charset="0"/>
            </a:endParaRPr>
          </a:p>
          <a:p>
            <a:pPr algn="just"/>
            <a:r>
              <a:rPr lang="es-UY" sz="1600" dirty="0">
                <a:latin typeface="Calibri" panose="020F0502020204030204" pitchFamily="34" charset="0"/>
                <a:cs typeface="Calibri" panose="020F0502020204030204" pitchFamily="34" charset="0"/>
              </a:rPr>
              <a:t>Si sustituye el lector la variable X por su nombre (esto se denomina instanciar un predicado con valores) obtendrá una </a:t>
            </a:r>
            <a:r>
              <a:rPr lang="es-UY" sz="1600" b="1" dirty="0">
                <a:latin typeface="Calibri" panose="020F0502020204030204" pitchFamily="34" charset="0"/>
                <a:cs typeface="Calibri" panose="020F0502020204030204" pitchFamily="34" charset="0"/>
              </a:rPr>
              <a:t>proposición</a:t>
            </a:r>
            <a:r>
              <a:rPr lang="es-UY" sz="16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999065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Proposiciones y predicados</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398310"/>
            <a:ext cx="8241644" cy="3293209"/>
          </a:xfrm>
          <a:prstGeom prst="rect">
            <a:avLst/>
          </a:prstGeom>
          <a:noFill/>
        </p:spPr>
        <p:txBody>
          <a:bodyPr wrap="square" rtlCol="0">
            <a:spAutoFit/>
          </a:bodyPr>
          <a:lstStyle/>
          <a:p>
            <a:r>
              <a:rPr lang="es-UY" sz="1600" dirty="0">
                <a:latin typeface="Calibri" panose="020F0502020204030204" pitchFamily="34" charset="0"/>
                <a:cs typeface="Calibri" panose="020F0502020204030204" pitchFamily="34" charset="0"/>
              </a:rPr>
              <a:t>Los parámetros de un predicado también se denominan </a:t>
            </a:r>
            <a:r>
              <a:rPr lang="es-UY" sz="1600" b="1" dirty="0">
                <a:latin typeface="Calibri" panose="020F0502020204030204" pitchFamily="34" charset="0"/>
                <a:cs typeface="Calibri" panose="020F0502020204030204" pitchFamily="34" charset="0"/>
              </a:rPr>
              <a:t>variables libres</a:t>
            </a:r>
            <a:r>
              <a:rPr lang="es-UY" sz="1600" dirty="0">
                <a:latin typeface="Calibri" panose="020F0502020204030204" pitchFamily="34" charset="0"/>
                <a:cs typeface="Calibri" panose="020F0502020204030204" pitchFamily="34" charset="0"/>
              </a:rPr>
              <a:t>, y se pueden cuantificar (esto es, vincular de alguna forma a un conjunto de valores).</a:t>
            </a:r>
          </a:p>
          <a:p>
            <a:endParaRPr lang="es-UY"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No </a:t>
            </a:r>
            <a:r>
              <a:rPr lang="en-US" sz="1600" dirty="0" err="1">
                <a:latin typeface="Calibri" panose="020F0502020204030204" pitchFamily="34" charset="0"/>
                <a:cs typeface="Calibri" panose="020F0502020204030204" pitchFamily="34" charset="0"/>
              </a:rPr>
              <a:t>permitiremos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algunos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tipos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especiales</a:t>
            </a:r>
            <a:r>
              <a:rPr lang="en-US" sz="1600" dirty="0">
                <a:latin typeface="Calibri" panose="020F0502020204030204" pitchFamily="34" charset="0"/>
                <a:cs typeface="Calibri" panose="020F0502020204030204" pitchFamily="34" charset="0"/>
              </a:rPr>
              <a:t> de </a:t>
            </a:r>
            <a:r>
              <a:rPr lang="en-US" sz="1600" dirty="0" err="1">
                <a:latin typeface="Calibri" panose="020F0502020204030204" pitchFamily="34" charset="0"/>
                <a:cs typeface="Calibri" panose="020F0502020204030204" pitchFamily="34" charset="0"/>
              </a:rPr>
              <a:t>declaraciones</a:t>
            </a:r>
            <a:r>
              <a:rPr lang="en-US" sz="1600" dirty="0">
                <a:latin typeface="Calibri" panose="020F0502020204030204" pitchFamily="34" charset="0"/>
                <a:cs typeface="Calibri" panose="020F0502020204030204" pitchFamily="34" charset="0"/>
              </a:rPr>
              <a:t> </a:t>
            </a:r>
            <a:r>
              <a:rPr lang="es-UY" sz="1600" dirty="0">
                <a:latin typeface="Calibri" panose="020F0502020204030204" pitchFamily="34" charset="0"/>
                <a:cs typeface="Calibri" panose="020F0502020204030204" pitchFamily="34" charset="0"/>
              </a:rPr>
              <a:t>como </a:t>
            </a:r>
            <a:r>
              <a:rPr lang="es-UY" sz="1600" b="1" dirty="0">
                <a:latin typeface="Calibri" panose="020F0502020204030204" pitchFamily="34" charset="0"/>
                <a:cs typeface="Calibri" panose="020F0502020204030204" pitchFamily="34" charset="0"/>
              </a:rPr>
              <a:t>"esta proposición es falsa"</a:t>
            </a:r>
            <a:r>
              <a:rPr lang="es-UY" sz="1600" dirty="0">
                <a:latin typeface="Calibri" panose="020F0502020204030204" pitchFamily="34" charset="0"/>
                <a:cs typeface="Calibri" panose="020F0502020204030204" pitchFamily="34" charset="0"/>
              </a:rPr>
              <a:t>, ya que son declaraciones </a:t>
            </a:r>
            <a:r>
              <a:rPr lang="es-UY" sz="1600" b="1" dirty="0">
                <a:latin typeface="Calibri" panose="020F0502020204030204" pitchFamily="34" charset="0"/>
                <a:cs typeface="Calibri" panose="020F0502020204030204" pitchFamily="34" charset="0"/>
              </a:rPr>
              <a:t>auto referenciadas </a:t>
            </a:r>
            <a:r>
              <a:rPr lang="es-UY" sz="1600" dirty="0">
                <a:latin typeface="Calibri" panose="020F0502020204030204" pitchFamily="34" charset="0"/>
                <a:cs typeface="Calibri" panose="020F0502020204030204" pitchFamily="34" charset="0"/>
              </a:rPr>
              <a:t>que generan paradojas (*) con las que no queremos lidiar.</a:t>
            </a:r>
          </a:p>
          <a:p>
            <a:endParaRPr lang="es-UY" sz="1600" dirty="0">
              <a:latin typeface="Calibri" panose="020F0502020204030204" pitchFamily="34" charset="0"/>
              <a:cs typeface="Calibri" panose="020F0502020204030204" pitchFamily="34" charset="0"/>
            </a:endParaRPr>
          </a:p>
          <a:p>
            <a:r>
              <a:rPr lang="es-UY" sz="1600" dirty="0">
                <a:latin typeface="Calibri" panose="020F0502020204030204" pitchFamily="34" charset="0"/>
                <a:cs typeface="Calibri" panose="020F0502020204030204" pitchFamily="34" charset="0"/>
              </a:rPr>
              <a:t>Tampoco declaraciones mal formadas como la proposición </a:t>
            </a:r>
            <a:r>
              <a:rPr lang="es-UY" sz="1600" b="1" dirty="0">
                <a:latin typeface="Calibri" panose="020F0502020204030204" pitchFamily="34" charset="0"/>
                <a:cs typeface="Calibri" panose="020F0502020204030204" pitchFamily="34" charset="0"/>
              </a:rPr>
              <a:t>"3 es un elemento de 4" </a:t>
            </a:r>
            <a:r>
              <a:rPr lang="es-UY" sz="1600" dirty="0">
                <a:latin typeface="Calibri" panose="020F0502020204030204" pitchFamily="34" charset="0"/>
                <a:cs typeface="Calibri" panose="020F0502020204030204" pitchFamily="34" charset="0"/>
              </a:rPr>
              <a:t>ya que 4 no es un conjunto, o </a:t>
            </a:r>
            <a:r>
              <a:rPr lang="es-UY" sz="1600" b="1" dirty="0">
                <a:latin typeface="Calibri" panose="020F0502020204030204" pitchFamily="34" charset="0"/>
                <a:cs typeface="Calibri" panose="020F0502020204030204" pitchFamily="34" charset="0"/>
              </a:rPr>
              <a:t>"el conjunto de todas las cosas...“</a:t>
            </a:r>
            <a:r>
              <a:rPr lang="es-UY" sz="1600" dirty="0">
                <a:latin typeface="Calibri" panose="020F0502020204030204" pitchFamily="34" charset="0"/>
                <a:cs typeface="Calibri" panose="020F0502020204030204" pitchFamily="34" charset="0"/>
              </a:rPr>
              <a:t> ya que "todas las cosas“ es un conjunto que no podemos definir matemáticamente.</a:t>
            </a:r>
          </a:p>
          <a:p>
            <a:endParaRPr lang="es-UY" sz="1600" dirty="0">
              <a:latin typeface="Calibri" panose="020F0502020204030204" pitchFamily="34" charset="0"/>
              <a:cs typeface="Calibri" panose="020F0502020204030204" pitchFamily="34" charset="0"/>
            </a:endParaRPr>
          </a:p>
          <a:p>
            <a:pPr algn="just"/>
            <a:r>
              <a:rPr lang="es-UY" sz="1200" i="1" dirty="0">
                <a:latin typeface="Calibri" panose="020F0502020204030204" pitchFamily="34" charset="0"/>
                <a:cs typeface="Calibri" panose="020F0502020204030204" pitchFamily="34" charset="0"/>
              </a:rPr>
              <a:t>(*) </a:t>
            </a:r>
            <a:r>
              <a:rPr lang="es-ES" sz="1200" i="1" dirty="0">
                <a:latin typeface="Calibri" panose="020F0502020204030204" pitchFamily="34" charset="0"/>
                <a:cs typeface="Calibri" panose="020F0502020204030204" pitchFamily="34" charset="0"/>
              </a:rPr>
              <a:t>Es una idea extraña opuesta a lo que se considera verdadero a la opinión general. También se considera paradoja a una proposición en apariencia falsa o que infringe el sentido común.</a:t>
            </a:r>
            <a:endParaRPr lang="es-UY" sz="12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5938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Proposiciones y predicados</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398310"/>
            <a:ext cx="8241644" cy="3293209"/>
          </a:xfrm>
          <a:prstGeom prst="rect">
            <a:avLst/>
          </a:prstGeom>
          <a:noFill/>
        </p:spPr>
        <p:txBody>
          <a:bodyPr wrap="square" rtlCol="0">
            <a:spAutoFit/>
          </a:bodyPr>
          <a:lstStyle/>
          <a:p>
            <a:r>
              <a:rPr lang="es-UY" sz="1600" dirty="0">
                <a:latin typeface="Calibri" panose="020F0502020204030204" pitchFamily="34" charset="0"/>
                <a:cs typeface="Calibri" panose="020F0502020204030204" pitchFamily="34" charset="0"/>
              </a:rPr>
              <a:t>Los parámetros de un predicado también se denominan </a:t>
            </a:r>
            <a:r>
              <a:rPr lang="es-UY" sz="1600" b="1" dirty="0">
                <a:latin typeface="Calibri" panose="020F0502020204030204" pitchFamily="34" charset="0"/>
                <a:cs typeface="Calibri" panose="020F0502020204030204" pitchFamily="34" charset="0"/>
              </a:rPr>
              <a:t>variables libres</a:t>
            </a:r>
            <a:r>
              <a:rPr lang="es-UY" sz="1600" dirty="0">
                <a:latin typeface="Calibri" panose="020F0502020204030204" pitchFamily="34" charset="0"/>
                <a:cs typeface="Calibri" panose="020F0502020204030204" pitchFamily="34" charset="0"/>
              </a:rPr>
              <a:t>, y se pueden cuantificar (esto es, vincular de alguna forma a un conjunto de valores).</a:t>
            </a:r>
          </a:p>
          <a:p>
            <a:endParaRPr lang="es-UY"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No </a:t>
            </a:r>
            <a:r>
              <a:rPr lang="en-US" sz="1600" dirty="0" err="1">
                <a:latin typeface="Calibri" panose="020F0502020204030204" pitchFamily="34" charset="0"/>
                <a:cs typeface="Calibri" panose="020F0502020204030204" pitchFamily="34" charset="0"/>
              </a:rPr>
              <a:t>permitiremos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algunos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tipos</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especiales</a:t>
            </a:r>
            <a:r>
              <a:rPr lang="en-US" sz="1600" dirty="0">
                <a:latin typeface="Calibri" panose="020F0502020204030204" pitchFamily="34" charset="0"/>
                <a:cs typeface="Calibri" panose="020F0502020204030204" pitchFamily="34" charset="0"/>
              </a:rPr>
              <a:t> de </a:t>
            </a:r>
            <a:r>
              <a:rPr lang="en-US" sz="1600" dirty="0" err="1">
                <a:latin typeface="Calibri" panose="020F0502020204030204" pitchFamily="34" charset="0"/>
                <a:cs typeface="Calibri" panose="020F0502020204030204" pitchFamily="34" charset="0"/>
              </a:rPr>
              <a:t>declaraciones</a:t>
            </a:r>
            <a:r>
              <a:rPr lang="en-US" sz="1600" dirty="0">
                <a:latin typeface="Calibri" panose="020F0502020204030204" pitchFamily="34" charset="0"/>
                <a:cs typeface="Calibri" panose="020F0502020204030204" pitchFamily="34" charset="0"/>
              </a:rPr>
              <a:t> </a:t>
            </a:r>
            <a:r>
              <a:rPr lang="es-UY" sz="1600" dirty="0">
                <a:latin typeface="Calibri" panose="020F0502020204030204" pitchFamily="34" charset="0"/>
                <a:cs typeface="Calibri" panose="020F0502020204030204" pitchFamily="34" charset="0"/>
              </a:rPr>
              <a:t>como </a:t>
            </a:r>
            <a:r>
              <a:rPr lang="es-UY" sz="1600" b="1" dirty="0">
                <a:latin typeface="Calibri" panose="020F0502020204030204" pitchFamily="34" charset="0"/>
                <a:cs typeface="Calibri" panose="020F0502020204030204" pitchFamily="34" charset="0"/>
              </a:rPr>
              <a:t>"esta proposición es falsa"</a:t>
            </a:r>
            <a:r>
              <a:rPr lang="es-UY" sz="1600" dirty="0">
                <a:latin typeface="Calibri" panose="020F0502020204030204" pitchFamily="34" charset="0"/>
                <a:cs typeface="Calibri" panose="020F0502020204030204" pitchFamily="34" charset="0"/>
              </a:rPr>
              <a:t>, ya que son declaraciones </a:t>
            </a:r>
            <a:r>
              <a:rPr lang="es-UY" sz="1600" b="1" dirty="0">
                <a:latin typeface="Calibri" panose="020F0502020204030204" pitchFamily="34" charset="0"/>
                <a:cs typeface="Calibri" panose="020F0502020204030204" pitchFamily="34" charset="0"/>
              </a:rPr>
              <a:t>auto referenciadas </a:t>
            </a:r>
            <a:r>
              <a:rPr lang="es-UY" sz="1600" dirty="0">
                <a:latin typeface="Calibri" panose="020F0502020204030204" pitchFamily="34" charset="0"/>
                <a:cs typeface="Calibri" panose="020F0502020204030204" pitchFamily="34" charset="0"/>
              </a:rPr>
              <a:t>que generan paradojas (*) con las que no queremos lidiar.</a:t>
            </a:r>
          </a:p>
          <a:p>
            <a:endParaRPr lang="es-UY" sz="1600" dirty="0">
              <a:latin typeface="Calibri" panose="020F0502020204030204" pitchFamily="34" charset="0"/>
              <a:cs typeface="Calibri" panose="020F0502020204030204" pitchFamily="34" charset="0"/>
            </a:endParaRPr>
          </a:p>
          <a:p>
            <a:r>
              <a:rPr lang="es-UY" sz="1600" dirty="0">
                <a:latin typeface="Calibri" panose="020F0502020204030204" pitchFamily="34" charset="0"/>
                <a:cs typeface="Calibri" panose="020F0502020204030204" pitchFamily="34" charset="0"/>
              </a:rPr>
              <a:t>Tampoco declaraciones mal formadas como la proposición </a:t>
            </a:r>
            <a:r>
              <a:rPr lang="es-UY" sz="1600" b="1" dirty="0">
                <a:latin typeface="Calibri" panose="020F0502020204030204" pitchFamily="34" charset="0"/>
                <a:cs typeface="Calibri" panose="020F0502020204030204" pitchFamily="34" charset="0"/>
              </a:rPr>
              <a:t>"3 es un elemento de 4" </a:t>
            </a:r>
            <a:r>
              <a:rPr lang="es-UY" sz="1600" dirty="0">
                <a:latin typeface="Calibri" panose="020F0502020204030204" pitchFamily="34" charset="0"/>
                <a:cs typeface="Calibri" panose="020F0502020204030204" pitchFamily="34" charset="0"/>
              </a:rPr>
              <a:t>ya que 4 no es un conjunto, o </a:t>
            </a:r>
            <a:r>
              <a:rPr lang="es-UY" sz="1600" b="1" dirty="0">
                <a:latin typeface="Calibri" panose="020F0502020204030204" pitchFamily="34" charset="0"/>
                <a:cs typeface="Calibri" panose="020F0502020204030204" pitchFamily="34" charset="0"/>
              </a:rPr>
              <a:t>"el conjunto de todas las cosas...“</a:t>
            </a:r>
            <a:r>
              <a:rPr lang="es-UY" sz="1600" dirty="0">
                <a:latin typeface="Calibri" panose="020F0502020204030204" pitchFamily="34" charset="0"/>
                <a:cs typeface="Calibri" panose="020F0502020204030204" pitchFamily="34" charset="0"/>
              </a:rPr>
              <a:t> ya que "todas las cosas“ es un conjunto que no podemos definir matemáticamente.</a:t>
            </a:r>
          </a:p>
          <a:p>
            <a:endParaRPr lang="es-UY" sz="1600" dirty="0">
              <a:latin typeface="Calibri" panose="020F0502020204030204" pitchFamily="34" charset="0"/>
              <a:cs typeface="Calibri" panose="020F0502020204030204" pitchFamily="34" charset="0"/>
            </a:endParaRPr>
          </a:p>
          <a:p>
            <a:pPr algn="just"/>
            <a:r>
              <a:rPr lang="es-UY" sz="1200" i="1" dirty="0">
                <a:latin typeface="Calibri" panose="020F0502020204030204" pitchFamily="34" charset="0"/>
                <a:cs typeface="Calibri" panose="020F0502020204030204" pitchFamily="34" charset="0"/>
              </a:rPr>
              <a:t>(*) </a:t>
            </a:r>
            <a:r>
              <a:rPr lang="es-ES" sz="1200" i="1" dirty="0">
                <a:latin typeface="Calibri" panose="020F0502020204030204" pitchFamily="34" charset="0"/>
                <a:cs typeface="Calibri" panose="020F0502020204030204" pitchFamily="34" charset="0"/>
              </a:rPr>
              <a:t>Es una idea extraña opuesta a lo que se considera verdadero a la opinión general. También se considera paradoja a una proposición en apariencia falsa o que infringe el sentido común.</a:t>
            </a:r>
            <a:endParaRPr lang="es-UY" sz="12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1632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Conectivos o Conectores Lógicos</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398310"/>
            <a:ext cx="8241644" cy="2062103"/>
          </a:xfrm>
          <a:prstGeom prst="rect">
            <a:avLst/>
          </a:prstGeom>
          <a:noFill/>
        </p:spPr>
        <p:txBody>
          <a:bodyPr wrap="square" rtlCol="0">
            <a:spAutoFit/>
          </a:bodyPr>
          <a:lstStyle/>
          <a:p>
            <a:r>
              <a:rPr lang="es-UY" sz="1600" dirty="0">
                <a:latin typeface="Calibri" panose="020F0502020204030204" pitchFamily="34" charset="0"/>
                <a:cs typeface="Calibri" panose="020F0502020204030204" pitchFamily="34" charset="0"/>
              </a:rPr>
              <a:t>Los conectivos lógicos básicos de la lógica proposicional: </a:t>
            </a:r>
            <a:r>
              <a:rPr lang="es-UY" sz="1600" b="1" dirty="0">
                <a:latin typeface="Calibri" panose="020F0502020204030204" pitchFamily="34" charset="0"/>
                <a:cs typeface="Calibri" panose="020F0502020204030204" pitchFamily="34" charset="0"/>
              </a:rPr>
              <a:t>conjunción (AND)</a:t>
            </a:r>
            <a:r>
              <a:rPr lang="es-UY" sz="1600" dirty="0">
                <a:latin typeface="Calibri" panose="020F0502020204030204" pitchFamily="34" charset="0"/>
                <a:cs typeface="Calibri" panose="020F0502020204030204" pitchFamily="34" charset="0"/>
              </a:rPr>
              <a:t>, </a:t>
            </a:r>
            <a:r>
              <a:rPr lang="es-UY" sz="1600" b="1" dirty="0">
                <a:latin typeface="Calibri" panose="020F0502020204030204" pitchFamily="34" charset="0"/>
                <a:cs typeface="Calibri" panose="020F0502020204030204" pitchFamily="34" charset="0"/>
              </a:rPr>
              <a:t>disyunción (OR) </a:t>
            </a:r>
            <a:r>
              <a:rPr lang="es-UY" sz="1600" dirty="0">
                <a:latin typeface="Calibri" panose="020F0502020204030204" pitchFamily="34" charset="0"/>
                <a:cs typeface="Calibri" panose="020F0502020204030204" pitchFamily="34" charset="0"/>
              </a:rPr>
              <a:t>y </a:t>
            </a:r>
            <a:r>
              <a:rPr lang="es-UY" sz="1600" b="1" dirty="0">
                <a:latin typeface="Calibri" panose="020F0502020204030204" pitchFamily="34" charset="0"/>
                <a:cs typeface="Calibri" panose="020F0502020204030204" pitchFamily="34" charset="0"/>
              </a:rPr>
              <a:t>negación (NOT)</a:t>
            </a:r>
            <a:r>
              <a:rPr lang="es-UY" sz="1600" dirty="0">
                <a:latin typeface="Calibri" panose="020F0502020204030204" pitchFamily="34" charset="0"/>
                <a:cs typeface="Calibri" panose="020F0502020204030204" pitchFamily="34" charset="0"/>
              </a:rPr>
              <a:t>. </a:t>
            </a:r>
          </a:p>
          <a:p>
            <a:endParaRPr lang="es-UY" sz="1600" dirty="0">
              <a:latin typeface="Calibri" panose="020F0502020204030204" pitchFamily="34" charset="0"/>
              <a:cs typeface="Calibri" panose="020F0502020204030204" pitchFamily="34" charset="0"/>
            </a:endParaRPr>
          </a:p>
          <a:p>
            <a:r>
              <a:rPr lang="es-UY" sz="1600" dirty="0">
                <a:latin typeface="Calibri" panose="020F0502020204030204" pitchFamily="34" charset="0"/>
                <a:cs typeface="Calibri" panose="020F0502020204030204" pitchFamily="34" charset="0"/>
              </a:rPr>
              <a:t>Los conectivos lógicos son operadores lógicos; toman predicados y devuelven predicados, permitiendo construir (en un proceso inductivo) predicados </a:t>
            </a:r>
            <a:r>
              <a:rPr lang="en-US" sz="1600" dirty="0" err="1">
                <a:latin typeface="Calibri" panose="020F0502020204030204" pitchFamily="34" charset="0"/>
                <a:cs typeface="Calibri" panose="020F0502020204030204" pitchFamily="34" charset="0"/>
              </a:rPr>
              <a:t>compuestos</a:t>
            </a:r>
            <a:r>
              <a:rPr lang="en-US" sz="1600" dirty="0">
                <a:latin typeface="Calibri" panose="020F0502020204030204" pitchFamily="34" charset="0"/>
                <a:cs typeface="Calibri" panose="020F0502020204030204" pitchFamily="34" charset="0"/>
              </a:rPr>
              <a:t> a </a:t>
            </a:r>
            <a:r>
              <a:rPr lang="en-US" sz="1600" dirty="0" err="1">
                <a:latin typeface="Calibri" panose="020F0502020204030204" pitchFamily="34" charset="0"/>
                <a:cs typeface="Calibri" panose="020F0502020204030204" pitchFamily="34" charset="0"/>
              </a:rPr>
              <a:t>partir</a:t>
            </a:r>
            <a:r>
              <a:rPr lang="en-US" sz="1600" dirty="0">
                <a:latin typeface="Calibri" panose="020F0502020204030204" pitchFamily="34" charset="0"/>
                <a:cs typeface="Calibri" panose="020F0502020204030204" pitchFamily="34" charset="0"/>
              </a:rPr>
              <a:t> de </a:t>
            </a:r>
            <a:r>
              <a:rPr lang="en-US" sz="1600" dirty="0" err="1">
                <a:latin typeface="Calibri" panose="020F0502020204030204" pitchFamily="34" charset="0"/>
                <a:cs typeface="Calibri" panose="020F0502020204030204" pitchFamily="34" charset="0"/>
              </a:rPr>
              <a:t>predicados</a:t>
            </a:r>
            <a:r>
              <a:rPr lang="en-US" sz="1600" dirty="0">
                <a:latin typeface="Calibri" panose="020F0502020204030204" pitchFamily="34" charset="0"/>
                <a:cs typeface="Calibri" panose="020F0502020204030204" pitchFamily="34" charset="0"/>
              </a:rPr>
              <a:t> simples (</a:t>
            </a:r>
            <a:r>
              <a:rPr lang="en-US" sz="1600" dirty="0" err="1">
                <a:latin typeface="Calibri" panose="020F0502020204030204" pitchFamily="34" charset="0"/>
                <a:cs typeface="Calibri" panose="020F0502020204030204" pitchFamily="34" charset="0"/>
              </a:rPr>
              <a:t>predicados</a:t>
            </a:r>
            <a:r>
              <a:rPr lang="en-US" sz="1600" dirty="0">
                <a:latin typeface="Calibri" panose="020F0502020204030204" pitchFamily="34" charset="0"/>
                <a:cs typeface="Calibri" panose="020F0502020204030204" pitchFamily="34" charset="0"/>
              </a:rPr>
              <a:t> sin </a:t>
            </a:r>
            <a:r>
              <a:rPr lang="en-US" sz="1600" dirty="0" err="1">
                <a:latin typeface="Calibri" panose="020F0502020204030204" pitchFamily="34" charset="0"/>
                <a:cs typeface="Calibri" panose="020F0502020204030204" pitchFamily="34" charset="0"/>
              </a:rPr>
              <a:t>conectivos</a:t>
            </a:r>
            <a:r>
              <a:rPr lang="en-US" sz="1600" dirty="0">
                <a:latin typeface="Calibri" panose="020F0502020204030204" pitchFamily="34" charset="0"/>
                <a:cs typeface="Calibri" panose="020F0502020204030204" pitchFamily="34" charset="0"/>
              </a:rPr>
              <a:t>).</a:t>
            </a:r>
          </a:p>
          <a:p>
            <a:pPr>
              <a:buFont typeface="Arial" pitchFamily="34" charset="0"/>
              <a:buChar char="•"/>
            </a:pPr>
            <a:endParaRPr lang="en-US" sz="1600" dirty="0">
              <a:latin typeface="Calibri" panose="020F0502020204030204" pitchFamily="34" charset="0"/>
              <a:cs typeface="Calibri" panose="020F0502020204030204" pitchFamily="34" charset="0"/>
            </a:endParaRPr>
          </a:p>
          <a:p>
            <a:r>
              <a:rPr lang="es-UY" sz="1600" dirty="0">
                <a:latin typeface="Calibri" panose="020F0502020204030204" pitchFamily="34" charset="0"/>
                <a:cs typeface="Calibri" panose="020F0502020204030204" pitchFamily="34" charset="0"/>
              </a:rPr>
              <a:t>El significado preciso de los conectivos puede ser definido mediante </a:t>
            </a:r>
            <a:r>
              <a:rPr lang="es-UY" sz="1600" b="1" dirty="0">
                <a:latin typeface="Calibri" panose="020F0502020204030204" pitchFamily="34" charset="0"/>
                <a:cs typeface="Calibri" panose="020F0502020204030204" pitchFamily="34" charset="0"/>
              </a:rPr>
              <a:t>tablas de verdad.</a:t>
            </a:r>
            <a:endParaRPr lang="es-UY"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4316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Tablas de Verdad</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563638"/>
            <a:ext cx="8241644" cy="3046988"/>
          </a:xfrm>
          <a:prstGeom prst="rect">
            <a:avLst/>
          </a:prstGeom>
          <a:noFill/>
        </p:spPr>
        <p:txBody>
          <a:bodyPr wrap="square" rtlCol="0">
            <a:spAutoFit/>
          </a:bodyPr>
          <a:lstStyle/>
          <a:p>
            <a:pPr algn="just"/>
            <a:r>
              <a:rPr lang="es-ES" sz="1600" b="1" dirty="0">
                <a:latin typeface="Calibri" panose="020F0502020204030204" pitchFamily="34" charset="0"/>
                <a:cs typeface="Calibri" panose="020F0502020204030204" pitchFamily="34" charset="0"/>
              </a:rPr>
              <a:t>Tablas de verdad</a:t>
            </a:r>
            <a:r>
              <a:rPr lang="es-ES" sz="1600" dirty="0">
                <a:latin typeface="Calibri" panose="020F0502020204030204" pitchFamily="34" charset="0"/>
                <a:cs typeface="Calibri" panose="020F0502020204030204" pitchFamily="34" charset="0"/>
              </a:rPr>
              <a:t> o tabla de valores de verdad, es una tabla que muestra el valor de verdad de una </a:t>
            </a:r>
            <a:r>
              <a:rPr lang="es-ES" sz="1600" b="1" dirty="0">
                <a:latin typeface="Calibri" panose="020F0502020204030204" pitchFamily="34" charset="0"/>
                <a:cs typeface="Calibri" panose="020F0502020204030204" pitchFamily="34" charset="0"/>
              </a:rPr>
              <a:t>proposición compuesta</a:t>
            </a:r>
            <a:r>
              <a:rPr lang="es-ES" sz="1600" dirty="0">
                <a:latin typeface="Calibri" panose="020F0502020204030204" pitchFamily="34" charset="0"/>
                <a:cs typeface="Calibri" panose="020F0502020204030204" pitchFamily="34" charset="0"/>
              </a:rPr>
              <a:t>, para cada combinación de valores de verdad que se pueda asignar a sus componentes. </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Fue desarrollada por </a:t>
            </a:r>
            <a:r>
              <a:rPr lang="es-ES" sz="1600" dirty="0">
                <a:latin typeface="Calibri" panose="020F0502020204030204" pitchFamily="34" charset="0"/>
                <a:cs typeface="Calibri" panose="020F0502020204030204" pitchFamily="34" charset="0"/>
                <a:hlinkClick r:id="rId3" tooltip="Charles Sanders Peirce"/>
              </a:rPr>
              <a:t>Charles Sanders </a:t>
            </a:r>
            <a:r>
              <a:rPr lang="es-ES" sz="1600" dirty="0" err="1">
                <a:latin typeface="Calibri" panose="020F0502020204030204" pitchFamily="34" charset="0"/>
                <a:cs typeface="Calibri" panose="020F0502020204030204" pitchFamily="34" charset="0"/>
                <a:hlinkClick r:id="rId3" tooltip="Charles Sanders Peirce"/>
              </a:rPr>
              <a:t>Peirce</a:t>
            </a:r>
            <a:r>
              <a:rPr lang="es-ES" sz="1600" dirty="0">
                <a:latin typeface="Calibri" panose="020F0502020204030204" pitchFamily="34" charset="0"/>
                <a:cs typeface="Calibri" panose="020F0502020204030204" pitchFamily="34" charset="0"/>
              </a:rPr>
              <a:t> por los años 1880, pero el formato más popular es el que introdujo </a:t>
            </a:r>
            <a:r>
              <a:rPr lang="es-ES" sz="1600" dirty="0">
                <a:latin typeface="Calibri" panose="020F0502020204030204" pitchFamily="34" charset="0"/>
                <a:cs typeface="Calibri" panose="020F0502020204030204" pitchFamily="34" charset="0"/>
                <a:hlinkClick r:id="rId4" tooltip="Ludwig Wittgenstein"/>
              </a:rPr>
              <a:t>Ludwig Wittgenstein</a:t>
            </a:r>
            <a:r>
              <a:rPr lang="es-ES" sz="1600" dirty="0">
                <a:latin typeface="Calibri" panose="020F0502020204030204" pitchFamily="34" charset="0"/>
                <a:cs typeface="Calibri" panose="020F0502020204030204" pitchFamily="34" charset="0"/>
              </a:rPr>
              <a:t> en su </a:t>
            </a:r>
            <a:r>
              <a:rPr lang="es-ES" sz="1600" b="1" dirty="0" err="1">
                <a:latin typeface="Calibri" panose="020F0502020204030204" pitchFamily="34" charset="0"/>
                <a:cs typeface="Calibri" panose="020F0502020204030204" pitchFamily="34" charset="0"/>
              </a:rPr>
              <a:t>Tractatus</a:t>
            </a:r>
            <a:r>
              <a:rPr lang="es-ES" sz="1600" b="1" dirty="0">
                <a:latin typeface="Calibri" panose="020F0502020204030204" pitchFamily="34" charset="0"/>
                <a:cs typeface="Calibri" panose="020F0502020204030204" pitchFamily="34" charset="0"/>
              </a:rPr>
              <a:t> </a:t>
            </a:r>
            <a:r>
              <a:rPr lang="es-ES" sz="1600" b="1" dirty="0" err="1">
                <a:latin typeface="Calibri" panose="020F0502020204030204" pitchFamily="34" charset="0"/>
                <a:cs typeface="Calibri" panose="020F0502020204030204" pitchFamily="34" charset="0"/>
              </a:rPr>
              <a:t>logico-philosophicus</a:t>
            </a:r>
            <a:r>
              <a:rPr lang="es-ES" sz="1600" dirty="0">
                <a:latin typeface="Calibri" panose="020F0502020204030204" pitchFamily="34" charset="0"/>
                <a:cs typeface="Calibri" panose="020F0502020204030204" pitchFamily="34" charset="0"/>
              </a:rPr>
              <a:t>, publicado en 1921. </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La tabla de los </a:t>
            </a:r>
            <a:r>
              <a:rPr lang="es-ES" sz="1600" b="1" dirty="0">
                <a:latin typeface="Calibri" panose="020F0502020204030204" pitchFamily="34" charset="0"/>
                <a:cs typeface="Calibri" panose="020F0502020204030204" pitchFamily="34" charset="0"/>
              </a:rPr>
              <a:t>"valores de verdad"</a:t>
            </a:r>
            <a:r>
              <a:rPr lang="es-ES" sz="1600" dirty="0">
                <a:latin typeface="Calibri" panose="020F0502020204030204" pitchFamily="34" charset="0"/>
                <a:cs typeface="Calibri" panose="020F0502020204030204" pitchFamily="34" charset="0"/>
              </a:rPr>
              <a:t>, es usada en el ámbito de la </a:t>
            </a:r>
            <a:r>
              <a:rPr lang="es-ES" sz="1600" b="1" dirty="0">
                <a:latin typeface="Calibri" panose="020F0502020204030204" pitchFamily="34" charset="0"/>
                <a:cs typeface="Calibri" panose="020F0502020204030204" pitchFamily="34" charset="0"/>
              </a:rPr>
              <a:t>lógica</a:t>
            </a:r>
            <a:r>
              <a:rPr lang="es-ES" sz="1600" dirty="0">
                <a:latin typeface="Calibri" panose="020F0502020204030204" pitchFamily="34" charset="0"/>
                <a:cs typeface="Calibri" panose="020F0502020204030204" pitchFamily="34" charset="0"/>
              </a:rPr>
              <a:t>, para obtener la verdad (V) o falsedad (F), valores de verdad, de una expresión o de una proposición. Además sirven para determinar si es que un determinado esquema de inferencia es formalmente válido como un argumento, llegando a la conclusión de que este es una </a:t>
            </a:r>
            <a:r>
              <a:rPr lang="es-ES" sz="1600" b="1" dirty="0">
                <a:latin typeface="Calibri" panose="020F0502020204030204" pitchFamily="34" charset="0"/>
                <a:cs typeface="Calibri" panose="020F0502020204030204" pitchFamily="34" charset="0"/>
              </a:rPr>
              <a:t>tautología</a:t>
            </a:r>
            <a:r>
              <a:rPr lang="es-ES" sz="1600" dirty="0">
                <a:latin typeface="Calibri" panose="020F0502020204030204" pitchFamily="34" charset="0"/>
                <a:cs typeface="Calibri" panose="020F0502020204030204" pitchFamily="34" charset="0"/>
              </a:rPr>
              <a:t> (se habla de una tautología cuando todos los valores de la tabla mencionada son "V" o sea verdadero). </a:t>
            </a:r>
            <a:endParaRPr lang="es-UY"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1709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Tablas de Verdad</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563638"/>
            <a:ext cx="8241644" cy="830997"/>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Las tablas de verdad son, por una parte, uno de los métodos más sencillos y conocidos de la lógica formal, pero la mismo tiempo también uno de los más </a:t>
            </a:r>
            <a:r>
              <a:rPr lang="es-ES" sz="1600" b="1" dirty="0">
                <a:latin typeface="Calibri" panose="020F0502020204030204" pitchFamily="34" charset="0"/>
                <a:cs typeface="Calibri" panose="020F0502020204030204" pitchFamily="34" charset="0"/>
              </a:rPr>
              <a:t>poderosos y claros</a:t>
            </a:r>
            <a:r>
              <a:rPr lang="es-ES" sz="1600" dirty="0">
                <a:latin typeface="Calibri" panose="020F0502020204030204" pitchFamily="34" charset="0"/>
                <a:cs typeface="Calibri" panose="020F0502020204030204" pitchFamily="34" charset="0"/>
              </a:rPr>
              <a:t>. Entender bien las tablas de verdad es, en gran medida, entender bien a la lógica formal misma. </a:t>
            </a:r>
            <a:endParaRPr lang="es-UY" sz="1600" dirty="0">
              <a:latin typeface="Calibri" panose="020F0502020204030204" pitchFamily="34" charset="0"/>
              <a:cs typeface="Calibri" panose="020F0502020204030204" pitchFamily="34" charset="0"/>
            </a:endParaRPr>
          </a:p>
        </p:txBody>
      </p:sp>
      <p:sp>
        <p:nvSpPr>
          <p:cNvPr id="8" name="CuadroTexto 2">
            <a:extLst>
              <a:ext uri="{FF2B5EF4-FFF2-40B4-BE49-F238E27FC236}">
                <a16:creationId xmlns:a16="http://schemas.microsoft.com/office/drawing/2014/main" id="{8C47A37E-73A4-4FEF-A853-AC533841E667}"/>
              </a:ext>
            </a:extLst>
          </p:cNvPr>
          <p:cNvSpPr txBox="1"/>
          <p:nvPr/>
        </p:nvSpPr>
        <p:spPr>
          <a:xfrm>
            <a:off x="660672" y="2474481"/>
            <a:ext cx="2183136" cy="338554"/>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TABLA DEL </a:t>
            </a:r>
            <a:r>
              <a:rPr lang="es-ES" sz="1600" b="1" dirty="0">
                <a:latin typeface="Calibri" panose="020F0502020204030204" pitchFamily="34" charset="0"/>
                <a:cs typeface="Calibri" panose="020F0502020204030204" pitchFamily="34" charset="0"/>
              </a:rPr>
              <a:t>AND  ( ∧ ) </a:t>
            </a:r>
            <a:endParaRPr lang="es-UY" sz="1600" b="1" dirty="0">
              <a:latin typeface="Calibri" panose="020F0502020204030204" pitchFamily="34" charset="0"/>
              <a:cs typeface="Calibri" panose="020F0502020204030204" pitchFamily="34" charset="0"/>
            </a:endParaRPr>
          </a:p>
        </p:txBody>
      </p:sp>
      <p:pic>
        <p:nvPicPr>
          <p:cNvPr id="9"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72" y="2927078"/>
            <a:ext cx="2573456" cy="1807044"/>
          </a:xfrm>
          <a:prstGeom prst="rect">
            <a:avLst/>
          </a:prstGeom>
        </p:spPr>
      </p:pic>
      <p:sp>
        <p:nvSpPr>
          <p:cNvPr id="10" name="CuadroTexto 2">
            <a:extLst>
              <a:ext uri="{FF2B5EF4-FFF2-40B4-BE49-F238E27FC236}">
                <a16:creationId xmlns:a16="http://schemas.microsoft.com/office/drawing/2014/main" id="{8C47A37E-73A4-4FEF-A853-AC533841E667}"/>
              </a:ext>
            </a:extLst>
          </p:cNvPr>
          <p:cNvSpPr txBox="1"/>
          <p:nvPr/>
        </p:nvSpPr>
        <p:spPr>
          <a:xfrm>
            <a:off x="3491880" y="2474481"/>
            <a:ext cx="2016224" cy="338554"/>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TABLA DEL </a:t>
            </a:r>
            <a:r>
              <a:rPr lang="es-ES" sz="1600" b="1" dirty="0">
                <a:latin typeface="Calibri" panose="020F0502020204030204" pitchFamily="34" charset="0"/>
                <a:cs typeface="Calibri" panose="020F0502020204030204" pitchFamily="34" charset="0"/>
              </a:rPr>
              <a:t>OR ( V ) </a:t>
            </a:r>
            <a:endParaRPr lang="es-UY" sz="1600" b="1" dirty="0">
              <a:latin typeface="Calibri" panose="020F0502020204030204" pitchFamily="34" charset="0"/>
              <a:cs typeface="Calibri" panose="020F0502020204030204" pitchFamily="34" charset="0"/>
            </a:endParaRPr>
          </a:p>
        </p:txBody>
      </p:sp>
      <p:pic>
        <p:nvPicPr>
          <p:cNvPr id="12"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881" y="2928076"/>
            <a:ext cx="2520280" cy="1741029"/>
          </a:xfrm>
          <a:prstGeom prst="rect">
            <a:avLst/>
          </a:prstGeom>
        </p:spPr>
      </p:pic>
      <p:sp>
        <p:nvSpPr>
          <p:cNvPr id="13" name="CuadroTexto 2">
            <a:extLst>
              <a:ext uri="{FF2B5EF4-FFF2-40B4-BE49-F238E27FC236}">
                <a16:creationId xmlns:a16="http://schemas.microsoft.com/office/drawing/2014/main" id="{8C47A37E-73A4-4FEF-A853-AC533841E667}"/>
              </a:ext>
            </a:extLst>
          </p:cNvPr>
          <p:cNvSpPr txBox="1"/>
          <p:nvPr/>
        </p:nvSpPr>
        <p:spPr>
          <a:xfrm>
            <a:off x="6300192" y="2474481"/>
            <a:ext cx="2376264" cy="338554"/>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TABLA DEL </a:t>
            </a:r>
            <a:r>
              <a:rPr lang="es-ES" sz="1600" b="1" dirty="0">
                <a:latin typeface="Calibri" panose="020F0502020204030204" pitchFamily="34" charset="0"/>
                <a:cs typeface="Calibri" panose="020F0502020204030204" pitchFamily="34" charset="0"/>
              </a:rPr>
              <a:t>NOT (</a:t>
            </a:r>
            <a:r>
              <a:rPr lang="es-ES" sz="1600" dirty="0"/>
              <a:t>~</a:t>
            </a:r>
            <a:r>
              <a:rPr lang="es-ES" sz="1600" b="1" dirty="0">
                <a:latin typeface="Calibri" panose="020F0502020204030204" pitchFamily="34" charset="0"/>
                <a:cs typeface="Calibri" panose="020F0502020204030204" pitchFamily="34" charset="0"/>
              </a:rPr>
              <a:t>  o  </a:t>
            </a:r>
            <a:r>
              <a:rPr lang="es-ES" sz="1600" dirty="0"/>
              <a:t>¬</a:t>
            </a:r>
            <a:r>
              <a:rPr lang="es-ES" sz="1600" b="1" dirty="0">
                <a:latin typeface="Calibri" panose="020F0502020204030204" pitchFamily="34" charset="0"/>
                <a:cs typeface="Calibri" panose="020F0502020204030204" pitchFamily="34" charset="0"/>
              </a:rPr>
              <a:t> ) </a:t>
            </a:r>
            <a:endParaRPr lang="es-UY" sz="1600" b="1" dirty="0">
              <a:latin typeface="Calibri" panose="020F0502020204030204" pitchFamily="34" charset="0"/>
              <a:cs typeface="Calibri" panose="020F0502020204030204" pitchFamily="34" charset="0"/>
            </a:endParaRPr>
          </a:p>
        </p:txBody>
      </p:sp>
      <p:pic>
        <p:nvPicPr>
          <p:cNvPr id="14" name="2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92" y="2908563"/>
            <a:ext cx="1800200" cy="1179170"/>
          </a:xfrm>
          <a:prstGeom prst="rect">
            <a:avLst/>
          </a:prstGeom>
        </p:spPr>
      </p:pic>
    </p:spTree>
    <p:extLst>
      <p:ext uri="{BB962C8B-B14F-4D97-AF65-F5344CB8AC3E}">
        <p14:creationId xmlns:p14="http://schemas.microsoft.com/office/powerpoint/2010/main" val="327508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NOCIONES DE  CONJUNTOS</a:t>
            </a:r>
          </a:p>
        </p:txBody>
      </p:sp>
      <p:sp>
        <p:nvSpPr>
          <p:cNvPr id="8" name="CuadroTexto 2">
            <a:extLst>
              <a:ext uri="{FF2B5EF4-FFF2-40B4-BE49-F238E27FC236}">
                <a16:creationId xmlns:a16="http://schemas.microsoft.com/office/drawing/2014/main" id="{8C47A37E-73A4-4FEF-A853-AC533841E667}"/>
              </a:ext>
            </a:extLst>
          </p:cNvPr>
          <p:cNvSpPr txBox="1"/>
          <p:nvPr/>
        </p:nvSpPr>
        <p:spPr>
          <a:xfrm>
            <a:off x="578829" y="1645462"/>
            <a:ext cx="7955883" cy="2308324"/>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Un conjunto es una colección bien definida de objetos llamados elementos o miembros del conjunto.</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En esta definición la frase </a:t>
            </a:r>
            <a:r>
              <a:rPr lang="es-ES" sz="1600" b="1" dirty="0">
                <a:latin typeface="Calibri" panose="020F0502020204030204" pitchFamily="34" charset="0"/>
                <a:cs typeface="Calibri" panose="020F0502020204030204" pitchFamily="34" charset="0"/>
              </a:rPr>
              <a:t>‘bien definida’ </a:t>
            </a:r>
            <a:r>
              <a:rPr lang="es-ES" sz="1600" dirty="0">
                <a:latin typeface="Calibri" panose="020F0502020204030204" pitchFamily="34" charset="0"/>
                <a:cs typeface="Calibri" panose="020F0502020204030204" pitchFamily="34" charset="0"/>
              </a:rPr>
              <a:t>es esencial para determinar si un grupo de personas o una colección de objetos es o no un conjunto, ya que  para que una colección de objetos se considere como un conjunto no debe haber ambigüedad ni subjetividad.</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Cada conjunto se define con una letra mayúscula</a:t>
            </a:r>
          </a:p>
          <a:p>
            <a:pPr algn="just"/>
            <a:endParaRPr lang="es-ES" sz="1600" dirty="0">
              <a:latin typeface="Calibri" panose="020F0502020204030204" pitchFamily="34" charset="0"/>
              <a:cs typeface="Calibri" panose="020F0502020204030204" pitchFamily="34" charset="0"/>
            </a:endParaRP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Noción de Conjunto.</a:t>
            </a:r>
            <a:endParaRPr lang="es-E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648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Tablas de Verdad – Negación </a:t>
            </a:r>
            <a:r>
              <a:rPr lang="es-ES" sz="1800" dirty="0"/>
              <a:t>(¬) o (~)</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563638"/>
            <a:ext cx="8241644" cy="338554"/>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Consiste en cambiar el valor de verdad de una variable proposicional.</a:t>
            </a:r>
            <a:endParaRPr lang="es-UY" sz="1600" dirty="0">
              <a:latin typeface="Calibri" panose="020F0502020204030204" pitchFamily="34" charset="0"/>
              <a:cs typeface="Calibri" panose="020F0502020204030204" pitchFamily="34" charset="0"/>
            </a:endParaRPr>
          </a:p>
        </p:txBody>
      </p:sp>
      <p:pic>
        <p:nvPicPr>
          <p:cNvPr id="14"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1563638"/>
            <a:ext cx="1800200" cy="1179170"/>
          </a:xfrm>
          <a:prstGeom prst="rect">
            <a:avLst/>
          </a:prstGeom>
        </p:spPr>
      </p:pic>
      <p:sp>
        <p:nvSpPr>
          <p:cNvPr id="15" name="CuadroTexto 6">
            <a:extLst>
              <a:ext uri="{FF2B5EF4-FFF2-40B4-BE49-F238E27FC236}">
                <a16:creationId xmlns:a16="http://schemas.microsoft.com/office/drawing/2014/main" id="{FF399422-B11C-492F-B5EE-5C019FF5EC1F}"/>
              </a:ext>
            </a:extLst>
          </p:cNvPr>
          <p:cNvSpPr txBox="1"/>
          <p:nvPr/>
        </p:nvSpPr>
        <p:spPr>
          <a:xfrm>
            <a:off x="578827" y="2859782"/>
            <a:ext cx="6962753" cy="369332"/>
          </a:xfrm>
          <a:prstGeom prst="rect">
            <a:avLst/>
          </a:prstGeom>
          <a:noFill/>
        </p:spPr>
        <p:txBody>
          <a:bodyPr wrap="square" rtlCol="0">
            <a:spAutoFit/>
          </a:bodyPr>
          <a:lstStyle/>
          <a:p>
            <a:r>
              <a:rPr lang="es-ES" sz="1800" b="1" dirty="0"/>
              <a:t>Conjunción (</a:t>
            </a:r>
            <a:r>
              <a:rPr lang="es-ES" sz="1800" b="1" dirty="0">
                <a:latin typeface="Calibri" panose="020F0502020204030204" pitchFamily="34" charset="0"/>
                <a:cs typeface="Calibri" panose="020F0502020204030204" pitchFamily="34" charset="0"/>
              </a:rPr>
              <a:t>∧ </a:t>
            </a:r>
            <a:r>
              <a:rPr lang="es-ES" sz="1800" b="1" dirty="0"/>
              <a:t>)</a:t>
            </a:r>
            <a:r>
              <a:rPr lang="es-ES" sz="1800" dirty="0"/>
              <a:t> </a:t>
            </a:r>
          </a:p>
        </p:txBody>
      </p:sp>
      <p:sp>
        <p:nvSpPr>
          <p:cNvPr id="16" name="CuadroTexto 2">
            <a:extLst>
              <a:ext uri="{FF2B5EF4-FFF2-40B4-BE49-F238E27FC236}">
                <a16:creationId xmlns:a16="http://schemas.microsoft.com/office/drawing/2014/main" id="{8C47A37E-73A4-4FEF-A853-AC533841E667}"/>
              </a:ext>
            </a:extLst>
          </p:cNvPr>
          <p:cNvSpPr txBox="1"/>
          <p:nvPr/>
        </p:nvSpPr>
        <p:spPr>
          <a:xfrm>
            <a:off x="580708" y="3241546"/>
            <a:ext cx="8241644" cy="584775"/>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La proposición será verdadera sólo cuando ambas variables </a:t>
            </a:r>
          </a:p>
          <a:p>
            <a:pPr algn="just"/>
            <a:r>
              <a:rPr lang="es-ES" sz="1600" dirty="0">
                <a:latin typeface="Calibri" panose="020F0502020204030204" pitchFamily="34" charset="0"/>
                <a:cs typeface="Calibri" panose="020F0502020204030204" pitchFamily="34" charset="0"/>
              </a:rPr>
              <a:t>proposicionales sean verdaderas.</a:t>
            </a:r>
            <a:endParaRPr lang="es-UY" sz="1600" dirty="0">
              <a:latin typeface="Calibri" panose="020F0502020204030204" pitchFamily="34" charset="0"/>
              <a:cs typeface="Calibri" panose="020F0502020204030204" pitchFamily="34" charset="0"/>
            </a:endParaRPr>
          </a:p>
        </p:txBody>
      </p:sp>
      <p:pic>
        <p:nvPicPr>
          <p:cNvPr id="17"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0992" y="3044448"/>
            <a:ext cx="2573456" cy="1807044"/>
          </a:xfrm>
          <a:prstGeom prst="rect">
            <a:avLst/>
          </a:prstGeom>
        </p:spPr>
      </p:pic>
    </p:spTree>
    <p:extLst>
      <p:ext uri="{BB962C8B-B14F-4D97-AF65-F5344CB8AC3E}">
        <p14:creationId xmlns:p14="http://schemas.microsoft.com/office/powerpoint/2010/main" val="1161250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Tablas de Verdad – </a:t>
            </a:r>
            <a:r>
              <a:rPr lang="es-ES" sz="1800" b="1" dirty="0"/>
              <a:t>Disyunción ( </a:t>
            </a:r>
            <a:r>
              <a:rPr lang="es-ES" sz="1800" b="1" dirty="0">
                <a:latin typeface="Calibri" panose="020F0502020204030204" pitchFamily="34" charset="0"/>
                <a:cs typeface="Calibri" panose="020F0502020204030204" pitchFamily="34" charset="0"/>
              </a:rPr>
              <a:t>V </a:t>
            </a:r>
            <a:r>
              <a:rPr lang="es-ES" sz="1800" b="1" dirty="0"/>
              <a:t>)</a:t>
            </a:r>
            <a:r>
              <a:rPr lang="es-ES" sz="1800" dirty="0"/>
              <a:t> </a:t>
            </a:r>
          </a:p>
        </p:txBody>
      </p:sp>
      <p:sp>
        <p:nvSpPr>
          <p:cNvPr id="16" name="CuadroTexto 2">
            <a:extLst>
              <a:ext uri="{FF2B5EF4-FFF2-40B4-BE49-F238E27FC236}">
                <a16:creationId xmlns:a16="http://schemas.microsoft.com/office/drawing/2014/main" id="{8C47A37E-73A4-4FEF-A853-AC533841E667}"/>
              </a:ext>
            </a:extLst>
          </p:cNvPr>
          <p:cNvSpPr txBox="1"/>
          <p:nvPr/>
        </p:nvSpPr>
        <p:spPr>
          <a:xfrm>
            <a:off x="578828" y="1388264"/>
            <a:ext cx="8241644" cy="338554"/>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La proposición será verdadera cuando una o ambas variables proposicionales sean verdaderas.</a:t>
            </a:r>
            <a:endParaRPr lang="es-UY" sz="1600" dirty="0">
              <a:latin typeface="Calibri" panose="020F0502020204030204" pitchFamily="34" charset="0"/>
              <a:cs typeface="Calibri" panose="020F0502020204030204" pitchFamily="34" charset="0"/>
            </a:endParaRPr>
          </a:p>
        </p:txBody>
      </p:sp>
      <p:pic>
        <p:nvPicPr>
          <p:cNvPr id="10"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064" y="1951472"/>
            <a:ext cx="2520280" cy="1741029"/>
          </a:xfrm>
          <a:prstGeom prst="rect">
            <a:avLst/>
          </a:prstGeom>
        </p:spPr>
      </p:pic>
    </p:spTree>
    <p:extLst>
      <p:ext uri="{BB962C8B-B14F-4D97-AF65-F5344CB8AC3E}">
        <p14:creationId xmlns:p14="http://schemas.microsoft.com/office/powerpoint/2010/main" val="1410709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Tablas de Verdad – </a:t>
            </a:r>
            <a:r>
              <a:rPr lang="es-ES" sz="1800" b="1" dirty="0"/>
              <a:t>Disyunción Exclusiva (   )</a:t>
            </a:r>
            <a:r>
              <a:rPr lang="es-ES" sz="1800" dirty="0"/>
              <a:t> </a:t>
            </a:r>
          </a:p>
        </p:txBody>
      </p:sp>
      <p:sp>
        <p:nvSpPr>
          <p:cNvPr id="16" name="CuadroTexto 2">
            <a:extLst>
              <a:ext uri="{FF2B5EF4-FFF2-40B4-BE49-F238E27FC236}">
                <a16:creationId xmlns:a16="http://schemas.microsoft.com/office/drawing/2014/main" id="{8C47A37E-73A4-4FEF-A853-AC533841E667}"/>
              </a:ext>
            </a:extLst>
          </p:cNvPr>
          <p:cNvSpPr txBox="1"/>
          <p:nvPr/>
        </p:nvSpPr>
        <p:spPr>
          <a:xfrm>
            <a:off x="578828" y="1388264"/>
            <a:ext cx="8241644" cy="584775"/>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La proposición será verdadera sólo cuando una de las dos variables proposicionales sea verdadera, pero no las dos.</a:t>
            </a:r>
            <a:endParaRPr lang="es-UY" sz="1600" dirty="0">
              <a:latin typeface="Calibri" panose="020F0502020204030204" pitchFamily="34" charset="0"/>
              <a:cs typeface="Calibri" panose="020F0502020204030204" pitchFamily="34"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108348"/>
            <a:ext cx="1714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112" y="2067694"/>
            <a:ext cx="1656184" cy="2248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5956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Tablas de Verdad – La implicancia o Condicional.</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563638"/>
            <a:ext cx="8241644" cy="3170099"/>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La </a:t>
            </a:r>
            <a:r>
              <a:rPr lang="es-ES" sz="1600" b="1" dirty="0">
                <a:latin typeface="Calibri" panose="020F0502020204030204" pitchFamily="34" charset="0"/>
                <a:cs typeface="Calibri" panose="020F0502020204030204" pitchFamily="34" charset="0"/>
              </a:rPr>
              <a:t>implicación</a:t>
            </a:r>
            <a:r>
              <a:rPr lang="es-ES" sz="1600" dirty="0">
                <a:latin typeface="Calibri" panose="020F0502020204030204" pitchFamily="34" charset="0"/>
                <a:cs typeface="Calibri" panose="020F0502020204030204" pitchFamily="34" charset="0"/>
              </a:rPr>
              <a:t> es el conector lógico más difícil de comprender y de asociar con una construcción del lenguaje natural. la proposición </a:t>
            </a:r>
            <a:r>
              <a:rPr lang="es-ES" sz="2000" b="1" dirty="0">
                <a:latin typeface="Calibri" panose="020F0502020204030204" pitchFamily="34" charset="0"/>
                <a:cs typeface="Calibri" panose="020F0502020204030204" pitchFamily="34" charset="0"/>
              </a:rPr>
              <a:t>α </a:t>
            </a:r>
            <a:r>
              <a:rPr lang="es-ES" sz="1600" dirty="0">
                <a:latin typeface="Calibri" panose="020F0502020204030204" pitchFamily="34" charset="0"/>
                <a:cs typeface="Calibri" panose="020F0502020204030204" pitchFamily="34" charset="0"/>
              </a:rPr>
              <a:t>se llama hipótesis o antecedente y la proposición </a:t>
            </a:r>
            <a:r>
              <a:rPr lang="es-ES" sz="2000" b="1" dirty="0">
                <a:latin typeface="Calibri" panose="020F0502020204030204" pitchFamily="34" charset="0"/>
                <a:cs typeface="Calibri" panose="020F0502020204030204" pitchFamily="34" charset="0"/>
              </a:rPr>
              <a:t>β</a:t>
            </a:r>
            <a:r>
              <a:rPr lang="es-ES" sz="1600" dirty="0">
                <a:latin typeface="Calibri" panose="020F0502020204030204" pitchFamily="34" charset="0"/>
                <a:cs typeface="Calibri" panose="020F0502020204030204" pitchFamily="34" charset="0"/>
              </a:rPr>
              <a:t> se llama conclusión o consecuente. Se representa con el símbolo </a:t>
            </a:r>
            <a:r>
              <a:rPr lang="es-ES" sz="2000" b="1" dirty="0">
                <a:latin typeface="Calibri" panose="020F0502020204030204" pitchFamily="34" charset="0"/>
                <a:cs typeface="Calibri" panose="020F0502020204030204" pitchFamily="34" charset="0"/>
              </a:rPr>
              <a:t>⇒</a:t>
            </a:r>
            <a:r>
              <a:rPr lang="es-ES" sz="1600" dirty="0">
                <a:latin typeface="Calibri" panose="020F0502020204030204" pitchFamily="34" charset="0"/>
                <a:cs typeface="Calibri" panose="020F0502020204030204" pitchFamily="34" charset="0"/>
              </a:rPr>
              <a:t> y la expresión </a:t>
            </a:r>
            <a:r>
              <a:rPr lang="es-ES" sz="2000" b="1" dirty="0">
                <a:latin typeface="Calibri" panose="020F0502020204030204" pitchFamily="34" charset="0"/>
                <a:cs typeface="Calibri" panose="020F0502020204030204" pitchFamily="34" charset="0"/>
              </a:rPr>
              <a:t>α ⇒ β</a:t>
            </a:r>
            <a:r>
              <a:rPr lang="es-ES" sz="2000" dirty="0">
                <a:latin typeface="Calibri" panose="020F0502020204030204" pitchFamily="34" charset="0"/>
                <a:cs typeface="Calibri" panose="020F0502020204030204" pitchFamily="34" charset="0"/>
              </a:rPr>
              <a:t> </a:t>
            </a:r>
            <a:r>
              <a:rPr lang="es-ES" sz="1600" dirty="0">
                <a:latin typeface="Calibri" panose="020F0502020204030204" pitchFamily="34" charset="0"/>
                <a:cs typeface="Calibri" panose="020F0502020204030204" pitchFamily="34" charset="0"/>
              </a:rPr>
              <a:t>se puede leer de múltiples formas:</a:t>
            </a:r>
          </a:p>
          <a:p>
            <a:pPr algn="just"/>
            <a:endParaRPr lang="es-ES" sz="1600" dirty="0">
              <a:latin typeface="Calibri" panose="020F0502020204030204" pitchFamily="34" charset="0"/>
              <a:cs typeface="Calibri" panose="020F0502020204030204" pitchFamily="34" charset="0"/>
            </a:endParaRPr>
          </a:p>
          <a:p>
            <a:pPr lvl="1"/>
            <a:r>
              <a:rPr lang="es-ES" sz="1600" dirty="0">
                <a:latin typeface="Calibri" panose="020F0502020204030204" pitchFamily="34" charset="0"/>
                <a:cs typeface="Calibri" panose="020F0502020204030204" pitchFamily="34" charset="0"/>
              </a:rPr>
              <a:t>	- α implica β</a:t>
            </a:r>
          </a:p>
          <a:p>
            <a:pPr lvl="1"/>
            <a:r>
              <a:rPr lang="es-ES" sz="1600" dirty="0">
                <a:latin typeface="Calibri" panose="020F0502020204030204" pitchFamily="34" charset="0"/>
                <a:cs typeface="Calibri" panose="020F0502020204030204" pitchFamily="34" charset="0"/>
              </a:rPr>
              <a:t>	- Si α, entonces β</a:t>
            </a:r>
          </a:p>
          <a:p>
            <a:pPr lvl="1"/>
            <a:r>
              <a:rPr lang="es-ES" sz="1600" dirty="0">
                <a:latin typeface="Calibri" panose="020F0502020204030204" pitchFamily="34" charset="0"/>
                <a:cs typeface="Calibri" panose="020F0502020204030204" pitchFamily="34" charset="0"/>
              </a:rPr>
              <a:t>	- α es suficiente para β</a:t>
            </a:r>
          </a:p>
          <a:p>
            <a:pPr lvl="1"/>
            <a:r>
              <a:rPr lang="es-ES" sz="1600" dirty="0">
                <a:latin typeface="Calibri" panose="020F0502020204030204" pitchFamily="34" charset="0"/>
                <a:cs typeface="Calibri" panose="020F0502020204030204" pitchFamily="34" charset="0"/>
              </a:rPr>
              <a:t>	- α es una condición suficiente para β</a:t>
            </a:r>
          </a:p>
          <a:p>
            <a:pPr lvl="1"/>
            <a:r>
              <a:rPr lang="es-ES" sz="1600" dirty="0">
                <a:latin typeface="Calibri" panose="020F0502020204030204" pitchFamily="34" charset="0"/>
                <a:cs typeface="Calibri" panose="020F0502020204030204" pitchFamily="34" charset="0"/>
              </a:rPr>
              <a:t>	- α solo si β</a:t>
            </a:r>
          </a:p>
          <a:p>
            <a:pPr lvl="1"/>
            <a:r>
              <a:rPr lang="es-ES" sz="1600" dirty="0">
                <a:latin typeface="Calibri" panose="020F0502020204030204" pitchFamily="34" charset="0"/>
                <a:cs typeface="Calibri" panose="020F0502020204030204" pitchFamily="34" charset="0"/>
              </a:rPr>
              <a:t>	- β es necesaria para α</a:t>
            </a:r>
          </a:p>
          <a:p>
            <a:pPr lvl="1"/>
            <a:r>
              <a:rPr lang="es-ES" sz="1600" dirty="0">
                <a:latin typeface="Calibri" panose="020F0502020204030204" pitchFamily="34" charset="0"/>
                <a:cs typeface="Calibri" panose="020F0502020204030204" pitchFamily="34" charset="0"/>
              </a:rPr>
              <a:t>	- β es una condición necesaria para α</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390" y="2859782"/>
            <a:ext cx="1469891" cy="1985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913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267494"/>
            <a:ext cx="1305980" cy="936104"/>
          </a:xfrm>
          <a:prstGeom prst="rect">
            <a:avLst/>
          </a:prstGeom>
        </p:spPr>
      </p:pic>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Tablas de Verdad – La implicancia o Condicional.</a:t>
            </a:r>
            <a:endParaRPr lang="es-ES" sz="1800" b="1" dirty="0">
              <a:latin typeface="Calibri" panose="020F0502020204030204" pitchFamily="34" charset="0"/>
              <a:cs typeface="Calibri" panose="020F0502020204030204"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407720818"/>
              </p:ext>
            </p:extLst>
          </p:nvPr>
        </p:nvGraphicFramePr>
        <p:xfrm>
          <a:off x="323529" y="1635646"/>
          <a:ext cx="8496942" cy="2787392"/>
        </p:xfrm>
        <a:graphic>
          <a:graphicData uri="http://schemas.openxmlformats.org/drawingml/2006/table">
            <a:tbl>
              <a:tblPr firstRow="1" bandRow="1">
                <a:tableStyleId>{44892636-1EC3-4C97-9B56-6073FA667F38}</a:tableStyleId>
              </a:tblPr>
              <a:tblGrid>
                <a:gridCol w="1729466">
                  <a:extLst>
                    <a:ext uri="{9D8B030D-6E8A-4147-A177-3AD203B41FA5}">
                      <a16:colId xmlns:a16="http://schemas.microsoft.com/office/drawing/2014/main" val="20000"/>
                    </a:ext>
                  </a:extLst>
                </a:gridCol>
                <a:gridCol w="1804661">
                  <a:extLst>
                    <a:ext uri="{9D8B030D-6E8A-4147-A177-3AD203B41FA5}">
                      <a16:colId xmlns:a16="http://schemas.microsoft.com/office/drawing/2014/main" val="20001"/>
                    </a:ext>
                  </a:extLst>
                </a:gridCol>
                <a:gridCol w="3233350">
                  <a:extLst>
                    <a:ext uri="{9D8B030D-6E8A-4147-A177-3AD203B41FA5}">
                      <a16:colId xmlns:a16="http://schemas.microsoft.com/office/drawing/2014/main" val="20002"/>
                    </a:ext>
                  </a:extLst>
                </a:gridCol>
                <a:gridCol w="451165">
                  <a:extLst>
                    <a:ext uri="{9D8B030D-6E8A-4147-A177-3AD203B41FA5}">
                      <a16:colId xmlns:a16="http://schemas.microsoft.com/office/drawing/2014/main" val="20003"/>
                    </a:ext>
                  </a:extLst>
                </a:gridCol>
                <a:gridCol w="498766">
                  <a:extLst>
                    <a:ext uri="{9D8B030D-6E8A-4147-A177-3AD203B41FA5}">
                      <a16:colId xmlns:a16="http://schemas.microsoft.com/office/drawing/2014/main" val="20004"/>
                    </a:ext>
                  </a:extLst>
                </a:gridCol>
                <a:gridCol w="779534">
                  <a:extLst>
                    <a:ext uri="{9D8B030D-6E8A-4147-A177-3AD203B41FA5}">
                      <a16:colId xmlns:a16="http://schemas.microsoft.com/office/drawing/2014/main" val="20005"/>
                    </a:ext>
                  </a:extLst>
                </a:gridCol>
              </a:tblGrid>
              <a:tr h="288032">
                <a:tc>
                  <a:txBody>
                    <a:bodyPr/>
                    <a:lstStyle/>
                    <a:p>
                      <a:r>
                        <a:rPr lang="es-ES" sz="1200" b="1" dirty="0">
                          <a:latin typeface="Calibri" panose="020F0502020204030204" pitchFamily="34" charset="0"/>
                          <a:cs typeface="Calibri" panose="020F0502020204030204" pitchFamily="34" charset="0"/>
                        </a:rPr>
                        <a:t>Primer enunciado </a:t>
                      </a:r>
                    </a:p>
                  </a:txBody>
                  <a:tcPr/>
                </a:tc>
                <a:tc>
                  <a:txBody>
                    <a:bodyPr/>
                    <a:lstStyle/>
                    <a:p>
                      <a:r>
                        <a:rPr lang="es-ES" sz="1200" b="1" dirty="0">
                          <a:latin typeface="Calibri" panose="020F0502020204030204" pitchFamily="34" charset="0"/>
                          <a:cs typeface="Calibri" panose="020F0502020204030204" pitchFamily="34" charset="0"/>
                        </a:rPr>
                        <a:t>Segundo enunciado</a:t>
                      </a:r>
                    </a:p>
                  </a:txBody>
                  <a:tcPr/>
                </a:tc>
                <a:tc>
                  <a:txBody>
                    <a:bodyPr/>
                    <a:lstStyle/>
                    <a:p>
                      <a:r>
                        <a:rPr lang="es-ES" sz="1200" b="1" dirty="0">
                          <a:latin typeface="Calibri" panose="020F0502020204030204" pitchFamily="34" charset="0"/>
                          <a:cs typeface="Calibri" panose="020F0502020204030204" pitchFamily="34" charset="0"/>
                        </a:rPr>
                        <a:t>La implicación en lenguaje natural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200" b="1" dirty="0">
                          <a:latin typeface="Calibri" panose="020F0502020204030204" pitchFamily="34" charset="0"/>
                          <a:cs typeface="Calibri" panose="020F0502020204030204" pitchFamily="34" charset="0"/>
                        </a:rPr>
                        <a:t>(</a:t>
                      </a:r>
                      <a:r>
                        <a:rPr lang="es-ES" sz="1200" b="1" dirty="0">
                          <a:effectLst/>
                          <a:latin typeface="Calibri" panose="020F0502020204030204" pitchFamily="34" charset="0"/>
                          <a:cs typeface="Calibri" panose="020F0502020204030204" pitchFamily="34" charset="0"/>
                        </a:rPr>
                        <a:t> A</a:t>
                      </a:r>
                      <a:r>
                        <a:rPr lang="es-ES" sz="1200" b="1" dirty="0">
                          <a:latin typeface="Calibri" panose="020F0502020204030204" pitchFamily="34" charset="0"/>
                          <a:cs typeface="Calibri" panose="020F0502020204030204" pitchFamily="34" charset="0"/>
                        </a:rPr>
                        <a:t>)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200" b="1" dirty="0">
                          <a:latin typeface="Calibri" panose="020F0502020204030204" pitchFamily="34" charset="0"/>
                          <a:cs typeface="Calibri" panose="020F0502020204030204" pitchFamily="34" charset="0"/>
                        </a:rPr>
                        <a:t>(</a:t>
                      </a:r>
                      <a:r>
                        <a:rPr lang="es-ES" sz="1200" b="1" dirty="0">
                          <a:effectLst/>
                          <a:latin typeface="Calibri" panose="020F0502020204030204" pitchFamily="34" charset="0"/>
                          <a:cs typeface="Calibri" panose="020F0502020204030204" pitchFamily="34" charset="0"/>
                        </a:rPr>
                        <a:t> B</a:t>
                      </a:r>
                      <a:r>
                        <a:rPr lang="es-ES" sz="1200" b="1" baseline="0" dirty="0">
                          <a:effectLst/>
                          <a:latin typeface="Calibri" panose="020F0502020204030204" pitchFamily="34" charset="0"/>
                          <a:cs typeface="Calibri" panose="020F0502020204030204" pitchFamily="34" charset="0"/>
                        </a:rPr>
                        <a:t> </a:t>
                      </a:r>
                      <a:r>
                        <a:rPr lang="es-ES" sz="1200" b="1" dirty="0">
                          <a:latin typeface="Calibri" panose="020F0502020204030204" pitchFamily="34" charset="0"/>
                          <a:cs typeface="Calibri" panose="020F0502020204030204" pitchFamily="34" charset="0"/>
                        </a:rPr>
                        <a:t>)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200" b="1" dirty="0">
                          <a:latin typeface="Calibri" panose="020F0502020204030204" pitchFamily="34" charset="0"/>
                          <a:cs typeface="Calibri" panose="020F0502020204030204" pitchFamily="34" charset="0"/>
                        </a:rPr>
                        <a:t>(</a:t>
                      </a:r>
                      <a:r>
                        <a:rPr lang="es-ES" sz="1200" b="1" dirty="0">
                          <a:effectLst/>
                          <a:latin typeface="Calibri" panose="020F0502020204030204" pitchFamily="34" charset="0"/>
                          <a:cs typeface="Calibri" panose="020F0502020204030204" pitchFamily="34" charset="0"/>
                        </a:rPr>
                        <a:t> A ⇒ B</a:t>
                      </a:r>
                      <a:r>
                        <a:rPr lang="es-ES" sz="1200" b="1" dirty="0">
                          <a:latin typeface="Calibri" panose="020F0502020204030204" pitchFamily="34" charset="0"/>
                          <a:cs typeface="Calibri" panose="020F0502020204030204" pitchFamily="34" charset="0"/>
                        </a:rPr>
                        <a:t>) </a:t>
                      </a:r>
                    </a:p>
                  </a:txBody>
                  <a:tcPr/>
                </a:tc>
                <a:extLst>
                  <a:ext uri="{0D108BD9-81ED-4DB2-BD59-A6C34878D82A}">
                    <a16:rowId xmlns:a16="http://schemas.microsoft.com/office/drawing/2014/main" val="10000"/>
                  </a:ext>
                </a:extLst>
              </a:tr>
              <a:tr h="370840">
                <a:tc>
                  <a:txBody>
                    <a:bodyPr/>
                    <a:lstStyle/>
                    <a:p>
                      <a:r>
                        <a:rPr lang="es-ES" dirty="0"/>
                        <a:t>La tierra es redonda </a:t>
                      </a:r>
                    </a:p>
                  </a:txBody>
                  <a:tcPr/>
                </a:tc>
                <a:tc>
                  <a:txBody>
                    <a:bodyPr/>
                    <a:lstStyle/>
                    <a:p>
                      <a:r>
                        <a:rPr lang="es-ES" dirty="0"/>
                        <a:t>Cristóbal Colón descubrió América </a:t>
                      </a:r>
                    </a:p>
                  </a:txBody>
                  <a:tcPr/>
                </a:tc>
                <a:tc>
                  <a:txBody>
                    <a:bodyPr/>
                    <a:lstStyle/>
                    <a:p>
                      <a:r>
                        <a:rPr lang="es-ES" dirty="0"/>
                        <a:t>Si la tierra es redonda entonces Cristóbal Colón descubrió América. </a:t>
                      </a:r>
                    </a:p>
                  </a:txBody>
                  <a:tcPr/>
                </a:tc>
                <a:tc>
                  <a:txBody>
                    <a:bodyPr/>
                    <a:lstStyle/>
                    <a:p>
                      <a:pPr algn="ctr"/>
                      <a:r>
                        <a:rPr lang="es-ES" dirty="0"/>
                        <a:t>V</a:t>
                      </a:r>
                    </a:p>
                  </a:txBody>
                  <a:tcPr/>
                </a:tc>
                <a:tc>
                  <a:txBody>
                    <a:bodyPr/>
                    <a:lstStyle/>
                    <a:p>
                      <a:pPr algn="ctr"/>
                      <a:r>
                        <a:rPr lang="es-ES" dirty="0"/>
                        <a:t>V</a:t>
                      </a:r>
                    </a:p>
                  </a:txBody>
                  <a:tcPr/>
                </a:tc>
                <a:tc>
                  <a:txBody>
                    <a:bodyPr/>
                    <a:lstStyle/>
                    <a:p>
                      <a:pPr algn="ctr"/>
                      <a:r>
                        <a:rPr lang="es-ES" dirty="0"/>
                        <a:t>V</a:t>
                      </a:r>
                    </a:p>
                  </a:txBody>
                  <a:tcPr/>
                </a:tc>
                <a:extLst>
                  <a:ext uri="{0D108BD9-81ED-4DB2-BD59-A6C34878D82A}">
                    <a16:rowId xmlns:a16="http://schemas.microsoft.com/office/drawing/2014/main" val="10001"/>
                  </a:ext>
                </a:extLst>
              </a:tr>
              <a:tr h="370840">
                <a:tc>
                  <a:txBody>
                    <a:bodyPr/>
                    <a:lstStyle/>
                    <a:p>
                      <a:r>
                        <a:rPr lang="es-ES" dirty="0"/>
                        <a:t>Luis Miguel es un cantante</a:t>
                      </a:r>
                    </a:p>
                  </a:txBody>
                  <a:tcPr/>
                </a:tc>
                <a:tc>
                  <a:txBody>
                    <a:bodyPr/>
                    <a:lstStyle/>
                    <a:p>
                      <a:r>
                        <a:rPr lang="es-ES" dirty="0"/>
                        <a:t>Cristóbal Colón descubrió África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Si Luis Miguel es un cantante entonces Cristóbal Colón descubrió África.</a:t>
                      </a:r>
                    </a:p>
                  </a:txBody>
                  <a:tcPr/>
                </a:tc>
                <a:tc>
                  <a:txBody>
                    <a:bodyPr/>
                    <a:lstStyle/>
                    <a:p>
                      <a:pPr algn="ctr"/>
                      <a:r>
                        <a:rPr lang="es-ES" dirty="0"/>
                        <a:t>V</a:t>
                      </a:r>
                    </a:p>
                  </a:txBody>
                  <a:tcPr/>
                </a:tc>
                <a:tc>
                  <a:txBody>
                    <a:bodyPr/>
                    <a:lstStyle/>
                    <a:p>
                      <a:pPr algn="ctr"/>
                      <a:r>
                        <a:rPr lang="es-ES" dirty="0"/>
                        <a:t>F</a:t>
                      </a:r>
                    </a:p>
                  </a:txBody>
                  <a:tcPr/>
                </a:tc>
                <a:tc>
                  <a:txBody>
                    <a:bodyPr/>
                    <a:lstStyle/>
                    <a:p>
                      <a:pPr algn="ctr"/>
                      <a:r>
                        <a:rPr lang="es-ES" dirty="0"/>
                        <a:t>F</a:t>
                      </a:r>
                    </a:p>
                  </a:txBody>
                  <a:tcPr/>
                </a:tc>
                <a:extLst>
                  <a:ext uri="{0D108BD9-81ED-4DB2-BD59-A6C34878D82A}">
                    <a16:rowId xmlns:a16="http://schemas.microsoft.com/office/drawing/2014/main" val="10002"/>
                  </a:ext>
                </a:extLst>
              </a:tr>
              <a:tr h="370840">
                <a:tc>
                  <a:txBody>
                    <a:bodyPr/>
                    <a:lstStyle/>
                    <a:p>
                      <a:r>
                        <a:rPr lang="es-ES" dirty="0"/>
                        <a:t>Neruda</a:t>
                      </a:r>
                      <a:r>
                        <a:rPr lang="es-ES" baseline="0" dirty="0"/>
                        <a:t> </a:t>
                      </a:r>
                      <a:r>
                        <a:rPr lang="es-ES" dirty="0"/>
                        <a:t>escribió «Condorito» </a:t>
                      </a:r>
                    </a:p>
                  </a:txBody>
                  <a:tcPr/>
                </a:tc>
                <a:tc>
                  <a:txBody>
                    <a:bodyPr/>
                    <a:lstStyle/>
                    <a:p>
                      <a:r>
                        <a:rPr lang="es-ES" dirty="0"/>
                        <a:t>Los triángulos tienen tres lados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Si Neruda</a:t>
                      </a:r>
                      <a:r>
                        <a:rPr lang="es-ES" baseline="0" dirty="0"/>
                        <a:t> </a:t>
                      </a:r>
                      <a:r>
                        <a:rPr lang="es-ES" dirty="0"/>
                        <a:t>escribió «Condorito» entonces los triángulos tienen tres lados.</a:t>
                      </a:r>
                    </a:p>
                  </a:txBody>
                  <a:tcPr/>
                </a:tc>
                <a:tc>
                  <a:txBody>
                    <a:bodyPr/>
                    <a:lstStyle/>
                    <a:p>
                      <a:pPr algn="ctr"/>
                      <a:r>
                        <a:rPr lang="es-ES" dirty="0"/>
                        <a:t>F</a:t>
                      </a:r>
                    </a:p>
                  </a:txBody>
                  <a:tcPr/>
                </a:tc>
                <a:tc>
                  <a:txBody>
                    <a:bodyPr/>
                    <a:lstStyle/>
                    <a:p>
                      <a:pPr algn="ctr"/>
                      <a:r>
                        <a:rPr lang="es-ES" dirty="0"/>
                        <a:t>V</a:t>
                      </a:r>
                    </a:p>
                  </a:txBody>
                  <a:tcPr/>
                </a:tc>
                <a:tc>
                  <a:txBody>
                    <a:bodyPr/>
                    <a:lstStyle/>
                    <a:p>
                      <a:pPr algn="ctr"/>
                      <a:r>
                        <a:rPr lang="es-ES" dirty="0"/>
                        <a:t>V</a:t>
                      </a:r>
                    </a:p>
                  </a:txBody>
                  <a:tcPr/>
                </a:tc>
                <a:extLst>
                  <a:ext uri="{0D108BD9-81ED-4DB2-BD59-A6C34878D82A}">
                    <a16:rowId xmlns:a16="http://schemas.microsoft.com/office/drawing/2014/main" val="10003"/>
                  </a:ext>
                </a:extLst>
              </a:tr>
              <a:tr h="370840">
                <a:tc>
                  <a:txBody>
                    <a:bodyPr/>
                    <a:lstStyle/>
                    <a:p>
                      <a:r>
                        <a:rPr lang="es-ES" dirty="0"/>
                        <a:t>Júpiter es una estrella </a:t>
                      </a:r>
                    </a:p>
                  </a:txBody>
                  <a:tcPr/>
                </a:tc>
                <a:tc>
                  <a:txBody>
                    <a:bodyPr/>
                    <a:lstStyle/>
                    <a:p>
                      <a:r>
                        <a:rPr lang="es-ES" dirty="0"/>
                        <a:t>El sol es un planeta</a:t>
                      </a:r>
                    </a:p>
                  </a:txBody>
                  <a:tcPr/>
                </a:tc>
                <a:tc>
                  <a:txBody>
                    <a:bodyPr/>
                    <a:lstStyle/>
                    <a:p>
                      <a:r>
                        <a:rPr lang="es-ES" dirty="0"/>
                        <a:t>Si Júpiter es una estrella entonces el Sol es un planeta.</a:t>
                      </a:r>
                    </a:p>
                  </a:txBody>
                  <a:tcPr/>
                </a:tc>
                <a:tc>
                  <a:txBody>
                    <a:bodyPr/>
                    <a:lstStyle/>
                    <a:p>
                      <a:pPr algn="ctr"/>
                      <a:r>
                        <a:rPr lang="es-ES" dirty="0"/>
                        <a:t>F</a:t>
                      </a:r>
                    </a:p>
                  </a:txBody>
                  <a:tcPr/>
                </a:tc>
                <a:tc>
                  <a:txBody>
                    <a:bodyPr/>
                    <a:lstStyle/>
                    <a:p>
                      <a:pPr algn="ctr"/>
                      <a:r>
                        <a:rPr lang="es-ES" dirty="0"/>
                        <a:t>F</a:t>
                      </a:r>
                    </a:p>
                  </a:txBody>
                  <a:tcPr/>
                </a:tc>
                <a:tc>
                  <a:txBody>
                    <a:bodyPr/>
                    <a:lstStyle/>
                    <a:p>
                      <a:pPr algn="ctr"/>
                      <a:r>
                        <a:rPr lang="es-ES"/>
                        <a:t>V</a:t>
                      </a:r>
                      <a:endParaRPr lang="es-E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8420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Tablas de Verdad – La implicancia o Condicional.</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563638"/>
            <a:ext cx="8241644" cy="2616101"/>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Una proposición es </a:t>
            </a:r>
            <a:r>
              <a:rPr lang="es-ES" sz="1600" b="1" dirty="0">
                <a:latin typeface="Calibri" panose="020F0502020204030204" pitchFamily="34" charset="0"/>
                <a:cs typeface="Calibri" panose="020F0502020204030204" pitchFamily="34" charset="0"/>
              </a:rPr>
              <a:t>lógicamente equivalente</a:t>
            </a:r>
            <a:r>
              <a:rPr lang="es-ES" sz="1600" dirty="0">
                <a:latin typeface="Calibri" panose="020F0502020204030204" pitchFamily="34" charset="0"/>
                <a:cs typeface="Calibri" panose="020F0502020204030204" pitchFamily="34" charset="0"/>
              </a:rPr>
              <a:t> a otra cuando cada una de las asignaciones de valores de verdad a las proposiciones simples que las componen genera el mismo valor de verdad en ambas proposiciones. En otras palabras, </a:t>
            </a:r>
            <a:r>
              <a:rPr lang="es-ES" sz="1600" b="1" dirty="0">
                <a:latin typeface="Calibri" panose="020F0502020204030204" pitchFamily="34" charset="0"/>
                <a:cs typeface="Calibri" panose="020F0502020204030204" pitchFamily="34" charset="0"/>
              </a:rPr>
              <a:t>dos expresiones son lógicamente equivalentes si sus tablas de verdad son iguales</a:t>
            </a:r>
            <a:r>
              <a:rPr lang="es-ES" sz="1600" dirty="0">
                <a:latin typeface="Calibri" panose="020F0502020204030204" pitchFamily="34" charset="0"/>
                <a:cs typeface="Calibri" panose="020F0502020204030204" pitchFamily="34" charset="0"/>
              </a:rPr>
              <a:t>.</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La equivalencia lógica se representa con el símbolo </a:t>
            </a:r>
            <a:r>
              <a:rPr lang="es-ES" sz="2000" b="1" dirty="0">
                <a:latin typeface="Calibri" panose="020F0502020204030204" pitchFamily="34" charset="0"/>
                <a:cs typeface="Calibri" panose="020F0502020204030204" pitchFamily="34" charset="0"/>
              </a:rPr>
              <a:t>≡</a:t>
            </a:r>
            <a:r>
              <a:rPr lang="es-ES" sz="1600" dirty="0">
                <a:latin typeface="Calibri" panose="020F0502020204030204" pitchFamily="34" charset="0"/>
                <a:cs typeface="Calibri" panose="020F0502020204030204" pitchFamily="34" charset="0"/>
              </a:rPr>
              <a:t> y significa que podemos reemplazar una expresión con su equivalente ya que ambas generan la misma tabla de verdad. La expresión </a:t>
            </a:r>
            <a:r>
              <a:rPr lang="es-ES" sz="1600" b="1" dirty="0">
                <a:latin typeface="Calibri" panose="020F0502020204030204" pitchFamily="34" charset="0"/>
                <a:cs typeface="Calibri" panose="020F0502020204030204" pitchFamily="34" charset="0"/>
              </a:rPr>
              <a:t>A ∧ B ≡ B ∧ A</a:t>
            </a:r>
            <a:r>
              <a:rPr lang="es-ES" sz="1600" dirty="0">
                <a:latin typeface="Calibri" panose="020F0502020204030204" pitchFamily="34" charset="0"/>
                <a:cs typeface="Calibri" panose="020F0502020204030204" pitchFamily="34" charset="0"/>
              </a:rPr>
              <a:t> nos indica que podemos reemplazar cualquier ocurrencia de </a:t>
            </a:r>
            <a:r>
              <a:rPr lang="es-ES" sz="1600" b="1" dirty="0">
                <a:latin typeface="Calibri" panose="020F0502020204030204" pitchFamily="34" charset="0"/>
                <a:cs typeface="Calibri" panose="020F0502020204030204" pitchFamily="34" charset="0"/>
              </a:rPr>
              <a:t>A ∧ B</a:t>
            </a:r>
            <a:r>
              <a:rPr lang="es-ES" sz="1600" dirty="0">
                <a:latin typeface="Calibri" panose="020F0502020204030204" pitchFamily="34" charset="0"/>
                <a:cs typeface="Calibri" panose="020F0502020204030204" pitchFamily="34" charset="0"/>
              </a:rPr>
              <a:t> con </a:t>
            </a:r>
            <a:r>
              <a:rPr lang="es-ES" sz="1600" b="1" dirty="0">
                <a:latin typeface="Calibri" panose="020F0502020204030204" pitchFamily="34" charset="0"/>
                <a:cs typeface="Calibri" panose="020F0502020204030204" pitchFamily="34" charset="0"/>
              </a:rPr>
              <a:t>B ∧ A</a:t>
            </a:r>
            <a:r>
              <a:rPr lang="es-ES" sz="1600" dirty="0">
                <a:latin typeface="Calibri" panose="020F0502020204030204" pitchFamily="34" charset="0"/>
                <a:cs typeface="Calibri" panose="020F0502020204030204" pitchFamily="34" charset="0"/>
              </a:rPr>
              <a:t> sin alterar los valores de las expresiones donde hacemos el cambio o la validez de los procesos de razonamiento donde las utilizamos. </a:t>
            </a:r>
          </a:p>
        </p:txBody>
      </p:sp>
    </p:spTree>
    <p:extLst>
      <p:ext uri="{BB962C8B-B14F-4D97-AF65-F5344CB8AC3E}">
        <p14:creationId xmlns:p14="http://schemas.microsoft.com/office/powerpoint/2010/main" val="4144334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Tablas de Verdad – La Equivalencia </a:t>
            </a:r>
            <a:r>
              <a:rPr lang="es-ES" sz="1800" b="1" dirty="0">
                <a:latin typeface="Calibri" panose="020F0502020204030204" pitchFamily="34" charset="0"/>
                <a:cs typeface="Calibri" panose="020F0502020204030204" pitchFamily="34" charset="0"/>
              </a:rPr>
              <a:t>o </a:t>
            </a:r>
            <a:r>
              <a:rPr lang="es-ES" sz="1800" b="1" dirty="0" err="1">
                <a:latin typeface="Calibri" panose="020F0502020204030204" pitchFamily="34" charset="0"/>
                <a:cs typeface="Calibri" panose="020F0502020204030204" pitchFamily="34" charset="0"/>
              </a:rPr>
              <a:t>Bicondicional</a:t>
            </a:r>
            <a:r>
              <a:rPr lang="es-ES_tradnl" sz="1800" b="1" dirty="0">
                <a:latin typeface="Calibri" panose="020F0502020204030204" pitchFamily="34" charset="0"/>
                <a:cs typeface="Calibri" panose="020F0502020204030204" pitchFamily="34" charset="0"/>
              </a:rPr>
              <a:t>.</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563638"/>
            <a:ext cx="8241644" cy="1138773"/>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La equivalencia es una conectiva lógica representada con el símbolo </a:t>
            </a:r>
            <a:r>
              <a:rPr lang="es-ES" sz="2000" b="1" dirty="0">
                <a:latin typeface="Calibri" panose="020F0502020204030204" pitchFamily="34" charset="0"/>
                <a:cs typeface="Calibri" panose="020F0502020204030204" pitchFamily="34" charset="0"/>
              </a:rPr>
              <a:t>⇔</a:t>
            </a:r>
            <a:r>
              <a:rPr lang="es-ES" sz="1600" dirty="0">
                <a:latin typeface="Calibri" panose="020F0502020204030204" pitchFamily="34" charset="0"/>
                <a:cs typeface="Calibri" panose="020F0502020204030204" pitchFamily="34" charset="0"/>
              </a:rPr>
              <a:t> cuyo valor de verdad es </a:t>
            </a:r>
            <a:r>
              <a:rPr lang="es-ES" sz="1600" b="1" dirty="0">
                <a:latin typeface="Calibri" panose="020F0502020204030204" pitchFamily="34" charset="0"/>
                <a:cs typeface="Calibri" panose="020F0502020204030204" pitchFamily="34" charset="0"/>
              </a:rPr>
              <a:t>V</a:t>
            </a:r>
            <a:r>
              <a:rPr lang="es-ES" sz="1600" dirty="0">
                <a:latin typeface="Calibri" panose="020F0502020204030204" pitchFamily="34" charset="0"/>
                <a:cs typeface="Calibri" panose="020F0502020204030204" pitchFamily="34" charset="0"/>
              </a:rPr>
              <a:t> si las proposiciones a las que se aplica tienen el mismo valor de verdad y tiene un valor de verdad </a:t>
            </a:r>
            <a:r>
              <a:rPr lang="es-ES" sz="1600" b="1" dirty="0">
                <a:latin typeface="Calibri" panose="020F0502020204030204" pitchFamily="34" charset="0"/>
                <a:cs typeface="Calibri" panose="020F0502020204030204" pitchFamily="34" charset="0"/>
              </a:rPr>
              <a:t>F</a:t>
            </a:r>
            <a:r>
              <a:rPr lang="es-ES" sz="1600" dirty="0">
                <a:latin typeface="Calibri" panose="020F0502020204030204" pitchFamily="34" charset="0"/>
                <a:cs typeface="Calibri" panose="020F0502020204030204" pitchFamily="34" charset="0"/>
              </a:rPr>
              <a:t> si los valores de verdad de las proposiciones son diferentes. Podemos representar el comportamiento de la conectiva con la siguiente tabla de verdad: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87774"/>
            <a:ext cx="11049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087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Tablas de Verdad – La Equivalencia </a:t>
            </a:r>
            <a:r>
              <a:rPr lang="es-ES" sz="1800" b="1" dirty="0">
                <a:latin typeface="Calibri" panose="020F0502020204030204" pitchFamily="34" charset="0"/>
                <a:cs typeface="Calibri" panose="020F0502020204030204" pitchFamily="34" charset="0"/>
              </a:rPr>
              <a:t>o </a:t>
            </a:r>
            <a:r>
              <a:rPr lang="es-ES" sz="1800" b="1" dirty="0" err="1">
                <a:latin typeface="Calibri" panose="020F0502020204030204" pitchFamily="34" charset="0"/>
                <a:cs typeface="Calibri" panose="020F0502020204030204" pitchFamily="34" charset="0"/>
              </a:rPr>
              <a:t>Bicondicional</a:t>
            </a:r>
            <a:r>
              <a:rPr lang="es-ES_tradnl" sz="1800" b="1" dirty="0">
                <a:latin typeface="Calibri" panose="020F0502020204030204" pitchFamily="34" charset="0"/>
                <a:cs typeface="Calibri" panose="020F0502020204030204" pitchFamily="34" charset="0"/>
              </a:rPr>
              <a:t>.</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630020" y="1382038"/>
            <a:ext cx="8241644" cy="3354765"/>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En lenguaje natural esta conectiva está aproximadamente representada con la expresión «</a:t>
            </a:r>
            <a:r>
              <a:rPr lang="es-ES" sz="1600" b="1" dirty="0">
                <a:latin typeface="Calibri" panose="020F0502020204030204" pitchFamily="34" charset="0"/>
                <a:cs typeface="Calibri" panose="020F0502020204030204" pitchFamily="34" charset="0"/>
              </a:rPr>
              <a:t>si y solo si</a:t>
            </a:r>
            <a:r>
              <a:rPr lang="es-ES" sz="1600" dirty="0">
                <a:latin typeface="Calibri" panose="020F0502020204030204" pitchFamily="34" charset="0"/>
                <a:cs typeface="Calibri" panose="020F0502020204030204" pitchFamily="34" charset="0"/>
              </a:rPr>
              <a:t>» y se le suele denominar </a:t>
            </a:r>
            <a:r>
              <a:rPr lang="es-ES" sz="1600" dirty="0" err="1">
                <a:latin typeface="Calibri" panose="020F0502020204030204" pitchFamily="34" charset="0"/>
                <a:cs typeface="Calibri" panose="020F0502020204030204" pitchFamily="34" charset="0"/>
              </a:rPr>
              <a:t>bicondicional</a:t>
            </a:r>
            <a:r>
              <a:rPr lang="es-ES" sz="1600" dirty="0">
                <a:latin typeface="Calibri" panose="020F0502020204030204" pitchFamily="34" charset="0"/>
                <a:cs typeface="Calibri" panose="020F0502020204030204" pitchFamily="34" charset="0"/>
              </a:rPr>
              <a:t> o doble implicación. Estos nombres se deben a que es lógicamente equivalente a la conjunción de dos implicaciones donde el antecedente de una es el consecuente de otra y el consecuente de la primera es el antecedente de la segunda. Esta relación la podemos ver con más claridad en la siguiente tabla: </a:t>
            </a:r>
          </a:p>
          <a:p>
            <a:pPr algn="just"/>
            <a:endParaRPr lang="es-ES" sz="1600" dirty="0">
              <a:latin typeface="Calibri" panose="020F0502020204030204" pitchFamily="34" charset="0"/>
              <a:cs typeface="Calibri" panose="020F0502020204030204" pitchFamily="34" charset="0"/>
            </a:endParaRP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Dado que </a:t>
            </a:r>
            <a:r>
              <a:rPr lang="es-ES" sz="1600" b="1" dirty="0">
                <a:latin typeface="Calibri" panose="020F0502020204030204" pitchFamily="34" charset="0"/>
                <a:cs typeface="Calibri" panose="020F0502020204030204" pitchFamily="34" charset="0"/>
              </a:rPr>
              <a:t>( A</a:t>
            </a:r>
            <a:r>
              <a:rPr lang="el-GR" sz="1600" b="1" dirty="0">
                <a:latin typeface="Calibri" panose="020F0502020204030204" pitchFamily="34" charset="0"/>
                <a:cs typeface="Calibri" panose="020F0502020204030204" pitchFamily="34" charset="0"/>
              </a:rPr>
              <a:t> ⇒ </a:t>
            </a:r>
            <a:r>
              <a:rPr lang="es-ES" sz="1600" b="1" dirty="0">
                <a:latin typeface="Calibri" panose="020F0502020204030204" pitchFamily="34" charset="0"/>
                <a:cs typeface="Calibri" panose="020F0502020204030204" pitchFamily="34" charset="0"/>
              </a:rPr>
              <a:t>B</a:t>
            </a:r>
            <a:r>
              <a:rPr lang="el-GR" sz="1600" b="1" dirty="0">
                <a:latin typeface="Calibri" panose="020F0502020204030204" pitchFamily="34" charset="0"/>
                <a:cs typeface="Calibri" panose="020F0502020204030204" pitchFamily="34" charset="0"/>
              </a:rPr>
              <a:t> ) ∧ ( </a:t>
            </a:r>
            <a:r>
              <a:rPr lang="es-ES" sz="1600" b="1" dirty="0">
                <a:latin typeface="Calibri" panose="020F0502020204030204" pitchFamily="34" charset="0"/>
                <a:cs typeface="Calibri" panose="020F0502020204030204" pitchFamily="34" charset="0"/>
              </a:rPr>
              <a:t>B</a:t>
            </a:r>
            <a:r>
              <a:rPr lang="el-GR" sz="1600" b="1" dirty="0">
                <a:latin typeface="Calibri" panose="020F0502020204030204" pitchFamily="34" charset="0"/>
                <a:cs typeface="Calibri" panose="020F0502020204030204" pitchFamily="34" charset="0"/>
              </a:rPr>
              <a:t> ⇒ </a:t>
            </a:r>
            <a:r>
              <a:rPr lang="es-ES" sz="1600" b="1" dirty="0">
                <a:latin typeface="Calibri" panose="020F0502020204030204" pitchFamily="34" charset="0"/>
                <a:cs typeface="Calibri" panose="020F0502020204030204" pitchFamily="34" charset="0"/>
              </a:rPr>
              <a:t>A</a:t>
            </a:r>
            <a:r>
              <a:rPr lang="el-GR" sz="1600" b="1" dirty="0">
                <a:latin typeface="Calibri" panose="020F0502020204030204" pitchFamily="34" charset="0"/>
                <a:cs typeface="Calibri" panose="020F0502020204030204" pitchFamily="34" charset="0"/>
              </a:rPr>
              <a:t> ) </a:t>
            </a:r>
            <a:r>
              <a:rPr lang="es-ES" sz="1600" dirty="0">
                <a:latin typeface="Calibri" panose="020F0502020204030204" pitchFamily="34" charset="0"/>
                <a:cs typeface="Calibri" panose="020F0502020204030204" pitchFamily="34" charset="0"/>
              </a:rPr>
              <a:t>y </a:t>
            </a:r>
            <a:r>
              <a:rPr lang="es-ES" sz="1600" b="1" dirty="0">
                <a:latin typeface="Calibri" panose="020F0502020204030204" pitchFamily="34" charset="0"/>
                <a:cs typeface="Calibri" panose="020F0502020204030204" pitchFamily="34" charset="0"/>
              </a:rPr>
              <a:t>A</a:t>
            </a:r>
            <a:r>
              <a:rPr lang="el-GR" sz="1600" b="1" dirty="0">
                <a:latin typeface="Calibri" panose="020F0502020204030204" pitchFamily="34" charset="0"/>
                <a:cs typeface="Calibri" panose="020F0502020204030204" pitchFamily="34" charset="0"/>
              </a:rPr>
              <a:t> ⇔ </a:t>
            </a:r>
            <a:r>
              <a:rPr lang="es-ES" sz="1600" b="1" dirty="0">
                <a:latin typeface="Calibri" panose="020F0502020204030204" pitchFamily="34" charset="0"/>
                <a:cs typeface="Calibri" panose="020F0502020204030204" pitchFamily="34" charset="0"/>
              </a:rPr>
              <a:t>B</a:t>
            </a:r>
          </a:p>
          <a:p>
            <a:pPr algn="just"/>
            <a:r>
              <a:rPr lang="es-ES" sz="1600" dirty="0">
                <a:latin typeface="Calibri" panose="020F0502020204030204" pitchFamily="34" charset="0"/>
                <a:cs typeface="Calibri" panose="020F0502020204030204" pitchFamily="34" charset="0"/>
              </a:rPr>
              <a:t>tienen la misma tabla de verdad, </a:t>
            </a:r>
          </a:p>
          <a:p>
            <a:pPr algn="just"/>
            <a:r>
              <a:rPr lang="es-ES" sz="1600" dirty="0">
                <a:latin typeface="Calibri" panose="020F0502020204030204" pitchFamily="34" charset="0"/>
                <a:cs typeface="Calibri" panose="020F0502020204030204" pitchFamily="34" charset="0"/>
              </a:rPr>
              <a:t>podemos decir que son </a:t>
            </a:r>
          </a:p>
          <a:p>
            <a:pPr algn="just"/>
            <a:r>
              <a:rPr lang="es-ES" sz="1600" dirty="0">
                <a:latin typeface="Calibri" panose="020F0502020204030204" pitchFamily="34" charset="0"/>
                <a:cs typeface="Calibri" panose="020F0502020204030204" pitchFamily="34" charset="0"/>
              </a:rPr>
              <a:t>lógicamente equivalentes: </a:t>
            </a:r>
          </a:p>
          <a:p>
            <a:pPr algn="just"/>
            <a:endParaRPr lang="es-ES" sz="1600"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 A</a:t>
            </a:r>
            <a:r>
              <a:rPr lang="el-GR" sz="1600" b="1" dirty="0">
                <a:latin typeface="Calibri" panose="020F0502020204030204" pitchFamily="34" charset="0"/>
                <a:cs typeface="Calibri" panose="020F0502020204030204" pitchFamily="34" charset="0"/>
              </a:rPr>
              <a:t> ⇔ </a:t>
            </a:r>
            <a:r>
              <a:rPr lang="es-ES" sz="1600" b="1" dirty="0">
                <a:latin typeface="Calibri" panose="020F0502020204030204" pitchFamily="34" charset="0"/>
                <a:cs typeface="Calibri" panose="020F0502020204030204" pitchFamily="34" charset="0"/>
              </a:rPr>
              <a:t>B</a:t>
            </a:r>
            <a:r>
              <a:rPr lang="el-GR" sz="1600" b="1" dirty="0">
                <a:latin typeface="Calibri" panose="020F0502020204030204" pitchFamily="34" charset="0"/>
                <a:cs typeface="Calibri" panose="020F0502020204030204" pitchFamily="34" charset="0"/>
              </a:rPr>
              <a:t> ) </a:t>
            </a:r>
            <a:r>
              <a:rPr lang="el-GR" sz="2000" b="1" dirty="0">
                <a:latin typeface="Calibri" panose="020F0502020204030204" pitchFamily="34" charset="0"/>
                <a:cs typeface="Calibri" panose="020F0502020204030204" pitchFamily="34" charset="0"/>
              </a:rPr>
              <a:t>≡</a:t>
            </a:r>
            <a:r>
              <a:rPr lang="el-GR" sz="1600" b="1" dirty="0">
                <a:latin typeface="Calibri" panose="020F0502020204030204" pitchFamily="34" charset="0"/>
                <a:cs typeface="Calibri" panose="020F0502020204030204" pitchFamily="34" charset="0"/>
              </a:rPr>
              <a:t> ( ( </a:t>
            </a:r>
            <a:r>
              <a:rPr lang="es-ES" sz="1600" b="1" dirty="0">
                <a:latin typeface="Calibri" panose="020F0502020204030204" pitchFamily="34" charset="0"/>
                <a:cs typeface="Calibri" panose="020F0502020204030204" pitchFamily="34" charset="0"/>
              </a:rPr>
              <a:t>A</a:t>
            </a:r>
            <a:r>
              <a:rPr lang="el-GR" sz="1600" b="1" dirty="0">
                <a:latin typeface="Calibri" panose="020F0502020204030204" pitchFamily="34" charset="0"/>
                <a:cs typeface="Calibri" panose="020F0502020204030204" pitchFamily="34" charset="0"/>
              </a:rPr>
              <a:t> ⇒ </a:t>
            </a:r>
            <a:r>
              <a:rPr lang="es-ES" sz="1600" b="1" dirty="0">
                <a:latin typeface="Calibri" panose="020F0502020204030204" pitchFamily="34" charset="0"/>
                <a:cs typeface="Calibri" panose="020F0502020204030204" pitchFamily="34" charset="0"/>
              </a:rPr>
              <a:t>B</a:t>
            </a:r>
            <a:r>
              <a:rPr lang="el-GR" sz="1600" b="1" dirty="0">
                <a:latin typeface="Calibri" panose="020F0502020204030204" pitchFamily="34" charset="0"/>
                <a:cs typeface="Calibri" panose="020F0502020204030204" pitchFamily="34" charset="0"/>
              </a:rPr>
              <a:t> ) ∧ ( </a:t>
            </a:r>
            <a:r>
              <a:rPr lang="es-ES" sz="1600" b="1" dirty="0">
                <a:latin typeface="Calibri" panose="020F0502020204030204" pitchFamily="34" charset="0"/>
                <a:cs typeface="Calibri" panose="020F0502020204030204" pitchFamily="34" charset="0"/>
              </a:rPr>
              <a:t>B</a:t>
            </a:r>
            <a:r>
              <a:rPr lang="el-GR" sz="1600" b="1" dirty="0">
                <a:latin typeface="Calibri" panose="020F0502020204030204" pitchFamily="34" charset="0"/>
                <a:cs typeface="Calibri" panose="020F0502020204030204" pitchFamily="34" charset="0"/>
              </a:rPr>
              <a:t> ⇒ </a:t>
            </a:r>
            <a:r>
              <a:rPr lang="es-ES" sz="1600" b="1" dirty="0">
                <a:latin typeface="Calibri" panose="020F0502020204030204" pitchFamily="34" charset="0"/>
                <a:cs typeface="Calibri" panose="020F0502020204030204" pitchFamily="34" charset="0"/>
              </a:rPr>
              <a:t>A</a:t>
            </a:r>
            <a:r>
              <a:rPr lang="el-GR" sz="1600" b="1" dirty="0">
                <a:latin typeface="Calibri" panose="020F0502020204030204" pitchFamily="34" charset="0"/>
                <a:cs typeface="Calibri" panose="020F0502020204030204" pitchFamily="34" charset="0"/>
              </a:rPr>
              <a:t> ) )</a:t>
            </a:r>
            <a:r>
              <a:rPr lang="es-ES" sz="1600" dirty="0">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3872097941"/>
              </p:ext>
            </p:extLst>
          </p:nvPr>
        </p:nvGraphicFramePr>
        <p:xfrm>
          <a:off x="4196496" y="2931790"/>
          <a:ext cx="4675168" cy="1818640"/>
        </p:xfrm>
        <a:graphic>
          <a:graphicData uri="http://schemas.openxmlformats.org/drawingml/2006/table">
            <a:tbl>
              <a:tblPr firstRow="1" bandRow="1">
                <a:tableStyleId>{44892636-1EC3-4C97-9B56-6073FA667F38}</a:tableStyleId>
              </a:tblPr>
              <a:tblGrid>
                <a:gridCol w="282680">
                  <a:extLst>
                    <a:ext uri="{9D8B030D-6E8A-4147-A177-3AD203B41FA5}">
                      <a16:colId xmlns:a16="http://schemas.microsoft.com/office/drawing/2014/main" val="20000"/>
                    </a:ext>
                  </a:extLst>
                </a:gridCol>
                <a:gridCol w="28803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800200">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tblGrid>
              <a:tr h="323736">
                <a:tc>
                  <a:txBody>
                    <a:bodyPr/>
                    <a:lstStyle/>
                    <a:p>
                      <a:pPr algn="ctr"/>
                      <a:r>
                        <a:rPr lang="es-ES" sz="1600" b="1" i="0" dirty="0">
                          <a:latin typeface="Calibri" panose="020F0502020204030204" pitchFamily="34" charset="0"/>
                          <a:cs typeface="Calibri" panose="020F0502020204030204" pitchFamily="34" charset="0"/>
                        </a:rPr>
                        <a:t>A</a:t>
                      </a:r>
                    </a:p>
                  </a:txBody>
                  <a:tcPr/>
                </a:tc>
                <a:tc>
                  <a:txBody>
                    <a:bodyPr/>
                    <a:lstStyle/>
                    <a:p>
                      <a:pPr algn="ctr"/>
                      <a:r>
                        <a:rPr lang="es-ES" sz="1600" b="1" i="0" dirty="0">
                          <a:latin typeface="Calibri" panose="020F0502020204030204" pitchFamily="34" charset="0"/>
                          <a:cs typeface="Calibri" panose="020F0502020204030204" pitchFamily="34" charset="0"/>
                        </a:rPr>
                        <a:t>B</a:t>
                      </a:r>
                    </a:p>
                  </a:txBody>
                  <a:tcPr/>
                </a:tc>
                <a:tc>
                  <a:txBody>
                    <a:bodyPr/>
                    <a:lstStyle/>
                    <a:p>
                      <a:pPr algn="ctr"/>
                      <a:r>
                        <a:rPr lang="es-ES" sz="1600" b="1" i="0" dirty="0">
                          <a:latin typeface="Calibri" panose="020F0502020204030204" pitchFamily="34" charset="0"/>
                          <a:cs typeface="Calibri" panose="020F0502020204030204" pitchFamily="34" charset="0"/>
                        </a:rPr>
                        <a:t>A</a:t>
                      </a:r>
                      <a:r>
                        <a:rPr lang="es-ES" sz="1600" b="1" i="0" baseline="0" dirty="0">
                          <a:latin typeface="Calibri" panose="020F0502020204030204" pitchFamily="34" charset="0"/>
                          <a:cs typeface="Calibri" panose="020F0502020204030204" pitchFamily="34" charset="0"/>
                        </a:rPr>
                        <a:t> </a:t>
                      </a:r>
                      <a:r>
                        <a:rPr lang="es-ES" sz="1600" b="1" i="0" dirty="0">
                          <a:latin typeface="Calibri" panose="020F0502020204030204" pitchFamily="34" charset="0"/>
                          <a:cs typeface="Calibri" panose="020F0502020204030204" pitchFamily="34" charset="0"/>
                        </a:rPr>
                        <a:t>⇒ B</a:t>
                      </a:r>
                    </a:p>
                  </a:txBody>
                  <a:tcPr/>
                </a:tc>
                <a:tc>
                  <a:txBody>
                    <a:bodyPr/>
                    <a:lstStyle/>
                    <a:p>
                      <a:pPr algn="ctr"/>
                      <a:r>
                        <a:rPr lang="es-ES" sz="1600" b="1" i="0" dirty="0">
                          <a:latin typeface="Calibri" panose="020F0502020204030204" pitchFamily="34" charset="0"/>
                          <a:cs typeface="Calibri" panose="020F0502020204030204" pitchFamily="34" charset="0"/>
                        </a:rPr>
                        <a:t>B ⇒ 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i="0" dirty="0">
                          <a:latin typeface="Calibri" panose="020F0502020204030204" pitchFamily="34" charset="0"/>
                          <a:cs typeface="Calibri" panose="020F0502020204030204" pitchFamily="34" charset="0"/>
                        </a:rPr>
                        <a:t>(A</a:t>
                      </a:r>
                      <a:r>
                        <a:rPr lang="es-ES" sz="1600" b="1" i="0" baseline="0" dirty="0">
                          <a:latin typeface="Calibri" panose="020F0502020204030204" pitchFamily="34" charset="0"/>
                          <a:cs typeface="Calibri" panose="020F0502020204030204" pitchFamily="34" charset="0"/>
                        </a:rPr>
                        <a:t> </a:t>
                      </a:r>
                      <a:r>
                        <a:rPr lang="es-ES" sz="1600" b="1" i="0" dirty="0">
                          <a:latin typeface="Calibri" panose="020F0502020204030204" pitchFamily="34" charset="0"/>
                          <a:cs typeface="Calibri" panose="020F0502020204030204" pitchFamily="34" charset="0"/>
                        </a:rPr>
                        <a:t>⇒ B) ∧ (B ⇒ A)</a:t>
                      </a:r>
                    </a:p>
                  </a:txBody>
                  <a:tcPr/>
                </a:tc>
                <a:tc>
                  <a:txBody>
                    <a:bodyPr/>
                    <a:lstStyle/>
                    <a:p>
                      <a:pPr algn="ctr"/>
                      <a:r>
                        <a:rPr lang="es-ES" sz="1600" b="1" i="0" dirty="0">
                          <a:latin typeface="Calibri" panose="020F0502020204030204" pitchFamily="34" charset="0"/>
                          <a:cs typeface="Calibri" panose="020F0502020204030204" pitchFamily="34" charset="0"/>
                        </a:rPr>
                        <a:t>A  ⇔  B</a:t>
                      </a:r>
                    </a:p>
                  </a:txBody>
                  <a:tcPr/>
                </a:tc>
                <a:extLst>
                  <a:ext uri="{0D108BD9-81ED-4DB2-BD59-A6C34878D82A}">
                    <a16:rowId xmlns:a16="http://schemas.microsoft.com/office/drawing/2014/main" val="10000"/>
                  </a:ext>
                </a:extLst>
              </a:tr>
              <a:tr h="370840">
                <a:tc>
                  <a:txBody>
                    <a:bodyPr/>
                    <a:lstStyle/>
                    <a:p>
                      <a:r>
                        <a:rPr lang="es-ES" dirty="0"/>
                        <a:t>V</a:t>
                      </a:r>
                    </a:p>
                  </a:txBody>
                  <a:tcPr/>
                </a:tc>
                <a:tc>
                  <a:txBody>
                    <a:bodyPr/>
                    <a:lstStyle/>
                    <a:p>
                      <a:r>
                        <a:rPr lang="es-ES" dirty="0"/>
                        <a:t>V</a:t>
                      </a:r>
                    </a:p>
                  </a:txBody>
                  <a:tcPr/>
                </a:tc>
                <a:tc>
                  <a:txBody>
                    <a:bodyPr/>
                    <a:lstStyle/>
                    <a:p>
                      <a:pPr algn="ctr"/>
                      <a:r>
                        <a:rPr lang="es-ES" dirty="0"/>
                        <a:t>V</a:t>
                      </a:r>
                    </a:p>
                  </a:txBody>
                  <a:tcPr/>
                </a:tc>
                <a:tc>
                  <a:txBody>
                    <a:bodyPr/>
                    <a:lstStyle/>
                    <a:p>
                      <a:pPr algn="ctr"/>
                      <a:r>
                        <a:rPr lang="es-ES" dirty="0"/>
                        <a:t>V</a:t>
                      </a:r>
                    </a:p>
                  </a:txBody>
                  <a:tcPr/>
                </a:tc>
                <a:tc>
                  <a:txBody>
                    <a:bodyPr/>
                    <a:lstStyle/>
                    <a:p>
                      <a:pPr algn="ctr"/>
                      <a:r>
                        <a:rPr lang="es-ES" dirty="0"/>
                        <a:t>V</a:t>
                      </a:r>
                    </a:p>
                  </a:txBody>
                  <a:tcPr/>
                </a:tc>
                <a:tc>
                  <a:txBody>
                    <a:bodyPr/>
                    <a:lstStyle/>
                    <a:p>
                      <a:pPr algn="ctr"/>
                      <a:r>
                        <a:rPr lang="es-ES" dirty="0"/>
                        <a:t>V</a:t>
                      </a:r>
                    </a:p>
                  </a:txBody>
                  <a:tcPr/>
                </a:tc>
                <a:extLst>
                  <a:ext uri="{0D108BD9-81ED-4DB2-BD59-A6C34878D82A}">
                    <a16:rowId xmlns:a16="http://schemas.microsoft.com/office/drawing/2014/main" val="10001"/>
                  </a:ext>
                </a:extLst>
              </a:tr>
              <a:tr h="370840">
                <a:tc>
                  <a:txBody>
                    <a:bodyPr/>
                    <a:lstStyle/>
                    <a:p>
                      <a:r>
                        <a:rPr lang="es-ES" dirty="0"/>
                        <a:t>V</a:t>
                      </a:r>
                    </a:p>
                  </a:txBody>
                  <a:tcPr/>
                </a:tc>
                <a:tc>
                  <a:txBody>
                    <a:bodyPr/>
                    <a:lstStyle/>
                    <a:p>
                      <a:r>
                        <a:rPr lang="es-ES" dirty="0"/>
                        <a:t>F</a:t>
                      </a:r>
                    </a:p>
                  </a:txBody>
                  <a:tcPr/>
                </a:tc>
                <a:tc>
                  <a:txBody>
                    <a:bodyPr/>
                    <a:lstStyle/>
                    <a:p>
                      <a:pPr algn="ctr"/>
                      <a:r>
                        <a:rPr lang="es-ES" dirty="0"/>
                        <a:t>F</a:t>
                      </a:r>
                    </a:p>
                  </a:txBody>
                  <a:tcPr/>
                </a:tc>
                <a:tc>
                  <a:txBody>
                    <a:bodyPr/>
                    <a:lstStyle/>
                    <a:p>
                      <a:pPr algn="ctr"/>
                      <a:r>
                        <a:rPr lang="es-ES" dirty="0"/>
                        <a:t>V</a:t>
                      </a:r>
                    </a:p>
                  </a:txBody>
                  <a:tcPr/>
                </a:tc>
                <a:tc>
                  <a:txBody>
                    <a:bodyPr/>
                    <a:lstStyle/>
                    <a:p>
                      <a:pPr algn="ctr"/>
                      <a:r>
                        <a:rPr lang="es-ES" dirty="0"/>
                        <a:t>F</a:t>
                      </a:r>
                    </a:p>
                  </a:txBody>
                  <a:tcPr/>
                </a:tc>
                <a:tc>
                  <a:txBody>
                    <a:bodyPr/>
                    <a:lstStyle/>
                    <a:p>
                      <a:pPr algn="ctr"/>
                      <a:r>
                        <a:rPr lang="es-ES" dirty="0"/>
                        <a:t>F</a:t>
                      </a:r>
                    </a:p>
                  </a:txBody>
                  <a:tcPr/>
                </a:tc>
                <a:extLst>
                  <a:ext uri="{0D108BD9-81ED-4DB2-BD59-A6C34878D82A}">
                    <a16:rowId xmlns:a16="http://schemas.microsoft.com/office/drawing/2014/main" val="10002"/>
                  </a:ext>
                </a:extLst>
              </a:tr>
              <a:tr h="370840">
                <a:tc>
                  <a:txBody>
                    <a:bodyPr/>
                    <a:lstStyle/>
                    <a:p>
                      <a:r>
                        <a:rPr lang="es-ES" dirty="0"/>
                        <a:t>F</a:t>
                      </a:r>
                    </a:p>
                  </a:txBody>
                  <a:tcPr/>
                </a:tc>
                <a:tc>
                  <a:txBody>
                    <a:bodyPr/>
                    <a:lstStyle/>
                    <a:p>
                      <a:r>
                        <a:rPr lang="es-ES" dirty="0"/>
                        <a:t>V</a:t>
                      </a:r>
                    </a:p>
                  </a:txBody>
                  <a:tcPr/>
                </a:tc>
                <a:tc>
                  <a:txBody>
                    <a:bodyPr/>
                    <a:lstStyle/>
                    <a:p>
                      <a:pPr algn="ctr"/>
                      <a:r>
                        <a:rPr lang="es-ES" dirty="0"/>
                        <a:t>V</a:t>
                      </a:r>
                    </a:p>
                  </a:txBody>
                  <a:tcPr/>
                </a:tc>
                <a:tc>
                  <a:txBody>
                    <a:bodyPr/>
                    <a:lstStyle/>
                    <a:p>
                      <a:pPr algn="ctr"/>
                      <a:r>
                        <a:rPr lang="es-ES" dirty="0"/>
                        <a:t>F</a:t>
                      </a:r>
                    </a:p>
                  </a:txBody>
                  <a:tcPr/>
                </a:tc>
                <a:tc>
                  <a:txBody>
                    <a:bodyPr/>
                    <a:lstStyle/>
                    <a:p>
                      <a:pPr algn="ctr"/>
                      <a:r>
                        <a:rPr lang="es-ES" dirty="0"/>
                        <a:t>F</a:t>
                      </a:r>
                    </a:p>
                  </a:txBody>
                  <a:tcPr/>
                </a:tc>
                <a:tc>
                  <a:txBody>
                    <a:bodyPr/>
                    <a:lstStyle/>
                    <a:p>
                      <a:pPr algn="ctr"/>
                      <a:r>
                        <a:rPr lang="es-ES" dirty="0"/>
                        <a:t>F</a:t>
                      </a:r>
                    </a:p>
                  </a:txBody>
                  <a:tcPr/>
                </a:tc>
                <a:extLst>
                  <a:ext uri="{0D108BD9-81ED-4DB2-BD59-A6C34878D82A}">
                    <a16:rowId xmlns:a16="http://schemas.microsoft.com/office/drawing/2014/main" val="10003"/>
                  </a:ext>
                </a:extLst>
              </a:tr>
              <a:tr h="370840">
                <a:tc>
                  <a:txBody>
                    <a:bodyPr/>
                    <a:lstStyle/>
                    <a:p>
                      <a:r>
                        <a:rPr lang="es-ES" dirty="0"/>
                        <a:t>F</a:t>
                      </a:r>
                    </a:p>
                  </a:txBody>
                  <a:tcPr/>
                </a:tc>
                <a:tc>
                  <a:txBody>
                    <a:bodyPr/>
                    <a:lstStyle/>
                    <a:p>
                      <a:r>
                        <a:rPr lang="es-ES" dirty="0"/>
                        <a:t>F</a:t>
                      </a:r>
                    </a:p>
                  </a:txBody>
                  <a:tcPr/>
                </a:tc>
                <a:tc>
                  <a:txBody>
                    <a:bodyPr/>
                    <a:lstStyle/>
                    <a:p>
                      <a:pPr algn="ctr"/>
                      <a:r>
                        <a:rPr lang="es-ES" dirty="0"/>
                        <a:t>V</a:t>
                      </a:r>
                    </a:p>
                  </a:txBody>
                  <a:tcPr/>
                </a:tc>
                <a:tc>
                  <a:txBody>
                    <a:bodyPr/>
                    <a:lstStyle/>
                    <a:p>
                      <a:pPr algn="ctr"/>
                      <a:r>
                        <a:rPr lang="es-ES" dirty="0"/>
                        <a:t>V</a:t>
                      </a:r>
                    </a:p>
                  </a:txBody>
                  <a:tcPr/>
                </a:tc>
                <a:tc>
                  <a:txBody>
                    <a:bodyPr/>
                    <a:lstStyle/>
                    <a:p>
                      <a:pPr algn="ctr"/>
                      <a:r>
                        <a:rPr lang="es-ES" dirty="0"/>
                        <a:t>V</a:t>
                      </a:r>
                    </a:p>
                  </a:txBody>
                  <a:tcPr/>
                </a:tc>
                <a:tc>
                  <a:txBody>
                    <a:bodyPr/>
                    <a:lstStyle/>
                    <a:p>
                      <a:pPr algn="ctr"/>
                      <a:r>
                        <a:rPr lang="es-ES" dirty="0"/>
                        <a:t>V</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10175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_tradnl" sz="1800" b="1" dirty="0">
                <a:latin typeface="Calibri" panose="020F0502020204030204" pitchFamily="34" charset="0"/>
                <a:cs typeface="Calibri" panose="020F0502020204030204" pitchFamily="34" charset="0"/>
              </a:rPr>
              <a:t>Equivalencias de uso frecuente.</a:t>
            </a:r>
            <a:endParaRPr lang="es-ES" sz="1800" b="1" dirty="0">
              <a:latin typeface="Calibri" panose="020F0502020204030204" pitchFamily="34" charset="0"/>
              <a:cs typeface="Calibri" panose="020F0502020204030204" pitchFamily="34" charset="0"/>
            </a:endParaRP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88264"/>
            <a:ext cx="4253284"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127" y="1415470"/>
            <a:ext cx="39719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4219" y="1699940"/>
            <a:ext cx="3943834"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0309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Resultados de las Tablas de Verdad</a:t>
            </a: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563638"/>
            <a:ext cx="8241644" cy="2800767"/>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Las tablas nos manifiestan los posibles valores de verdad de cualquier proposición, así como el análisis de la misma en función de las proposiciones que la integran, encontrándonos con los siguientes casos:</a:t>
            </a:r>
          </a:p>
          <a:p>
            <a:pPr algn="just"/>
            <a:r>
              <a:rPr lang="es-ES" sz="1600" dirty="0">
                <a:latin typeface="Calibri" panose="020F0502020204030204" pitchFamily="34" charset="0"/>
                <a:cs typeface="Calibri" panose="020F0502020204030204" pitchFamily="34" charset="0"/>
              </a:rPr>
              <a:t>                                                                                                           </a:t>
            </a:r>
          </a:p>
          <a:p>
            <a:pPr algn="just"/>
            <a:r>
              <a:rPr lang="es-ES" sz="1600" b="1" dirty="0">
                <a:latin typeface="Calibri" panose="020F0502020204030204" pitchFamily="34" charset="0"/>
                <a:cs typeface="Calibri" panose="020F0502020204030204" pitchFamily="34" charset="0"/>
              </a:rPr>
              <a:t>Verdad Indeterminada o Contingencia                                                    </a:t>
            </a:r>
          </a:p>
          <a:p>
            <a:pPr algn="just"/>
            <a:r>
              <a:rPr lang="es-ES" sz="1600" dirty="0">
                <a:latin typeface="Calibri" panose="020F0502020204030204" pitchFamily="34" charset="0"/>
                <a:cs typeface="Calibri" panose="020F0502020204030204" pitchFamily="34" charset="0"/>
              </a:rPr>
              <a:t>Se entiende por verdad contingente, o verdad </a:t>
            </a:r>
          </a:p>
          <a:p>
            <a:pPr algn="just"/>
            <a:r>
              <a:rPr lang="es-ES" sz="1600" dirty="0">
                <a:latin typeface="Calibri" panose="020F0502020204030204" pitchFamily="34" charset="0"/>
                <a:cs typeface="Calibri" panose="020F0502020204030204" pitchFamily="34" charset="0"/>
              </a:rPr>
              <a:t>de hecho, aquella proposición que puede ser </a:t>
            </a:r>
          </a:p>
          <a:p>
            <a:pPr algn="just"/>
            <a:r>
              <a:rPr lang="es-ES" sz="1600" dirty="0">
                <a:latin typeface="Calibri" panose="020F0502020204030204" pitchFamily="34" charset="0"/>
                <a:cs typeface="Calibri" panose="020F0502020204030204" pitchFamily="34" charset="0"/>
              </a:rPr>
              <a:t>verdadera o falsa, según los valores de las </a:t>
            </a:r>
          </a:p>
          <a:p>
            <a:pPr algn="just"/>
            <a:r>
              <a:rPr lang="es-ES" sz="1600" dirty="0">
                <a:latin typeface="Calibri" panose="020F0502020204030204" pitchFamily="34" charset="0"/>
                <a:cs typeface="Calibri" panose="020F0502020204030204" pitchFamily="34" charset="0"/>
              </a:rPr>
              <a:t>proposiciones que la integran. Sea el caso:</a:t>
            </a:r>
          </a:p>
          <a:p>
            <a:pPr algn="just"/>
            <a:endParaRPr lang="es-ES" sz="1600"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A ∧ (B </a:t>
            </a:r>
            <a:r>
              <a:rPr lang="es-ES" sz="1600" b="1" dirty="0"/>
              <a:t>v </a:t>
            </a:r>
            <a:r>
              <a:rPr lang="es-ES" sz="1600" b="1" dirty="0">
                <a:latin typeface="Calibri" panose="020F0502020204030204" pitchFamily="34" charset="0"/>
                <a:cs typeface="Calibri" panose="020F0502020204030204" pitchFamily="34" charset="0"/>
              </a:rPr>
              <a:t>C)</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554476"/>
            <a:ext cx="29432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47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NOCIONES DE  CONJUNTOS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Noción de Conjunto.</a:t>
            </a:r>
            <a:endParaRPr lang="es-ES" sz="1800" b="1" dirty="0">
              <a:latin typeface="Calibri" panose="020F0502020204030204" pitchFamily="34" charset="0"/>
              <a:cs typeface="Calibri" panose="020F0502020204030204" pitchFamily="34" charset="0"/>
            </a:endParaRPr>
          </a:p>
        </p:txBody>
      </p:sp>
      <p:sp>
        <p:nvSpPr>
          <p:cNvPr id="7" name="CuadroTexto 2">
            <a:extLst>
              <a:ext uri="{FF2B5EF4-FFF2-40B4-BE49-F238E27FC236}">
                <a16:creationId xmlns:a16="http://schemas.microsoft.com/office/drawing/2014/main" id="{8C47A37E-73A4-4FEF-A853-AC533841E667}"/>
              </a:ext>
            </a:extLst>
          </p:cNvPr>
          <p:cNvSpPr txBox="1"/>
          <p:nvPr/>
        </p:nvSpPr>
        <p:spPr>
          <a:xfrm>
            <a:off x="578828" y="1563638"/>
            <a:ext cx="7672769" cy="3293209"/>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Para presentar un conjunto se utilizaran los signos </a:t>
            </a:r>
            <a:r>
              <a:rPr lang="es-ES" sz="1600" b="1" dirty="0">
                <a:latin typeface="Calibri" panose="020F0502020204030204" pitchFamily="34" charset="0"/>
                <a:cs typeface="Calibri" panose="020F0502020204030204" pitchFamily="34" charset="0"/>
              </a:rPr>
              <a:t>{ }</a:t>
            </a:r>
            <a:r>
              <a:rPr lang="es-ES" sz="1600" dirty="0">
                <a:latin typeface="Calibri" panose="020F0502020204030204" pitchFamily="34" charset="0"/>
                <a:cs typeface="Calibri" panose="020F0502020204030204" pitchFamily="34" charset="0"/>
              </a:rPr>
              <a:t>; y se puedes utilizar dos maneras para expresar un conjunto:</a:t>
            </a:r>
          </a:p>
          <a:p>
            <a:pPr algn="just"/>
            <a:endParaRPr lang="es-ES" sz="1600"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1.- Por extensión</a:t>
            </a:r>
            <a:r>
              <a:rPr lang="es-ES" sz="1600" dirty="0">
                <a:latin typeface="Calibri" panose="020F0502020204030204" pitchFamily="34" charset="0"/>
                <a:cs typeface="Calibri" panose="020F0502020204030204" pitchFamily="34" charset="0"/>
              </a:rPr>
              <a:t>, enumerando todos y cada uno de los elementos que forman parte de él; por ejemplo:</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		G = {Jose, Enrique, Gabriel}</a:t>
            </a:r>
          </a:p>
          <a:p>
            <a:pPr algn="just"/>
            <a:endParaRPr lang="es-ES" sz="1600" b="1"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2.- Por comprensión</a:t>
            </a:r>
            <a:r>
              <a:rPr lang="es-ES" sz="1600" dirty="0">
                <a:latin typeface="Calibri" panose="020F0502020204030204" pitchFamily="34" charset="0"/>
                <a:cs typeface="Calibri" panose="020F0502020204030204" pitchFamily="34" charset="0"/>
              </a:rPr>
              <a:t>, indicando las </a:t>
            </a:r>
            <a:r>
              <a:rPr lang="es-ES" sz="1600" b="1" dirty="0">
                <a:latin typeface="Calibri" panose="020F0502020204030204" pitchFamily="34" charset="0"/>
                <a:cs typeface="Calibri" panose="020F0502020204030204" pitchFamily="34" charset="0"/>
              </a:rPr>
              <a:t>características</a:t>
            </a:r>
            <a:r>
              <a:rPr lang="es-ES" sz="1600" dirty="0">
                <a:latin typeface="Calibri" panose="020F0502020204030204" pitchFamily="34" charset="0"/>
                <a:cs typeface="Calibri" panose="020F0502020204030204" pitchFamily="34" charset="0"/>
              </a:rPr>
              <a:t> necesarias que tendrán los objetos que pertenezcan al conjunto; por ejemplo:</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		G = {Alumnos del curso que les gusta ir al cine}</a:t>
            </a:r>
          </a:p>
          <a:p>
            <a:pPr algn="just"/>
            <a:endParaRPr 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9105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Resultados de las Tablas de Verdad</a:t>
            </a: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563638"/>
            <a:ext cx="8241644" cy="1815882"/>
          </a:xfrm>
          <a:prstGeom prst="rect">
            <a:avLst/>
          </a:prstGeom>
          <a:noFill/>
        </p:spPr>
        <p:txBody>
          <a:bodyPr wrap="square" rtlCol="0">
            <a:spAutoFit/>
          </a:bodyPr>
          <a:lstStyle/>
          <a:p>
            <a:pPr algn="just"/>
            <a:r>
              <a:rPr lang="es-ES" sz="1600" b="1" dirty="0"/>
              <a:t>Contradicción</a:t>
            </a:r>
            <a:r>
              <a:rPr lang="es-ES" sz="1600" b="1" dirty="0">
                <a:latin typeface="Calibri" panose="020F0502020204030204" pitchFamily="34" charset="0"/>
                <a:cs typeface="Calibri" panose="020F0502020204030204" pitchFamily="34" charset="0"/>
              </a:rPr>
              <a:t>                                                    </a:t>
            </a:r>
          </a:p>
          <a:p>
            <a:pPr algn="just"/>
            <a:r>
              <a:rPr lang="es-ES" sz="1600" dirty="0">
                <a:latin typeface="Calibri" panose="020F0502020204030204" pitchFamily="34" charset="0"/>
                <a:cs typeface="Calibri" panose="020F0502020204030204" pitchFamily="34" charset="0"/>
              </a:rPr>
              <a:t>Se entiende por </a:t>
            </a:r>
            <a:r>
              <a:rPr lang="es-ES" sz="1600" b="1" dirty="0">
                <a:latin typeface="Calibri" panose="020F0502020204030204" pitchFamily="34" charset="0"/>
                <a:cs typeface="Calibri" panose="020F0502020204030204" pitchFamily="34" charset="0"/>
              </a:rPr>
              <a:t>proposición contradictoria, o contradicción</a:t>
            </a:r>
            <a:r>
              <a:rPr lang="es-ES" sz="1600" dirty="0">
                <a:latin typeface="Calibri" panose="020F0502020204030204" pitchFamily="34" charset="0"/>
                <a:cs typeface="Calibri" panose="020F0502020204030204" pitchFamily="34" charset="0"/>
              </a:rPr>
              <a:t>, aquella proposición que en todos los casos posibles de su tabla de verdad su valor siempre es </a:t>
            </a:r>
            <a:r>
              <a:rPr lang="es-ES" sz="1600" b="1" dirty="0">
                <a:latin typeface="Calibri" panose="020F0502020204030204" pitchFamily="34" charset="0"/>
                <a:cs typeface="Calibri" panose="020F0502020204030204" pitchFamily="34" charset="0"/>
              </a:rPr>
              <a:t>F</a:t>
            </a:r>
            <a:r>
              <a:rPr lang="es-ES" sz="1600" dirty="0">
                <a:latin typeface="Calibri" panose="020F0502020204030204" pitchFamily="34" charset="0"/>
                <a:cs typeface="Calibri" panose="020F0502020204030204" pitchFamily="34" charset="0"/>
              </a:rPr>
              <a:t>. Dicho de otra forma, su valor </a:t>
            </a:r>
            <a:r>
              <a:rPr lang="es-ES" sz="1600" b="1" dirty="0">
                <a:latin typeface="Calibri" panose="020F0502020204030204" pitchFamily="34" charset="0"/>
                <a:cs typeface="Calibri" panose="020F0502020204030204" pitchFamily="34" charset="0"/>
              </a:rPr>
              <a:t>F</a:t>
            </a:r>
            <a:r>
              <a:rPr lang="es-ES" sz="1600" dirty="0">
                <a:latin typeface="Calibri" panose="020F0502020204030204" pitchFamily="34" charset="0"/>
                <a:cs typeface="Calibri" panose="020F0502020204030204" pitchFamily="34" charset="0"/>
              </a:rPr>
              <a:t> no depende de los valores de verdad de las proposiciones que la forman, sino de la forma en que están establecidas las relaciones sintácticas de unas con otras. Sea el caso:</a:t>
            </a:r>
          </a:p>
          <a:p>
            <a:pPr algn="just"/>
            <a:endParaRPr lang="es-ES" sz="1600" b="1"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A ∧ </a:t>
            </a:r>
            <a:r>
              <a:rPr lang="es-ES" sz="1600" dirty="0"/>
              <a:t>~</a:t>
            </a:r>
            <a:r>
              <a:rPr lang="es-ES" sz="1600" b="1" dirty="0">
                <a:latin typeface="Calibri" panose="020F0502020204030204" pitchFamily="34" charset="0"/>
                <a:cs typeface="Calibri" panose="020F0502020204030204" pitchFamily="34" charset="0"/>
              </a:rPr>
              <a:t>A    o   A ∧ </a:t>
            </a:r>
            <a:r>
              <a:rPr lang="es-ES" sz="1600" dirty="0"/>
              <a:t>¬</a:t>
            </a:r>
            <a:r>
              <a:rPr lang="es-ES" sz="1600" b="1" dirty="0">
                <a:latin typeface="Calibri" panose="020F0502020204030204" pitchFamily="34" charset="0"/>
                <a:cs typeface="Calibri" panose="020F0502020204030204" pitchFamily="34" charset="0"/>
              </a:rPr>
              <a:t>A</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3" y="3219822"/>
            <a:ext cx="3264363"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200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Resultados de las Tablas de Verdad</a:t>
            </a:r>
          </a:p>
        </p:txBody>
      </p:sp>
      <p:sp>
        <p:nvSpPr>
          <p:cNvPr id="6" name="CuadroTexto 2">
            <a:extLst>
              <a:ext uri="{FF2B5EF4-FFF2-40B4-BE49-F238E27FC236}">
                <a16:creationId xmlns:a16="http://schemas.microsoft.com/office/drawing/2014/main" id="{8C47A37E-73A4-4FEF-A853-AC533841E667}"/>
              </a:ext>
            </a:extLst>
          </p:cNvPr>
          <p:cNvSpPr txBox="1"/>
          <p:nvPr/>
        </p:nvSpPr>
        <p:spPr>
          <a:xfrm>
            <a:off x="580708" y="1563638"/>
            <a:ext cx="8241644" cy="1815882"/>
          </a:xfrm>
          <a:prstGeom prst="rect">
            <a:avLst/>
          </a:prstGeom>
          <a:noFill/>
        </p:spPr>
        <p:txBody>
          <a:bodyPr wrap="square" rtlCol="0">
            <a:spAutoFit/>
          </a:bodyPr>
          <a:lstStyle/>
          <a:p>
            <a:pPr algn="just"/>
            <a:r>
              <a:rPr lang="es-ES" sz="1600" b="1" dirty="0">
                <a:latin typeface="Calibri" panose="020F0502020204030204" pitchFamily="34" charset="0"/>
                <a:cs typeface="Calibri" panose="020F0502020204030204" pitchFamily="34" charset="0"/>
              </a:rPr>
              <a:t>Tautologías</a:t>
            </a:r>
          </a:p>
          <a:p>
            <a:pPr algn="just"/>
            <a:r>
              <a:rPr lang="es-ES" sz="1600" dirty="0">
                <a:latin typeface="Calibri" panose="020F0502020204030204" pitchFamily="34" charset="0"/>
                <a:cs typeface="Calibri" panose="020F0502020204030204" pitchFamily="34" charset="0"/>
              </a:rPr>
              <a:t>Se entiende por </a:t>
            </a:r>
            <a:r>
              <a:rPr lang="es-ES" sz="1600" b="1" dirty="0">
                <a:latin typeface="Calibri" panose="020F0502020204030204" pitchFamily="34" charset="0"/>
                <a:cs typeface="Calibri" panose="020F0502020204030204" pitchFamily="34" charset="0"/>
              </a:rPr>
              <a:t>proposición tautológica, o tautología</a:t>
            </a:r>
            <a:r>
              <a:rPr lang="es-ES" sz="1600" dirty="0">
                <a:latin typeface="Calibri" panose="020F0502020204030204" pitchFamily="34" charset="0"/>
                <a:cs typeface="Calibri" panose="020F0502020204030204" pitchFamily="34" charset="0"/>
              </a:rPr>
              <a:t>, aquella proposición que en todos los casos posibles de su tabla de verdad su valor siempre es </a:t>
            </a:r>
            <a:r>
              <a:rPr lang="es-ES" sz="1600" b="1" dirty="0">
                <a:latin typeface="Calibri" panose="020F0502020204030204" pitchFamily="34" charset="0"/>
                <a:cs typeface="Calibri" panose="020F0502020204030204" pitchFamily="34" charset="0"/>
              </a:rPr>
              <a:t>V</a:t>
            </a:r>
            <a:r>
              <a:rPr lang="es-ES" sz="1600" dirty="0">
                <a:latin typeface="Calibri" panose="020F0502020204030204" pitchFamily="34" charset="0"/>
                <a:cs typeface="Calibri" panose="020F0502020204030204" pitchFamily="34" charset="0"/>
              </a:rPr>
              <a:t>. Dicho de otra forma, su valor </a:t>
            </a:r>
            <a:r>
              <a:rPr lang="es-ES" sz="1600" b="1" dirty="0">
                <a:latin typeface="Calibri" panose="020F0502020204030204" pitchFamily="34" charset="0"/>
                <a:cs typeface="Calibri" panose="020F0502020204030204" pitchFamily="34" charset="0"/>
              </a:rPr>
              <a:t>V</a:t>
            </a:r>
            <a:r>
              <a:rPr lang="es-ES" sz="1600" dirty="0">
                <a:latin typeface="Calibri" panose="020F0502020204030204" pitchFamily="34" charset="0"/>
                <a:cs typeface="Calibri" panose="020F0502020204030204" pitchFamily="34" charset="0"/>
              </a:rPr>
              <a:t> no depende de los valores de verdad de las proposiciones que la forman, sino de la forma en que están establecidas las relaciones sintácticas de unas con otras. Sea el caso: </a:t>
            </a:r>
          </a:p>
          <a:p>
            <a:pPr algn="just"/>
            <a:endParaRPr lang="es-ES" sz="1600" b="1"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A V </a:t>
            </a:r>
            <a:r>
              <a:rPr lang="es-ES" sz="1600" dirty="0"/>
              <a:t>~</a:t>
            </a:r>
            <a:r>
              <a:rPr lang="es-ES" sz="1600" b="1" dirty="0">
                <a:latin typeface="Calibri" panose="020F0502020204030204" pitchFamily="34" charset="0"/>
                <a:cs typeface="Calibri" panose="020F0502020204030204" pitchFamily="34" charset="0"/>
              </a:rPr>
              <a:t>A    o   A V </a:t>
            </a:r>
            <a:r>
              <a:rPr lang="es-ES" sz="1600" dirty="0"/>
              <a:t>¬</a:t>
            </a:r>
            <a:r>
              <a:rPr lang="es-ES" sz="1600" b="1" dirty="0">
                <a:latin typeface="Calibri" panose="020F0502020204030204" pitchFamily="34" charset="0"/>
                <a:cs typeface="Calibri" panose="020F0502020204030204" pitchFamily="34" charset="0"/>
              </a:rPr>
              <a:t>A</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219822"/>
            <a:ext cx="3645785" cy="1522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560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Aplicación – Lógica de Circuitos</a:t>
            </a:r>
          </a:p>
        </p:txBody>
      </p:sp>
      <p:sp>
        <p:nvSpPr>
          <p:cNvPr id="6" name="CuadroTexto 2">
            <a:extLst>
              <a:ext uri="{FF2B5EF4-FFF2-40B4-BE49-F238E27FC236}">
                <a16:creationId xmlns:a16="http://schemas.microsoft.com/office/drawing/2014/main" id="{8C47A37E-73A4-4FEF-A853-AC533841E667}"/>
              </a:ext>
            </a:extLst>
          </p:cNvPr>
          <p:cNvSpPr txBox="1"/>
          <p:nvPr/>
        </p:nvSpPr>
        <p:spPr>
          <a:xfrm>
            <a:off x="574388" y="1417742"/>
            <a:ext cx="8241644" cy="3046988"/>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La aplicación más importante de las tablas de verdad procede del hecho de que, interpretando los valores lógicos de verdad como 1 y 0 en el sentido:</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	Valor 1: corriente eléctrica</a:t>
            </a:r>
          </a:p>
          <a:p>
            <a:pPr algn="just"/>
            <a:r>
              <a:rPr lang="es-ES" sz="1600" dirty="0">
                <a:latin typeface="Calibri" panose="020F0502020204030204" pitchFamily="34" charset="0"/>
                <a:cs typeface="Calibri" panose="020F0502020204030204" pitchFamily="34" charset="0"/>
              </a:rPr>
              <a:t>	Valor 0: ausencia de dicha corriente.</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Los valores de entrada o no entrada de corriente a través de un diodo puede producir una salida 0 o 1 según unas condiciones definidas como función según las tablas definidas anteriormente.</a:t>
            </a:r>
          </a:p>
          <a:p>
            <a:pPr algn="just"/>
            <a:r>
              <a:rPr lang="es-ES" sz="1600" dirty="0">
                <a:latin typeface="Calibri" panose="020F0502020204030204" pitchFamily="34" charset="0"/>
                <a:cs typeface="Calibri" panose="020F0502020204030204" pitchFamily="34" charset="0"/>
              </a:rPr>
              <a:t>Así se establecen las siguientes funciones: AND, NAND, OR, XOR NOR, que se corresponden con las funciones definidas en las columnas, 8, 9, 2, 10 Y 15 respectivamente, y la función NOT.</a:t>
            </a:r>
          </a:p>
          <a:p>
            <a:pPr algn="just"/>
            <a:r>
              <a:rPr lang="es-ES" sz="1600" dirty="0">
                <a:latin typeface="Calibri" panose="020F0502020204030204" pitchFamily="34" charset="0"/>
                <a:cs typeface="Calibri" panose="020F0502020204030204" pitchFamily="34" charset="0"/>
              </a:rPr>
              <a:t>En lugar de variables proposicionales consideramos gráficamente los posibles input como EA, EB, y los correspondientes outputs de SALIDA como 1, 0. </a:t>
            </a:r>
          </a:p>
        </p:txBody>
      </p:sp>
    </p:spTree>
    <p:extLst>
      <p:ext uri="{BB962C8B-B14F-4D97-AF65-F5344CB8AC3E}">
        <p14:creationId xmlns:p14="http://schemas.microsoft.com/office/powerpoint/2010/main" val="2009816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Aplicación – Lógica de Circuitos</a:t>
            </a:r>
          </a:p>
        </p:txBody>
      </p:sp>
      <p:sp>
        <p:nvSpPr>
          <p:cNvPr id="6" name="CuadroTexto 2">
            <a:extLst>
              <a:ext uri="{FF2B5EF4-FFF2-40B4-BE49-F238E27FC236}">
                <a16:creationId xmlns:a16="http://schemas.microsoft.com/office/drawing/2014/main" id="{8C47A37E-73A4-4FEF-A853-AC533841E667}"/>
              </a:ext>
            </a:extLst>
          </p:cNvPr>
          <p:cNvSpPr txBox="1"/>
          <p:nvPr/>
        </p:nvSpPr>
        <p:spPr>
          <a:xfrm>
            <a:off x="574388" y="1417742"/>
            <a:ext cx="8241644" cy="1323439"/>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Esta aplicación hace posible la construcción de aparatos capaces de realizar estos cálculos a velocidades increíbles, llamadas por lo mismo computadoras.</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El desarrollo de estos circuitos y su estructuración corresponde a la programación de puertas lógicas.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066" y="3054076"/>
            <a:ext cx="6286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061" y="3005548"/>
            <a:ext cx="258127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55595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624736" cy="645900"/>
          </a:xfrm>
          <a:prstGeom prst="rect">
            <a:avLst/>
          </a:prstGeom>
        </p:spPr>
        <p:txBody>
          <a:bodyPr wrap="square" lIns="91425" tIns="91425" rIns="91425" bIns="91425" anchor="t" anchorCtr="0">
            <a:noAutofit/>
          </a:bodyPr>
          <a:lstStyle/>
          <a:p>
            <a:pPr lvl="0">
              <a:spcBef>
                <a:spcPts val="0"/>
              </a:spcBef>
              <a:buNone/>
            </a:pPr>
            <a:r>
              <a:rPr lang="es-419" b="1" dirty="0"/>
              <a:t>LOGICA PROPOSICIONAL</a:t>
            </a:r>
          </a:p>
        </p:txBody>
      </p:sp>
      <p:sp>
        <p:nvSpPr>
          <p:cNvPr id="5"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Aplicación  </a:t>
            </a:r>
          </a:p>
        </p:txBody>
      </p:sp>
      <p:sp>
        <p:nvSpPr>
          <p:cNvPr id="6" name="CuadroTexto 2">
            <a:extLst>
              <a:ext uri="{FF2B5EF4-FFF2-40B4-BE49-F238E27FC236}">
                <a16:creationId xmlns:a16="http://schemas.microsoft.com/office/drawing/2014/main" id="{8C47A37E-73A4-4FEF-A853-AC533841E667}"/>
              </a:ext>
            </a:extLst>
          </p:cNvPr>
          <p:cNvSpPr txBox="1"/>
          <p:nvPr/>
        </p:nvSpPr>
        <p:spPr>
          <a:xfrm>
            <a:off x="574388" y="1417742"/>
            <a:ext cx="8241644" cy="1323439"/>
          </a:xfrm>
          <a:prstGeom prst="rect">
            <a:avLst/>
          </a:prstGeom>
          <a:noFill/>
        </p:spPr>
        <p:txBody>
          <a:bodyPr wrap="square" rtlCol="0">
            <a:spAutoFit/>
          </a:bodyPr>
          <a:lstStyle/>
          <a:p>
            <a:pPr algn="just"/>
            <a:r>
              <a:rPr lang="es-ES" sz="1600" dirty="0">
                <a:latin typeface="Calibri" panose="020F0502020204030204" pitchFamily="34" charset="0"/>
                <a:cs typeface="Calibri" panose="020F0502020204030204" pitchFamily="34" charset="0"/>
              </a:rPr>
              <a:t>La Tabla de la verdad es una herramienta imprescindible en la recuperación de datos en las </a:t>
            </a:r>
            <a:r>
              <a:rPr lang="es-ES" sz="1600" b="1" dirty="0">
                <a:latin typeface="Calibri" panose="020F0502020204030204" pitchFamily="34" charset="0"/>
                <a:cs typeface="Calibri" panose="020F0502020204030204" pitchFamily="34" charset="0"/>
              </a:rPr>
              <a:t>bases de datos</a:t>
            </a:r>
            <a:r>
              <a:rPr lang="es-ES" sz="1600" dirty="0">
                <a:latin typeface="Calibri" panose="020F0502020204030204" pitchFamily="34" charset="0"/>
                <a:cs typeface="Calibri" panose="020F0502020204030204" pitchFamily="34" charset="0"/>
              </a:rPr>
              <a:t> como Internet con los motores de búsqueda o en una biblioteca con sus archivos informatizados. Asimismo se utilizan para programar simulaciones lógicas de </a:t>
            </a:r>
            <a:r>
              <a:rPr lang="es-ES" sz="1600" b="1" dirty="0">
                <a:latin typeface="Calibri" panose="020F0502020204030204" pitchFamily="34" charset="0"/>
                <a:cs typeface="Calibri" panose="020F0502020204030204" pitchFamily="34" charset="0"/>
              </a:rPr>
              <a:t>inteligencia artificial </a:t>
            </a:r>
            <a:r>
              <a:rPr lang="es-ES" sz="1600" dirty="0">
                <a:latin typeface="Calibri" panose="020F0502020204030204" pitchFamily="34" charset="0"/>
                <a:cs typeface="Calibri" panose="020F0502020204030204" pitchFamily="34" charset="0"/>
              </a:rPr>
              <a:t>con lenguajes propios. También en modelos matemáticos predictores: </a:t>
            </a:r>
            <a:r>
              <a:rPr lang="es-ES" sz="1600" b="1" dirty="0">
                <a:latin typeface="Calibri" panose="020F0502020204030204" pitchFamily="34" charset="0"/>
                <a:cs typeface="Calibri" panose="020F0502020204030204" pitchFamily="34" charset="0"/>
              </a:rPr>
              <a:t>meteorología, marketing </a:t>
            </a:r>
            <a:r>
              <a:rPr lang="es-ES" sz="1600" dirty="0">
                <a:latin typeface="Calibri" panose="020F0502020204030204" pitchFamily="34" charset="0"/>
                <a:cs typeface="Calibri" panose="020F0502020204030204" pitchFamily="34" charset="0"/>
              </a:rPr>
              <a:t>y otros muchos.</a:t>
            </a:r>
          </a:p>
        </p:txBody>
      </p:sp>
    </p:spTree>
    <p:extLst>
      <p:ext uri="{BB962C8B-B14F-4D97-AF65-F5344CB8AC3E}">
        <p14:creationId xmlns:p14="http://schemas.microsoft.com/office/powerpoint/2010/main" val="617849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66C9F39-96B4-894C-90E7-1CD8791E731B}"/>
              </a:ext>
            </a:extLst>
          </p:cNvPr>
          <p:cNvSpPr>
            <a:spLocks noGrp="1"/>
          </p:cNvSpPr>
          <p:nvPr>
            <p:ph type="body" idx="1"/>
          </p:nvPr>
        </p:nvSpPr>
        <p:spPr>
          <a:xfrm>
            <a:off x="819150" y="339502"/>
            <a:ext cx="7505700" cy="4099223"/>
          </a:xfrm>
        </p:spPr>
        <p:txBody>
          <a:bodyPr/>
          <a:lstStyle/>
          <a:p>
            <a:r>
              <a:rPr lang="es-CL" dirty="0"/>
              <a:t>La siguiente tabla presenta los resultados de seis entrevistas efectuadas a solicitantes de trabajo por el Departamento de Relaciones Humanas de la empresa X.</a:t>
            </a:r>
          </a:p>
        </p:txBody>
      </p:sp>
      <p:pic>
        <p:nvPicPr>
          <p:cNvPr id="5" name="Imagen 4">
            <a:extLst>
              <a:ext uri="{FF2B5EF4-FFF2-40B4-BE49-F238E27FC236}">
                <a16:creationId xmlns:a16="http://schemas.microsoft.com/office/drawing/2014/main" id="{31BDCEFF-6D16-5E4C-BC9D-F7C22751BCCB}"/>
              </a:ext>
            </a:extLst>
          </p:cNvPr>
          <p:cNvPicPr>
            <a:picLocks noChangeAspect="1"/>
          </p:cNvPicPr>
          <p:nvPr/>
        </p:nvPicPr>
        <p:blipFill>
          <a:blip r:embed="rId2"/>
          <a:stretch>
            <a:fillRect/>
          </a:stretch>
        </p:blipFill>
        <p:spPr>
          <a:xfrm>
            <a:off x="395536" y="900425"/>
            <a:ext cx="5272067" cy="3538300"/>
          </a:xfrm>
          <a:prstGeom prst="rect">
            <a:avLst/>
          </a:prstGeom>
        </p:spPr>
      </p:pic>
      <p:sp>
        <p:nvSpPr>
          <p:cNvPr id="6" name="CuadroTexto 5">
            <a:extLst>
              <a:ext uri="{FF2B5EF4-FFF2-40B4-BE49-F238E27FC236}">
                <a16:creationId xmlns:a16="http://schemas.microsoft.com/office/drawing/2014/main" id="{DBF1480D-3D62-7742-8BB2-33BDC52A86D3}"/>
              </a:ext>
            </a:extLst>
          </p:cNvPr>
          <p:cNvSpPr txBox="1"/>
          <p:nvPr/>
        </p:nvSpPr>
        <p:spPr>
          <a:xfrm>
            <a:off x="5667603" y="900425"/>
            <a:ext cx="2936845" cy="2862322"/>
          </a:xfrm>
          <a:prstGeom prst="rect">
            <a:avLst/>
          </a:prstGeom>
          <a:noFill/>
        </p:spPr>
        <p:txBody>
          <a:bodyPr wrap="square" rtlCol="0">
            <a:spAutoFit/>
          </a:bodyPr>
          <a:lstStyle/>
          <a:p>
            <a:r>
              <a:rPr lang="es-CL" sz="1200" dirty="0"/>
              <a:t>Basándose en estos datos:</a:t>
            </a:r>
          </a:p>
          <a:p>
            <a:endParaRPr lang="es-CL" sz="1200" dirty="0"/>
          </a:p>
          <a:p>
            <a:r>
              <a:rPr lang="es-CL" sz="1200" dirty="0"/>
              <a:t>a) Especifique el conjunto universal por los métodos de comprensión y extensión</a:t>
            </a:r>
          </a:p>
          <a:p>
            <a:r>
              <a:rPr lang="es-CL" sz="1200" dirty="0"/>
              <a:t>b) Determine varios ejemplos de conjuntos de personas del sexo masculino</a:t>
            </a:r>
          </a:p>
          <a:p>
            <a:r>
              <a:rPr lang="es-CL" sz="1200" dirty="0"/>
              <a:t>que carezcan de elementos</a:t>
            </a:r>
          </a:p>
          <a:p>
            <a:r>
              <a:rPr lang="es-CL" sz="1200" dirty="0"/>
              <a:t>c) Determine el número de elementos de los siguientes conjuntos:</a:t>
            </a:r>
          </a:p>
          <a:p>
            <a:r>
              <a:rPr lang="es-CL" sz="1200" dirty="0"/>
              <a:t>   A = {Solicitantes del sexo masculino}</a:t>
            </a:r>
          </a:p>
          <a:p>
            <a:r>
              <a:rPr lang="es-CL" sz="1200" dirty="0"/>
              <a:t>   B = {Solicitantes del sexo femenino}</a:t>
            </a:r>
          </a:p>
          <a:p>
            <a:r>
              <a:rPr lang="es-CL" sz="1200" dirty="0"/>
              <a:t>   C = {Solicitantes que hablan ingles}</a:t>
            </a:r>
          </a:p>
          <a:p>
            <a:r>
              <a:rPr lang="es-CL" sz="1200" dirty="0"/>
              <a:t>   D = {Solicitantes que tienen automóvil}</a:t>
            </a:r>
          </a:p>
          <a:p>
            <a:r>
              <a:rPr lang="es-CL" sz="1200" dirty="0"/>
              <a:t>   E = {Solicitantes menores de 30 años}</a:t>
            </a:r>
          </a:p>
        </p:txBody>
      </p:sp>
    </p:spTree>
    <p:extLst>
      <p:ext uri="{BB962C8B-B14F-4D97-AF65-F5344CB8AC3E}">
        <p14:creationId xmlns:p14="http://schemas.microsoft.com/office/powerpoint/2010/main" val="36910208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9DFBAFD-6BD0-AD4E-9CBF-EE2D28FEA00B}"/>
              </a:ext>
            </a:extLst>
          </p:cNvPr>
          <p:cNvSpPr>
            <a:spLocks noGrp="1"/>
          </p:cNvSpPr>
          <p:nvPr>
            <p:ph type="body" idx="1"/>
          </p:nvPr>
        </p:nvSpPr>
        <p:spPr>
          <a:xfrm>
            <a:off x="819150" y="411510"/>
            <a:ext cx="7505700" cy="4176464"/>
          </a:xfrm>
        </p:spPr>
        <p:txBody>
          <a:bodyPr/>
          <a:lstStyle/>
          <a:p>
            <a:pPr>
              <a:buNone/>
            </a:pPr>
            <a:r>
              <a:rPr lang="es-ES_tradnl" dirty="0"/>
              <a:t>Una empresa de sondeo nacional realiza una investigación sobre el nivel de endeudamiento de un grupo de jóvenes profesionales menores de 30 años.  Si consideramos que:</a:t>
            </a:r>
            <a:endParaRPr lang="es-CL" dirty="0"/>
          </a:p>
          <a:p>
            <a:r>
              <a:rPr lang="es-ES_tradnl" dirty="0"/>
              <a:t> Los jóvenes que tienen </a:t>
            </a:r>
            <a:r>
              <a:rPr lang="es-ES_tradnl" i="1" dirty="0"/>
              <a:t>crédito de consumo</a:t>
            </a:r>
            <a:r>
              <a:rPr lang="es-ES_tradnl" dirty="0"/>
              <a:t> se identificaron con la letra </a:t>
            </a:r>
            <a:r>
              <a:rPr lang="es-ES_tradnl" i="1" dirty="0"/>
              <a:t>A</a:t>
            </a:r>
            <a:r>
              <a:rPr lang="es-ES_tradnl" dirty="0"/>
              <a:t>.</a:t>
            </a:r>
            <a:endParaRPr lang="es-CL" dirty="0"/>
          </a:p>
          <a:p>
            <a:r>
              <a:rPr lang="es-ES_tradnl" dirty="0"/>
              <a:t> Los que tienen </a:t>
            </a:r>
            <a:r>
              <a:rPr lang="es-ES_tradnl" i="1" dirty="0"/>
              <a:t>crédito hipotecario</a:t>
            </a:r>
            <a:r>
              <a:rPr lang="es-ES_tradnl" dirty="0"/>
              <a:t> se identificaron con la letra </a:t>
            </a:r>
            <a:r>
              <a:rPr lang="es-ES_tradnl" i="1" dirty="0"/>
              <a:t>B</a:t>
            </a:r>
            <a:r>
              <a:rPr lang="es-ES_tradnl" dirty="0"/>
              <a:t>.</a:t>
            </a:r>
            <a:endParaRPr lang="es-CL" dirty="0"/>
          </a:p>
          <a:p>
            <a:r>
              <a:rPr lang="es-ES_tradnl" dirty="0"/>
              <a:t> Los que tienen </a:t>
            </a:r>
            <a:r>
              <a:rPr lang="es-ES_tradnl" i="1" dirty="0"/>
              <a:t>crédito automotriz</a:t>
            </a:r>
            <a:r>
              <a:rPr lang="es-ES_tradnl" dirty="0"/>
              <a:t> se identificaron con la letra </a:t>
            </a:r>
            <a:r>
              <a:rPr lang="es-ES_tradnl" i="1" dirty="0"/>
              <a:t>C</a:t>
            </a:r>
            <a:r>
              <a:rPr lang="es-ES_tradnl" dirty="0"/>
              <a:t>.</a:t>
            </a:r>
            <a:endParaRPr lang="es-CL" dirty="0"/>
          </a:p>
          <a:p>
            <a:pPr>
              <a:buNone/>
            </a:pPr>
            <a:r>
              <a:rPr lang="es-ES_tradnl" dirty="0"/>
              <a:t>La empresa recopiló la siguiente información: </a:t>
            </a:r>
            <a:endParaRPr lang="es-CL" dirty="0"/>
          </a:p>
          <a:p>
            <a:pPr>
              <a:buNone/>
            </a:pPr>
            <a:r>
              <a:rPr lang="es-ES_tradnl" i="1" dirty="0"/>
              <a:t>n (A - C) = 56</a:t>
            </a:r>
            <a:r>
              <a:rPr lang="es-ES_tradnl" dirty="0"/>
              <a:t>,</a:t>
            </a:r>
            <a:r>
              <a:rPr lang="es-ES_tradnl" i="1" dirty="0"/>
              <a:t>     n </a:t>
            </a:r>
            <a:r>
              <a:rPr lang="es-ES_tradnl" i="1" dirty="0">
                <a:sym typeface="Symbol" pitchFamily="2" charset="2"/>
              </a:rPr>
              <a:t></a:t>
            </a:r>
            <a:r>
              <a:rPr lang="es-ES_tradnl" i="1" dirty="0"/>
              <a:t>(B</a:t>
            </a:r>
            <a:r>
              <a:rPr lang="es-ES_tradnl" i="1" dirty="0">
                <a:sym typeface="Symbol" pitchFamily="2" charset="2"/>
              </a:rPr>
              <a:t></a:t>
            </a:r>
            <a:r>
              <a:rPr lang="es-ES_tradnl" i="1" dirty="0"/>
              <a:t>C) - A</a:t>
            </a:r>
            <a:r>
              <a:rPr lang="es-ES_tradnl" i="1" dirty="0">
                <a:sym typeface="Symbol" pitchFamily="2" charset="2"/>
              </a:rPr>
              <a:t></a:t>
            </a:r>
            <a:r>
              <a:rPr lang="es-ES_tradnl" i="1" dirty="0"/>
              <a:t> = 48</a:t>
            </a:r>
            <a:r>
              <a:rPr lang="es-ES_tradnl" dirty="0"/>
              <a:t>,</a:t>
            </a:r>
            <a:r>
              <a:rPr lang="es-ES_tradnl" i="1" dirty="0"/>
              <a:t>     n (A</a:t>
            </a:r>
            <a:r>
              <a:rPr lang="es-ES_tradnl" i="1" dirty="0">
                <a:sym typeface="Symbol" pitchFamily="2" charset="2"/>
              </a:rPr>
              <a:t></a:t>
            </a:r>
            <a:r>
              <a:rPr lang="es-ES_tradnl" i="1" dirty="0"/>
              <a:t>C) = 46</a:t>
            </a:r>
            <a:r>
              <a:rPr lang="es-ES_tradnl" dirty="0"/>
              <a:t>, </a:t>
            </a:r>
            <a:r>
              <a:rPr lang="es-ES_tradnl" i="1" dirty="0"/>
              <a:t>    n (A</a:t>
            </a:r>
            <a:r>
              <a:rPr lang="es-ES_tradnl" i="1" dirty="0">
                <a:sym typeface="Symbol" pitchFamily="2" charset="2"/>
              </a:rPr>
              <a:t></a:t>
            </a:r>
            <a:r>
              <a:rPr lang="es-ES_tradnl" i="1" dirty="0"/>
              <a:t>B) = 190</a:t>
            </a:r>
            <a:r>
              <a:rPr lang="es-ES_tradnl" dirty="0"/>
              <a:t>,</a:t>
            </a:r>
            <a:r>
              <a:rPr lang="es-ES_tradnl" i="1" dirty="0"/>
              <a:t>   n (C - A) = 68</a:t>
            </a:r>
            <a:r>
              <a:rPr lang="es-ES_tradnl" dirty="0"/>
              <a:t>,</a:t>
            </a:r>
            <a:r>
              <a:rPr lang="es-ES_tradnl" i="1" dirty="0"/>
              <a:t>    n (U-A) = 118</a:t>
            </a:r>
            <a:r>
              <a:rPr lang="es-ES_tradnl" dirty="0"/>
              <a:t>,</a:t>
            </a:r>
            <a:r>
              <a:rPr lang="es-ES_tradnl" i="1" dirty="0"/>
              <a:t>   n </a:t>
            </a:r>
            <a:r>
              <a:rPr lang="es-ES_tradnl" i="1" dirty="0">
                <a:sym typeface="Symbol" pitchFamily="2" charset="2"/>
              </a:rPr>
              <a:t></a:t>
            </a:r>
            <a:r>
              <a:rPr lang="es-ES_tradnl" i="1" dirty="0"/>
              <a:t>(A</a:t>
            </a:r>
            <a:r>
              <a:rPr lang="es-ES_tradnl" i="1" dirty="0">
                <a:sym typeface="Symbol" pitchFamily="2" charset="2"/>
              </a:rPr>
              <a:t></a:t>
            </a:r>
            <a:r>
              <a:rPr lang="es-ES_tradnl" i="1" dirty="0"/>
              <a:t>C)-B</a:t>
            </a:r>
            <a:r>
              <a:rPr lang="es-ES_tradnl" i="1" dirty="0">
                <a:sym typeface="Symbol" pitchFamily="2" charset="2"/>
              </a:rPr>
              <a:t></a:t>
            </a:r>
            <a:r>
              <a:rPr lang="es-ES_tradnl" i="1" dirty="0"/>
              <a:t> = 72</a:t>
            </a:r>
            <a:r>
              <a:rPr lang="es-ES_tradnl" dirty="0"/>
              <a:t>,</a:t>
            </a:r>
            <a:r>
              <a:rPr lang="es-ES_tradnl" i="1" dirty="0"/>
              <a:t>    n[(A</a:t>
            </a:r>
            <a:r>
              <a:rPr lang="es-ES_tradnl" i="1" dirty="0">
                <a:sym typeface="Symbol" pitchFamily="2" charset="2"/>
              </a:rPr>
              <a:t></a:t>
            </a:r>
            <a:r>
              <a:rPr lang="es-ES_tradnl" i="1" dirty="0"/>
              <a:t>B) -C</a:t>
            </a:r>
            <a:r>
              <a:rPr lang="es-ES_tradnl" i="1" dirty="0">
                <a:sym typeface="Symbol" pitchFamily="2" charset="2"/>
              </a:rPr>
              <a:t></a:t>
            </a:r>
            <a:r>
              <a:rPr lang="es-ES_tradnl" i="1" dirty="0"/>
              <a:t> = </a:t>
            </a:r>
            <a:r>
              <a:rPr lang="es-ES_tradnl" i="1" dirty="0" err="1"/>
              <a:t>n</a:t>
            </a:r>
            <a:r>
              <a:rPr lang="es-ES_tradnl" i="1" dirty="0" err="1">
                <a:sym typeface="Symbol" pitchFamily="2" charset="2"/>
              </a:rPr>
              <a:t></a:t>
            </a:r>
            <a:r>
              <a:rPr lang="es-ES_tradnl" i="1" dirty="0" err="1"/>
              <a:t>C</a:t>
            </a:r>
            <a:r>
              <a:rPr lang="es-ES_tradnl" i="1" dirty="0"/>
              <a:t>-(A</a:t>
            </a:r>
            <a:r>
              <a:rPr lang="es-ES_tradnl" i="1" dirty="0">
                <a:sym typeface="Symbol" pitchFamily="2" charset="2"/>
              </a:rPr>
              <a:t></a:t>
            </a:r>
            <a:r>
              <a:rPr lang="es-ES_tradnl" i="1" dirty="0"/>
              <a:t>B)</a:t>
            </a:r>
            <a:r>
              <a:rPr lang="es-ES_tradnl" i="1" dirty="0">
                <a:sym typeface="Symbol" pitchFamily="2" charset="2"/>
              </a:rPr>
              <a:t></a:t>
            </a:r>
            <a:r>
              <a:rPr lang="es-ES_tradnl" dirty="0"/>
              <a:t>.</a:t>
            </a:r>
            <a:endParaRPr lang="es-CL" dirty="0"/>
          </a:p>
          <a:p>
            <a:r>
              <a:rPr lang="es-ES_tradnl" dirty="0"/>
              <a:t>a)Haga un diagrama de </a:t>
            </a:r>
            <a:r>
              <a:rPr lang="es-ES_tradnl" dirty="0" err="1"/>
              <a:t>Venn</a:t>
            </a:r>
            <a:r>
              <a:rPr lang="es-ES_tradnl" dirty="0"/>
              <a:t> que represente la situación planteada, colocando la  </a:t>
            </a:r>
            <a:r>
              <a:rPr lang="es-ES_tradnl" dirty="0" err="1"/>
              <a:t>cardinalidad</a:t>
            </a:r>
            <a:r>
              <a:rPr lang="es-ES_tradnl" dirty="0"/>
              <a:t> de cada zona.</a:t>
            </a:r>
            <a:endParaRPr lang="es-CL" dirty="0"/>
          </a:p>
          <a:p>
            <a:r>
              <a:rPr lang="es-CL" dirty="0"/>
              <a:t>b)	Determine   </a:t>
            </a:r>
            <a:r>
              <a:rPr lang="es-ES_tradnl" i="1" dirty="0"/>
              <a:t>n </a:t>
            </a:r>
            <a:r>
              <a:rPr lang="es-ES_tradnl" i="1" dirty="0">
                <a:sym typeface="Symbol" pitchFamily="2" charset="2"/>
              </a:rPr>
              <a:t></a:t>
            </a:r>
            <a:r>
              <a:rPr lang="es-ES_tradnl" i="1" dirty="0"/>
              <a:t>(A</a:t>
            </a:r>
            <a:r>
              <a:rPr lang="es-ES_tradnl" i="1" dirty="0">
                <a:sym typeface="Symbol" pitchFamily="2" charset="2"/>
              </a:rPr>
              <a:t></a:t>
            </a:r>
            <a:r>
              <a:rPr lang="es-ES_tradnl" i="1" dirty="0"/>
              <a:t>B)</a:t>
            </a:r>
            <a:r>
              <a:rPr lang="es-ES_tradnl" i="1" dirty="0">
                <a:sym typeface="Symbol" pitchFamily="2" charset="2"/>
              </a:rPr>
              <a:t></a:t>
            </a:r>
            <a:r>
              <a:rPr lang="es-ES_tradnl" i="1" dirty="0"/>
              <a:t>C</a:t>
            </a:r>
            <a:r>
              <a:rPr lang="es-ES_tradnl" i="1" dirty="0">
                <a:sym typeface="Symbol" pitchFamily="2" charset="2"/>
              </a:rPr>
              <a:t></a:t>
            </a:r>
            <a:r>
              <a:rPr lang="es-ES_tradnl" dirty="0"/>
              <a:t>,   </a:t>
            </a:r>
            <a:r>
              <a:rPr lang="es-ES_tradnl" i="1" dirty="0"/>
              <a:t>n </a:t>
            </a:r>
            <a:r>
              <a:rPr lang="es-ES_tradnl" i="1" dirty="0">
                <a:sym typeface="Symbol" pitchFamily="2" charset="2"/>
              </a:rPr>
              <a:t></a:t>
            </a:r>
            <a:r>
              <a:rPr lang="es-ES_tradnl" i="1" dirty="0"/>
              <a:t>C </a:t>
            </a:r>
            <a:r>
              <a:rPr lang="es-ES_tradnl" i="1" dirty="0">
                <a:sym typeface="Symbol" pitchFamily="2" charset="2"/>
              </a:rPr>
              <a:t></a:t>
            </a:r>
            <a:r>
              <a:rPr lang="es-ES_tradnl" i="1" dirty="0"/>
              <a:t> (A</a:t>
            </a:r>
            <a:r>
              <a:rPr lang="es-ES_tradnl" i="1" dirty="0">
                <a:sym typeface="Symbol" pitchFamily="2" charset="2"/>
              </a:rPr>
              <a:t></a:t>
            </a:r>
            <a:r>
              <a:rPr lang="es-ES_tradnl" i="1" dirty="0"/>
              <a:t>B)</a:t>
            </a:r>
            <a:r>
              <a:rPr lang="es-ES_tradnl" i="1" dirty="0">
                <a:sym typeface="Symbol" pitchFamily="2" charset="2"/>
              </a:rPr>
              <a:t></a:t>
            </a:r>
            <a:r>
              <a:rPr lang="es-ES_tradnl" dirty="0"/>
              <a:t>  y la </a:t>
            </a:r>
            <a:r>
              <a:rPr lang="es-ES_tradnl" dirty="0" err="1"/>
              <a:t>cardinalidad</a:t>
            </a:r>
            <a:r>
              <a:rPr lang="es-ES_tradnl" dirty="0"/>
              <a:t> del universo </a:t>
            </a:r>
            <a:r>
              <a:rPr lang="es-ES_tradnl" i="1" dirty="0"/>
              <a:t>U</a:t>
            </a:r>
            <a:r>
              <a:rPr lang="es-ES_tradnl" dirty="0"/>
              <a:t>.</a:t>
            </a:r>
            <a:endParaRPr lang="es-CL" dirty="0"/>
          </a:p>
          <a:p>
            <a:endParaRPr lang="es-CL" dirty="0"/>
          </a:p>
        </p:txBody>
      </p:sp>
    </p:spTree>
    <p:extLst>
      <p:ext uri="{BB962C8B-B14F-4D97-AF65-F5344CB8AC3E}">
        <p14:creationId xmlns:p14="http://schemas.microsoft.com/office/powerpoint/2010/main" val="237149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NOCIONES DE  CONJUNTOS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8"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Noción de Conjunto.</a:t>
            </a:r>
            <a:endParaRPr lang="es-ES" sz="1800" b="1" dirty="0">
              <a:latin typeface="Calibri" panose="020F0502020204030204" pitchFamily="34" charset="0"/>
              <a:cs typeface="Calibri" panose="020F0502020204030204" pitchFamily="34" charset="0"/>
            </a:endParaRPr>
          </a:p>
        </p:txBody>
      </p:sp>
      <p:sp>
        <p:nvSpPr>
          <p:cNvPr id="6" name="CuadroTexto 2">
            <a:extLst>
              <a:ext uri="{FF2B5EF4-FFF2-40B4-BE49-F238E27FC236}">
                <a16:creationId xmlns:a16="http://schemas.microsoft.com/office/drawing/2014/main" id="{8C47A37E-73A4-4FEF-A853-AC533841E667}"/>
              </a:ext>
            </a:extLst>
          </p:cNvPr>
          <p:cNvSpPr txBox="1"/>
          <p:nvPr/>
        </p:nvSpPr>
        <p:spPr>
          <a:xfrm>
            <a:off x="576556" y="1635646"/>
            <a:ext cx="3635403" cy="3046988"/>
          </a:xfrm>
          <a:prstGeom prst="rect">
            <a:avLst/>
          </a:prstGeom>
          <a:noFill/>
        </p:spPr>
        <p:txBody>
          <a:bodyPr wrap="square" rtlCol="0">
            <a:spAutoFit/>
          </a:bodyPr>
          <a:lstStyle/>
          <a:p>
            <a:pPr algn="just"/>
            <a:r>
              <a:rPr lang="es-ES" sz="1600" b="1" dirty="0">
                <a:latin typeface="Calibri" panose="020F0502020204030204" pitchFamily="34" charset="0"/>
                <a:cs typeface="Calibri" panose="020F0502020204030204" pitchFamily="34" charset="0"/>
              </a:rPr>
              <a:t>EXTENSION</a:t>
            </a:r>
            <a:r>
              <a:rPr lang="es-ES" sz="1600" dirty="0">
                <a:latin typeface="Calibri" panose="020F0502020204030204" pitchFamily="34" charset="0"/>
                <a:cs typeface="Calibri" panose="020F0502020204030204" pitchFamily="34" charset="0"/>
              </a:rPr>
              <a:t>		</a:t>
            </a:r>
          </a:p>
          <a:p>
            <a:pPr algn="just"/>
            <a:endParaRPr lang="es-ES" sz="1600"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A = {a,e,i,o,u}					</a:t>
            </a:r>
          </a:p>
          <a:p>
            <a:pPr algn="just"/>
            <a:r>
              <a:rPr lang="es-ES" sz="1600" b="1" dirty="0">
                <a:latin typeface="Calibri" panose="020F0502020204030204" pitchFamily="34" charset="0"/>
                <a:cs typeface="Calibri" panose="020F0502020204030204" pitchFamily="34" charset="0"/>
              </a:rPr>
              <a:t>B = {0,1,2,3,4,5,6,7,8,9}	</a:t>
            </a:r>
          </a:p>
          <a:p>
            <a:pPr algn="just"/>
            <a:endParaRPr lang="es-ES" sz="1600" b="1"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C = {                                  }	</a:t>
            </a:r>
          </a:p>
          <a:p>
            <a:pPr algn="just"/>
            <a:endParaRPr lang="es-ES" sz="1600" b="1"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D = {                                  }	</a:t>
            </a:r>
          </a:p>
          <a:p>
            <a:pPr algn="just"/>
            <a:endParaRPr lang="es-ES" sz="1600" b="1"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E = {                                  }</a:t>
            </a:r>
            <a:r>
              <a:rPr lang="es-ES" sz="1600" dirty="0"/>
              <a:t>	</a:t>
            </a:r>
            <a:r>
              <a:rPr lang="es-ES" sz="1600" dirty="0">
                <a:latin typeface="Calibri" panose="020F0502020204030204" pitchFamily="34" charset="0"/>
                <a:cs typeface="Calibri" panose="020F0502020204030204" pitchFamily="34" charset="0"/>
              </a:rPr>
              <a:t>			</a:t>
            </a:r>
          </a:p>
        </p:txBody>
      </p:sp>
      <p:sp>
        <p:nvSpPr>
          <p:cNvPr id="8" name="CuadroTexto 2">
            <a:extLst>
              <a:ext uri="{FF2B5EF4-FFF2-40B4-BE49-F238E27FC236}">
                <a16:creationId xmlns:a16="http://schemas.microsoft.com/office/drawing/2014/main" id="{8C47A37E-73A4-4FEF-A853-AC533841E667}"/>
              </a:ext>
            </a:extLst>
          </p:cNvPr>
          <p:cNvSpPr txBox="1"/>
          <p:nvPr/>
        </p:nvSpPr>
        <p:spPr>
          <a:xfrm>
            <a:off x="4932039" y="1635646"/>
            <a:ext cx="3635403" cy="3046988"/>
          </a:xfrm>
          <a:prstGeom prst="rect">
            <a:avLst/>
          </a:prstGeom>
          <a:noFill/>
        </p:spPr>
        <p:txBody>
          <a:bodyPr wrap="square" rtlCol="0">
            <a:spAutoFit/>
          </a:bodyPr>
          <a:lstStyle/>
          <a:p>
            <a:pPr algn="just"/>
            <a:r>
              <a:rPr lang="es-ES" sz="1600" b="1" dirty="0">
                <a:latin typeface="Calibri" panose="020F0502020204030204" pitchFamily="34" charset="0"/>
                <a:cs typeface="Calibri" panose="020F0502020204030204" pitchFamily="34" charset="0"/>
              </a:rPr>
              <a:t>COMPRENSION</a:t>
            </a:r>
            <a:r>
              <a:rPr lang="es-ES" sz="1600" dirty="0">
                <a:latin typeface="Calibri" panose="020F0502020204030204" pitchFamily="34" charset="0"/>
                <a:cs typeface="Calibri" panose="020F0502020204030204" pitchFamily="34" charset="0"/>
              </a:rPr>
              <a:t>		</a:t>
            </a:r>
          </a:p>
          <a:p>
            <a:pPr algn="just"/>
            <a:endParaRPr lang="es-ES" sz="1600"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A = {                                             }</a:t>
            </a:r>
          </a:p>
          <a:p>
            <a:pPr algn="just"/>
            <a:r>
              <a:rPr lang="es-ES" sz="1600" b="1" dirty="0">
                <a:latin typeface="Calibri" panose="020F0502020204030204" pitchFamily="34" charset="0"/>
                <a:cs typeface="Calibri" panose="020F0502020204030204" pitchFamily="34" charset="0"/>
              </a:rPr>
              <a:t>			</a:t>
            </a:r>
          </a:p>
          <a:p>
            <a:pPr algn="just"/>
            <a:r>
              <a:rPr lang="es-ES" sz="1600" b="1" dirty="0">
                <a:latin typeface="Calibri" panose="020F0502020204030204" pitchFamily="34" charset="0"/>
                <a:cs typeface="Calibri" panose="020F0502020204030204" pitchFamily="34" charset="0"/>
              </a:rPr>
              <a:t>B = {                                             }</a:t>
            </a:r>
          </a:p>
          <a:p>
            <a:pPr algn="just"/>
            <a:endParaRPr lang="es-ES" sz="1600" b="1"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C = {                                             }</a:t>
            </a:r>
          </a:p>
          <a:p>
            <a:pPr algn="just"/>
            <a:r>
              <a:rPr lang="es-ES" sz="1600" b="1" dirty="0">
                <a:latin typeface="Calibri" panose="020F0502020204030204" pitchFamily="34" charset="0"/>
                <a:cs typeface="Calibri" panose="020F0502020204030204" pitchFamily="34" charset="0"/>
              </a:rPr>
              <a:t>	</a:t>
            </a:r>
          </a:p>
          <a:p>
            <a:pPr algn="just"/>
            <a:r>
              <a:rPr lang="es-ES" sz="1600" b="1" dirty="0">
                <a:latin typeface="Calibri" panose="020F0502020204030204" pitchFamily="34" charset="0"/>
                <a:cs typeface="Calibri" panose="020F0502020204030204" pitchFamily="34" charset="0"/>
              </a:rPr>
              <a:t>D = {x es un número par } </a:t>
            </a:r>
          </a:p>
          <a:p>
            <a:pPr algn="just"/>
            <a:endParaRPr lang="es-ES" sz="1600" b="1" dirty="0">
              <a:latin typeface="Calibri" panose="020F0502020204030204" pitchFamily="34" charset="0"/>
              <a:cs typeface="Calibri" panose="020F0502020204030204" pitchFamily="34" charset="0"/>
            </a:endParaRPr>
          </a:p>
          <a:p>
            <a:pPr algn="just"/>
            <a:r>
              <a:rPr lang="es-ES" sz="1600" b="1" dirty="0">
                <a:latin typeface="Calibri" panose="020F0502020204030204" pitchFamily="34" charset="0"/>
                <a:cs typeface="Calibri" panose="020F0502020204030204" pitchFamily="34" charset="0"/>
              </a:rPr>
              <a:t>E = { x es múltiplo de 3 } </a:t>
            </a:r>
            <a:r>
              <a:rPr lang="es-ES" sz="16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78744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DEFINICIONES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7"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Clases de Conjuntos : </a:t>
            </a:r>
            <a:r>
              <a:rPr lang="es-ES" sz="1800" b="1" dirty="0">
                <a:latin typeface="Calibri" panose="020F0502020204030204" pitchFamily="34" charset="0"/>
                <a:cs typeface="Calibri" panose="020F0502020204030204" pitchFamily="34" charset="0"/>
              </a:rPr>
              <a:t>Conjunto universal o referencia ( U )</a:t>
            </a:r>
            <a:endParaRPr lang="es-ES" sz="1800" dirty="0">
              <a:latin typeface="Calibri" panose="020F0502020204030204" pitchFamily="34" charset="0"/>
              <a:cs typeface="Calibri" panose="020F0502020204030204" pitchFamily="34" charset="0"/>
            </a:endParaRPr>
          </a:p>
        </p:txBody>
      </p:sp>
      <p:sp>
        <p:nvSpPr>
          <p:cNvPr id="7" name="CuadroTexto 2">
            <a:extLst>
              <a:ext uri="{FF2B5EF4-FFF2-40B4-BE49-F238E27FC236}">
                <a16:creationId xmlns:a16="http://schemas.microsoft.com/office/drawing/2014/main" id="{8C47A37E-73A4-4FEF-A853-AC533841E667}"/>
              </a:ext>
            </a:extLst>
          </p:cNvPr>
          <p:cNvSpPr txBox="1"/>
          <p:nvPr/>
        </p:nvSpPr>
        <p:spPr>
          <a:xfrm>
            <a:off x="578828" y="1427902"/>
            <a:ext cx="8097627" cy="3046988"/>
          </a:xfrm>
          <a:prstGeom prst="rect">
            <a:avLst/>
          </a:prstGeom>
          <a:noFill/>
        </p:spPr>
        <p:txBody>
          <a:bodyPr wrap="square" rtlCol="0">
            <a:spAutoFit/>
          </a:bodyPr>
          <a:lstStyle/>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El </a:t>
            </a:r>
            <a:r>
              <a:rPr lang="es-ES" sz="1600" b="1" i="1" dirty="0">
                <a:latin typeface="Calibri" panose="020F0502020204030204" pitchFamily="34" charset="0"/>
                <a:cs typeface="Calibri" panose="020F0502020204030204" pitchFamily="34" charset="0"/>
              </a:rPr>
              <a:t>conjunto universal o referencia</a:t>
            </a:r>
            <a:r>
              <a:rPr lang="es-ES" sz="1600" dirty="0">
                <a:latin typeface="Calibri" panose="020F0502020204030204" pitchFamily="34" charset="0"/>
                <a:cs typeface="Calibri" panose="020F0502020204030204" pitchFamily="34" charset="0"/>
              </a:rPr>
              <a:t>, es el formado por un amplio número de elementos, como puede ser el conjunto de los números naturales o por letras del abecedario. Estos conjuntos sirven de base para crear más conjuntos. </a:t>
            </a:r>
          </a:p>
          <a:p>
            <a:pPr algn="just"/>
            <a:r>
              <a:rPr lang="es-ES" sz="1600" dirty="0">
                <a:latin typeface="Calibri" panose="020F0502020204030204" pitchFamily="34" charset="0"/>
                <a:cs typeface="Calibri" panose="020F0502020204030204" pitchFamily="34" charset="0"/>
              </a:rPr>
              <a:t>Para representar que un conjunto es universal se utiliza la vocal </a:t>
            </a:r>
            <a:r>
              <a:rPr lang="es-ES" sz="1600" b="1" i="1" dirty="0">
                <a:latin typeface="Calibri" panose="020F0502020204030204" pitchFamily="34" charset="0"/>
                <a:cs typeface="Calibri" panose="020F0502020204030204" pitchFamily="34" charset="0"/>
              </a:rPr>
              <a:t>U</a:t>
            </a:r>
            <a:r>
              <a:rPr lang="es-ES" sz="1600" dirty="0">
                <a:latin typeface="Calibri" panose="020F0502020204030204" pitchFamily="34" charset="0"/>
                <a:cs typeface="Calibri" panose="020F0502020204030204" pitchFamily="34" charset="0"/>
              </a:rPr>
              <a:t> mayúscula.</a:t>
            </a:r>
          </a:p>
          <a:p>
            <a:pPr algn="just"/>
            <a:endParaRPr lang="es-ES" sz="1600" dirty="0">
              <a:latin typeface="Calibri" panose="020F0502020204030204" pitchFamily="34" charset="0"/>
              <a:cs typeface="Calibri" panose="020F0502020204030204" pitchFamily="34" charset="0"/>
            </a:endParaRPr>
          </a:p>
          <a:p>
            <a:pPr algn="just"/>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Ejemplo:</a:t>
            </a:r>
          </a:p>
          <a:p>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El conjunto formado por las letras del abecedario. </a:t>
            </a:r>
          </a:p>
          <a:p>
            <a:r>
              <a:rPr lang="es-ES" sz="1600" b="1" i="1" dirty="0">
                <a:latin typeface="Calibri" panose="020F0502020204030204" pitchFamily="34" charset="0"/>
                <a:cs typeface="Calibri" panose="020F0502020204030204" pitchFamily="34" charset="0"/>
              </a:rPr>
              <a:t>U</a:t>
            </a:r>
            <a:r>
              <a:rPr lang="es-ES" sz="1600" b="1" dirty="0">
                <a:latin typeface="Calibri" panose="020F0502020204030204" pitchFamily="34" charset="0"/>
                <a:cs typeface="Calibri" panose="020F0502020204030204" pitchFamily="34" charset="0"/>
              </a:rPr>
              <a:t> = { letras del abecedario } </a:t>
            </a:r>
            <a:endParaRPr lang="es-ES" sz="1600" dirty="0">
              <a:latin typeface="Calibri" panose="020F0502020204030204" pitchFamily="34" charset="0"/>
              <a:cs typeface="Calibri" panose="020F0502020204030204" pitchFamily="34" charset="0"/>
            </a:endParaRPr>
          </a:p>
          <a:p>
            <a:pPr algn="just"/>
            <a:endParaRPr lang="es-ES" sz="1600" dirty="0">
              <a:latin typeface="Calibri" panose="020F0502020204030204" pitchFamily="34" charset="0"/>
              <a:cs typeface="Calibri" panose="020F0502020204030204" pitchFamily="34" charset="0"/>
            </a:endParaRPr>
          </a:p>
        </p:txBody>
      </p:sp>
      <p:pic>
        <p:nvPicPr>
          <p:cNvPr id="4098" name="Picture 2" descr="http://4.bp.blogspot.com/-8iz3SLxvMzo/USakl1S08hI/AAAAAAAAAJI/yRmKzACbztc/s1600/mat5c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101" y="3003798"/>
            <a:ext cx="2246470" cy="1825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412596"/>
            <a:ext cx="6120680" cy="645900"/>
          </a:xfrm>
          <a:prstGeom prst="rect">
            <a:avLst/>
          </a:prstGeom>
        </p:spPr>
        <p:txBody>
          <a:bodyPr wrap="square" lIns="91425" tIns="91425" rIns="91425" bIns="91425" anchor="t" anchorCtr="0">
            <a:noAutofit/>
          </a:bodyPr>
          <a:lstStyle/>
          <a:p>
            <a:pPr lvl="0">
              <a:spcBef>
                <a:spcPts val="0"/>
              </a:spcBef>
              <a:buNone/>
            </a:pPr>
            <a:r>
              <a:rPr lang="es-419" b="1" dirty="0"/>
              <a:t>DEFINICIONES</a:t>
            </a:r>
          </a:p>
        </p:txBody>
      </p:sp>
      <p:sp>
        <p:nvSpPr>
          <p:cNvPr id="9" name="CuadroTexto 6">
            <a:extLst>
              <a:ext uri="{FF2B5EF4-FFF2-40B4-BE49-F238E27FC236}">
                <a16:creationId xmlns:a16="http://schemas.microsoft.com/office/drawing/2014/main" id="{FF399422-B11C-492F-B5EE-5C019FF5EC1F}"/>
              </a:ext>
            </a:extLst>
          </p:cNvPr>
          <p:cNvSpPr txBox="1"/>
          <p:nvPr/>
        </p:nvSpPr>
        <p:spPr>
          <a:xfrm>
            <a:off x="578827" y="1018932"/>
            <a:ext cx="6962753" cy="369332"/>
          </a:xfrm>
          <a:prstGeom prst="rect">
            <a:avLst/>
          </a:prstGeom>
          <a:noFill/>
        </p:spPr>
        <p:txBody>
          <a:bodyPr wrap="square" rtlCol="0">
            <a:spAutoFit/>
          </a:bodyPr>
          <a:lstStyle/>
          <a:p>
            <a:r>
              <a:rPr lang="es-CL" sz="1800" b="1" dirty="0">
                <a:latin typeface="Calibri" panose="020F0502020204030204" pitchFamily="34" charset="0"/>
                <a:cs typeface="Calibri" panose="020F0502020204030204" pitchFamily="34" charset="0"/>
              </a:rPr>
              <a:t>Clases de Conjuntos : </a:t>
            </a:r>
            <a:r>
              <a:rPr lang="es-ES" sz="1800" b="1" dirty="0">
                <a:latin typeface="Calibri" panose="020F0502020204030204" pitchFamily="34" charset="0"/>
                <a:cs typeface="Calibri" panose="020F0502020204030204" pitchFamily="34" charset="0"/>
              </a:rPr>
              <a:t>Conjunto vacío ( Ø )</a:t>
            </a:r>
            <a:endParaRPr lang="es-ES" sz="1800" dirty="0">
              <a:latin typeface="Calibri" panose="020F0502020204030204" pitchFamily="34" charset="0"/>
              <a:cs typeface="Calibri" panose="020F0502020204030204" pitchFamily="34" charset="0"/>
            </a:endParaRPr>
          </a:p>
        </p:txBody>
      </p:sp>
      <p:sp>
        <p:nvSpPr>
          <p:cNvPr id="7" name="CuadroTexto 2">
            <a:extLst>
              <a:ext uri="{FF2B5EF4-FFF2-40B4-BE49-F238E27FC236}">
                <a16:creationId xmlns:a16="http://schemas.microsoft.com/office/drawing/2014/main" id="{8C47A37E-73A4-4FEF-A853-AC533841E667}"/>
              </a:ext>
            </a:extLst>
          </p:cNvPr>
          <p:cNvSpPr txBox="1"/>
          <p:nvPr/>
        </p:nvSpPr>
        <p:spPr>
          <a:xfrm>
            <a:off x="578828" y="1427902"/>
            <a:ext cx="8097627" cy="3293209"/>
          </a:xfrm>
          <a:prstGeom prst="rect">
            <a:avLst/>
          </a:prstGeom>
          <a:noFill/>
        </p:spPr>
        <p:txBody>
          <a:bodyPr wrap="square" rtlCol="0">
            <a:spAutoFit/>
          </a:bodyPr>
          <a:lstStyle/>
          <a:p>
            <a:pPr algn="just"/>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El </a:t>
            </a:r>
            <a:r>
              <a:rPr lang="es-ES" sz="1600" b="1" i="1" dirty="0">
                <a:latin typeface="Calibri" panose="020F0502020204030204" pitchFamily="34" charset="0"/>
                <a:cs typeface="Calibri" panose="020F0502020204030204" pitchFamily="34" charset="0"/>
              </a:rPr>
              <a:t>conjunto vacío </a:t>
            </a:r>
            <a:r>
              <a:rPr lang="es-ES" sz="1600" dirty="0">
                <a:latin typeface="Calibri" panose="020F0502020204030204" pitchFamily="34" charset="0"/>
                <a:cs typeface="Calibri" panose="020F0502020204030204" pitchFamily="34" charset="0"/>
              </a:rPr>
              <a:t>es aquel que no tiene elemento alguno. Generalmente el conjunto vacío se representa mediante un paréntesis { } (corchete sin elemento), o por el símbolo Ø.</a:t>
            </a:r>
          </a:p>
          <a:p>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Ejemplos:</a:t>
            </a:r>
          </a:p>
          <a:p>
            <a:endParaRPr lang="es-ES" sz="1600" dirty="0">
              <a:latin typeface="Calibri" panose="020F0502020204030204" pitchFamily="34" charset="0"/>
              <a:cs typeface="Calibri" panose="020F0502020204030204" pitchFamily="34" charset="0"/>
            </a:endParaRPr>
          </a:p>
          <a:p>
            <a:r>
              <a:rPr lang="es-ES" sz="1600" b="1" i="1" dirty="0">
                <a:latin typeface="Calibri" panose="020F0502020204030204" pitchFamily="34" charset="0"/>
                <a:cs typeface="Calibri" panose="020F0502020204030204" pitchFamily="34" charset="0"/>
              </a:rPr>
              <a:t>A</a:t>
            </a:r>
            <a:r>
              <a:rPr lang="es-ES" sz="1600" b="1" dirty="0">
                <a:latin typeface="Calibri" panose="020F0502020204030204" pitchFamily="34" charset="0"/>
                <a:cs typeface="Calibri" panose="020F0502020204030204" pitchFamily="34" charset="0"/>
              </a:rPr>
              <a:t> = { } </a:t>
            </a:r>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El conjunto A no posee ningún elemento. </a:t>
            </a:r>
          </a:p>
          <a:p>
            <a:endParaRPr lang="es-ES" sz="1600" dirty="0">
              <a:latin typeface="Calibri" panose="020F0502020204030204" pitchFamily="34" charset="0"/>
              <a:cs typeface="Calibri" panose="020F0502020204030204" pitchFamily="34" charset="0"/>
            </a:endParaRPr>
          </a:p>
          <a:p>
            <a:r>
              <a:rPr lang="es-ES" sz="1600" b="1" i="1" dirty="0">
                <a:latin typeface="Calibri" panose="020F0502020204030204" pitchFamily="34" charset="0"/>
                <a:cs typeface="Calibri" panose="020F0502020204030204" pitchFamily="34" charset="0"/>
              </a:rPr>
              <a:t>B</a:t>
            </a:r>
            <a:r>
              <a:rPr lang="es-ES" sz="1600" b="1" dirty="0">
                <a:latin typeface="Calibri" panose="020F0502020204030204" pitchFamily="34" charset="0"/>
                <a:cs typeface="Calibri" panose="020F0502020204030204" pitchFamily="34" charset="0"/>
              </a:rPr>
              <a:t> = { números impares entre 5 y 7 }</a:t>
            </a:r>
            <a:endParaRPr lang="es-ES" sz="1600" dirty="0">
              <a:latin typeface="Calibri" panose="020F0502020204030204" pitchFamily="34" charset="0"/>
              <a:cs typeface="Calibri" panose="020F0502020204030204" pitchFamily="34" charset="0"/>
            </a:endParaRPr>
          </a:p>
          <a:p>
            <a:r>
              <a:rPr lang="es-ES" sz="1600" dirty="0">
                <a:latin typeface="Calibri" panose="020F0502020204030204" pitchFamily="34" charset="0"/>
                <a:cs typeface="Calibri" panose="020F0502020204030204" pitchFamily="34" charset="0"/>
              </a:rPr>
              <a:t>No existe ningún numero impar entre los números 5 y 7. </a:t>
            </a:r>
          </a:p>
          <a:p>
            <a:endParaRPr lang="es-ES" sz="1600" dirty="0"/>
          </a:p>
          <a:p>
            <a:pPr algn="just"/>
            <a:endParaRPr lang="es-ES" sz="1600" dirty="0">
              <a:latin typeface="Calibri" panose="020F0502020204030204" pitchFamily="34" charset="0"/>
              <a:cs typeface="Calibri" panose="020F0502020204030204" pitchFamily="34" charset="0"/>
            </a:endParaRPr>
          </a:p>
        </p:txBody>
      </p:sp>
      <p:pic>
        <p:nvPicPr>
          <p:cNvPr id="5122" name="Picture 2" descr="http://4.bp.blogspot.com/-VeWAWsaRJ18/USamUM8jtyI/AAAAAAAAAJg/ddEUIkrLuCc/s1600/mat5c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262" y="3020564"/>
            <a:ext cx="2170076" cy="176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92824"/>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7039</TotalTime>
  <Words>4271</Words>
  <Application>Microsoft Macintosh PowerPoint</Application>
  <PresentationFormat>Presentación en pantalla (16:9)</PresentationFormat>
  <Paragraphs>585</Paragraphs>
  <Slides>66</Slides>
  <Notes>64</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66</vt:i4>
      </vt:variant>
    </vt:vector>
  </HeadingPairs>
  <TitlesOfParts>
    <vt:vector size="74" baseType="lpstr">
      <vt:lpstr>Nunito</vt:lpstr>
      <vt:lpstr>Calibri</vt:lpstr>
      <vt:lpstr>Arial</vt:lpstr>
      <vt:lpstr>Wingdings</vt:lpstr>
      <vt:lpstr>Symbol</vt:lpstr>
      <vt:lpstr>Century Gothic</vt:lpstr>
      <vt:lpstr>Shift</vt:lpstr>
      <vt:lpstr>Ecuación</vt:lpstr>
      <vt:lpstr>TEORIA DE CONJUNTOS</vt:lpstr>
      <vt:lpstr>Objetivos</vt:lpstr>
      <vt:lpstr>Lo que veremos</vt:lpstr>
      <vt:lpstr>NOCIONES DE  CONJUNTOS</vt:lpstr>
      <vt:lpstr>NOCIONES DE  CONJUNTOS</vt:lpstr>
      <vt:lpstr>NOCIONES DE  CONJUNTOS</vt:lpstr>
      <vt:lpstr>NOCIONES DE  CONJUNTOS</vt:lpstr>
      <vt:lpstr>DEFINICIONES</vt:lpstr>
      <vt:lpstr>DEFINICIONES</vt:lpstr>
      <vt:lpstr>DEFINICIONES</vt:lpstr>
      <vt:lpstr>DEFINICIONES</vt:lpstr>
      <vt:lpstr>DEFINICIONES</vt:lpstr>
      <vt:lpstr>DEFINICIONES</vt:lpstr>
      <vt:lpstr>NOCIONES DE  CONJUNTOS</vt:lpstr>
      <vt:lpstr>NOCIONES DE  CONJUNTOS</vt:lpstr>
      <vt:lpstr>NOCIONES DE  CONJUNTOS</vt:lpstr>
      <vt:lpstr>NOCIONES DE  CONJUNTOS</vt:lpstr>
      <vt:lpstr>NOCIONES DE  CONJUNTOS</vt:lpstr>
      <vt:lpstr>OPERACIONES CON CONJUNTOS</vt:lpstr>
      <vt:lpstr>OPERACIONES CON CONJUNTOS</vt:lpstr>
      <vt:lpstr>OPERACIONES CON CONJUNTOS</vt:lpstr>
      <vt:lpstr>OPERACIONES CON CONJUNTOS</vt:lpstr>
      <vt:lpstr>OPERACIONES CON CONJUNTOS</vt:lpstr>
      <vt:lpstr>OPERACIONES CON CONJUNTOS</vt:lpstr>
      <vt:lpstr>OPERACIONES CON CONJUNTOS</vt:lpstr>
      <vt:lpstr>OPERACIONES CON CONJUNTOS</vt:lpstr>
      <vt:lpstr>OPERACIONES CON CONJUNTOS</vt:lpstr>
      <vt:lpstr>OPERACIONES CON CONJUNTOS</vt:lpstr>
      <vt:lpstr>OPERACIONES CON CONJUNTOS</vt:lpstr>
      <vt:lpstr>OPERACIONES CON CONJUNTOS</vt:lpstr>
      <vt:lpstr>OPERACIONES CON CONJUNTOS</vt:lpstr>
      <vt:lpstr>OPERACIONES CON CONJUNTOS</vt:lpstr>
      <vt:lpstr>OPERACIONES CON CONJUNTOS</vt:lpstr>
      <vt:lpstr>OPERACIONES CON CONJUNTOS</vt:lpstr>
      <vt:lpstr>PRODUCTO CARTESIANO O CRUZ </vt:lpstr>
      <vt:lpstr>PRODUCTO CARTESIANO O CRUZ </vt:lpstr>
      <vt:lpstr>PRODUCTO CARTESIANO O CRUZ </vt:lpstr>
      <vt:lpstr>PRODUCTO CARTESIANO O CRUZ </vt:lpstr>
      <vt:lpstr>TABLAS DE PERTENENCIA</vt:lpstr>
      <vt:lpstr>TABLAS DE PERTENENCIA</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LOGICA PROPOSICIONAL</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de módulos de software</dc:title>
  <dc:creator>David Villar-Sed</dc:creator>
  <cp:lastModifiedBy>Microsoft Office User</cp:lastModifiedBy>
  <cp:revision>125</cp:revision>
  <dcterms:modified xsi:type="dcterms:W3CDTF">2018-10-09T16:58:13Z</dcterms:modified>
</cp:coreProperties>
</file>