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60" r:id="rId3"/>
    <p:sldId id="257" r:id="rId4"/>
    <p:sldId id="258" r:id="rId5"/>
    <p:sldId id="261" r:id="rId6"/>
    <p:sldId id="259" r:id="rId7"/>
    <p:sldId id="262" r:id="rId8"/>
    <p:sldId id="263" r:id="rId9"/>
    <p:sldId id="264" r:id="rId10"/>
    <p:sldId id="265" r:id="rId11"/>
    <p:sldId id="266" r:id="rId12"/>
    <p:sldId id="267" r:id="rId1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9"/>
    <p:restoredTop sz="94674"/>
  </p:normalViewPr>
  <p:slideViewPr>
    <p:cSldViewPr snapToGrid="0" snapToObjects="1">
      <p:cViewPr varScale="1">
        <p:scale>
          <a:sx n="100" d="100"/>
          <a:sy n="100"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30673FC-4159-EC44-AA54-D136642502EB}" type="datetimeFigureOut">
              <a:rPr lang="es-CL" smtClean="0"/>
              <a:t>09-10-18</a:t>
            </a:fld>
            <a:endParaRPr lang="es-CL"/>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CL"/>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85034CE-BCC9-9945-8414-1405BF9D52E0}" type="slidenum">
              <a:rPr lang="es-CL" smtClean="0"/>
              <a:t>‹Nº›</a:t>
            </a:fld>
            <a:endParaRPr lang="es-CL"/>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111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830673FC-4159-EC44-AA54-D136642502EB}" type="datetimeFigureOut">
              <a:rPr lang="es-CL" smtClean="0"/>
              <a:t>09-10-18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85034CE-BCC9-9945-8414-1405BF9D52E0}" type="slidenum">
              <a:rPr lang="es-CL" smtClean="0"/>
              <a:t>‹Nº›</a:t>
            </a:fld>
            <a:endParaRPr lang="es-CL"/>
          </a:p>
        </p:txBody>
      </p:sp>
    </p:spTree>
    <p:extLst>
      <p:ext uri="{BB962C8B-B14F-4D97-AF65-F5344CB8AC3E}">
        <p14:creationId xmlns:p14="http://schemas.microsoft.com/office/powerpoint/2010/main" val="128822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830673FC-4159-EC44-AA54-D136642502EB}" type="datetimeFigureOut">
              <a:rPr lang="es-CL" smtClean="0"/>
              <a:t>09-10-18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85034CE-BCC9-9945-8414-1405BF9D52E0}" type="slidenum">
              <a:rPr lang="es-CL" smtClean="0"/>
              <a:t>‹Nº›</a:t>
            </a:fld>
            <a:endParaRPr lang="es-CL"/>
          </a:p>
        </p:txBody>
      </p:sp>
    </p:spTree>
    <p:extLst>
      <p:ext uri="{BB962C8B-B14F-4D97-AF65-F5344CB8AC3E}">
        <p14:creationId xmlns:p14="http://schemas.microsoft.com/office/powerpoint/2010/main" val="171795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830673FC-4159-EC44-AA54-D136642502EB}" type="datetimeFigureOut">
              <a:rPr lang="es-CL" smtClean="0"/>
              <a:t>09-10-18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85034CE-BCC9-9945-8414-1405BF9D52E0}" type="slidenum">
              <a:rPr lang="es-CL" smtClean="0"/>
              <a:t>‹Nº›</a:t>
            </a:fld>
            <a:endParaRPr lang="es-CL"/>
          </a:p>
        </p:txBody>
      </p:sp>
    </p:spTree>
    <p:extLst>
      <p:ext uri="{BB962C8B-B14F-4D97-AF65-F5344CB8AC3E}">
        <p14:creationId xmlns:p14="http://schemas.microsoft.com/office/powerpoint/2010/main" val="91590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30673FC-4159-EC44-AA54-D136642502EB}" type="datetimeFigureOut">
              <a:rPr lang="es-CL" smtClean="0"/>
              <a:t>09-10-18</a:t>
            </a:fld>
            <a:endParaRPr lang="es-CL"/>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CL"/>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85034CE-BCC9-9945-8414-1405BF9D52E0}" type="slidenum">
              <a:rPr lang="es-CL" smtClean="0"/>
              <a:t>‹Nº›</a:t>
            </a:fld>
            <a:endParaRPr lang="es-CL"/>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8533475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830673FC-4159-EC44-AA54-D136642502EB}" type="datetimeFigureOut">
              <a:rPr lang="es-CL" smtClean="0"/>
              <a:t>09-10-18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85034CE-BCC9-9945-8414-1405BF9D52E0}" type="slidenum">
              <a:rPr lang="es-CL" smtClean="0"/>
              <a:t>‹Nº›</a:t>
            </a:fld>
            <a:endParaRPr lang="es-CL"/>
          </a:p>
        </p:txBody>
      </p:sp>
    </p:spTree>
    <p:extLst>
      <p:ext uri="{BB962C8B-B14F-4D97-AF65-F5344CB8AC3E}">
        <p14:creationId xmlns:p14="http://schemas.microsoft.com/office/powerpoint/2010/main" val="270216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830673FC-4159-EC44-AA54-D136642502EB}" type="datetimeFigureOut">
              <a:rPr lang="es-CL" smtClean="0"/>
              <a:t>09-10-18</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885034CE-BCC9-9945-8414-1405BF9D52E0}" type="slidenum">
              <a:rPr lang="es-CL" smtClean="0"/>
              <a:t>‹Nº›</a:t>
            </a:fld>
            <a:endParaRPr lang="es-CL"/>
          </a:p>
        </p:txBody>
      </p:sp>
    </p:spTree>
    <p:extLst>
      <p:ext uri="{BB962C8B-B14F-4D97-AF65-F5344CB8AC3E}">
        <p14:creationId xmlns:p14="http://schemas.microsoft.com/office/powerpoint/2010/main" val="80570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30673FC-4159-EC44-AA54-D136642502EB}" type="datetimeFigureOut">
              <a:rPr lang="es-CL" smtClean="0"/>
              <a:t>09-10-18</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885034CE-BCC9-9945-8414-1405BF9D52E0}" type="slidenum">
              <a:rPr lang="es-CL" smtClean="0"/>
              <a:t>‹Nº›</a:t>
            </a:fld>
            <a:endParaRPr lang="es-CL"/>
          </a:p>
        </p:txBody>
      </p:sp>
    </p:spTree>
    <p:extLst>
      <p:ext uri="{BB962C8B-B14F-4D97-AF65-F5344CB8AC3E}">
        <p14:creationId xmlns:p14="http://schemas.microsoft.com/office/powerpoint/2010/main" val="54115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673FC-4159-EC44-AA54-D136642502EB}" type="datetimeFigureOut">
              <a:rPr lang="es-CL" smtClean="0"/>
              <a:t>09-10-18</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885034CE-BCC9-9945-8414-1405BF9D52E0}" type="slidenum">
              <a:rPr lang="es-CL" smtClean="0"/>
              <a:t>‹Nº›</a:t>
            </a:fld>
            <a:endParaRPr lang="es-CL"/>
          </a:p>
        </p:txBody>
      </p:sp>
    </p:spTree>
    <p:extLst>
      <p:ext uri="{BB962C8B-B14F-4D97-AF65-F5344CB8AC3E}">
        <p14:creationId xmlns:p14="http://schemas.microsoft.com/office/powerpoint/2010/main" val="3784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30673FC-4159-EC44-AA54-D136642502EB}" type="datetimeFigureOut">
              <a:rPr lang="es-CL" smtClean="0"/>
              <a:t>09-10-18</a:t>
            </a:fld>
            <a:endParaRPr lang="es-C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C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85034CE-BCC9-9945-8414-1405BF9D52E0}" type="slidenum">
              <a:rPr lang="es-CL" smtClean="0"/>
              <a:t>‹Nº›</a:t>
            </a:fld>
            <a:endParaRPr lang="es-C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5657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30673FC-4159-EC44-AA54-D136642502EB}" type="datetimeFigureOut">
              <a:rPr lang="es-CL" smtClean="0"/>
              <a:t>09-10-18</a:t>
            </a:fld>
            <a:endParaRPr lang="es-C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C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85034CE-BCC9-9945-8414-1405BF9D52E0}" type="slidenum">
              <a:rPr lang="es-CL" smtClean="0"/>
              <a:t>‹Nº›</a:t>
            </a:fld>
            <a:endParaRPr lang="es-C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862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30673FC-4159-EC44-AA54-D136642502EB}" type="datetimeFigureOut">
              <a:rPr lang="es-CL" smtClean="0"/>
              <a:t>09-10-18</a:t>
            </a:fld>
            <a:endParaRPr lang="es-CL"/>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CL"/>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85034CE-BCC9-9945-8414-1405BF9D52E0}" type="slidenum">
              <a:rPr lang="es-CL" smtClean="0"/>
              <a:t>‹Nº›</a:t>
            </a:fld>
            <a:endParaRPr lang="es-CL"/>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8868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es.wikipedia.org/wiki/Tabla_de_verda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E4836C-6584-9648-8684-60006966977F}"/>
              </a:ext>
            </a:extLst>
          </p:cNvPr>
          <p:cNvSpPr>
            <a:spLocks noGrp="1"/>
          </p:cNvSpPr>
          <p:nvPr>
            <p:ph type="ctrTitle"/>
          </p:nvPr>
        </p:nvSpPr>
        <p:spPr/>
        <p:txBody>
          <a:bodyPr/>
          <a:lstStyle/>
          <a:p>
            <a:r>
              <a:rPr lang="es-CL" dirty="0"/>
              <a:t>Logica Proposicional</a:t>
            </a:r>
          </a:p>
        </p:txBody>
      </p:sp>
      <p:sp>
        <p:nvSpPr>
          <p:cNvPr id="3" name="Subtítulo 2">
            <a:extLst>
              <a:ext uri="{FF2B5EF4-FFF2-40B4-BE49-F238E27FC236}">
                <a16:creationId xmlns:a16="http://schemas.microsoft.com/office/drawing/2014/main" id="{AAE60C19-B343-DC4F-B3E0-CD95C85E8A20}"/>
              </a:ext>
            </a:extLst>
          </p:cNvPr>
          <p:cNvSpPr>
            <a:spLocks noGrp="1"/>
          </p:cNvSpPr>
          <p:nvPr>
            <p:ph type="subTitle" idx="1"/>
          </p:nvPr>
        </p:nvSpPr>
        <p:spPr/>
        <p:txBody>
          <a:bodyPr/>
          <a:lstStyle/>
          <a:p>
            <a:r>
              <a:rPr lang="es-CL" dirty="0"/>
              <a:t>Matias Jara Figueroa</a:t>
            </a:r>
          </a:p>
        </p:txBody>
      </p:sp>
    </p:spTree>
    <p:extLst>
      <p:ext uri="{BB962C8B-B14F-4D97-AF65-F5344CB8AC3E}">
        <p14:creationId xmlns:p14="http://schemas.microsoft.com/office/powerpoint/2010/main" val="172263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5FE0AB-CEBB-A542-B189-B1C8D4DDB402}"/>
              </a:ext>
            </a:extLst>
          </p:cNvPr>
          <p:cNvSpPr>
            <a:spLocks noGrp="1"/>
          </p:cNvSpPr>
          <p:nvPr>
            <p:ph type="title"/>
          </p:nvPr>
        </p:nvSpPr>
        <p:spPr/>
        <p:txBody>
          <a:bodyPr/>
          <a:lstStyle/>
          <a:p>
            <a:r>
              <a:rPr lang="es-CL" dirty="0"/>
              <a:t>Tautología</a:t>
            </a:r>
          </a:p>
        </p:txBody>
      </p:sp>
      <p:sp>
        <p:nvSpPr>
          <p:cNvPr id="3" name="Marcador de contenido 2">
            <a:extLst>
              <a:ext uri="{FF2B5EF4-FFF2-40B4-BE49-F238E27FC236}">
                <a16:creationId xmlns:a16="http://schemas.microsoft.com/office/drawing/2014/main" id="{08D5D4A0-3121-CA41-BBE1-C08F5CE63835}"/>
              </a:ext>
            </a:extLst>
          </p:cNvPr>
          <p:cNvSpPr>
            <a:spLocks noGrp="1"/>
          </p:cNvSpPr>
          <p:nvPr>
            <p:ph idx="1"/>
          </p:nvPr>
        </p:nvSpPr>
        <p:spPr/>
        <p:txBody>
          <a:bodyPr/>
          <a:lstStyle/>
          <a:p>
            <a:r>
              <a:rPr lang="es-CL" dirty="0"/>
              <a:t>Es una expresión lógica  que resulta verdadera para cualquier interpretación; es decir, para cualquier asignación de valores de verdad.La construcción de una </a:t>
            </a:r>
            <a:r>
              <a:rPr lang="es-CL" dirty="0">
                <a:hlinkClick r:id="rId2" tooltip="Tabla de verdad"/>
              </a:rPr>
              <a:t>t</a:t>
            </a:r>
            <a:r>
              <a:rPr lang="es-CL" dirty="0"/>
              <a:t>abla de verdad es un método efectivo para determinar si una expresión cualquiera es una tautología o no.</a:t>
            </a:r>
          </a:p>
        </p:txBody>
      </p:sp>
      <p:pic>
        <p:nvPicPr>
          <p:cNvPr id="2050" name="Picture 2" descr="https://superinteresante7.files.wordpress.com/2011/10/tautologia1.png">
            <a:extLst>
              <a:ext uri="{FF2B5EF4-FFF2-40B4-BE49-F238E27FC236}">
                <a16:creationId xmlns:a16="http://schemas.microsoft.com/office/drawing/2014/main" id="{5935ED4A-817D-D840-895F-20D962C6C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4400" y="3363856"/>
            <a:ext cx="5407025" cy="349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26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75C9DD-CA5B-F448-8AF7-819D1913836C}"/>
              </a:ext>
            </a:extLst>
          </p:cNvPr>
          <p:cNvSpPr>
            <a:spLocks noGrp="1"/>
          </p:cNvSpPr>
          <p:nvPr>
            <p:ph type="title"/>
          </p:nvPr>
        </p:nvSpPr>
        <p:spPr/>
        <p:txBody>
          <a:bodyPr/>
          <a:lstStyle/>
          <a:p>
            <a:r>
              <a:rPr lang="es-CL" dirty="0"/>
              <a:t>Contradicción</a:t>
            </a:r>
          </a:p>
        </p:txBody>
      </p:sp>
      <p:sp>
        <p:nvSpPr>
          <p:cNvPr id="3" name="Marcador de contenido 2">
            <a:extLst>
              <a:ext uri="{FF2B5EF4-FFF2-40B4-BE49-F238E27FC236}">
                <a16:creationId xmlns:a16="http://schemas.microsoft.com/office/drawing/2014/main" id="{8493DD3D-7396-F646-905F-AB080FF2D6BA}"/>
              </a:ext>
            </a:extLst>
          </p:cNvPr>
          <p:cNvSpPr>
            <a:spLocks noGrp="1"/>
          </p:cNvSpPr>
          <p:nvPr>
            <p:ph idx="1"/>
          </p:nvPr>
        </p:nvSpPr>
        <p:spPr/>
        <p:txBody>
          <a:bodyPr/>
          <a:lstStyle/>
          <a:p>
            <a:r>
              <a:rPr lang="es-CL" dirty="0"/>
              <a:t>Una proposición es una contradicción, si es falsa para todos sus valores de verdad .</a:t>
            </a:r>
          </a:p>
        </p:txBody>
      </p:sp>
      <p:pic>
        <p:nvPicPr>
          <p:cNvPr id="3074" name="Picture 2" descr="https://superinteresante7.files.wordpress.com/2011/10/contradiccion.png">
            <a:extLst>
              <a:ext uri="{FF2B5EF4-FFF2-40B4-BE49-F238E27FC236}">
                <a16:creationId xmlns:a16="http://schemas.microsoft.com/office/drawing/2014/main" id="{34D9E748-1C9D-2142-A196-D000441B2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9288" y="2946400"/>
            <a:ext cx="58547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42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E94A0-3B22-024A-A693-033B157C0153}"/>
              </a:ext>
            </a:extLst>
          </p:cNvPr>
          <p:cNvSpPr>
            <a:spLocks noGrp="1"/>
          </p:cNvSpPr>
          <p:nvPr>
            <p:ph type="title"/>
          </p:nvPr>
        </p:nvSpPr>
        <p:spPr>
          <a:xfrm>
            <a:off x="1371600" y="685800"/>
            <a:ext cx="9601200" cy="825500"/>
          </a:xfrm>
        </p:spPr>
        <p:txBody>
          <a:bodyPr/>
          <a:lstStyle/>
          <a:p>
            <a:r>
              <a:rPr lang="es-CL" dirty="0"/>
              <a:t>Palabras clave</a:t>
            </a:r>
          </a:p>
        </p:txBody>
      </p:sp>
      <p:sp>
        <p:nvSpPr>
          <p:cNvPr id="3" name="Marcador de contenido 2">
            <a:extLst>
              <a:ext uri="{FF2B5EF4-FFF2-40B4-BE49-F238E27FC236}">
                <a16:creationId xmlns:a16="http://schemas.microsoft.com/office/drawing/2014/main" id="{ABE48385-E549-4141-B87A-94B90AA7F624}"/>
              </a:ext>
            </a:extLst>
          </p:cNvPr>
          <p:cNvSpPr>
            <a:spLocks noGrp="1"/>
          </p:cNvSpPr>
          <p:nvPr>
            <p:ph idx="1"/>
          </p:nvPr>
        </p:nvSpPr>
        <p:spPr>
          <a:xfrm>
            <a:off x="1371600" y="1511300"/>
            <a:ext cx="9601200" cy="5016500"/>
          </a:xfrm>
        </p:spPr>
        <p:txBody>
          <a:bodyPr>
            <a:normAutofit/>
          </a:bodyPr>
          <a:lstStyle/>
          <a:p>
            <a:pPr>
              <a:spcAft>
                <a:spcPts val="0"/>
              </a:spcAft>
              <a:buNone/>
              <a:defRPr/>
            </a:pPr>
            <a:r>
              <a:rPr lang="es-ES" b="1" dirty="0"/>
              <a:t>Proposiciones simples:   </a:t>
            </a:r>
            <a:r>
              <a:rPr lang="es-ES" dirty="0"/>
              <a:t>p, q, r, s, t, u, v, ….</a:t>
            </a:r>
          </a:p>
          <a:p>
            <a:pPr>
              <a:spcAft>
                <a:spcPts val="0"/>
              </a:spcAft>
              <a:buNone/>
              <a:defRPr/>
            </a:pPr>
            <a:endParaRPr lang="es-ES" dirty="0"/>
          </a:p>
          <a:p>
            <a:pPr>
              <a:spcAft>
                <a:spcPts val="0"/>
              </a:spcAft>
              <a:buNone/>
              <a:defRPr/>
            </a:pPr>
            <a:r>
              <a:rPr lang="es-ES" b="1" dirty="0"/>
              <a:t>Conectivas lógicas:  </a:t>
            </a:r>
          </a:p>
          <a:p>
            <a:pPr>
              <a:spcAft>
                <a:spcPts val="0"/>
              </a:spcAft>
              <a:buNone/>
              <a:defRPr/>
            </a:pPr>
            <a:endParaRPr lang="es-ES" dirty="0"/>
          </a:p>
          <a:p>
            <a:pPr>
              <a:spcAft>
                <a:spcPts val="0"/>
              </a:spcAft>
              <a:buNone/>
              <a:defRPr/>
            </a:pPr>
            <a:r>
              <a:rPr lang="es-ES" dirty="0">
                <a:solidFill>
                  <a:srgbClr val="FF0000"/>
                </a:solidFill>
              </a:rPr>
              <a:t>Conjunción</a:t>
            </a:r>
            <a:r>
              <a:rPr lang="es-ES" dirty="0"/>
              <a:t>: y, pero, aunque, sin embargo….     “•, </a:t>
            </a:r>
            <a:r>
              <a:rPr lang="es-CL" dirty="0"/>
              <a:t>∧ </a:t>
            </a:r>
            <a:r>
              <a:rPr lang="es-ES" dirty="0"/>
              <a:t>”</a:t>
            </a:r>
          </a:p>
          <a:p>
            <a:pPr>
              <a:spcAft>
                <a:spcPts val="0"/>
              </a:spcAft>
              <a:buNone/>
              <a:defRPr/>
            </a:pPr>
            <a:r>
              <a:rPr lang="es-ES" dirty="0">
                <a:solidFill>
                  <a:srgbClr val="00B050"/>
                </a:solidFill>
              </a:rPr>
              <a:t>Disyunción</a:t>
            </a:r>
            <a:r>
              <a:rPr lang="es-ES" dirty="0"/>
              <a:t>: o, o bien, a menos que, ….              “ </a:t>
            </a:r>
            <a:r>
              <a:rPr lang="es-ES" b="1" dirty="0"/>
              <a:t>v </a:t>
            </a:r>
            <a:r>
              <a:rPr lang="es-ES" dirty="0"/>
              <a:t>” </a:t>
            </a:r>
          </a:p>
          <a:p>
            <a:pPr>
              <a:spcAft>
                <a:spcPts val="0"/>
              </a:spcAft>
              <a:buNone/>
              <a:defRPr/>
            </a:pPr>
            <a:r>
              <a:rPr lang="es-ES" dirty="0">
                <a:solidFill>
                  <a:srgbClr val="0070C0"/>
                </a:solidFill>
              </a:rPr>
              <a:t>Negación</a:t>
            </a:r>
            <a:r>
              <a:rPr lang="es-ES" dirty="0"/>
              <a:t>: no, no es cierto que, es falso que…  “ </a:t>
            </a:r>
            <a:r>
              <a:rPr lang="es-ES" b="1" dirty="0"/>
              <a:t>− , ~ o ¬ </a:t>
            </a:r>
            <a:r>
              <a:rPr lang="es-ES" dirty="0"/>
              <a:t>”</a:t>
            </a:r>
          </a:p>
          <a:p>
            <a:pPr>
              <a:spcAft>
                <a:spcPts val="0"/>
              </a:spcAft>
              <a:buNone/>
              <a:defRPr/>
            </a:pPr>
            <a:r>
              <a:rPr lang="es-ES" dirty="0">
                <a:solidFill>
                  <a:srgbClr val="7030A0"/>
                </a:solidFill>
              </a:rPr>
              <a:t>Condicional: </a:t>
            </a:r>
            <a:r>
              <a:rPr lang="es-ES" dirty="0"/>
              <a:t>si…..entonces….., sólo si,…….        “ → ”</a:t>
            </a:r>
          </a:p>
          <a:p>
            <a:pPr>
              <a:spcAft>
                <a:spcPts val="0"/>
              </a:spcAft>
              <a:buNone/>
              <a:defRPr/>
            </a:pPr>
            <a:r>
              <a:rPr lang="es-ES" dirty="0" err="1">
                <a:solidFill>
                  <a:schemeClr val="accent1">
                    <a:lumMod val="50000"/>
                  </a:schemeClr>
                </a:solidFill>
              </a:rPr>
              <a:t>Bicondicional</a:t>
            </a:r>
            <a:r>
              <a:rPr lang="es-ES" dirty="0"/>
              <a:t>:  si y sólo si                                    “ ↔ ” </a:t>
            </a:r>
          </a:p>
          <a:p>
            <a:pPr>
              <a:spcAft>
                <a:spcPts val="0"/>
              </a:spcAft>
              <a:buNone/>
              <a:defRPr/>
            </a:pPr>
            <a:endParaRPr lang="es-ES" dirty="0"/>
          </a:p>
          <a:p>
            <a:pPr>
              <a:spcAft>
                <a:spcPts val="0"/>
              </a:spcAft>
              <a:buNone/>
              <a:defRPr/>
            </a:pPr>
            <a:r>
              <a:rPr lang="es-ES" b="1" dirty="0"/>
              <a:t>Signos de puntuación:   ( )  [ ]  </a:t>
            </a:r>
            <a:r>
              <a:rPr lang="es-ES" b="1"/>
              <a:t>{ }</a:t>
            </a:r>
            <a:endParaRPr lang="es-ES" b="1" dirty="0"/>
          </a:p>
        </p:txBody>
      </p:sp>
    </p:spTree>
    <p:extLst>
      <p:ext uri="{BB962C8B-B14F-4D97-AF65-F5344CB8AC3E}">
        <p14:creationId xmlns:p14="http://schemas.microsoft.com/office/powerpoint/2010/main" val="77391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D618AF-2824-284B-808A-D70E62FCEA3E}"/>
              </a:ext>
            </a:extLst>
          </p:cNvPr>
          <p:cNvSpPr>
            <a:spLocks noGrp="1"/>
          </p:cNvSpPr>
          <p:nvPr>
            <p:ph type="title"/>
          </p:nvPr>
        </p:nvSpPr>
        <p:spPr/>
        <p:txBody>
          <a:bodyPr/>
          <a:lstStyle/>
          <a:p>
            <a:r>
              <a:rPr lang="es-CL" b="1" dirty="0"/>
              <a:t>Concepto</a:t>
            </a:r>
            <a:r>
              <a:rPr lang="es-CL" dirty="0"/>
              <a:t> </a:t>
            </a:r>
            <a:r>
              <a:rPr lang="es-CL" b="1" dirty="0"/>
              <a:t>de</a:t>
            </a:r>
            <a:r>
              <a:rPr lang="es-CL" dirty="0"/>
              <a:t> </a:t>
            </a:r>
            <a:r>
              <a:rPr lang="es-CL" b="1" dirty="0"/>
              <a:t>proposición</a:t>
            </a:r>
          </a:p>
        </p:txBody>
      </p:sp>
      <p:sp>
        <p:nvSpPr>
          <p:cNvPr id="3" name="Marcador de contenido 2">
            <a:extLst>
              <a:ext uri="{FF2B5EF4-FFF2-40B4-BE49-F238E27FC236}">
                <a16:creationId xmlns:a16="http://schemas.microsoft.com/office/drawing/2014/main" id="{C811A824-6C81-8C43-BA0A-1F0170C38741}"/>
              </a:ext>
            </a:extLst>
          </p:cNvPr>
          <p:cNvSpPr>
            <a:spLocks noGrp="1"/>
          </p:cNvSpPr>
          <p:nvPr>
            <p:ph idx="1"/>
          </p:nvPr>
        </p:nvSpPr>
        <p:spPr>
          <a:xfrm>
            <a:off x="1371600" y="2286000"/>
            <a:ext cx="9601200" cy="4127500"/>
          </a:xfrm>
        </p:spPr>
        <p:txBody>
          <a:bodyPr>
            <a:normAutofit/>
          </a:bodyPr>
          <a:lstStyle/>
          <a:p>
            <a:r>
              <a:rPr lang="es-CL" dirty="0"/>
              <a:t>Es una oración aseverativa de la que tiene sentido decir que es verdadera o falsa. También podría definirse como una expresión lingüística susceptible de ser calificada de verdadera o falsa.</a:t>
            </a:r>
          </a:p>
          <a:p>
            <a:r>
              <a:rPr lang="es-CL" b="1" dirty="0"/>
              <a:t>EJEMPLOS</a:t>
            </a:r>
            <a:endParaRPr lang="es-CL" dirty="0"/>
          </a:p>
          <a:p>
            <a:r>
              <a:rPr lang="es-CL" dirty="0"/>
              <a:t>El sol es agradable en primavera.(CIERTO)</a:t>
            </a:r>
          </a:p>
          <a:p>
            <a:r>
              <a:rPr lang="es-CL" dirty="0"/>
              <a:t>36 + 63 = 99 (CIERTO)</a:t>
            </a:r>
          </a:p>
          <a:p>
            <a:r>
              <a:rPr lang="es-CL" dirty="0"/>
              <a:t>Dos es impar (FALSO)</a:t>
            </a:r>
          </a:p>
          <a:p>
            <a:r>
              <a:rPr lang="es-CL" dirty="0"/>
              <a:t>Un triangulo tiene tres lados (CIERTO)</a:t>
            </a:r>
          </a:p>
          <a:p>
            <a:r>
              <a:rPr lang="es-CL" dirty="0"/>
              <a:t>Todos los alumnos del ITM son menores </a:t>
            </a:r>
          </a:p>
          <a:p>
            <a:pPr marL="0" indent="0">
              <a:buNone/>
            </a:pPr>
            <a:r>
              <a:rPr lang="es-CL" dirty="0"/>
              <a:t>      de edad ( FALSO)</a:t>
            </a:r>
          </a:p>
          <a:p>
            <a:endParaRPr lang="es-CL" dirty="0"/>
          </a:p>
        </p:txBody>
      </p:sp>
      <p:sp>
        <p:nvSpPr>
          <p:cNvPr id="8" name="Marcador de contenido 2">
            <a:extLst>
              <a:ext uri="{FF2B5EF4-FFF2-40B4-BE49-F238E27FC236}">
                <a16:creationId xmlns:a16="http://schemas.microsoft.com/office/drawing/2014/main" id="{B2B32BE7-6378-F241-945F-BAE701FF4292}"/>
              </a:ext>
            </a:extLst>
          </p:cNvPr>
          <p:cNvSpPr txBox="1">
            <a:spLocks/>
          </p:cNvSpPr>
          <p:nvPr/>
        </p:nvSpPr>
        <p:spPr>
          <a:xfrm>
            <a:off x="6629400" y="3276600"/>
            <a:ext cx="54229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s-CL" dirty="0"/>
              <a:t>Los siguientes son ejemplos de expresiones</a:t>
            </a:r>
          </a:p>
          <a:p>
            <a:pPr marL="0" indent="0">
              <a:buNone/>
            </a:pPr>
            <a:r>
              <a:rPr lang="es-CL" dirty="0"/>
              <a:t>       las cuales </a:t>
            </a:r>
            <a:r>
              <a:rPr lang="es-CL" b="1" i="1" dirty="0"/>
              <a:t>no son proposiciones:</a:t>
            </a:r>
            <a:endParaRPr lang="es-CL" dirty="0"/>
          </a:p>
          <a:p>
            <a:r>
              <a:rPr lang="es-CL" dirty="0"/>
              <a:t>El hombre más fuerte del mundo</a:t>
            </a:r>
          </a:p>
          <a:p>
            <a:r>
              <a:rPr lang="es-CL" dirty="0"/>
              <a:t>El director del periódico</a:t>
            </a:r>
          </a:p>
          <a:p>
            <a:r>
              <a:rPr lang="es-CL" dirty="0"/>
              <a:t>13 + 7</a:t>
            </a:r>
          </a:p>
          <a:p>
            <a:r>
              <a:rPr lang="es-CL" dirty="0"/>
              <a:t>¡Tú te callas!</a:t>
            </a:r>
          </a:p>
          <a:p>
            <a:endParaRPr lang="es-CL" dirty="0"/>
          </a:p>
        </p:txBody>
      </p:sp>
    </p:spTree>
    <p:extLst>
      <p:ext uri="{BB962C8B-B14F-4D97-AF65-F5344CB8AC3E}">
        <p14:creationId xmlns:p14="http://schemas.microsoft.com/office/powerpoint/2010/main" val="22276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90CA3-1F7C-FB42-8753-3032F220CEAB}"/>
              </a:ext>
            </a:extLst>
          </p:cNvPr>
          <p:cNvSpPr>
            <a:spLocks noGrp="1"/>
          </p:cNvSpPr>
          <p:nvPr>
            <p:ph type="title"/>
          </p:nvPr>
        </p:nvSpPr>
        <p:spPr/>
        <p:txBody>
          <a:bodyPr/>
          <a:lstStyle/>
          <a:p>
            <a:r>
              <a:rPr lang="es-CL" b="1" dirty="0"/>
              <a:t>Disyunción lógica u ”OR” (V) </a:t>
            </a:r>
            <a:endParaRPr lang="es-CL" dirty="0"/>
          </a:p>
        </p:txBody>
      </p:sp>
      <p:sp>
        <p:nvSpPr>
          <p:cNvPr id="3" name="Marcador de contenido 2">
            <a:extLst>
              <a:ext uri="{FF2B5EF4-FFF2-40B4-BE49-F238E27FC236}">
                <a16:creationId xmlns:a16="http://schemas.microsoft.com/office/drawing/2014/main" id="{9C06ADF1-1C5B-194E-9D58-2CFB279DA356}"/>
              </a:ext>
            </a:extLst>
          </p:cNvPr>
          <p:cNvSpPr>
            <a:spLocks noGrp="1"/>
          </p:cNvSpPr>
          <p:nvPr>
            <p:ph idx="1"/>
          </p:nvPr>
        </p:nvSpPr>
        <p:spPr/>
        <p:txBody>
          <a:bodyPr/>
          <a:lstStyle/>
          <a:p>
            <a:r>
              <a:rPr lang="es-CL" dirty="0"/>
              <a:t>En matemáticas, una </a:t>
            </a:r>
            <a:r>
              <a:rPr lang="es-CL" b="1" dirty="0"/>
              <a:t>disyunción lógica,</a:t>
            </a:r>
            <a:r>
              <a:rPr lang="es-CL" dirty="0"/>
              <a:t> es un operador lógico que resulta verdadero si cualquiera de los operadores es verdadero. Es un enunciado con dos o más elementos optativos.</a:t>
            </a:r>
          </a:p>
          <a:p>
            <a:r>
              <a:rPr lang="es-CL" dirty="0"/>
              <a:t>Las disyunciones de las proposiciones simples p v q ( que se lee: ” p o q”) es falsa si ambas proposiciones son falsas. El operador lógico disyunción también se denomina OR y representa la suma lógica.</a:t>
            </a:r>
          </a:p>
          <a:p>
            <a:endParaRPr lang="es-CL" dirty="0"/>
          </a:p>
        </p:txBody>
      </p:sp>
      <p:pic>
        <p:nvPicPr>
          <p:cNvPr id="4" name="2 Imagen">
            <a:extLst>
              <a:ext uri="{FF2B5EF4-FFF2-40B4-BE49-F238E27FC236}">
                <a16:creationId xmlns:a16="http://schemas.microsoft.com/office/drawing/2014/main" id="{4198358B-6459-7749-B2F3-0A990FF8C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100" y="4240671"/>
            <a:ext cx="3408661" cy="2354729"/>
          </a:xfrm>
          <a:prstGeom prst="rect">
            <a:avLst/>
          </a:prstGeom>
        </p:spPr>
      </p:pic>
    </p:spTree>
    <p:extLst>
      <p:ext uri="{BB962C8B-B14F-4D97-AF65-F5344CB8AC3E}">
        <p14:creationId xmlns:p14="http://schemas.microsoft.com/office/powerpoint/2010/main" val="3107965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CF546-1A18-8D4A-803F-6B135B9CEB21}"/>
              </a:ext>
            </a:extLst>
          </p:cNvPr>
          <p:cNvSpPr>
            <a:spLocks noGrp="1"/>
          </p:cNvSpPr>
          <p:nvPr>
            <p:ph type="title"/>
          </p:nvPr>
        </p:nvSpPr>
        <p:spPr/>
        <p:txBody>
          <a:bodyPr/>
          <a:lstStyle/>
          <a:p>
            <a:r>
              <a:rPr lang="es-CL" b="1" dirty="0"/>
              <a:t>Conjunción lógica u “AND” (</a:t>
            </a:r>
            <a:r>
              <a:rPr lang="es-CL" dirty="0"/>
              <a:t>∧)</a:t>
            </a:r>
          </a:p>
        </p:txBody>
      </p:sp>
      <p:sp>
        <p:nvSpPr>
          <p:cNvPr id="3" name="Marcador de contenido 2">
            <a:extLst>
              <a:ext uri="{FF2B5EF4-FFF2-40B4-BE49-F238E27FC236}">
                <a16:creationId xmlns:a16="http://schemas.microsoft.com/office/drawing/2014/main" id="{BB759551-0CBF-CD47-A999-E5D5843F3E6B}"/>
              </a:ext>
            </a:extLst>
          </p:cNvPr>
          <p:cNvSpPr>
            <a:spLocks noGrp="1"/>
          </p:cNvSpPr>
          <p:nvPr>
            <p:ph idx="1"/>
          </p:nvPr>
        </p:nvSpPr>
        <p:spPr/>
        <p:txBody>
          <a:bodyPr/>
          <a:lstStyle/>
          <a:p>
            <a:r>
              <a:rPr lang="es-CL" dirty="0"/>
              <a:t>Una </a:t>
            </a:r>
            <a:r>
              <a:rPr lang="es-CL" b="1" dirty="0"/>
              <a:t>conjunción</a:t>
            </a:r>
            <a:r>
              <a:rPr lang="es-CL" dirty="0"/>
              <a:t> es un «enunciado con dos o más elementos simultáneos». La conjunción de dos proposiciones simples p^q ( que se lee: ” p  y q”) es verdadera si ambas proposiciones son verdaderas. La conjunción (^), es una conectiva lógica que se denomina el operador lógico AND y representa el producto lógico.</a:t>
            </a:r>
          </a:p>
        </p:txBody>
      </p:sp>
      <p:pic>
        <p:nvPicPr>
          <p:cNvPr id="4" name="2 Imagen">
            <a:extLst>
              <a:ext uri="{FF2B5EF4-FFF2-40B4-BE49-F238E27FC236}">
                <a16:creationId xmlns:a16="http://schemas.microsoft.com/office/drawing/2014/main" id="{0F9EFBFA-749A-DA41-A4DB-832BE9F9D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0" y="3701778"/>
            <a:ext cx="4224728" cy="2966544"/>
          </a:xfrm>
          <a:prstGeom prst="rect">
            <a:avLst/>
          </a:prstGeom>
        </p:spPr>
      </p:pic>
    </p:spTree>
    <p:extLst>
      <p:ext uri="{BB962C8B-B14F-4D97-AF65-F5344CB8AC3E}">
        <p14:creationId xmlns:p14="http://schemas.microsoft.com/office/powerpoint/2010/main" val="323575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C7EC5-390B-C84E-867D-A157C7E8A264}"/>
              </a:ext>
            </a:extLst>
          </p:cNvPr>
          <p:cNvSpPr>
            <a:spLocks noGrp="1"/>
          </p:cNvSpPr>
          <p:nvPr>
            <p:ph type="title"/>
          </p:nvPr>
        </p:nvSpPr>
        <p:spPr/>
        <p:txBody>
          <a:bodyPr/>
          <a:lstStyle/>
          <a:p>
            <a:r>
              <a:rPr lang="es-CL" b="1" dirty="0"/>
              <a:t>Negacion</a:t>
            </a:r>
          </a:p>
        </p:txBody>
      </p:sp>
      <p:sp>
        <p:nvSpPr>
          <p:cNvPr id="3" name="Marcador de contenido 2">
            <a:extLst>
              <a:ext uri="{FF2B5EF4-FFF2-40B4-BE49-F238E27FC236}">
                <a16:creationId xmlns:a16="http://schemas.microsoft.com/office/drawing/2014/main" id="{5FB571D9-2517-EB47-93DB-3780B4A4EE4E}"/>
              </a:ext>
            </a:extLst>
          </p:cNvPr>
          <p:cNvSpPr>
            <a:spLocks noGrp="1"/>
          </p:cNvSpPr>
          <p:nvPr>
            <p:ph idx="1"/>
          </p:nvPr>
        </p:nvSpPr>
        <p:spPr/>
        <p:txBody>
          <a:bodyPr/>
          <a:lstStyle/>
          <a:p>
            <a:r>
              <a:rPr lang="es-CL" dirty="0"/>
              <a:t>Para negar una proposicion simple se emplea el símbolo ˜ de tal forma que ˜p ( que se lee”no p”), y es tal , que si p es verdadera (1), ˜p será falsa (0), y viceversa. el operador negación (˜) también se denomina NOT por razones obvias.</a:t>
            </a:r>
          </a:p>
        </p:txBody>
      </p:sp>
      <p:pic>
        <p:nvPicPr>
          <p:cNvPr id="4" name="2 Imagen">
            <a:extLst>
              <a:ext uri="{FF2B5EF4-FFF2-40B4-BE49-F238E27FC236}">
                <a16:creationId xmlns:a16="http://schemas.microsoft.com/office/drawing/2014/main" id="{9E23E127-D11A-9348-8BA5-328E4ADB1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0950" y="3652215"/>
            <a:ext cx="3381850" cy="2215185"/>
          </a:xfrm>
          <a:prstGeom prst="rect">
            <a:avLst/>
          </a:prstGeom>
        </p:spPr>
      </p:pic>
    </p:spTree>
    <p:extLst>
      <p:ext uri="{BB962C8B-B14F-4D97-AF65-F5344CB8AC3E}">
        <p14:creationId xmlns:p14="http://schemas.microsoft.com/office/powerpoint/2010/main" val="1804241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65B2C7-9976-664F-8413-70B02ADB7085}"/>
              </a:ext>
            </a:extLst>
          </p:cNvPr>
          <p:cNvSpPr>
            <a:spLocks noGrp="1"/>
          </p:cNvSpPr>
          <p:nvPr>
            <p:ph type="title"/>
          </p:nvPr>
        </p:nvSpPr>
        <p:spPr/>
        <p:txBody>
          <a:bodyPr/>
          <a:lstStyle/>
          <a:p>
            <a:r>
              <a:rPr lang="es-CL" b="1" dirty="0"/>
              <a:t>Condicional</a:t>
            </a:r>
          </a:p>
        </p:txBody>
      </p:sp>
      <p:sp>
        <p:nvSpPr>
          <p:cNvPr id="3" name="Marcador de contenido 2">
            <a:extLst>
              <a:ext uri="{FF2B5EF4-FFF2-40B4-BE49-F238E27FC236}">
                <a16:creationId xmlns:a16="http://schemas.microsoft.com/office/drawing/2014/main" id="{96B4F818-BFC0-B545-80C8-88308CF6D342}"/>
              </a:ext>
            </a:extLst>
          </p:cNvPr>
          <p:cNvSpPr>
            <a:spLocks noGrp="1"/>
          </p:cNvSpPr>
          <p:nvPr>
            <p:ph idx="1"/>
          </p:nvPr>
        </p:nvSpPr>
        <p:spPr/>
        <p:txBody>
          <a:bodyPr/>
          <a:lstStyle/>
          <a:p>
            <a:r>
              <a:rPr lang="es-CL" dirty="0"/>
              <a:t>El </a:t>
            </a:r>
            <a:r>
              <a:rPr lang="es-CL" b="1" dirty="0"/>
              <a:t>condicional material</a:t>
            </a:r>
            <a:r>
              <a:rPr lang="es-CL" dirty="0"/>
              <a:t>, también conocido como </a:t>
            </a:r>
            <a:r>
              <a:rPr lang="es-CL" b="1" dirty="0"/>
              <a:t>implicación material</a:t>
            </a:r>
            <a:r>
              <a:rPr lang="es-CL" dirty="0"/>
              <a:t>, </a:t>
            </a:r>
            <a:r>
              <a:rPr lang="es-CL" b="1" dirty="0"/>
              <a:t>condicional funcional de verdad</a:t>
            </a:r>
            <a:r>
              <a:rPr lang="es-CL" dirty="0"/>
              <a:t> o simplemente </a:t>
            </a:r>
            <a:r>
              <a:rPr lang="es-CL" b="1" dirty="0"/>
              <a:t>condicional</a:t>
            </a:r>
            <a:r>
              <a:rPr lang="es-CL" dirty="0"/>
              <a:t>, es una constante lógica que conecta dos proposiciones. El condicional material intenta ser la versión formal del condicional en el lenguaje natural, el cual se expresa por medio de palabras como las siguientes:</a:t>
            </a:r>
          </a:p>
          <a:p>
            <a:endParaRPr lang="es-CL" dirty="0"/>
          </a:p>
          <a:p>
            <a:r>
              <a:rPr lang="es-CL" b="1" dirty="0"/>
              <a:t>Si</a:t>
            </a:r>
            <a:r>
              <a:rPr lang="es-CL" dirty="0"/>
              <a:t> llueve, </a:t>
            </a:r>
            <a:r>
              <a:rPr lang="es-CL" b="1" dirty="0"/>
              <a:t>entonces</a:t>
            </a:r>
            <a:r>
              <a:rPr lang="es-CL" dirty="0"/>
              <a:t> voy al cine.</a:t>
            </a:r>
          </a:p>
          <a:p>
            <a:r>
              <a:rPr lang="es-CL" dirty="0"/>
              <a:t>Voy al cine </a:t>
            </a:r>
            <a:r>
              <a:rPr lang="es-CL" b="1" dirty="0"/>
              <a:t>si</a:t>
            </a:r>
            <a:r>
              <a:rPr lang="es-CL" dirty="0"/>
              <a:t> llueve.</a:t>
            </a:r>
          </a:p>
          <a:p>
            <a:r>
              <a:rPr lang="es-CL" b="1" dirty="0"/>
              <a:t>Cuando</a:t>
            </a:r>
            <a:r>
              <a:rPr lang="es-CL" dirty="0"/>
              <a:t> llueve, voy al cine.</a:t>
            </a:r>
          </a:p>
          <a:p>
            <a:endParaRPr lang="es-CL" dirty="0"/>
          </a:p>
        </p:txBody>
      </p:sp>
      <p:pic>
        <p:nvPicPr>
          <p:cNvPr id="4" name="Picture 2">
            <a:extLst>
              <a:ext uri="{FF2B5EF4-FFF2-40B4-BE49-F238E27FC236}">
                <a16:creationId xmlns:a16="http://schemas.microsoft.com/office/drawing/2014/main" id="{49E1DD9E-E554-F84E-8291-3C00968EB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3659882"/>
            <a:ext cx="2209881" cy="2985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089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0D2D2-F69C-7740-AE4B-85D4FB0BDE4E}"/>
              </a:ext>
            </a:extLst>
          </p:cNvPr>
          <p:cNvSpPr>
            <a:spLocks noGrp="1"/>
          </p:cNvSpPr>
          <p:nvPr>
            <p:ph type="title"/>
          </p:nvPr>
        </p:nvSpPr>
        <p:spPr/>
        <p:txBody>
          <a:bodyPr/>
          <a:lstStyle/>
          <a:p>
            <a:r>
              <a:rPr lang="es-CL" b="1" dirty="0"/>
              <a:t>bicondicional</a:t>
            </a:r>
            <a:endParaRPr lang="es-CL" dirty="0"/>
          </a:p>
        </p:txBody>
      </p:sp>
      <p:sp>
        <p:nvSpPr>
          <p:cNvPr id="3" name="Marcador de contenido 2">
            <a:extLst>
              <a:ext uri="{FF2B5EF4-FFF2-40B4-BE49-F238E27FC236}">
                <a16:creationId xmlns:a16="http://schemas.microsoft.com/office/drawing/2014/main" id="{3823C8CD-82BF-2C4A-A6EC-136227E19004}"/>
              </a:ext>
            </a:extLst>
          </p:cNvPr>
          <p:cNvSpPr>
            <a:spLocks noGrp="1"/>
          </p:cNvSpPr>
          <p:nvPr>
            <p:ph idx="1"/>
          </p:nvPr>
        </p:nvSpPr>
        <p:spPr/>
        <p:txBody>
          <a:bodyPr/>
          <a:lstStyle/>
          <a:p>
            <a:r>
              <a:rPr lang="es-CL" dirty="0"/>
              <a:t>En matemáticas y lógica, un </a:t>
            </a:r>
            <a:r>
              <a:rPr lang="es-CL" b="1" dirty="0"/>
              <a:t>bicondicional</a:t>
            </a:r>
            <a:r>
              <a:rPr lang="es-CL" dirty="0"/>
              <a:t>, también llamado </a:t>
            </a:r>
            <a:r>
              <a:rPr lang="es-CL" b="1" dirty="0"/>
              <a:t>equivalencia</a:t>
            </a:r>
            <a:r>
              <a:rPr lang="es-CL" dirty="0"/>
              <a:t> o </a:t>
            </a:r>
            <a:r>
              <a:rPr lang="es-CL" b="1" dirty="0"/>
              <a:t>implicación doble</a:t>
            </a:r>
            <a:r>
              <a:rPr lang="es-CL" dirty="0"/>
              <a:t>, es una proposición de la forma “P si y solo si Q”, en la cual tanto P como Q son ambas ciertas o ambas falsas. También se dice que Q es una condición necesaria y suficiente para P.</a:t>
            </a:r>
          </a:p>
        </p:txBody>
      </p:sp>
      <p:pic>
        <p:nvPicPr>
          <p:cNvPr id="4" name="Picture 2">
            <a:extLst>
              <a:ext uri="{FF2B5EF4-FFF2-40B4-BE49-F238E27FC236}">
                <a16:creationId xmlns:a16="http://schemas.microsoft.com/office/drawing/2014/main" id="{9866D3F0-76A3-574B-81B7-84B676CC2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800" y="3537074"/>
            <a:ext cx="2286000" cy="3054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734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29FF9B-CDBC-E544-AAA8-60B9EE4792C5}"/>
              </a:ext>
            </a:extLst>
          </p:cNvPr>
          <p:cNvSpPr>
            <a:spLocks noGrp="1"/>
          </p:cNvSpPr>
          <p:nvPr>
            <p:ph type="title"/>
          </p:nvPr>
        </p:nvSpPr>
        <p:spPr/>
        <p:txBody>
          <a:bodyPr/>
          <a:lstStyle/>
          <a:p>
            <a:r>
              <a:rPr lang="es-ES" b="1" dirty="0">
                <a:latin typeface="Calibri" panose="020F0502020204030204" pitchFamily="34" charset="0"/>
                <a:cs typeface="Calibri" panose="020F0502020204030204" pitchFamily="34" charset="0"/>
              </a:rPr>
              <a:t>Resultados de las Tablas de Verdad</a:t>
            </a:r>
            <a:endParaRPr lang="es-CL" dirty="0"/>
          </a:p>
        </p:txBody>
      </p:sp>
      <p:sp>
        <p:nvSpPr>
          <p:cNvPr id="3" name="Marcador de contenido 2">
            <a:extLst>
              <a:ext uri="{FF2B5EF4-FFF2-40B4-BE49-F238E27FC236}">
                <a16:creationId xmlns:a16="http://schemas.microsoft.com/office/drawing/2014/main" id="{FD42B681-2009-E445-8871-701563F8064F}"/>
              </a:ext>
            </a:extLst>
          </p:cNvPr>
          <p:cNvSpPr>
            <a:spLocks noGrp="1"/>
          </p:cNvSpPr>
          <p:nvPr>
            <p:ph idx="1"/>
          </p:nvPr>
        </p:nvSpPr>
        <p:spPr/>
        <p:txBody>
          <a:bodyPr/>
          <a:lstStyle/>
          <a:p>
            <a:r>
              <a:rPr lang="es-ES" dirty="0">
                <a:latin typeface="Calibri" panose="020F0502020204030204" pitchFamily="34" charset="0"/>
                <a:cs typeface="Calibri" panose="020F0502020204030204" pitchFamily="34" charset="0"/>
              </a:rPr>
              <a:t>Las tablas nos manifiestan los posibles valores de verdad de cualquier proposición, así como el análisis de la misma en función de las proposiciones que la integran, encontrándonos con los siguientes casos:</a:t>
            </a:r>
          </a:p>
          <a:p>
            <a:endParaRPr lang="es-ES" dirty="0">
              <a:latin typeface="Calibri" panose="020F0502020204030204" pitchFamily="34" charset="0"/>
              <a:cs typeface="Calibri" panose="020F0502020204030204" pitchFamily="34" charset="0"/>
            </a:endParaRPr>
          </a:p>
          <a:p>
            <a:r>
              <a:rPr lang="es-CL" dirty="0"/>
              <a:t>tautologia </a:t>
            </a:r>
          </a:p>
          <a:p>
            <a:r>
              <a:rPr lang="es-CL" dirty="0"/>
              <a:t>contradiccion </a:t>
            </a:r>
          </a:p>
          <a:p>
            <a:r>
              <a:rPr lang="es-CL" dirty="0"/>
              <a:t>contingencia</a:t>
            </a:r>
          </a:p>
        </p:txBody>
      </p:sp>
    </p:spTree>
    <p:extLst>
      <p:ext uri="{BB962C8B-B14F-4D97-AF65-F5344CB8AC3E}">
        <p14:creationId xmlns:p14="http://schemas.microsoft.com/office/powerpoint/2010/main" val="82965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1127B-E804-1B42-8926-B0FE17E595E2}"/>
              </a:ext>
            </a:extLst>
          </p:cNvPr>
          <p:cNvSpPr>
            <a:spLocks noGrp="1"/>
          </p:cNvSpPr>
          <p:nvPr>
            <p:ph type="title"/>
          </p:nvPr>
        </p:nvSpPr>
        <p:spPr/>
        <p:txBody>
          <a:bodyPr/>
          <a:lstStyle/>
          <a:p>
            <a:r>
              <a:rPr lang="es-CL" dirty="0"/>
              <a:t>Contingencia</a:t>
            </a:r>
          </a:p>
        </p:txBody>
      </p:sp>
      <p:sp>
        <p:nvSpPr>
          <p:cNvPr id="3" name="Marcador de contenido 2">
            <a:extLst>
              <a:ext uri="{FF2B5EF4-FFF2-40B4-BE49-F238E27FC236}">
                <a16:creationId xmlns:a16="http://schemas.microsoft.com/office/drawing/2014/main" id="{6C5BC901-B01C-3744-AA0B-708A0CE18732}"/>
              </a:ext>
            </a:extLst>
          </p:cNvPr>
          <p:cNvSpPr>
            <a:spLocks noGrp="1"/>
          </p:cNvSpPr>
          <p:nvPr>
            <p:ph idx="1"/>
          </p:nvPr>
        </p:nvSpPr>
        <p:spPr/>
        <p:txBody>
          <a:bodyPr/>
          <a:lstStyle/>
          <a:p>
            <a:r>
              <a:rPr lang="es-CL" dirty="0"/>
              <a:t>Una proposición es una contingencia si no es ni verdadera ni  falsa independientemente de los valores de verdad de las proposiciones simples que la componen.</a:t>
            </a:r>
          </a:p>
        </p:txBody>
      </p:sp>
      <p:pic>
        <p:nvPicPr>
          <p:cNvPr id="1026" name="Picture 2" descr="https://superinteresante7.files.wordpress.com/2011/10/contingencia.png">
            <a:extLst>
              <a:ext uri="{FF2B5EF4-FFF2-40B4-BE49-F238E27FC236}">
                <a16:creationId xmlns:a16="http://schemas.microsoft.com/office/drawing/2014/main" id="{6B832EF7-05AF-8A42-B476-E13BDFC11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360" y="3200400"/>
            <a:ext cx="531054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78708"/>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docProps/app.xml><?xml version="1.0" encoding="utf-8"?>
<Properties xmlns="http://schemas.openxmlformats.org/officeDocument/2006/extended-properties" xmlns:vt="http://schemas.openxmlformats.org/officeDocument/2006/docPropsVTypes">
  <Template>{048C8DB5-5065-7649-9E67-6A1EB72EBFB3}tf10001072</Template>
  <TotalTime>1561</TotalTime>
  <Words>274</Words>
  <Application>Microsoft Macintosh PowerPoint</Application>
  <PresentationFormat>Panorámica</PresentationFormat>
  <Paragraphs>56</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Calibri</vt:lpstr>
      <vt:lpstr>Franklin Gothic Book</vt:lpstr>
      <vt:lpstr>Recorte</vt:lpstr>
      <vt:lpstr>Logica Proposicional</vt:lpstr>
      <vt:lpstr>Concepto de proposición</vt:lpstr>
      <vt:lpstr>Disyunción lógica u ”OR” (V) </vt:lpstr>
      <vt:lpstr>Conjunción lógica u “AND” (∧)</vt:lpstr>
      <vt:lpstr>Negacion</vt:lpstr>
      <vt:lpstr>Condicional</vt:lpstr>
      <vt:lpstr>bicondicional</vt:lpstr>
      <vt:lpstr>Resultados de las Tablas de Verdad</vt:lpstr>
      <vt:lpstr>Contingencia</vt:lpstr>
      <vt:lpstr>Tautología</vt:lpstr>
      <vt:lpstr>Contradicción</vt:lpstr>
      <vt:lpstr>Palabras clave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 Proposicional</dc:title>
  <dc:creator>Microsoft Office User</dc:creator>
  <cp:lastModifiedBy>Microsoft Office User</cp:lastModifiedBy>
  <cp:revision>14</cp:revision>
  <dcterms:created xsi:type="dcterms:W3CDTF">2018-10-08T03:39:00Z</dcterms:created>
  <dcterms:modified xsi:type="dcterms:W3CDTF">2018-10-09T21:20:09Z</dcterms:modified>
</cp:coreProperties>
</file>