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300"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97" r:id="rId29"/>
    <p:sldId id="282" r:id="rId30"/>
    <p:sldId id="299" r:id="rId31"/>
    <p:sldId id="283" r:id="rId32"/>
    <p:sldId id="298"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Century Gothic" panose="020B0502020202020204" pitchFamily="34" charset="0"/>
      <p:regular r:id="rId52"/>
      <p:bold r:id="rId53"/>
      <p:italic r:id="rId54"/>
      <p:boldItalic r:id="rId55"/>
    </p:embeddedFont>
    <p:embeddedFont>
      <p:font typeface="Nunito" pitchFamily="2" charset="77"/>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892636-1EC3-4C97-9B56-6073FA667F38}">
  <a:tblStyle styleId="{44892636-1EC3-4C97-9B56-6073FA667F38}"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9" autoAdjust="0"/>
    <p:restoredTop sz="95361" autoAdjust="0"/>
  </p:normalViewPr>
  <p:slideViewPr>
    <p:cSldViewPr>
      <p:cViewPr varScale="1">
        <p:scale>
          <a:sx n="127" d="100"/>
          <a:sy n="127" d="100"/>
        </p:scale>
        <p:origin x="488"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151093391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6"/>
        </a:solidFill>
        <a:effectLst/>
      </p:bgPr>
    </p:bg>
    <p:spTree>
      <p:nvGrpSpPr>
        <p:cNvPr id="1"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6" name="Shape 16"/>
            <p:cNvSpPr/>
            <p:nvPr/>
          </p:nvSpPr>
          <p:spPr>
            <a:xfrm>
              <a:off x="509632"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17" name="Shape 17"/>
            <p:cNvSpPr/>
            <p:nvPr/>
          </p:nvSpPr>
          <p:spPr>
            <a:xfrm>
              <a:off x="255200" y="592"/>
              <a:ext cx="1741500" cy="10443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a:off x="1159826"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21" name="Shape 21"/>
            <p:cNvSpPr/>
            <p:nvPr/>
          </p:nvSpPr>
          <p:spPr>
            <a:xfrm>
              <a:off x="905395" y="592"/>
              <a:ext cx="1741500" cy="1044300"/>
            </a:xfrm>
            <a:prstGeom prst="parallelogram">
              <a:avLst>
                <a:gd name="adj" fmla="val 153193"/>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4" name="Shape 24"/>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25" name="Shape 25"/>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8" name="Shape 28"/>
            <p:cNvSpPr/>
            <p:nvPr/>
          </p:nvSpPr>
          <p:spPr>
            <a:xfrm>
              <a:off x="7279439"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29" name="Shape 29"/>
            <p:cNvSpPr/>
            <p:nvPr/>
          </p:nvSpPr>
          <p:spPr>
            <a:xfrm>
              <a:off x="6917201" y="0"/>
              <a:ext cx="1503300" cy="863400"/>
            </a:xfrm>
            <a:prstGeom prst="parallelogram">
              <a:avLst>
                <a:gd name="adj" fmla="val 158024"/>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2" name="Shape 32"/>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33" name="Shape 33"/>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34" name="Shape 34"/>
          <p:cNvSpPr txBox="1">
            <a:spLocks noGrp="1"/>
          </p:cNvSpPr>
          <p:nvPr>
            <p:ph type="ctrTitle"/>
          </p:nvPr>
        </p:nvSpPr>
        <p:spPr>
          <a:xfrm>
            <a:off x="1858703" y="1822833"/>
            <a:ext cx="5361300" cy="1448100"/>
          </a:xfrm>
          <a:prstGeom prst="rect">
            <a:avLst/>
          </a:prstGeom>
        </p:spPr>
        <p:txBody>
          <a:bodyPr wrap="square" lIns="91425" tIns="91425" rIns="91425" bIns="91425" anchor="ctr" anchorCtr="0"/>
          <a:lstStyle>
            <a:lvl1pPr lvl="0" algn="ctr">
              <a:spcBef>
                <a:spcPts val="0"/>
              </a:spcBef>
              <a:buSzPts val="3800"/>
              <a:buNone/>
              <a:defRPr sz="3800"/>
            </a:lvl1pPr>
            <a:lvl2pPr lvl="1" algn="ctr">
              <a:spcBef>
                <a:spcPts val="0"/>
              </a:spcBef>
              <a:buSzPts val="3800"/>
              <a:buNone/>
              <a:defRPr sz="3800"/>
            </a:lvl2pPr>
            <a:lvl3pPr lvl="2" algn="ctr">
              <a:spcBef>
                <a:spcPts val="0"/>
              </a:spcBef>
              <a:buSzPts val="3800"/>
              <a:buNone/>
              <a:defRPr sz="3800"/>
            </a:lvl3pPr>
            <a:lvl4pPr lvl="3" algn="ctr">
              <a:spcBef>
                <a:spcPts val="0"/>
              </a:spcBef>
              <a:buSzPts val="3800"/>
              <a:buNone/>
              <a:defRPr sz="3800"/>
            </a:lvl4pPr>
            <a:lvl5pPr lvl="4" algn="ctr">
              <a:spcBef>
                <a:spcPts val="0"/>
              </a:spcBef>
              <a:buSzPts val="3800"/>
              <a:buNone/>
              <a:defRPr sz="3800"/>
            </a:lvl5pPr>
            <a:lvl6pPr lvl="5" algn="ctr">
              <a:spcBef>
                <a:spcPts val="0"/>
              </a:spcBef>
              <a:buSzPts val="3800"/>
              <a:buNone/>
              <a:defRPr sz="3800"/>
            </a:lvl6pPr>
            <a:lvl7pPr lvl="6" algn="ctr">
              <a:spcBef>
                <a:spcPts val="0"/>
              </a:spcBef>
              <a:buSzPts val="3800"/>
              <a:buNone/>
              <a:defRPr sz="3800"/>
            </a:lvl7pPr>
            <a:lvl8pPr lvl="7" algn="ctr">
              <a:spcBef>
                <a:spcPts val="0"/>
              </a:spcBef>
              <a:buSzPts val="3800"/>
              <a:buNone/>
              <a:defRPr sz="3800"/>
            </a:lvl8pPr>
            <a:lvl9pPr lvl="8" algn="ctr">
              <a:spcBef>
                <a:spcPts val="0"/>
              </a:spcBef>
              <a:buSzPts val="3800"/>
              <a:buNone/>
              <a:defRPr sz="3800"/>
            </a:lvl9pPr>
          </a:lstStyle>
          <a:p>
            <a:endParaRPr/>
          </a:p>
        </p:txBody>
      </p:sp>
      <p:sp>
        <p:nvSpPr>
          <p:cNvPr id="35" name="Shape 35"/>
          <p:cNvSpPr txBox="1">
            <a:spLocks noGrp="1"/>
          </p:cNvSpPr>
          <p:nvPr>
            <p:ph type="subTitle" idx="1"/>
          </p:nvPr>
        </p:nvSpPr>
        <p:spPr>
          <a:xfrm>
            <a:off x="1858700" y="3413158"/>
            <a:ext cx="5361300" cy="5226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Shape 3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accent3"/>
        </a:solidFill>
        <a:effectLst/>
      </p:bgPr>
    </p:bg>
    <p:spTree>
      <p:nvGrpSpPr>
        <p:cNvPr id="1"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3" name="Shape 113"/>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14" name="Shape 114"/>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7" name="Shape 117"/>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18" name="Shape 118"/>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119" name="Shape 119"/>
          <p:cNvSpPr txBox="1">
            <a:spLocks noGrp="1"/>
          </p:cNvSpPr>
          <p:nvPr>
            <p:ph type="title"/>
          </p:nvPr>
        </p:nvSpPr>
        <p:spPr>
          <a:xfrm>
            <a:off x="1385850" y="1383850"/>
            <a:ext cx="6372300" cy="1379700"/>
          </a:xfrm>
          <a:prstGeom prst="rect">
            <a:avLst/>
          </a:prstGeom>
        </p:spPr>
        <p:txBody>
          <a:bodyPr wrap="square" lIns="91425" tIns="91425" rIns="91425" bIns="91425" anchor="ctr" anchorCtr="0"/>
          <a:lstStyle>
            <a:lvl1pPr lvl="0" algn="ctr">
              <a:spcBef>
                <a:spcPts val="0"/>
              </a:spcBef>
              <a:buClr>
                <a:schemeClr val="dk2"/>
              </a:buClr>
              <a:buSzPts val="8600"/>
              <a:buNone/>
              <a:defRPr sz="8600">
                <a:solidFill>
                  <a:schemeClr val="dk2"/>
                </a:solidFill>
              </a:defRPr>
            </a:lvl1pPr>
            <a:lvl2pPr lvl="1" algn="ctr">
              <a:spcBef>
                <a:spcPts val="0"/>
              </a:spcBef>
              <a:buClr>
                <a:schemeClr val="dk2"/>
              </a:buClr>
              <a:buSzPts val="8600"/>
              <a:buNone/>
              <a:defRPr sz="8600">
                <a:solidFill>
                  <a:schemeClr val="dk2"/>
                </a:solidFill>
              </a:defRPr>
            </a:lvl2pPr>
            <a:lvl3pPr lvl="2" algn="ctr">
              <a:spcBef>
                <a:spcPts val="0"/>
              </a:spcBef>
              <a:buClr>
                <a:schemeClr val="dk2"/>
              </a:buClr>
              <a:buSzPts val="8600"/>
              <a:buNone/>
              <a:defRPr sz="8600">
                <a:solidFill>
                  <a:schemeClr val="dk2"/>
                </a:solidFill>
              </a:defRPr>
            </a:lvl3pPr>
            <a:lvl4pPr lvl="3" algn="ctr">
              <a:spcBef>
                <a:spcPts val="0"/>
              </a:spcBef>
              <a:buClr>
                <a:schemeClr val="dk2"/>
              </a:buClr>
              <a:buSzPts val="8600"/>
              <a:buNone/>
              <a:defRPr sz="8600">
                <a:solidFill>
                  <a:schemeClr val="dk2"/>
                </a:solidFill>
              </a:defRPr>
            </a:lvl4pPr>
            <a:lvl5pPr lvl="4" algn="ctr">
              <a:spcBef>
                <a:spcPts val="0"/>
              </a:spcBef>
              <a:buClr>
                <a:schemeClr val="dk2"/>
              </a:buClr>
              <a:buSzPts val="8600"/>
              <a:buNone/>
              <a:defRPr sz="8600">
                <a:solidFill>
                  <a:schemeClr val="dk2"/>
                </a:solidFill>
              </a:defRPr>
            </a:lvl5pPr>
            <a:lvl6pPr lvl="5" algn="ctr">
              <a:spcBef>
                <a:spcPts val="0"/>
              </a:spcBef>
              <a:buClr>
                <a:schemeClr val="dk2"/>
              </a:buClr>
              <a:buSzPts val="8600"/>
              <a:buNone/>
              <a:defRPr sz="8600">
                <a:solidFill>
                  <a:schemeClr val="dk2"/>
                </a:solidFill>
              </a:defRPr>
            </a:lvl6pPr>
            <a:lvl7pPr lvl="6" algn="ctr">
              <a:spcBef>
                <a:spcPts val="0"/>
              </a:spcBef>
              <a:buClr>
                <a:schemeClr val="dk2"/>
              </a:buClr>
              <a:buSzPts val="8600"/>
              <a:buNone/>
              <a:defRPr sz="8600">
                <a:solidFill>
                  <a:schemeClr val="dk2"/>
                </a:solidFill>
              </a:defRPr>
            </a:lvl7pPr>
            <a:lvl8pPr lvl="7" algn="ctr">
              <a:spcBef>
                <a:spcPts val="0"/>
              </a:spcBef>
              <a:buClr>
                <a:schemeClr val="dk2"/>
              </a:buClr>
              <a:buSzPts val="8600"/>
              <a:buNone/>
              <a:defRPr sz="8600">
                <a:solidFill>
                  <a:schemeClr val="dk2"/>
                </a:solidFill>
              </a:defRPr>
            </a:lvl8pPr>
            <a:lvl9pPr lvl="8" algn="ctr">
              <a:spcBef>
                <a:spcPts val="0"/>
              </a:spcBef>
              <a:buClr>
                <a:schemeClr val="dk2"/>
              </a:buClr>
              <a:buSzPts val="8600"/>
              <a:buNone/>
              <a:defRPr sz="8600">
                <a:solidFill>
                  <a:schemeClr val="dk2"/>
                </a:solidFill>
              </a:defRPr>
            </a:lvl9pPr>
          </a:lstStyle>
          <a:p>
            <a:endParaRPr/>
          </a:p>
        </p:txBody>
      </p:sp>
      <p:sp>
        <p:nvSpPr>
          <p:cNvPr id="120" name="Shape 120"/>
          <p:cNvSpPr txBox="1">
            <a:spLocks noGrp="1"/>
          </p:cNvSpPr>
          <p:nvPr>
            <p:ph type="body" idx="1"/>
          </p:nvPr>
        </p:nvSpPr>
        <p:spPr>
          <a:xfrm>
            <a:off x="1385850" y="2863850"/>
            <a:ext cx="6372300" cy="641100"/>
          </a:xfrm>
          <a:prstGeom prst="rect">
            <a:avLst/>
          </a:prstGeom>
        </p:spPr>
        <p:txBody>
          <a:bodyPr wrap="square" lIns="91425" tIns="91425" rIns="91425" bIns="91425" anchor="t" anchorCtr="0"/>
          <a:lstStyle>
            <a:lvl1pPr lvl="0" algn="ctr">
              <a:spcBef>
                <a:spcPts val="0"/>
              </a:spcBef>
              <a:buSzPts val="1300"/>
              <a:buChar char="●"/>
              <a:defRPr/>
            </a:lvl1pPr>
            <a:lvl2pPr lvl="1" algn="ctr">
              <a:spcBef>
                <a:spcPts val="0"/>
              </a:spcBef>
              <a:buSzPts val="1100"/>
              <a:buChar char="○"/>
              <a:defRPr/>
            </a:lvl2pPr>
            <a:lvl3pPr lvl="2" algn="ctr">
              <a:spcBef>
                <a:spcPts val="0"/>
              </a:spcBef>
              <a:buSzPts val="1100"/>
              <a:buChar char="■"/>
              <a:defRPr/>
            </a:lvl3pPr>
            <a:lvl4pPr lvl="3" algn="ctr">
              <a:spcBef>
                <a:spcPts val="0"/>
              </a:spcBef>
              <a:buSzPts val="1100"/>
              <a:buChar char="●"/>
              <a:defRPr/>
            </a:lvl4pPr>
            <a:lvl5pPr lvl="4" algn="ctr">
              <a:spcBef>
                <a:spcPts val="0"/>
              </a:spcBef>
              <a:buSzPts val="1100"/>
              <a:buChar char="○"/>
              <a:defRPr/>
            </a:lvl5pPr>
            <a:lvl6pPr lvl="5" algn="ctr">
              <a:spcBef>
                <a:spcPts val="0"/>
              </a:spcBef>
              <a:buSzPts val="1100"/>
              <a:buChar char="■"/>
              <a:defRPr/>
            </a:lvl6pPr>
            <a:lvl7pPr lvl="6" algn="ctr">
              <a:spcBef>
                <a:spcPts val="0"/>
              </a:spcBef>
              <a:buSzPts val="1100"/>
              <a:buChar char="●"/>
              <a:defRPr/>
            </a:lvl7pPr>
            <a:lvl8pPr lvl="7" algn="ctr">
              <a:spcBef>
                <a:spcPts val="0"/>
              </a:spcBef>
              <a:buSzPts val="1100"/>
              <a:buChar char="○"/>
              <a:defRPr/>
            </a:lvl8pPr>
            <a:lvl9pPr lvl="8" algn="ctr">
              <a:spcBef>
                <a:spcPts val="0"/>
              </a:spcBef>
              <a:buSzPts val="1100"/>
              <a:buChar char="■"/>
              <a:defRPr/>
            </a:lvl9pPr>
          </a:lstStyle>
          <a:p>
            <a:endParaRPr/>
          </a:p>
        </p:txBody>
      </p:sp>
      <p:sp>
        <p:nvSpPr>
          <p:cNvPr id="121" name="Shape 121"/>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3"/>
        </a:solidFill>
        <a:effectLst/>
      </p:bgPr>
    </p:bg>
    <p:spTree>
      <p:nvGrpSpPr>
        <p:cNvPr id="1"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1" name="Shape 41"/>
            <p:cNvSpPr/>
            <p:nvPr/>
          </p:nvSpPr>
          <p:spPr>
            <a:xfrm>
              <a:off x="7279439"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2" name="Shape 42"/>
            <p:cNvSpPr/>
            <p:nvPr/>
          </p:nvSpPr>
          <p:spPr>
            <a:xfrm>
              <a:off x="6917201" y="0"/>
              <a:ext cx="1503300" cy="863400"/>
            </a:xfrm>
            <a:prstGeom prst="parallelogram">
              <a:avLst>
                <a:gd name="adj" fmla="val 158024"/>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5" name="Shape 45"/>
            <p:cNvSpPr/>
            <p:nvPr/>
          </p:nvSpPr>
          <p:spPr>
            <a:xfrm>
              <a:off x="7279439"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46" name="Shape 46"/>
            <p:cNvSpPr/>
            <p:nvPr/>
          </p:nvSpPr>
          <p:spPr>
            <a:xfrm>
              <a:off x="6917201" y="0"/>
              <a:ext cx="1503300" cy="863400"/>
            </a:xfrm>
            <a:prstGeom prst="parallelogram">
              <a:avLst>
                <a:gd name="adj" fmla="val 158024"/>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grpSp>
      <p:sp>
        <p:nvSpPr>
          <p:cNvPr id="47" name="Shape 47"/>
          <p:cNvSpPr txBox="1">
            <a:spLocks noGrp="1"/>
          </p:cNvSpPr>
          <p:nvPr>
            <p:ph type="title"/>
          </p:nvPr>
        </p:nvSpPr>
        <p:spPr>
          <a:xfrm>
            <a:off x="1888684" y="1746100"/>
            <a:ext cx="5377500" cy="1646100"/>
          </a:xfrm>
          <a:prstGeom prst="rect">
            <a:avLst/>
          </a:prstGeom>
        </p:spPr>
        <p:txBody>
          <a:bodyPr wrap="square" lIns="91425" tIns="91425" rIns="91425" bIns="91425" anchor="ctr" anchorCtr="0"/>
          <a:lstStyle>
            <a:lvl1pPr lvl="0" algn="ctr">
              <a:spcBef>
                <a:spcPts val="0"/>
              </a:spcBef>
              <a:buClr>
                <a:schemeClr val="dk2"/>
              </a:buClr>
              <a:buSzPts val="3200"/>
              <a:buNone/>
              <a:defRPr sz="3200">
                <a:solidFill>
                  <a:schemeClr val="dk2"/>
                </a:solidFill>
              </a:defRPr>
            </a:lvl1pPr>
            <a:lvl2pPr lvl="1" algn="ctr">
              <a:spcBef>
                <a:spcPts val="0"/>
              </a:spcBef>
              <a:buClr>
                <a:schemeClr val="dk2"/>
              </a:buClr>
              <a:buSzPts val="3200"/>
              <a:buNone/>
              <a:defRPr sz="3200">
                <a:solidFill>
                  <a:schemeClr val="dk2"/>
                </a:solidFill>
              </a:defRPr>
            </a:lvl2pPr>
            <a:lvl3pPr lvl="2" algn="ctr">
              <a:spcBef>
                <a:spcPts val="0"/>
              </a:spcBef>
              <a:buClr>
                <a:schemeClr val="dk2"/>
              </a:buClr>
              <a:buSzPts val="3200"/>
              <a:buNone/>
              <a:defRPr sz="3200">
                <a:solidFill>
                  <a:schemeClr val="dk2"/>
                </a:solidFill>
              </a:defRPr>
            </a:lvl3pPr>
            <a:lvl4pPr lvl="3" algn="ctr">
              <a:spcBef>
                <a:spcPts val="0"/>
              </a:spcBef>
              <a:buClr>
                <a:schemeClr val="dk2"/>
              </a:buClr>
              <a:buSzPts val="3200"/>
              <a:buNone/>
              <a:defRPr sz="3200">
                <a:solidFill>
                  <a:schemeClr val="dk2"/>
                </a:solidFill>
              </a:defRPr>
            </a:lvl4pPr>
            <a:lvl5pPr lvl="4" algn="ctr">
              <a:spcBef>
                <a:spcPts val="0"/>
              </a:spcBef>
              <a:buClr>
                <a:schemeClr val="dk2"/>
              </a:buClr>
              <a:buSzPts val="3200"/>
              <a:buNone/>
              <a:defRPr sz="3200">
                <a:solidFill>
                  <a:schemeClr val="dk2"/>
                </a:solidFill>
              </a:defRPr>
            </a:lvl5pPr>
            <a:lvl6pPr lvl="5" algn="ctr">
              <a:spcBef>
                <a:spcPts val="0"/>
              </a:spcBef>
              <a:buClr>
                <a:schemeClr val="dk2"/>
              </a:buClr>
              <a:buSzPts val="3200"/>
              <a:buNone/>
              <a:defRPr sz="3200">
                <a:solidFill>
                  <a:schemeClr val="dk2"/>
                </a:solidFill>
              </a:defRPr>
            </a:lvl6pPr>
            <a:lvl7pPr lvl="6" algn="ctr">
              <a:spcBef>
                <a:spcPts val="0"/>
              </a:spcBef>
              <a:buClr>
                <a:schemeClr val="dk2"/>
              </a:buClr>
              <a:buSzPts val="3200"/>
              <a:buNone/>
              <a:defRPr sz="3200">
                <a:solidFill>
                  <a:schemeClr val="dk2"/>
                </a:solidFill>
              </a:defRPr>
            </a:lvl7pPr>
            <a:lvl8pPr lvl="7" algn="ctr">
              <a:spcBef>
                <a:spcPts val="0"/>
              </a:spcBef>
              <a:buClr>
                <a:schemeClr val="dk2"/>
              </a:buClr>
              <a:buSzPts val="3200"/>
              <a:buNone/>
              <a:defRPr sz="3200">
                <a:solidFill>
                  <a:schemeClr val="dk2"/>
                </a:solidFill>
              </a:defRPr>
            </a:lvl8pPr>
            <a:lvl9pPr lvl="8" algn="ctr">
              <a:spcBef>
                <a:spcPts val="0"/>
              </a:spcBef>
              <a:buClr>
                <a:schemeClr val="dk2"/>
              </a:buClr>
              <a:buSzPts val="3200"/>
              <a:buNone/>
              <a:defRPr sz="3200">
                <a:solidFill>
                  <a:schemeClr val="dk2"/>
                </a:solidFill>
              </a:defRPr>
            </a:lvl9pPr>
          </a:lstStyle>
          <a:p>
            <a:endParaRPr/>
          </a:p>
        </p:txBody>
      </p:sp>
      <p:sp>
        <p:nvSpPr>
          <p:cNvPr id="48" name="Shape 4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53" name="Shape 53"/>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54" name="Shape 54"/>
          <p:cNvSpPr txBox="1">
            <a:spLocks noGrp="1"/>
          </p:cNvSpPr>
          <p:nvPr>
            <p:ph type="body" idx="1"/>
          </p:nvPr>
        </p:nvSpPr>
        <p:spPr>
          <a:xfrm>
            <a:off x="819150" y="1990725"/>
            <a:ext cx="75057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55" name="Shape 55"/>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bg>
      <p:bgPr>
        <a:solidFill>
          <a:schemeClr val="dk2"/>
        </a:solidFill>
        <a:effectLst/>
      </p:bgPr>
    </p:bg>
    <p:spTree>
      <p:nvGrpSpPr>
        <p:cNvPr id="1"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0" name="Shape 60"/>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1" name="Shape 61"/>
          <p:cNvSpPr txBox="1">
            <a:spLocks noGrp="1"/>
          </p:cNvSpPr>
          <p:nvPr>
            <p:ph type="body" idx="1"/>
          </p:nvPr>
        </p:nvSpPr>
        <p:spPr>
          <a:xfrm>
            <a:off x="819150"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2" name="Shape 62"/>
          <p:cNvSpPr txBox="1">
            <a:spLocks noGrp="1"/>
          </p:cNvSpPr>
          <p:nvPr>
            <p:ph type="body" idx="2"/>
          </p:nvPr>
        </p:nvSpPr>
        <p:spPr>
          <a:xfrm>
            <a:off x="4638675" y="1990725"/>
            <a:ext cx="3686100" cy="24480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63" name="Shape 63"/>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bg>
      <p:bgPr>
        <a:solidFill>
          <a:schemeClr val="dk2"/>
        </a:solidFill>
        <a:effectLst/>
      </p:bgPr>
    </p:bg>
    <p:spTree>
      <p:nvGrpSpPr>
        <p:cNvPr id="1"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66" name="Shape 66"/>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68" name="Shape 68"/>
          <p:cNvSpPr txBox="1">
            <a:spLocks noGrp="1"/>
          </p:cNvSpPr>
          <p:nvPr>
            <p:ph type="title"/>
          </p:nvPr>
        </p:nvSpPr>
        <p:spPr>
          <a:xfrm>
            <a:off x="819150" y="845600"/>
            <a:ext cx="7505700" cy="9546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69" name="Shape 69"/>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bg>
      <p:bgPr>
        <a:solidFill>
          <a:schemeClr val="accent3"/>
        </a:solidFill>
        <a:effectLst/>
      </p:bgPr>
    </p:bg>
    <p:spTree>
      <p:nvGrpSpPr>
        <p:cNvPr id="1"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72" name="Shape 72"/>
          <p:cNvSpPr/>
          <p:nvPr/>
        </p:nvSpPr>
        <p:spPr>
          <a:xfrm>
            <a:off x="31" y="2824500"/>
            <a:ext cx="7370400" cy="23190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74" name="Shape 74"/>
          <p:cNvSpPr txBox="1">
            <a:spLocks noGrp="1"/>
          </p:cNvSpPr>
          <p:nvPr>
            <p:ph type="title"/>
          </p:nvPr>
        </p:nvSpPr>
        <p:spPr>
          <a:xfrm>
            <a:off x="819150" y="845600"/>
            <a:ext cx="3709200" cy="1383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75" name="Shape 75"/>
          <p:cNvSpPr txBox="1">
            <a:spLocks noGrp="1"/>
          </p:cNvSpPr>
          <p:nvPr>
            <p:ph type="body" idx="1"/>
          </p:nvPr>
        </p:nvSpPr>
        <p:spPr>
          <a:xfrm>
            <a:off x="830700" y="2319050"/>
            <a:ext cx="3709200" cy="21198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76" name="Shape 76"/>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1"/>
        </a:solidFill>
        <a:effectLst/>
      </p:bgPr>
    </p:bg>
    <p:spTree>
      <p:nvGrpSpPr>
        <p:cNvPr id="1"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2" name="Shape 82"/>
            <p:cNvSpPr/>
            <p:nvPr/>
          </p:nvSpPr>
          <p:spPr>
            <a:xfrm>
              <a:off x="4093430"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sp>
          <p:nvSpPr>
            <p:cNvPr id="83" name="Shape 83"/>
            <p:cNvSpPr/>
            <p:nvPr/>
          </p:nvSpPr>
          <p:spPr>
            <a:xfrm>
              <a:off x="3961956" y="4383950"/>
              <a:ext cx="897600" cy="548700"/>
            </a:xfrm>
            <a:prstGeom prst="parallelogram">
              <a:avLst>
                <a:gd name="adj" fmla="val 153193"/>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7" name="Shape 87"/>
            <p:cNvSpPr/>
            <p:nvPr/>
          </p:nvSpPr>
          <p:spPr>
            <a:xfrm>
              <a:off x="7279439"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sp>
          <p:nvSpPr>
            <p:cNvPr id="88" name="Shape 88"/>
            <p:cNvSpPr/>
            <p:nvPr/>
          </p:nvSpPr>
          <p:spPr>
            <a:xfrm>
              <a:off x="6917201" y="0"/>
              <a:ext cx="1503300" cy="863400"/>
            </a:xfrm>
            <a:prstGeom prst="parallelogram">
              <a:avLst>
                <a:gd name="adj" fmla="val 158024"/>
              </a:avLst>
            </a:prstGeom>
            <a:solidFill>
              <a:schemeClr val="accent6"/>
            </a:solidFill>
            <a:ln>
              <a:noFill/>
            </a:ln>
          </p:spPr>
          <p:txBody>
            <a:bodyPr wrap="square" lIns="91425" tIns="91425" rIns="91425" bIns="91425" anchor="ctr" anchorCtr="0">
              <a:noAutofit/>
            </a:bodyPr>
            <a:lstStyle/>
            <a:p>
              <a:pPr lvl="0">
                <a:spcBef>
                  <a:spcPts val="0"/>
                </a:spcBef>
                <a:buNone/>
              </a:pP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1" name="Shape 91"/>
            <p:cNvSpPr/>
            <p:nvPr/>
          </p:nvSpPr>
          <p:spPr>
            <a:xfrm>
              <a:off x="7279439"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sp>
          <p:nvSpPr>
            <p:cNvPr id="92" name="Shape 92"/>
            <p:cNvSpPr/>
            <p:nvPr/>
          </p:nvSpPr>
          <p:spPr>
            <a:xfrm>
              <a:off x="6917201" y="0"/>
              <a:ext cx="1503300" cy="863400"/>
            </a:xfrm>
            <a:prstGeom prst="parallelogram">
              <a:avLst>
                <a:gd name="adj" fmla="val 158024"/>
              </a:avLst>
            </a:prstGeom>
            <a:solidFill>
              <a:schemeClr val="accent1"/>
            </a:solidFill>
            <a:ln>
              <a:noFill/>
            </a:ln>
          </p:spPr>
          <p:txBody>
            <a:bodyPr wrap="square" lIns="91425" tIns="91425" rIns="91425" bIns="91425" anchor="ctr" anchorCtr="0">
              <a:noAutofit/>
            </a:bodyPr>
            <a:lstStyle/>
            <a:p>
              <a:pPr lvl="0">
                <a:spcBef>
                  <a:spcPts val="0"/>
                </a:spcBef>
                <a:buNone/>
              </a:pPr>
              <a:endParaRPr/>
            </a:p>
          </p:txBody>
        </p:sp>
      </p:grpSp>
      <p:sp>
        <p:nvSpPr>
          <p:cNvPr id="93" name="Shape 93"/>
          <p:cNvSpPr txBox="1">
            <a:spLocks noGrp="1"/>
          </p:cNvSpPr>
          <p:nvPr>
            <p:ph type="title"/>
          </p:nvPr>
        </p:nvSpPr>
        <p:spPr>
          <a:xfrm>
            <a:off x="1393929" y="1301146"/>
            <a:ext cx="6366900" cy="2539200"/>
          </a:xfrm>
          <a:prstGeom prst="rect">
            <a:avLst/>
          </a:prstGeom>
        </p:spPr>
        <p:txBody>
          <a:bodyPr wrap="square" lIns="91425" tIns="91425" rIns="91425" bIns="91425" anchor="ctr" anchorCtr="0"/>
          <a:lstStyle>
            <a:lvl1pPr lvl="0" algn="ctr">
              <a:spcBef>
                <a:spcPts val="0"/>
              </a:spcBef>
              <a:buSzPts val="3200"/>
              <a:buNone/>
              <a:defRPr sz="3200"/>
            </a:lvl1pPr>
            <a:lvl2pPr lvl="1" algn="ctr">
              <a:spcBef>
                <a:spcPts val="0"/>
              </a:spcBef>
              <a:buSzPts val="3200"/>
              <a:buNone/>
              <a:defRPr sz="3200"/>
            </a:lvl2pPr>
            <a:lvl3pPr lvl="2" algn="ctr">
              <a:spcBef>
                <a:spcPts val="0"/>
              </a:spcBef>
              <a:buSzPts val="3200"/>
              <a:buNone/>
              <a:defRPr sz="3200"/>
            </a:lvl3pPr>
            <a:lvl4pPr lvl="3" algn="ctr">
              <a:spcBef>
                <a:spcPts val="0"/>
              </a:spcBef>
              <a:buSzPts val="3200"/>
              <a:buNone/>
              <a:defRPr sz="3200"/>
            </a:lvl4pPr>
            <a:lvl5pPr lvl="4" algn="ctr">
              <a:spcBef>
                <a:spcPts val="0"/>
              </a:spcBef>
              <a:buSzPts val="3200"/>
              <a:buNone/>
              <a:defRPr sz="3200"/>
            </a:lvl5pPr>
            <a:lvl6pPr lvl="5" algn="ctr">
              <a:spcBef>
                <a:spcPts val="0"/>
              </a:spcBef>
              <a:buSzPts val="3200"/>
              <a:buNone/>
              <a:defRPr sz="3200"/>
            </a:lvl6pPr>
            <a:lvl7pPr lvl="6" algn="ctr">
              <a:spcBef>
                <a:spcPts val="0"/>
              </a:spcBef>
              <a:buSzPts val="3200"/>
              <a:buNone/>
              <a:defRPr sz="3200"/>
            </a:lvl7pPr>
            <a:lvl8pPr lvl="7" algn="ctr">
              <a:spcBef>
                <a:spcPts val="0"/>
              </a:spcBef>
              <a:buSzPts val="3200"/>
              <a:buNone/>
              <a:defRPr sz="3200"/>
            </a:lvl8pPr>
            <a:lvl9pPr lvl="8" algn="ctr">
              <a:spcBef>
                <a:spcPts val="0"/>
              </a:spcBef>
              <a:buSzPts val="3200"/>
              <a:buNone/>
              <a:defRPr sz="3200"/>
            </a:lvl9pPr>
          </a:lstStyle>
          <a:p>
            <a:endParaRPr/>
          </a:p>
        </p:txBody>
      </p:sp>
      <p:sp>
        <p:nvSpPr>
          <p:cNvPr id="94" name="Shape 94"/>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bg>
      <p:bgPr>
        <a:solidFill>
          <a:schemeClr val="dk2"/>
        </a:solidFill>
        <a:effectLst/>
      </p:bgPr>
    </p:bg>
    <p:spTree>
      <p:nvGrpSpPr>
        <p:cNvPr id="1"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97" name="Shape 97"/>
          <p:cNvSpPr/>
          <p:nvPr/>
        </p:nvSpPr>
        <p:spPr>
          <a:xfrm>
            <a:off x="31" y="2824500"/>
            <a:ext cx="7370400" cy="2319000"/>
          </a:xfrm>
          <a:prstGeom prst="rtTriangle">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819150" y="845600"/>
            <a:ext cx="6424200" cy="705000"/>
          </a:xfrm>
          <a:prstGeom prst="rect">
            <a:avLst/>
          </a:prstGeom>
        </p:spPr>
        <p:txBody>
          <a:bodyPr wrap="square" lIns="91425" tIns="91425" rIns="91425" bIns="91425" anchor="t" anchorCtr="0"/>
          <a:lstStyle>
            <a:lvl1pPr lvl="0">
              <a:spcBef>
                <a:spcPts val="0"/>
              </a:spcBef>
              <a:buSzPts val="3000"/>
              <a:buNone/>
              <a:defRPr sz="3000"/>
            </a:lvl1pPr>
            <a:lvl2pPr lvl="1">
              <a:spcBef>
                <a:spcPts val="0"/>
              </a:spcBef>
              <a:buSzPts val="3000"/>
              <a:buNone/>
              <a:defRPr sz="3000"/>
            </a:lvl2pPr>
            <a:lvl3pPr lvl="2">
              <a:spcBef>
                <a:spcPts val="0"/>
              </a:spcBef>
              <a:buSzPts val="3000"/>
              <a:buNone/>
              <a:defRPr sz="3000"/>
            </a:lvl3pPr>
            <a:lvl4pPr lvl="3">
              <a:spcBef>
                <a:spcPts val="0"/>
              </a:spcBef>
              <a:buSzPts val="3000"/>
              <a:buNone/>
              <a:defRPr sz="3000"/>
            </a:lvl4pPr>
            <a:lvl5pPr lvl="4">
              <a:spcBef>
                <a:spcPts val="0"/>
              </a:spcBef>
              <a:buSzPts val="3000"/>
              <a:buNone/>
              <a:defRPr sz="3000"/>
            </a:lvl5pPr>
            <a:lvl6pPr lvl="5">
              <a:spcBef>
                <a:spcPts val="0"/>
              </a:spcBef>
              <a:buSzPts val="3000"/>
              <a:buNone/>
              <a:defRPr sz="3000"/>
            </a:lvl6pPr>
            <a:lvl7pPr lvl="6">
              <a:spcBef>
                <a:spcPts val="0"/>
              </a:spcBef>
              <a:buSzPts val="3000"/>
              <a:buNone/>
              <a:defRPr sz="3000"/>
            </a:lvl7pPr>
            <a:lvl8pPr lvl="7">
              <a:spcBef>
                <a:spcPts val="0"/>
              </a:spcBef>
              <a:buSzPts val="3000"/>
              <a:buNone/>
              <a:defRPr sz="3000"/>
            </a:lvl8pPr>
            <a:lvl9pPr lvl="8">
              <a:spcBef>
                <a:spcPts val="0"/>
              </a:spcBef>
              <a:buSzPts val="3000"/>
              <a:buNone/>
              <a:defRPr sz="3000"/>
            </a:lvl9pPr>
          </a:lstStyle>
          <a:p>
            <a:endParaRPr/>
          </a:p>
        </p:txBody>
      </p:sp>
      <p:sp>
        <p:nvSpPr>
          <p:cNvPr id="100" name="Shape 100"/>
          <p:cNvSpPr txBox="1">
            <a:spLocks noGrp="1"/>
          </p:cNvSpPr>
          <p:nvPr>
            <p:ph type="subTitle" idx="1"/>
          </p:nvPr>
        </p:nvSpPr>
        <p:spPr>
          <a:xfrm>
            <a:off x="819150" y="1550700"/>
            <a:ext cx="5859900" cy="393600"/>
          </a:xfrm>
          <a:prstGeom prst="rect">
            <a:avLst/>
          </a:prstGeom>
        </p:spPr>
        <p:txBody>
          <a:bodyPr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Shape 101"/>
          <p:cNvSpPr txBox="1">
            <a:spLocks noGrp="1"/>
          </p:cNvSpPr>
          <p:nvPr>
            <p:ph type="body" idx="2"/>
          </p:nvPr>
        </p:nvSpPr>
        <p:spPr>
          <a:xfrm>
            <a:off x="819150" y="2467050"/>
            <a:ext cx="5859900" cy="2095500"/>
          </a:xfrm>
          <a:prstGeom prst="rect">
            <a:avLst/>
          </a:prstGeom>
        </p:spPr>
        <p:txBody>
          <a:bodyPr wrap="square" lIns="91425" tIns="91425" rIns="91425" bIns="91425" anchor="t" anchorCtr="0"/>
          <a:lstStyle>
            <a:lvl1pPr lvl="0">
              <a:spcBef>
                <a:spcPts val="0"/>
              </a:spcBef>
              <a:buSzPts val="1300"/>
              <a:buChar char="●"/>
              <a:defRPr/>
            </a:lvl1pPr>
            <a:lvl2pPr lvl="1">
              <a:spcBef>
                <a:spcPts val="0"/>
              </a:spcBef>
              <a:buSzPts val="1100"/>
              <a:buChar char="○"/>
              <a:defRPr/>
            </a:lvl2pPr>
            <a:lvl3pPr lvl="2">
              <a:spcBef>
                <a:spcPts val="0"/>
              </a:spcBef>
              <a:buSzPts val="1100"/>
              <a:buChar char="■"/>
              <a:defRPr/>
            </a:lvl3pPr>
            <a:lvl4pPr lvl="3">
              <a:spcBef>
                <a:spcPts val="0"/>
              </a:spcBef>
              <a:buSzPts val="1100"/>
              <a:buChar char="●"/>
              <a:defRPr/>
            </a:lvl4pPr>
            <a:lvl5pPr lvl="4">
              <a:spcBef>
                <a:spcPts val="0"/>
              </a:spcBef>
              <a:buSzPts val="1100"/>
              <a:buChar char="○"/>
              <a:defRPr/>
            </a:lvl5pPr>
            <a:lvl6pPr lvl="5">
              <a:spcBef>
                <a:spcPts val="0"/>
              </a:spcBef>
              <a:buSzPts val="1100"/>
              <a:buChar char="■"/>
              <a:defRPr/>
            </a:lvl6pPr>
            <a:lvl7pPr lvl="6">
              <a:spcBef>
                <a:spcPts val="0"/>
              </a:spcBef>
              <a:buSzPts val="1100"/>
              <a:buChar char="●"/>
              <a:defRPr/>
            </a:lvl7pPr>
            <a:lvl8pPr lvl="7">
              <a:spcBef>
                <a:spcPts val="0"/>
              </a:spcBef>
              <a:buSzPts val="1100"/>
              <a:buChar char="○"/>
              <a:defRPr/>
            </a:lvl8pPr>
            <a:lvl9pPr lvl="8">
              <a:spcBef>
                <a:spcPts val="0"/>
              </a:spcBef>
              <a:buSzPts val="1100"/>
              <a:buChar char="■"/>
              <a:defRPr/>
            </a:lvl9pPr>
          </a:lstStyle>
          <a:p>
            <a:endParaRPr/>
          </a:p>
        </p:txBody>
      </p:sp>
      <p:sp>
        <p:nvSpPr>
          <p:cNvPr id="102" name="Shape 102"/>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bg>
      <p:bgPr>
        <a:solidFill>
          <a:schemeClr val="accent1"/>
        </a:solidFill>
        <a:effectLst/>
      </p:bgPr>
    </p:bg>
    <p:spTree>
      <p:nvGrpSpPr>
        <p:cNvPr id="1"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wrap="square" lIns="91425" tIns="91425" rIns="91425" bIns="91425" anchor="ctr" anchorCtr="0">
            <a:noAutofit/>
          </a:bodyPr>
          <a:lstStyle/>
          <a:p>
            <a:pPr lvl="0">
              <a:spcBef>
                <a:spcPts val="0"/>
              </a:spcBef>
              <a:buNone/>
            </a:pPr>
            <a:endParaRPr/>
          </a:p>
        </p:txBody>
      </p:sp>
      <p:sp>
        <p:nvSpPr>
          <p:cNvPr id="107" name="Shape 107"/>
          <p:cNvSpPr txBox="1">
            <a:spLocks noGrp="1"/>
          </p:cNvSpPr>
          <p:nvPr>
            <p:ph type="body" idx="1"/>
          </p:nvPr>
        </p:nvSpPr>
        <p:spPr>
          <a:xfrm>
            <a:off x="328025" y="4163500"/>
            <a:ext cx="7415100" cy="605100"/>
          </a:xfrm>
          <a:prstGeom prst="rect">
            <a:avLst/>
          </a:prstGeom>
        </p:spPr>
        <p:txBody>
          <a:bodyPr wrap="square" lIns="91425" tIns="91425" rIns="91425" bIns="91425" anchor="b" anchorCtr="0"/>
          <a:lstStyle>
            <a:lvl1pPr lvl="0">
              <a:lnSpc>
                <a:spcPct val="100000"/>
              </a:lnSpc>
              <a:spcBef>
                <a:spcPts val="0"/>
              </a:spcBef>
              <a:spcAft>
                <a:spcPts val="0"/>
              </a:spcAft>
              <a:buSzPts val="1300"/>
              <a:buNone/>
              <a:defRPr/>
            </a:lvl1pPr>
          </a:lstStyle>
          <a:p>
            <a:endParaRPr/>
          </a:p>
        </p:txBody>
      </p:sp>
      <p:sp>
        <p:nvSpPr>
          <p:cNvPr id="108" name="Shape 108"/>
          <p:cNvSpPr txBox="1">
            <a:spLocks noGrp="1"/>
          </p:cNvSpPr>
          <p:nvPr>
            <p:ph type="sldNum" idx="12"/>
          </p:nvPr>
        </p:nvSpPr>
        <p:spPr>
          <a:xfrm>
            <a:off x="8390734" y="4543668"/>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s-419"/>
              <a:t>‹Nº›</a:t>
            </a:fld>
            <a:endParaRPr lang="es-419"/>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lt1"/>
              </a:buClr>
              <a:buSzPts val="2800"/>
              <a:buFont typeface="Nunito"/>
              <a:buNone/>
              <a:defRPr sz="2800">
                <a:solidFill>
                  <a:schemeClr val="lt1"/>
                </a:solidFill>
                <a:latin typeface="Nunito"/>
                <a:ea typeface="Nunito"/>
                <a:cs typeface="Nunito"/>
                <a:sym typeface="Nunito"/>
              </a:defRPr>
            </a:lvl1pPr>
            <a:lvl2pPr lvl="1">
              <a:spcBef>
                <a:spcPts val="0"/>
              </a:spcBef>
              <a:buClr>
                <a:schemeClr val="lt1"/>
              </a:buClr>
              <a:buSzPts val="2800"/>
              <a:buFont typeface="Nunito"/>
              <a:buNone/>
              <a:defRPr sz="2800">
                <a:solidFill>
                  <a:schemeClr val="lt1"/>
                </a:solidFill>
                <a:latin typeface="Nunito"/>
                <a:ea typeface="Nunito"/>
                <a:cs typeface="Nunito"/>
                <a:sym typeface="Nunito"/>
              </a:defRPr>
            </a:lvl2pPr>
            <a:lvl3pPr lvl="2">
              <a:spcBef>
                <a:spcPts val="0"/>
              </a:spcBef>
              <a:buClr>
                <a:schemeClr val="lt1"/>
              </a:buClr>
              <a:buSzPts val="2800"/>
              <a:buFont typeface="Nunito"/>
              <a:buNone/>
              <a:defRPr sz="2800">
                <a:solidFill>
                  <a:schemeClr val="lt1"/>
                </a:solidFill>
                <a:latin typeface="Nunito"/>
                <a:ea typeface="Nunito"/>
                <a:cs typeface="Nunito"/>
                <a:sym typeface="Nunito"/>
              </a:defRPr>
            </a:lvl3pPr>
            <a:lvl4pPr lvl="3">
              <a:spcBef>
                <a:spcPts val="0"/>
              </a:spcBef>
              <a:buClr>
                <a:schemeClr val="lt1"/>
              </a:buClr>
              <a:buSzPts val="2800"/>
              <a:buFont typeface="Nunito"/>
              <a:buNone/>
              <a:defRPr sz="2800">
                <a:solidFill>
                  <a:schemeClr val="lt1"/>
                </a:solidFill>
                <a:latin typeface="Nunito"/>
                <a:ea typeface="Nunito"/>
                <a:cs typeface="Nunito"/>
                <a:sym typeface="Nunito"/>
              </a:defRPr>
            </a:lvl4pPr>
            <a:lvl5pPr lvl="4">
              <a:spcBef>
                <a:spcPts val="0"/>
              </a:spcBef>
              <a:buClr>
                <a:schemeClr val="lt1"/>
              </a:buClr>
              <a:buSzPts val="2800"/>
              <a:buFont typeface="Nunito"/>
              <a:buNone/>
              <a:defRPr sz="2800">
                <a:solidFill>
                  <a:schemeClr val="lt1"/>
                </a:solidFill>
                <a:latin typeface="Nunito"/>
                <a:ea typeface="Nunito"/>
                <a:cs typeface="Nunito"/>
                <a:sym typeface="Nunito"/>
              </a:defRPr>
            </a:lvl5pPr>
            <a:lvl6pPr lvl="5">
              <a:spcBef>
                <a:spcPts val="0"/>
              </a:spcBef>
              <a:buClr>
                <a:schemeClr val="lt1"/>
              </a:buClr>
              <a:buSzPts val="2800"/>
              <a:buFont typeface="Nunito"/>
              <a:buNone/>
              <a:defRPr sz="2800">
                <a:solidFill>
                  <a:schemeClr val="lt1"/>
                </a:solidFill>
                <a:latin typeface="Nunito"/>
                <a:ea typeface="Nunito"/>
                <a:cs typeface="Nunito"/>
                <a:sym typeface="Nunito"/>
              </a:defRPr>
            </a:lvl6pPr>
            <a:lvl7pPr lvl="6">
              <a:spcBef>
                <a:spcPts val="0"/>
              </a:spcBef>
              <a:buClr>
                <a:schemeClr val="lt1"/>
              </a:buClr>
              <a:buSzPts val="2800"/>
              <a:buFont typeface="Nunito"/>
              <a:buNone/>
              <a:defRPr sz="2800">
                <a:solidFill>
                  <a:schemeClr val="lt1"/>
                </a:solidFill>
                <a:latin typeface="Nunito"/>
                <a:ea typeface="Nunito"/>
                <a:cs typeface="Nunito"/>
                <a:sym typeface="Nunito"/>
              </a:defRPr>
            </a:lvl7pPr>
            <a:lvl8pPr lvl="7">
              <a:spcBef>
                <a:spcPts val="0"/>
              </a:spcBef>
              <a:buClr>
                <a:schemeClr val="lt1"/>
              </a:buClr>
              <a:buSzPts val="2800"/>
              <a:buFont typeface="Nunito"/>
              <a:buNone/>
              <a:defRPr sz="2800">
                <a:solidFill>
                  <a:schemeClr val="lt1"/>
                </a:solidFill>
                <a:latin typeface="Nunito"/>
                <a:ea typeface="Nunito"/>
                <a:cs typeface="Nunito"/>
                <a:sym typeface="Nunito"/>
              </a:defRPr>
            </a:lvl8pPr>
            <a:lvl9pPr lvl="8">
              <a:spcBef>
                <a:spcPts val="0"/>
              </a:spcBef>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Shape 7"/>
          <p:cNvSpPr txBox="1">
            <a:spLocks noGrp="1"/>
          </p:cNvSpPr>
          <p:nvPr>
            <p:ph type="body" idx="1"/>
          </p:nvPr>
        </p:nvSpPr>
        <p:spPr>
          <a:xfrm>
            <a:off x="311700" y="1152475"/>
            <a:ext cx="8520600" cy="33912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300"/>
              <a:buFont typeface="Calibri"/>
              <a:buChar char="●"/>
              <a:defRPr sz="1300">
                <a:solidFill>
                  <a:schemeClr val="dk2"/>
                </a:solidFill>
                <a:latin typeface="Calibri"/>
                <a:ea typeface="Calibri"/>
                <a:cs typeface="Calibri"/>
                <a:sym typeface="Calibri"/>
              </a:defRPr>
            </a:lvl1pPr>
            <a:lvl2pPr lvl="1">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2pPr>
            <a:lvl3pPr lvl="2">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3pPr>
            <a:lvl4pPr lvl="3">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4pPr>
            <a:lvl5pPr lvl="4">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5pPr>
            <a:lvl6pPr lvl="5">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6pPr>
            <a:lvl7pPr lvl="6">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7pPr>
            <a:lvl8pPr lvl="7">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8pPr>
            <a:lvl9pPr lvl="8">
              <a:lnSpc>
                <a:spcPct val="115000"/>
              </a:lnSpc>
              <a:spcBef>
                <a:spcPts val="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390734" y="4543668"/>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s-419" sz="1000">
                <a:solidFill>
                  <a:schemeClr val="dk2"/>
                </a:solidFill>
                <a:latin typeface="Nunito"/>
                <a:ea typeface="Nunito"/>
                <a:cs typeface="Nunito"/>
                <a:sym typeface="Nunito"/>
              </a:rPr>
              <a:t>‹Nº›</a:t>
            </a:fld>
            <a:endParaRPr lang="es-419" sz="1000">
              <a:solidFill>
                <a:schemeClr val="dk2"/>
              </a:solidFill>
              <a:latin typeface="Nunito"/>
              <a:ea typeface="Nunito"/>
              <a:cs typeface="Nunito"/>
              <a:sym typeface="Nuni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1858703" y="1822833"/>
            <a:ext cx="5361300" cy="1448100"/>
          </a:xfrm>
          <a:prstGeom prst="rect">
            <a:avLst/>
          </a:prstGeom>
        </p:spPr>
        <p:txBody>
          <a:bodyPr wrap="square" lIns="91425" tIns="91425" rIns="91425" bIns="91425" anchor="ctr" anchorCtr="0">
            <a:noAutofit/>
          </a:bodyPr>
          <a:lstStyle/>
          <a:p>
            <a:pPr lvl="0"/>
            <a:r>
              <a:rPr lang="es-ES" dirty="0"/>
              <a:t>INTRODUCCION A LA INFORMÁTICA .</a:t>
            </a:r>
            <a:endParaRPr lang="es-419" dirty="0"/>
          </a:p>
        </p:txBody>
      </p:sp>
      <p:sp>
        <p:nvSpPr>
          <p:cNvPr id="5" name="CuadroTexto 3"/>
          <p:cNvSpPr txBox="1">
            <a:spLocks noGrp="1" noChangeArrowheads="1"/>
          </p:cNvSpPr>
          <p:nvPr>
            <p:ph type="subTitle" idx="1"/>
          </p:nvPr>
        </p:nvSpPr>
        <p:spPr bwMode="auto">
          <a:xfrm>
            <a:off x="4644008" y="4227934"/>
            <a:ext cx="4320480" cy="35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orbel" panose="020B0503020204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orbel" panose="020B0503020204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orbel" panose="020B0503020204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orbel" panose="020B0503020204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orbel" panose="020B0503020204020204" pitchFamily="34" charset="0"/>
              </a:defRPr>
            </a:lvl9pPr>
          </a:lstStyle>
          <a:p>
            <a:pPr eaLnBrk="1" hangingPunct="1">
              <a:lnSpc>
                <a:spcPct val="100000"/>
              </a:lnSpc>
              <a:spcBef>
                <a:spcPct val="0"/>
              </a:spcBef>
              <a:buFontTx/>
              <a:buNone/>
            </a:pPr>
            <a:r>
              <a:rPr lang="es-ES" altLang="es-ES" sz="1100" b="1" dirty="0">
                <a:solidFill>
                  <a:schemeClr val="accent1"/>
                </a:solidFill>
                <a:latin typeface="Century Gothic" panose="020B0502020202020204" pitchFamily="34" charset="0"/>
              </a:rPr>
              <a:t>ANALISTA DESARROLLADOR DE APLICACION DE SOFTWARE.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539552" y="1117800"/>
            <a:ext cx="8208912" cy="3416320"/>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Datos</a:t>
            </a:r>
            <a:r>
              <a:rPr lang="es-ES" sz="1800" dirty="0">
                <a:latin typeface="Calibri" panose="020F0502020204030204" pitchFamily="34" charset="0"/>
                <a:cs typeface="Calibri" panose="020F0502020204030204" pitchFamily="34" charset="0"/>
              </a:rPr>
              <a:t> son los hechos que describen sucesos y entidades. </a:t>
            </a:r>
            <a:r>
              <a:rPr lang="es-ES" sz="1800" b="1" dirty="0">
                <a:latin typeface="Calibri" panose="020F0502020204030204" pitchFamily="34" charset="0"/>
                <a:cs typeface="Calibri" panose="020F0502020204030204" pitchFamily="34" charset="0"/>
              </a:rPr>
              <a:t>"Datos" </a:t>
            </a:r>
            <a:r>
              <a:rPr lang="es-ES" sz="1800" dirty="0">
                <a:latin typeface="Calibri" panose="020F0502020204030204" pitchFamily="34" charset="0"/>
                <a:cs typeface="Calibri" panose="020F0502020204030204" pitchFamily="34" charset="0"/>
              </a:rPr>
              <a:t>es una palabra en plural que se refiere a más de un hecho. A un hecho simple se le denomina "data-ítem" o elemento de dato.</a:t>
            </a:r>
          </a:p>
          <a:p>
            <a:pPr algn="just"/>
            <a:br>
              <a:rPr lang="es-ES" sz="1800" dirty="0">
                <a:latin typeface="Calibri" panose="020F0502020204030204" pitchFamily="34" charset="0"/>
                <a:cs typeface="Calibri" panose="020F0502020204030204" pitchFamily="34" charset="0"/>
              </a:rPr>
            </a:br>
            <a:r>
              <a:rPr lang="es-ES" sz="1800" dirty="0">
                <a:latin typeface="Calibri" panose="020F0502020204030204" pitchFamily="34" charset="0"/>
                <a:cs typeface="Calibri" panose="020F0502020204030204" pitchFamily="34" charset="0"/>
              </a:rPr>
              <a:t>Los datos son comunicados por varios tipos de símbolos tales como las letras del alfabeto, números, etc. Estos símbolos se pueden ordenar y reordenar de forma utilizable y se les denomina </a:t>
            </a:r>
            <a:r>
              <a:rPr lang="es-ES" sz="1800" b="1" dirty="0">
                <a:latin typeface="Calibri" panose="020F0502020204030204" pitchFamily="34" charset="0"/>
                <a:cs typeface="Calibri" panose="020F0502020204030204" pitchFamily="34" charset="0"/>
              </a:rPr>
              <a:t>información</a:t>
            </a:r>
            <a:r>
              <a:rPr lang="es-ES" sz="1800" dirty="0">
                <a:latin typeface="Calibri" panose="020F0502020204030204" pitchFamily="34" charset="0"/>
                <a:cs typeface="Calibri" panose="020F0502020204030204" pitchFamily="34" charset="0"/>
              </a:rPr>
              <a:t>.</a:t>
            </a:r>
          </a:p>
          <a:p>
            <a:pPr algn="just"/>
            <a:br>
              <a:rPr lang="es-ES" sz="1800" dirty="0">
                <a:latin typeface="Calibri" panose="020F0502020204030204" pitchFamily="34" charset="0"/>
                <a:cs typeface="Calibri" panose="020F0502020204030204" pitchFamily="34" charset="0"/>
              </a:rPr>
            </a:br>
            <a:r>
              <a:rPr lang="es-ES" sz="1800" dirty="0">
                <a:latin typeface="Calibri" panose="020F0502020204030204" pitchFamily="34" charset="0"/>
                <a:cs typeface="Calibri" panose="020F0502020204030204" pitchFamily="34" charset="0"/>
              </a:rPr>
              <a:t>Los </a:t>
            </a:r>
            <a:r>
              <a:rPr lang="es-ES" sz="1800" b="1" dirty="0">
                <a:latin typeface="Calibri" panose="020F0502020204030204" pitchFamily="34" charset="0"/>
                <a:cs typeface="Calibri" panose="020F0502020204030204" pitchFamily="34" charset="0"/>
              </a:rPr>
              <a:t>datos</a:t>
            </a:r>
            <a:r>
              <a:rPr lang="es-ES" sz="1800" dirty="0">
                <a:latin typeface="Calibri" panose="020F0502020204030204" pitchFamily="34" charset="0"/>
                <a:cs typeface="Calibri" panose="020F0502020204030204" pitchFamily="34" charset="0"/>
              </a:rPr>
              <a:t> son símbolos que describen condiciones, hechos, situaciones o </a:t>
            </a:r>
            <a:r>
              <a:rPr lang="es-ES" sz="1800" b="1" dirty="0">
                <a:latin typeface="Calibri" panose="020F0502020204030204" pitchFamily="34" charset="0"/>
                <a:cs typeface="Calibri" panose="020F0502020204030204" pitchFamily="34" charset="0"/>
              </a:rPr>
              <a:t>valores</a:t>
            </a:r>
            <a:r>
              <a:rPr lang="es-ES" sz="1800" dirty="0">
                <a:latin typeface="Calibri" panose="020F0502020204030204" pitchFamily="34" charset="0"/>
                <a:cs typeface="Calibri" panose="020F0502020204030204" pitchFamily="34" charset="0"/>
              </a:rPr>
              <a:t>. Los </a:t>
            </a:r>
            <a:r>
              <a:rPr lang="es-ES" sz="1800" b="1" dirty="0">
                <a:latin typeface="Calibri" panose="020F0502020204030204" pitchFamily="34" charset="0"/>
                <a:cs typeface="Calibri" panose="020F0502020204030204" pitchFamily="34" charset="0"/>
              </a:rPr>
              <a:t>datos</a:t>
            </a:r>
            <a:r>
              <a:rPr lang="es-ES" sz="1800" dirty="0">
                <a:latin typeface="Calibri" panose="020F0502020204030204" pitchFamily="34" charset="0"/>
                <a:cs typeface="Calibri" panose="020F0502020204030204" pitchFamily="34" charset="0"/>
              </a:rPr>
              <a:t> se caracterizan por </a:t>
            </a:r>
            <a:r>
              <a:rPr lang="es-ES" sz="1800" b="1" dirty="0">
                <a:latin typeface="Calibri" panose="020F0502020204030204" pitchFamily="34" charset="0"/>
                <a:cs typeface="Calibri" panose="020F0502020204030204" pitchFamily="34" charset="0"/>
              </a:rPr>
              <a:t>no contener ninguna información</a:t>
            </a:r>
            <a:r>
              <a:rPr lang="es-ES" sz="1800" dirty="0">
                <a:latin typeface="Calibri" panose="020F0502020204030204" pitchFamily="34" charset="0"/>
                <a:cs typeface="Calibri" panose="020F0502020204030204" pitchFamily="34" charset="0"/>
              </a:rPr>
              <a:t>. Un dato puede significar un número, una letra, un signo ortográfico o cualquier símbolo que represente una cantidad, una medida, una palabra o una descripción.</a:t>
            </a:r>
          </a:p>
        </p:txBody>
      </p:sp>
      <p:sp>
        <p:nvSpPr>
          <p:cNvPr id="3" name="TextBox 2"/>
          <p:cNvSpPr txBox="1"/>
          <p:nvPr/>
        </p:nvSpPr>
        <p:spPr>
          <a:xfrm>
            <a:off x="3371096" y="748468"/>
            <a:ext cx="2113776"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Datos e Información</a:t>
            </a:r>
          </a:p>
        </p:txBody>
      </p:sp>
    </p:spTree>
    <p:extLst>
      <p:ext uri="{BB962C8B-B14F-4D97-AF65-F5344CB8AC3E}">
        <p14:creationId xmlns:p14="http://schemas.microsoft.com/office/powerpoint/2010/main" val="1259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539552" y="1117800"/>
            <a:ext cx="8208912" cy="1477328"/>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La importancia de los </a:t>
            </a:r>
            <a:r>
              <a:rPr lang="es-ES" sz="1800" b="1" dirty="0">
                <a:latin typeface="Calibri" panose="020F0502020204030204" pitchFamily="34" charset="0"/>
                <a:cs typeface="Calibri" panose="020F0502020204030204" pitchFamily="34" charset="0"/>
              </a:rPr>
              <a:t>datos</a:t>
            </a:r>
            <a:r>
              <a:rPr lang="es-ES" sz="1800" dirty="0">
                <a:latin typeface="Calibri" panose="020F0502020204030204" pitchFamily="34" charset="0"/>
                <a:cs typeface="Calibri" panose="020F0502020204030204" pitchFamily="34" charset="0"/>
              </a:rPr>
              <a:t> está en su capacidad de asociarse dentro de un </a:t>
            </a:r>
            <a:r>
              <a:rPr lang="es-ES" sz="1800" b="1" dirty="0">
                <a:latin typeface="Calibri" panose="020F0502020204030204" pitchFamily="34" charset="0"/>
                <a:cs typeface="Calibri" panose="020F0502020204030204" pitchFamily="34" charset="0"/>
              </a:rPr>
              <a:t>contexto</a:t>
            </a:r>
            <a:r>
              <a:rPr lang="es-ES" sz="1800" dirty="0">
                <a:latin typeface="Calibri" panose="020F0502020204030204" pitchFamily="34" charset="0"/>
                <a:cs typeface="Calibri" panose="020F0502020204030204" pitchFamily="34" charset="0"/>
              </a:rPr>
              <a:t> para convertirse en </a:t>
            </a:r>
            <a:r>
              <a:rPr lang="es-ES" sz="1800" b="1" dirty="0">
                <a:latin typeface="Calibri" panose="020F0502020204030204" pitchFamily="34" charset="0"/>
                <a:cs typeface="Calibri" panose="020F0502020204030204" pitchFamily="34" charset="0"/>
              </a:rPr>
              <a:t>información</a:t>
            </a:r>
            <a:r>
              <a:rPr lang="es-ES" sz="1800" dirty="0">
                <a:latin typeface="Calibri" panose="020F0502020204030204" pitchFamily="34" charset="0"/>
                <a:cs typeface="Calibri" panose="020F0502020204030204" pitchFamily="34" charset="0"/>
              </a:rPr>
              <a:t>. Por si mismos los datos no tienen capacidad de comunicar un significado y por tanto no pueden afectar el comportamiento de quien los recibe. Para ser útiles, los </a:t>
            </a:r>
            <a:r>
              <a:rPr lang="es-ES" sz="1800" b="1" dirty="0">
                <a:latin typeface="Calibri" panose="020F0502020204030204" pitchFamily="34" charset="0"/>
                <a:cs typeface="Calibri" panose="020F0502020204030204" pitchFamily="34" charset="0"/>
              </a:rPr>
              <a:t>datos</a:t>
            </a:r>
            <a:r>
              <a:rPr lang="es-ES" sz="1800" dirty="0">
                <a:latin typeface="Calibri" panose="020F0502020204030204" pitchFamily="34" charset="0"/>
                <a:cs typeface="Calibri" panose="020F0502020204030204" pitchFamily="34" charset="0"/>
              </a:rPr>
              <a:t> deben convertirse en </a:t>
            </a:r>
            <a:r>
              <a:rPr lang="es-ES" sz="1800" b="1" dirty="0">
                <a:latin typeface="Calibri" panose="020F0502020204030204" pitchFamily="34" charset="0"/>
                <a:cs typeface="Calibri" panose="020F0502020204030204" pitchFamily="34" charset="0"/>
              </a:rPr>
              <a:t>información</a:t>
            </a:r>
            <a:r>
              <a:rPr lang="es-ES" sz="1800" dirty="0">
                <a:latin typeface="Calibri" panose="020F0502020204030204" pitchFamily="34" charset="0"/>
                <a:cs typeface="Calibri" panose="020F0502020204030204" pitchFamily="34" charset="0"/>
              </a:rPr>
              <a:t> para ofrecer un significado, conocimiento, ideas o conclusiones.</a:t>
            </a:r>
          </a:p>
        </p:txBody>
      </p:sp>
      <p:sp>
        <p:nvSpPr>
          <p:cNvPr id="3" name="TextBox 2"/>
          <p:cNvSpPr txBox="1"/>
          <p:nvPr/>
        </p:nvSpPr>
        <p:spPr>
          <a:xfrm>
            <a:off x="3371096" y="748468"/>
            <a:ext cx="2113776"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Datos e Información</a:t>
            </a:r>
          </a:p>
        </p:txBody>
      </p:sp>
    </p:spTree>
    <p:extLst>
      <p:ext uri="{BB962C8B-B14F-4D97-AF65-F5344CB8AC3E}">
        <p14:creationId xmlns:p14="http://schemas.microsoft.com/office/powerpoint/2010/main" val="882096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539552" y="1117800"/>
            <a:ext cx="8208912" cy="3416320"/>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La información </a:t>
            </a:r>
            <a:r>
              <a:rPr lang="es-ES" sz="1800" dirty="0">
                <a:latin typeface="Calibri" panose="020F0502020204030204" pitchFamily="34" charset="0"/>
                <a:cs typeface="Calibri" panose="020F0502020204030204" pitchFamily="34" charset="0"/>
              </a:rPr>
              <a:t>es una colección de hechos significativos y pertinentes, para el organismo u organización que los percibe. Una definición de información es la siguiente: Información es un conjunto de datos significativos y pertinentes que describan sucesos o entidades.</a:t>
            </a: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Para ser </a:t>
            </a:r>
            <a:r>
              <a:rPr lang="es-ES" sz="1800" b="1" dirty="0">
                <a:latin typeface="Calibri" panose="020F0502020204030204" pitchFamily="34" charset="0"/>
                <a:cs typeface="Calibri" panose="020F0502020204030204" pitchFamily="34" charset="0"/>
              </a:rPr>
              <a:t>significativos</a:t>
            </a:r>
            <a:r>
              <a:rPr lang="es-ES" sz="1800" dirty="0">
                <a:latin typeface="Calibri" panose="020F0502020204030204" pitchFamily="34" charset="0"/>
                <a:cs typeface="Calibri" panose="020F0502020204030204" pitchFamily="34" charset="0"/>
              </a:rPr>
              <a:t>, los datos deben constar de símbolos reconocibles, estar completos y expresar una idea </a:t>
            </a:r>
            <a:r>
              <a:rPr lang="es-ES" sz="1800" b="1" dirty="0">
                <a:latin typeface="Calibri" panose="020F0502020204030204" pitchFamily="34" charset="0"/>
                <a:cs typeface="Calibri" panose="020F0502020204030204" pitchFamily="34" charset="0"/>
              </a:rPr>
              <a:t>no ambigua</a:t>
            </a:r>
            <a:r>
              <a:rPr lang="es-ES" sz="1800" dirty="0">
                <a:latin typeface="Calibri" panose="020F0502020204030204" pitchFamily="34" charset="0"/>
                <a:cs typeface="Calibri" panose="020F0502020204030204" pitchFamily="34" charset="0"/>
              </a:rPr>
              <a:t>. Los símbolos de los datos son reconocibles cuando pueden ser correctamente interpretados. Muchos tipos diferentes de símbolos comprensibles se usan para transmitir datos.</a:t>
            </a:r>
          </a:p>
          <a:p>
            <a:pPr algn="just"/>
            <a:endParaRPr lang="es-ES" sz="1800" dirty="0">
              <a:latin typeface="Calibri" panose="020F0502020204030204" pitchFamily="34" charset="0"/>
              <a:cs typeface="Calibri" panose="020F0502020204030204" pitchFamily="34" charset="0"/>
            </a:endParaRPr>
          </a:p>
          <a:p>
            <a:pPr algn="just"/>
            <a:r>
              <a:rPr lang="es-ES" sz="1800" b="1" dirty="0">
                <a:latin typeface="Calibri" panose="020F0502020204030204" pitchFamily="34" charset="0"/>
                <a:cs typeface="Calibri" panose="020F0502020204030204" pitchFamily="34" charset="0"/>
              </a:rPr>
              <a:t>La integridad </a:t>
            </a:r>
            <a:r>
              <a:rPr lang="es-ES" sz="1800" dirty="0">
                <a:latin typeface="Calibri" panose="020F0502020204030204" pitchFamily="34" charset="0"/>
                <a:cs typeface="Calibri" panose="020F0502020204030204" pitchFamily="34" charset="0"/>
              </a:rPr>
              <a:t>significa que todos los datos requeridos para responder a una pregunta específica están disponibles. </a:t>
            </a:r>
          </a:p>
        </p:txBody>
      </p:sp>
      <p:sp>
        <p:nvSpPr>
          <p:cNvPr id="3" name="TextBox 2"/>
          <p:cNvSpPr txBox="1"/>
          <p:nvPr/>
        </p:nvSpPr>
        <p:spPr>
          <a:xfrm>
            <a:off x="3371096" y="748468"/>
            <a:ext cx="2113776"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Datos e Información</a:t>
            </a:r>
          </a:p>
        </p:txBody>
      </p:sp>
    </p:spTree>
    <p:extLst>
      <p:ext uri="{BB962C8B-B14F-4D97-AF65-F5344CB8AC3E}">
        <p14:creationId xmlns:p14="http://schemas.microsoft.com/office/powerpoint/2010/main" val="210062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539552" y="1347614"/>
            <a:ext cx="8208912" cy="2862322"/>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Por ejemplo, el marcador de un partido de futbol debe incluir el resultado de ambos equipos. Si se oye el resultado “Tricolor de </a:t>
            </a:r>
            <a:r>
              <a:rPr lang="es-ES" sz="1800" dirty="0" err="1">
                <a:latin typeface="Calibri" panose="020F0502020204030204" pitchFamily="34" charset="0"/>
                <a:cs typeface="Calibri" panose="020F0502020204030204" pitchFamily="34" charset="0"/>
              </a:rPr>
              <a:t>Paine</a:t>
            </a:r>
            <a:r>
              <a:rPr lang="es-ES" sz="1800" dirty="0">
                <a:latin typeface="Calibri" panose="020F0502020204030204" pitchFamily="34" charset="0"/>
                <a:cs typeface="Calibri" panose="020F0502020204030204" pitchFamily="34" charset="0"/>
              </a:rPr>
              <a:t> 3" y no oyes el del oponente, el anuncio será incompleto y sin sentido.</a:t>
            </a:r>
          </a:p>
          <a:p>
            <a:pPr algn="just"/>
            <a:endParaRPr lang="es-ES" sz="1800" dirty="0">
              <a:latin typeface="Calibri" panose="020F0502020204030204" pitchFamily="34" charset="0"/>
              <a:cs typeface="Calibri" panose="020F0502020204030204" pitchFamily="34" charset="0"/>
            </a:endParaRPr>
          </a:p>
          <a:p>
            <a:pPr algn="just"/>
            <a:r>
              <a:rPr lang="es-ES" sz="1800" b="1" dirty="0">
                <a:latin typeface="Calibri" panose="020F0502020204030204" pitchFamily="34" charset="0"/>
                <a:cs typeface="Calibri" panose="020F0502020204030204" pitchFamily="34" charset="0"/>
              </a:rPr>
              <a:t>DATOS PERTINENTES</a:t>
            </a:r>
            <a:r>
              <a:rPr lang="es-ES" sz="1800" dirty="0">
                <a:latin typeface="Calibri" panose="020F0502020204030204" pitchFamily="34" charset="0"/>
                <a:cs typeface="Calibri" panose="020F0502020204030204" pitchFamily="34" charset="0"/>
              </a:rPr>
              <a:t>. Decimos que tenemos datos </a:t>
            </a:r>
            <a:r>
              <a:rPr lang="es-ES" sz="1800" b="1" dirty="0">
                <a:latin typeface="Calibri" panose="020F0502020204030204" pitchFamily="34" charset="0"/>
                <a:cs typeface="Calibri" panose="020F0502020204030204" pitchFamily="34" charset="0"/>
              </a:rPr>
              <a:t>pertinentes</a:t>
            </a:r>
            <a:r>
              <a:rPr lang="es-ES" sz="1800" dirty="0">
                <a:latin typeface="Calibri" panose="020F0502020204030204" pitchFamily="34" charset="0"/>
                <a:cs typeface="Calibri" panose="020F0502020204030204" pitchFamily="34" charset="0"/>
              </a:rPr>
              <a:t> (</a:t>
            </a:r>
            <a:r>
              <a:rPr lang="es-ES" sz="1800" b="1" dirty="0">
                <a:latin typeface="Calibri" panose="020F0502020204030204" pitchFamily="34" charset="0"/>
                <a:cs typeface="Calibri" panose="020F0502020204030204" pitchFamily="34" charset="0"/>
              </a:rPr>
              <a:t>relevantes</a:t>
            </a:r>
            <a:r>
              <a:rPr lang="es-ES" sz="1800" dirty="0">
                <a:latin typeface="Calibri" panose="020F0502020204030204" pitchFamily="34" charset="0"/>
                <a:cs typeface="Calibri" panose="020F0502020204030204" pitchFamily="34" charset="0"/>
              </a:rPr>
              <a:t>) cuando pueden ser utilizados para responder a preguntas propuestas. Disponemos de un considerable número de hechos en nuestro entorno. Solo los hechos relacionados con las necesidades de información son pertinentes. Así la organización selecciona hechos entre sucesos y entidades particulares para satisfacer sus necesidades de información.</a:t>
            </a:r>
          </a:p>
        </p:txBody>
      </p:sp>
      <p:sp>
        <p:nvSpPr>
          <p:cNvPr id="3" name="TextBox 2"/>
          <p:cNvSpPr txBox="1"/>
          <p:nvPr/>
        </p:nvSpPr>
        <p:spPr>
          <a:xfrm>
            <a:off x="3371096" y="748468"/>
            <a:ext cx="2113776"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Datos e Información</a:t>
            </a:r>
          </a:p>
        </p:txBody>
      </p:sp>
    </p:spTree>
    <p:extLst>
      <p:ext uri="{BB962C8B-B14F-4D97-AF65-F5344CB8AC3E}">
        <p14:creationId xmlns:p14="http://schemas.microsoft.com/office/powerpoint/2010/main" val="417641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553264" y="771550"/>
            <a:ext cx="8208912" cy="4431983"/>
          </a:xfrm>
          <a:prstGeom prst="rect">
            <a:avLst/>
          </a:prstGeom>
          <a:noFill/>
        </p:spPr>
        <p:txBody>
          <a:bodyPr wrap="square" rtlCol="0">
            <a:spAutoFit/>
          </a:bodyPr>
          <a:lstStyle/>
          <a:p>
            <a:r>
              <a:rPr lang="es-ES" sz="1600" b="1" dirty="0">
                <a:latin typeface="Calibri" panose="020F0502020204030204" pitchFamily="34" charset="0"/>
                <a:cs typeface="Calibri" panose="020F0502020204030204" pitchFamily="34" charset="0"/>
              </a:rPr>
              <a:t>Diferencia entre Datos e información</a:t>
            </a:r>
          </a:p>
          <a:p>
            <a:endParaRPr lang="es-ES" sz="16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Los Datos a diferencia de la información son utilizados como diversos métodos para comprimir la información a fin de permitir una transmisión o almacenamiento más eficaces.</a:t>
            </a: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Aunque el procesador de la computadora hace una distinción vital entre la información , los programas y los datos, la memoria y muchas otras partes de la computadora </a:t>
            </a:r>
            <a:r>
              <a:rPr lang="es-ES" sz="1800" b="1" dirty="0">
                <a:latin typeface="Calibri" panose="020F0502020204030204" pitchFamily="34" charset="0"/>
                <a:cs typeface="Calibri" panose="020F0502020204030204" pitchFamily="34" charset="0"/>
              </a:rPr>
              <a:t>no lo hace</a:t>
            </a:r>
            <a:r>
              <a:rPr lang="es-ES" sz="1800" dirty="0">
                <a:latin typeface="Calibri" panose="020F0502020204030204" pitchFamily="34" charset="0"/>
                <a:cs typeface="Calibri" panose="020F0502020204030204" pitchFamily="34" charset="0"/>
              </a:rPr>
              <a:t>. Ambos son registradas temporalmente según la instrucción que se le de. Es como un pedazo de papel no sabe ni le importa lo que se le escriba: un poema de amor, las cuentas del banco o una receta. </a:t>
            </a: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La cantidad de información de un mensaje puede ser entendida como el número de símbolos posibles que representan el mensaje. "los símbolos que representan el mensaje no son más que datos significativos.</a:t>
            </a:r>
          </a:p>
          <a:p>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707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ALGORTIMO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53264" y="915566"/>
            <a:ext cx="8208912" cy="2862322"/>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En matemáticas, lógica, ciencias de la computación y disciplinas relacionadas, un </a:t>
            </a:r>
            <a:r>
              <a:rPr lang="es-ES" sz="1800" b="1" dirty="0">
                <a:latin typeface="Calibri" panose="020F0502020204030204" pitchFamily="34" charset="0"/>
                <a:cs typeface="Calibri" panose="020F0502020204030204" pitchFamily="34" charset="0"/>
              </a:rPr>
              <a:t>algoritmo</a:t>
            </a:r>
            <a:r>
              <a:rPr lang="es-ES" sz="1800" dirty="0">
                <a:latin typeface="Calibri" panose="020F0502020204030204" pitchFamily="34" charset="0"/>
                <a:cs typeface="Calibri" panose="020F0502020204030204" pitchFamily="34" charset="0"/>
              </a:rPr>
              <a:t> (del griego y latín, </a:t>
            </a:r>
            <a:r>
              <a:rPr lang="es-ES" sz="1800" b="1" i="1" dirty="0">
                <a:latin typeface="Calibri" panose="020F0502020204030204" pitchFamily="34" charset="0"/>
                <a:cs typeface="Calibri" panose="020F0502020204030204" pitchFamily="34" charset="0"/>
              </a:rPr>
              <a:t>dixit </a:t>
            </a:r>
            <a:r>
              <a:rPr lang="es-ES" sz="1800" b="1" i="1" dirty="0" err="1">
                <a:latin typeface="Calibri" panose="020F0502020204030204" pitchFamily="34" charset="0"/>
                <a:cs typeface="Calibri" panose="020F0502020204030204" pitchFamily="34" charset="0"/>
              </a:rPr>
              <a:t>algorithmus</a:t>
            </a:r>
            <a:r>
              <a:rPr lang="es-ES" sz="1800" b="1" dirty="0">
                <a:latin typeface="Calibri" panose="020F0502020204030204" pitchFamily="34" charset="0"/>
                <a:cs typeface="Calibri" panose="020F0502020204030204" pitchFamily="34" charset="0"/>
              </a:rPr>
              <a:t> </a:t>
            </a:r>
            <a:r>
              <a:rPr lang="es-ES" sz="1800" dirty="0">
                <a:latin typeface="Calibri" panose="020F0502020204030204" pitchFamily="34" charset="0"/>
                <a:cs typeface="Calibri" panose="020F0502020204030204" pitchFamily="34" charset="0"/>
              </a:rPr>
              <a:t>y este del griego </a:t>
            </a:r>
            <a:r>
              <a:rPr lang="es-ES" sz="1800" b="1" i="1" dirty="0" err="1">
                <a:latin typeface="Calibri" panose="020F0502020204030204" pitchFamily="34" charset="0"/>
                <a:cs typeface="Calibri" panose="020F0502020204030204" pitchFamily="34" charset="0"/>
              </a:rPr>
              <a:t>arithmos</a:t>
            </a:r>
            <a:r>
              <a:rPr lang="es-ES" sz="1800" dirty="0">
                <a:latin typeface="Calibri" panose="020F0502020204030204" pitchFamily="34" charset="0"/>
                <a:cs typeface="Calibri" panose="020F0502020204030204" pitchFamily="34" charset="0"/>
              </a:rPr>
              <a:t>, que significa «número». quizá también con influencia del nombre del matemático persa </a:t>
            </a:r>
            <a:r>
              <a:rPr lang="es-ES" sz="1800" dirty="0">
                <a:solidFill>
                  <a:schemeClr val="bg2"/>
                </a:solidFill>
                <a:latin typeface="Calibri" panose="020F0502020204030204" pitchFamily="34" charset="0"/>
                <a:cs typeface="Calibri" panose="020F0502020204030204" pitchFamily="34" charset="0"/>
              </a:rPr>
              <a:t>Al-</a:t>
            </a:r>
            <a:r>
              <a:rPr lang="es-ES" sz="1800" dirty="0" err="1">
                <a:solidFill>
                  <a:schemeClr val="bg2"/>
                </a:solidFill>
                <a:latin typeface="Calibri" panose="020F0502020204030204" pitchFamily="34" charset="0"/>
                <a:cs typeface="Calibri" panose="020F0502020204030204" pitchFamily="34" charset="0"/>
              </a:rPr>
              <a:t>Juarismi</a:t>
            </a:r>
            <a:endParaRPr lang="es-ES" sz="1800" dirty="0">
              <a:solidFill>
                <a:schemeClr val="bg2"/>
              </a:solidFill>
              <a:latin typeface="Calibri" panose="020F0502020204030204" pitchFamily="34" charset="0"/>
              <a:cs typeface="Calibri" panose="020F0502020204030204" pitchFamily="34" charset="0"/>
            </a:endParaRPr>
          </a:p>
          <a:p>
            <a:pPr algn="just"/>
            <a:endParaRPr lang="es-ES" sz="1800" b="1" dirty="0">
              <a:latin typeface="Calibri" panose="020F0502020204030204" pitchFamily="34" charset="0"/>
              <a:cs typeface="Calibri" panose="020F0502020204030204" pitchFamily="34" charset="0"/>
            </a:endParaRPr>
          </a:p>
          <a:p>
            <a:pPr algn="just"/>
            <a:r>
              <a:rPr lang="es-ES" sz="1800" b="1" dirty="0">
                <a:latin typeface="Calibri" panose="020F0502020204030204" pitchFamily="34" charset="0"/>
                <a:cs typeface="Calibri" panose="020F0502020204030204" pitchFamily="34" charset="0"/>
              </a:rPr>
              <a:t>Algoritmo</a:t>
            </a:r>
            <a:r>
              <a:rPr lang="es-ES" sz="1800" dirty="0">
                <a:latin typeface="Calibri" panose="020F0502020204030204" pitchFamily="34" charset="0"/>
                <a:cs typeface="Calibri" panose="020F0502020204030204" pitchFamily="34" charset="0"/>
              </a:rPr>
              <a:t>, es una serie de normas o leyes especificas que hacen posible la ejecución de actividades, cumpliendo una serie de pasos continuos que no de origen a dudas a la persona que realice dicha actividad. Los algoritmos se pueden expresar de diversas formas tales como el lenguaje natural, el lenguaje de programación, pseudocódigo y diagramas de flujo.</a:t>
            </a:r>
          </a:p>
        </p:txBody>
      </p:sp>
    </p:spTree>
    <p:extLst>
      <p:ext uri="{BB962C8B-B14F-4D97-AF65-F5344CB8AC3E}">
        <p14:creationId xmlns:p14="http://schemas.microsoft.com/office/powerpoint/2010/main" val="302019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ALGORTIMO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34904" y="771549"/>
            <a:ext cx="8208912" cy="2308324"/>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Los algoritmos se pueden clasificar de la siguiente manera:</a:t>
            </a:r>
          </a:p>
          <a:p>
            <a:pPr algn="just"/>
            <a:endParaRPr lang="es-ES" sz="1800" dirty="0">
              <a:latin typeface="Calibri" panose="020F0502020204030204" pitchFamily="34" charset="0"/>
              <a:cs typeface="Calibri" panose="020F0502020204030204" pitchFamily="34" charset="0"/>
            </a:endParaRPr>
          </a:p>
          <a:p>
            <a:pPr algn="just"/>
            <a:r>
              <a:rPr lang="es-ES" sz="1800" b="1" dirty="0">
                <a:latin typeface="Calibri" panose="020F0502020204030204" pitchFamily="34" charset="0"/>
                <a:cs typeface="Calibri" panose="020F0502020204030204" pitchFamily="34" charset="0"/>
              </a:rPr>
              <a:t>Según el sistema de signos, cualitativos y cuantitativos</a:t>
            </a:r>
            <a:r>
              <a:rPr lang="es-ES" sz="1800" dirty="0">
                <a:latin typeface="Calibri" panose="020F0502020204030204" pitchFamily="34" charset="0"/>
                <a:cs typeface="Calibri" panose="020F0502020204030204" pitchFamily="34" charset="0"/>
              </a:rPr>
              <a:t>. Los </a:t>
            </a:r>
            <a:r>
              <a:rPr lang="es-ES" sz="1800" b="1" dirty="0">
                <a:latin typeface="Calibri" panose="020F0502020204030204" pitchFamily="34" charset="0"/>
                <a:cs typeface="Calibri" panose="020F0502020204030204" pitchFamily="34" charset="0"/>
              </a:rPr>
              <a:t>algoritmos cualitativos</a:t>
            </a:r>
            <a:r>
              <a:rPr lang="es-ES" sz="1800" dirty="0">
                <a:latin typeface="Calibri" panose="020F0502020204030204" pitchFamily="34" charset="0"/>
                <a:cs typeface="Calibri" panose="020F0502020204030204" pitchFamily="34" charset="0"/>
              </a:rPr>
              <a:t>, son aquellos que se realizan por medio de las palabras, lo que quiere decir que las ordenes vienen dadas en forma verbal, por ejemplo una receta de cocina. Por otra parte los </a:t>
            </a:r>
            <a:r>
              <a:rPr lang="es-ES" sz="1800" b="1" dirty="0">
                <a:latin typeface="Calibri" panose="020F0502020204030204" pitchFamily="34" charset="0"/>
                <a:cs typeface="Calibri" panose="020F0502020204030204" pitchFamily="34" charset="0"/>
              </a:rPr>
              <a:t>algoritmos cuantitativos</a:t>
            </a:r>
            <a:r>
              <a:rPr lang="es-ES" sz="1800" dirty="0">
                <a:latin typeface="Calibri" panose="020F0502020204030204" pitchFamily="34" charset="0"/>
                <a:cs typeface="Calibri" panose="020F0502020204030204" pitchFamily="34" charset="0"/>
              </a:rPr>
              <a:t> son aquellos que se realizan por medio de cálculos matemáticos, por ejemplo si se desea saber cual es la raíz cuadrada de un numero, se pueden aplicar algoritmos para ello. </a:t>
            </a:r>
          </a:p>
        </p:txBody>
      </p:sp>
    </p:spTree>
    <p:extLst>
      <p:ext uri="{BB962C8B-B14F-4D97-AF65-F5344CB8AC3E}">
        <p14:creationId xmlns:p14="http://schemas.microsoft.com/office/powerpoint/2010/main" val="346686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ALGORTIMO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34904" y="1059582"/>
            <a:ext cx="8208912" cy="3139321"/>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Según su función</a:t>
            </a:r>
            <a:r>
              <a:rPr lang="es-ES" sz="1800" dirty="0">
                <a:latin typeface="Calibri" panose="020F0502020204030204" pitchFamily="34" charset="0"/>
                <a:cs typeface="Calibri" panose="020F0502020204030204" pitchFamily="34" charset="0"/>
              </a:rPr>
              <a:t>, de ordenamiento, de búsqueda y de encaminamiento. Los algoritmos de ordenamiento son aquellos que llevan en orden los elementos que ingresan, dependiendo del orden numérico o léxico. Los algoritmos de búsqueda tratan de encontrar dentro de la lista que ingresa, algún elemento en especial que cumpla con las ordenes dadas. Y por ultimo los algoritmos de encaminamiento, estos deciden la manera de como se tendrá que transmitir la información que llega y como deben seguir los pasos establecidos.</a:t>
            </a: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Los algoritmos nos conducen a la correcta ejecución de actividades y aun orden de ideas, relacionadas con cualquier aspecto.</a:t>
            </a:r>
          </a:p>
          <a:p>
            <a:pPr algn="just"/>
            <a:endParaRPr lang="es-E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9657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ALGORTIMO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34904" y="699542"/>
            <a:ext cx="4253120" cy="3693319"/>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Por Ejemplo : Freír un huevo.</a:t>
            </a:r>
          </a:p>
          <a:p>
            <a:pPr algn="just"/>
            <a:endParaRPr lang="es-ES" sz="1800" dirty="0">
              <a:latin typeface="Calibri" panose="020F0502020204030204" pitchFamily="34" charset="0"/>
              <a:cs typeface="Calibri" panose="020F0502020204030204" pitchFamily="34" charset="0"/>
            </a:endParaRPr>
          </a:p>
          <a:p>
            <a:pPr marL="285750" indent="-285750" algn="just">
              <a:buFontTx/>
              <a:buChar char="-"/>
            </a:pPr>
            <a:r>
              <a:rPr lang="es-ES" sz="1800" dirty="0">
                <a:latin typeface="Calibri" panose="020F0502020204030204" pitchFamily="34" charset="0"/>
                <a:cs typeface="Calibri" panose="020F0502020204030204" pitchFamily="34" charset="0"/>
              </a:rPr>
              <a:t>Inicio</a:t>
            </a:r>
          </a:p>
          <a:p>
            <a:pPr marL="285750" indent="-285750" algn="just">
              <a:buFontTx/>
              <a:buChar char="-"/>
            </a:pPr>
            <a:r>
              <a:rPr lang="es-ES" sz="1800" dirty="0">
                <a:latin typeface="Calibri" panose="020F0502020204030204" pitchFamily="34" charset="0"/>
                <a:cs typeface="Calibri" panose="020F0502020204030204" pitchFamily="34" charset="0"/>
              </a:rPr>
              <a:t>Poner a calentar el aceite en un sartén.</a:t>
            </a:r>
          </a:p>
          <a:p>
            <a:pPr marL="285750" indent="-285750" algn="just">
              <a:buFontTx/>
              <a:buChar char="-"/>
            </a:pPr>
            <a:r>
              <a:rPr lang="es-ES" sz="1800" dirty="0">
                <a:latin typeface="Calibri" panose="020F0502020204030204" pitchFamily="34" charset="0"/>
                <a:cs typeface="Calibri" panose="020F0502020204030204" pitchFamily="34" charset="0"/>
              </a:rPr>
              <a:t>Cuando el aceite este caliente, romper </a:t>
            </a:r>
          </a:p>
          <a:p>
            <a:pPr algn="just"/>
            <a:r>
              <a:rPr lang="es-ES" sz="1800" dirty="0">
                <a:latin typeface="Calibri" panose="020F0502020204030204" pitchFamily="34" charset="0"/>
                <a:cs typeface="Calibri" panose="020F0502020204030204" pitchFamily="34" charset="0"/>
              </a:rPr>
              <a:t>     el huevo y verterlo en el aceite.</a:t>
            </a:r>
          </a:p>
          <a:p>
            <a:pPr marL="285750" indent="-285750" algn="just">
              <a:buFontTx/>
              <a:buChar char="-"/>
            </a:pPr>
            <a:r>
              <a:rPr lang="es-ES" sz="1800" dirty="0">
                <a:latin typeface="Calibri" panose="020F0502020204030204" pitchFamily="34" charset="0"/>
                <a:cs typeface="Calibri" panose="020F0502020204030204" pitchFamily="34" charset="0"/>
              </a:rPr>
              <a:t>Esperar que se solidifique el huevo.</a:t>
            </a:r>
          </a:p>
          <a:p>
            <a:pPr marL="285750" indent="-285750" algn="just">
              <a:buFontTx/>
              <a:buChar char="-"/>
            </a:pPr>
            <a:r>
              <a:rPr lang="es-ES" sz="1800" dirty="0">
                <a:latin typeface="Calibri" panose="020F0502020204030204" pitchFamily="34" charset="0"/>
                <a:cs typeface="Calibri" panose="020F0502020204030204" pitchFamily="34" charset="0"/>
              </a:rPr>
              <a:t>Retirar el huevo del aceite, dejar que </a:t>
            </a:r>
          </a:p>
          <a:p>
            <a:pPr algn="just"/>
            <a:r>
              <a:rPr lang="es-ES" sz="1800" dirty="0">
                <a:latin typeface="Calibri" panose="020F0502020204030204" pitchFamily="34" charset="0"/>
                <a:cs typeface="Calibri" panose="020F0502020204030204" pitchFamily="34" charset="0"/>
              </a:rPr>
              <a:t>     escurra y ponerlo en un plato.</a:t>
            </a:r>
          </a:p>
          <a:p>
            <a:pPr marL="285750" indent="-285750" algn="just">
              <a:buFontTx/>
              <a:buChar char="-"/>
            </a:pPr>
            <a:r>
              <a:rPr lang="es-ES" sz="1800" dirty="0">
                <a:latin typeface="Calibri" panose="020F0502020204030204" pitchFamily="34" charset="0"/>
                <a:cs typeface="Calibri" panose="020F0502020204030204" pitchFamily="34" charset="0"/>
              </a:rPr>
              <a:t>Apagar el fuego.</a:t>
            </a:r>
          </a:p>
          <a:p>
            <a:pPr marL="285750" indent="-285750" algn="just">
              <a:buFontTx/>
              <a:buChar char="-"/>
            </a:pPr>
            <a:r>
              <a:rPr lang="es-ES" sz="1800" dirty="0">
                <a:latin typeface="Calibri" panose="020F0502020204030204" pitchFamily="34" charset="0"/>
                <a:cs typeface="Calibri" panose="020F0502020204030204" pitchFamily="34" charset="0"/>
              </a:rPr>
              <a:t>Fin</a:t>
            </a:r>
          </a:p>
          <a:p>
            <a:pPr algn="just"/>
            <a:endParaRPr lang="es-ES" sz="1800" dirty="0">
              <a:latin typeface="Calibri" panose="020F0502020204030204" pitchFamily="34" charset="0"/>
              <a:cs typeface="Calibri" panose="020F0502020204030204" pitchFamily="34" charset="0"/>
            </a:endParaRPr>
          </a:p>
          <a:p>
            <a:pPr algn="just"/>
            <a:endParaRPr lang="es-ES" sz="1800" dirty="0">
              <a:latin typeface="Calibri" panose="020F0502020204030204" pitchFamily="34" charset="0"/>
              <a:cs typeface="Calibri" panose="020F0502020204030204" pitchFamily="34" charset="0"/>
            </a:endParaRPr>
          </a:p>
        </p:txBody>
      </p:sp>
      <p:sp>
        <p:nvSpPr>
          <p:cNvPr id="3" name="TextBox 2"/>
          <p:cNvSpPr txBox="1"/>
          <p:nvPr/>
        </p:nvSpPr>
        <p:spPr>
          <a:xfrm>
            <a:off x="4932040" y="1059581"/>
            <a:ext cx="3888432" cy="2862322"/>
          </a:xfrm>
          <a:prstGeom prst="rect">
            <a:avLst/>
          </a:prstGeom>
          <a:noFill/>
        </p:spPr>
        <p:txBody>
          <a:bodyPr wrap="square" rtlCol="0">
            <a:spAutoFit/>
          </a:bodyPr>
          <a:lstStyle/>
          <a:p>
            <a:r>
              <a:rPr lang="es-ES" sz="1800" dirty="0">
                <a:latin typeface="Calibri" panose="020F0502020204030204" pitchFamily="34" charset="0"/>
                <a:cs typeface="Calibri" panose="020F0502020204030204" pitchFamily="34" charset="0"/>
              </a:rPr>
              <a:t>Del algoritmo anterior se puede distinguir las siguientes características para su creación:</a:t>
            </a:r>
          </a:p>
          <a:p>
            <a:endParaRPr lang="es-ES" sz="1800" dirty="0">
              <a:latin typeface="Calibri" panose="020F0502020204030204" pitchFamily="34" charset="0"/>
              <a:cs typeface="Calibri" panose="020F0502020204030204" pitchFamily="34" charset="0"/>
            </a:endParaRPr>
          </a:p>
          <a:p>
            <a:pPr marL="285750" indent="-285750">
              <a:buFontTx/>
              <a:buChar char="-"/>
            </a:pPr>
            <a:r>
              <a:rPr lang="es-ES" sz="1800" dirty="0">
                <a:latin typeface="Calibri" panose="020F0502020204030204" pitchFamily="34" charset="0"/>
                <a:cs typeface="Calibri" panose="020F0502020204030204" pitchFamily="34" charset="0"/>
              </a:rPr>
              <a:t>Se indica su inicio y su fin </a:t>
            </a:r>
          </a:p>
          <a:p>
            <a:pPr marL="285750" indent="-285750">
              <a:buFontTx/>
              <a:buChar char="-"/>
            </a:pPr>
            <a:r>
              <a:rPr lang="es-ES" sz="1800" dirty="0">
                <a:latin typeface="Calibri" panose="020F0502020204030204" pitchFamily="34" charset="0"/>
                <a:cs typeface="Calibri" panose="020F0502020204030204" pitchFamily="34" charset="0"/>
              </a:rPr>
              <a:t>Se subdivide el proceso en pasos  </a:t>
            </a:r>
          </a:p>
          <a:p>
            <a:pPr marL="285750" indent="-285750">
              <a:buFontTx/>
              <a:buChar char="-"/>
            </a:pPr>
            <a:r>
              <a:rPr lang="es-ES" sz="1800" dirty="0">
                <a:latin typeface="Calibri" panose="020F0502020204030204" pitchFamily="34" charset="0"/>
                <a:cs typeface="Calibri" panose="020F0502020204030204" pitchFamily="34" charset="0"/>
              </a:rPr>
              <a:t>Se numeran los pasos </a:t>
            </a:r>
          </a:p>
          <a:p>
            <a:pPr marL="285750" indent="-285750">
              <a:buFontTx/>
              <a:buChar char="-"/>
            </a:pPr>
            <a:r>
              <a:rPr lang="es-ES" sz="1800" dirty="0">
                <a:latin typeface="Calibri" panose="020F0502020204030204" pitchFamily="34" charset="0"/>
                <a:cs typeface="Calibri" panose="020F0502020204030204" pitchFamily="34" charset="0"/>
              </a:rPr>
              <a:t>Se precisan todos y cada unos de los pasos, lo mejor posible </a:t>
            </a:r>
          </a:p>
          <a:p>
            <a:pPr marL="285750" indent="-285750">
              <a:buFontTx/>
              <a:buChar char="-"/>
            </a:pPr>
            <a:endParaRPr lang="es-ES" sz="1800" dirty="0">
              <a:latin typeface="Calibri" panose="020F0502020204030204" pitchFamily="34" charset="0"/>
              <a:cs typeface="Calibri" panose="020F0502020204030204" pitchFamily="34" charset="0"/>
            </a:endParaRPr>
          </a:p>
        </p:txBody>
      </p:sp>
      <p:sp>
        <p:nvSpPr>
          <p:cNvPr id="4" name="TextBox 3"/>
          <p:cNvSpPr txBox="1"/>
          <p:nvPr/>
        </p:nvSpPr>
        <p:spPr>
          <a:xfrm>
            <a:off x="755576" y="4134992"/>
            <a:ext cx="7704856" cy="400110"/>
          </a:xfrm>
          <a:prstGeom prst="rect">
            <a:avLst/>
          </a:prstGeom>
          <a:noFill/>
        </p:spPr>
        <p:txBody>
          <a:bodyPr wrap="square" rtlCol="0">
            <a:spAutoFit/>
          </a:bodyPr>
          <a:lstStyle/>
          <a:p>
            <a:r>
              <a:rPr lang="es-ES" sz="2000" b="1" dirty="0">
                <a:latin typeface="Calibri" panose="020F0502020204030204" pitchFamily="34" charset="0"/>
                <a:cs typeface="Calibri" panose="020F0502020204030204" pitchFamily="34" charset="0"/>
              </a:rPr>
              <a:t>Aprender a desarrollar algoritmos eficientes es aprender a programar.</a:t>
            </a:r>
          </a:p>
        </p:txBody>
      </p:sp>
    </p:spTree>
    <p:extLst>
      <p:ext uri="{BB962C8B-B14F-4D97-AF65-F5344CB8AC3E}">
        <p14:creationId xmlns:p14="http://schemas.microsoft.com/office/powerpoint/2010/main" val="12045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PSEUDOCODIGO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34904" y="843558"/>
            <a:ext cx="8208912" cy="3970318"/>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Es un </a:t>
            </a:r>
            <a:r>
              <a:rPr lang="es-ES" sz="1800" b="1" dirty="0">
                <a:latin typeface="Calibri" panose="020F0502020204030204" pitchFamily="34" charset="0"/>
                <a:cs typeface="Calibri" panose="020F0502020204030204" pitchFamily="34" charset="0"/>
              </a:rPr>
              <a:t>lenguaje artificial e informal </a:t>
            </a:r>
            <a:r>
              <a:rPr lang="es-ES" sz="1800" dirty="0">
                <a:latin typeface="Calibri" panose="020F0502020204030204" pitchFamily="34" charset="0"/>
                <a:cs typeface="Calibri" panose="020F0502020204030204" pitchFamily="34" charset="0"/>
              </a:rPr>
              <a:t>que ayuda a los programadores a desarrollar algoritmo. El </a:t>
            </a:r>
            <a:r>
              <a:rPr lang="es-ES" sz="1800" b="1" dirty="0">
                <a:latin typeface="Calibri" panose="020F0502020204030204" pitchFamily="34" charset="0"/>
                <a:cs typeface="Calibri" panose="020F0502020204030204" pitchFamily="34" charset="0"/>
              </a:rPr>
              <a:t>pseudocódigo</a:t>
            </a:r>
            <a:r>
              <a:rPr lang="es-ES" sz="1800" dirty="0">
                <a:latin typeface="Calibri" panose="020F0502020204030204" pitchFamily="34" charset="0"/>
                <a:cs typeface="Calibri" panose="020F0502020204030204" pitchFamily="34" charset="0"/>
              </a:rPr>
              <a:t> es similar al lenguaje cotidiano, es cómodo y amable con el usuario, aunque no es realmente un verdadero lenguaje de programación. No se ejecutan en una computadora mas bien ayudan al programador a razonar un programa antes de intentar escribirlo en algún lenguaje. Un programa escrito en pseudocódigo puede ser fácilmente convertido en un programa Java, si es que esta bien elaborado. Ejemplo: supongamos que la nota para aprobar una prueba es de 6,0 el pseudocódigo seria el siguiente:</a:t>
            </a: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	</a:t>
            </a:r>
            <a:r>
              <a:rPr lang="es-ES" sz="1800" b="1" dirty="0">
                <a:latin typeface="Calibri" panose="020F0502020204030204" pitchFamily="34" charset="0"/>
                <a:cs typeface="Calibri" panose="020F0502020204030204" pitchFamily="34" charset="0"/>
              </a:rPr>
              <a:t>inicio </a:t>
            </a:r>
          </a:p>
          <a:p>
            <a:pPr algn="just"/>
            <a:r>
              <a:rPr lang="es-ES" sz="1800" b="1" dirty="0">
                <a:latin typeface="Calibri" panose="020F0502020204030204" pitchFamily="34" charset="0"/>
                <a:cs typeface="Calibri" panose="020F0502020204030204" pitchFamily="34" charset="0"/>
              </a:rPr>
              <a:t>	   si calificación &gt;=6,0 </a:t>
            </a:r>
          </a:p>
          <a:p>
            <a:pPr algn="just"/>
            <a:r>
              <a:rPr lang="es-ES" sz="1800" b="1" dirty="0">
                <a:latin typeface="Calibri" panose="020F0502020204030204" pitchFamily="34" charset="0"/>
                <a:cs typeface="Calibri" panose="020F0502020204030204" pitchFamily="34" charset="0"/>
              </a:rPr>
              <a:t>	      mostrar “aprobado” </a:t>
            </a:r>
          </a:p>
          <a:p>
            <a:pPr algn="just"/>
            <a:r>
              <a:rPr lang="es-ES" sz="1800" b="1" dirty="0">
                <a:latin typeface="Calibri" panose="020F0502020204030204" pitchFamily="34" charset="0"/>
                <a:cs typeface="Calibri" panose="020F0502020204030204" pitchFamily="34" charset="0"/>
              </a:rPr>
              <a:t>	   fin si</a:t>
            </a:r>
          </a:p>
          <a:p>
            <a:pPr algn="just"/>
            <a:r>
              <a:rPr lang="es-ES" sz="1800" b="1" dirty="0">
                <a:latin typeface="Calibri" panose="020F0502020204030204" pitchFamily="34" charset="0"/>
                <a:cs typeface="Calibri" panose="020F0502020204030204" pitchFamily="34" charset="0"/>
              </a:rPr>
              <a:t>	fin</a:t>
            </a:r>
            <a:endParaRPr lang="es-E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563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6120680" cy="645900"/>
          </a:xfrm>
          <a:prstGeom prst="rect">
            <a:avLst/>
          </a:prstGeom>
        </p:spPr>
        <p:txBody>
          <a:bodyPr wrap="square" lIns="91425" tIns="91425" rIns="91425" bIns="91425" anchor="t" anchorCtr="0">
            <a:noAutofit/>
          </a:bodyPr>
          <a:lstStyle/>
          <a:p>
            <a:pPr lvl="0">
              <a:spcBef>
                <a:spcPts val="0"/>
              </a:spcBef>
              <a:buNone/>
            </a:pPr>
            <a:r>
              <a:rPr lang="es-419" b="1" dirty="0">
                <a:latin typeface="Calibri" panose="020F0502020204030204" pitchFamily="34" charset="0"/>
                <a:cs typeface="Calibri" panose="020F0502020204030204" pitchFamily="34" charset="0"/>
              </a:rPr>
              <a:t>Aprendizajes esperados.</a:t>
            </a:r>
          </a:p>
        </p:txBody>
      </p:sp>
      <p:sp>
        <p:nvSpPr>
          <p:cNvPr id="135" name="Shape 135"/>
          <p:cNvSpPr txBox="1">
            <a:spLocks noGrp="1"/>
          </p:cNvSpPr>
          <p:nvPr>
            <p:ph type="body" idx="1"/>
          </p:nvPr>
        </p:nvSpPr>
        <p:spPr>
          <a:xfrm>
            <a:off x="539552" y="915566"/>
            <a:ext cx="7704856" cy="2952328"/>
          </a:xfrm>
          <a:prstGeom prst="rect">
            <a:avLst/>
          </a:prstGeom>
        </p:spPr>
        <p:txBody>
          <a:bodyPr wrap="square" lIns="91425" tIns="91425" rIns="91425" bIns="91425" anchor="t" anchorCtr="0">
            <a:noAutofit/>
          </a:bodyPr>
          <a:lstStyle/>
          <a:p>
            <a:pPr marL="285750" lvl="0" indent="-285750">
              <a:buFontTx/>
              <a:buChar char="-"/>
            </a:pPr>
            <a:r>
              <a:rPr lang="es-ES" sz="1600" b="1" dirty="0"/>
              <a:t>Fundamentar la terminología y principales conceptos que rodean a la industria informática en el contexto actual e histórico.  </a:t>
            </a:r>
          </a:p>
          <a:p>
            <a:pPr marL="285750" lvl="0" indent="-285750">
              <a:buFontTx/>
              <a:buChar char="-"/>
            </a:pPr>
            <a:r>
              <a:rPr lang="es-ES" sz="1600" b="1" dirty="0"/>
              <a:t>Aplicar metodologías de resolución de problemas simples en el contexto de la vida cotidiana. </a:t>
            </a:r>
          </a:p>
          <a:p>
            <a:pPr marL="285750" lvl="0" indent="-285750">
              <a:buFontTx/>
              <a:buChar char="-"/>
            </a:pPr>
            <a:r>
              <a:rPr lang="es-ES" sz="1600" b="1" dirty="0"/>
              <a:t>Aplicar técnicas de codificación en pseudocódigo para la resolución de problemas simples y en el contexto de la vida cotidiana. </a:t>
            </a:r>
          </a:p>
          <a:p>
            <a:pPr marL="285750" lvl="0" indent="-285750">
              <a:buFontTx/>
              <a:buChar char="-"/>
            </a:pPr>
            <a:r>
              <a:rPr lang="es-ES" sz="1600" b="1" dirty="0"/>
              <a:t>Identificar la importancia de la resolución de problemas en la vida cotidiana y en el mundo laboral. </a:t>
            </a:r>
          </a:p>
          <a:p>
            <a:pPr marL="285750" lvl="0" indent="-285750">
              <a:buFontTx/>
              <a:buChar char="-"/>
            </a:pPr>
            <a:r>
              <a:rPr lang="es-ES" sz="1600" b="1" dirty="0"/>
              <a:t>Aplicar alternativas de solución de problemas, a través de recolección, organización y análisis que resuelve un problema en el entorno.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PSEUDOCODIGO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34904" y="843558"/>
            <a:ext cx="8208912" cy="3693319"/>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Análisis</a:t>
            </a:r>
          </a:p>
          <a:p>
            <a:pPr marL="285750" indent="-285750" algn="just">
              <a:buFontTx/>
              <a:buChar char="-"/>
            </a:pPr>
            <a:r>
              <a:rPr lang="es-ES" sz="1800" dirty="0">
                <a:latin typeface="Calibri" panose="020F0502020204030204" pitchFamily="34" charset="0"/>
                <a:cs typeface="Calibri" panose="020F0502020204030204" pitchFamily="34" charset="0"/>
              </a:rPr>
              <a:t>Formalizar el entorno del problema </a:t>
            </a:r>
          </a:p>
          <a:p>
            <a:pPr marL="285750" indent="-285750" algn="just">
              <a:buFontTx/>
              <a:buChar char="-"/>
            </a:pPr>
            <a:r>
              <a:rPr lang="es-ES" sz="1800" dirty="0">
                <a:latin typeface="Calibri" panose="020F0502020204030204" pitchFamily="34" charset="0"/>
                <a:cs typeface="Calibri" panose="020F0502020204030204" pitchFamily="34" charset="0"/>
              </a:rPr>
              <a:t>Definir lo que debe hacer el programación </a:t>
            </a:r>
          </a:p>
          <a:p>
            <a:pPr marL="285750" indent="-285750" algn="just">
              <a:buFontTx/>
              <a:buChar char="-"/>
            </a:pPr>
            <a:r>
              <a:rPr lang="es-ES" sz="1800" dirty="0">
                <a:latin typeface="Calibri" panose="020F0502020204030204" pitchFamily="34" charset="0"/>
                <a:cs typeface="Calibri" panose="020F0502020204030204" pitchFamily="34" charset="0"/>
              </a:rPr>
              <a:t>Estudio de posibilidades y casos </a:t>
            </a:r>
          </a:p>
          <a:p>
            <a:pPr marL="285750" indent="-285750" algn="just">
              <a:buFontTx/>
              <a:buChar char="-"/>
            </a:pPr>
            <a:r>
              <a:rPr lang="es-ES" sz="1800" dirty="0">
                <a:latin typeface="Calibri" panose="020F0502020204030204" pitchFamily="34" charset="0"/>
                <a:cs typeface="Calibri" panose="020F0502020204030204" pitchFamily="34" charset="0"/>
              </a:rPr>
              <a:t>Determinar los actores de intervienen</a:t>
            </a:r>
          </a:p>
          <a:p>
            <a:pPr marL="285750" indent="-285750" algn="just">
              <a:buFontTx/>
              <a:buChar char="-"/>
            </a:pPr>
            <a:endParaRPr lang="es-ES" sz="1800" dirty="0">
              <a:latin typeface="Calibri" panose="020F0502020204030204" pitchFamily="34" charset="0"/>
              <a:cs typeface="Calibri" panose="020F0502020204030204" pitchFamily="34" charset="0"/>
            </a:endParaRPr>
          </a:p>
          <a:p>
            <a:pPr algn="just"/>
            <a:r>
              <a:rPr lang="es-ES" sz="1800" b="1" dirty="0">
                <a:latin typeface="Calibri" panose="020F0502020204030204" pitchFamily="34" charset="0"/>
                <a:cs typeface="Calibri" panose="020F0502020204030204" pitchFamily="34" charset="0"/>
              </a:rPr>
              <a:t>Diseño</a:t>
            </a:r>
          </a:p>
          <a:p>
            <a:pPr marL="285750" indent="-285750" algn="just">
              <a:buFontTx/>
              <a:buChar char="-"/>
            </a:pPr>
            <a:r>
              <a:rPr lang="es-ES" sz="1800" dirty="0">
                <a:latin typeface="Calibri" panose="020F0502020204030204" pitchFamily="34" charset="0"/>
                <a:cs typeface="Calibri" panose="020F0502020204030204" pitchFamily="34" charset="0"/>
              </a:rPr>
              <a:t>Definir los elementos que intervienen </a:t>
            </a:r>
          </a:p>
          <a:p>
            <a:pPr marL="285750" indent="-285750" algn="just">
              <a:buFontTx/>
              <a:buChar char="-"/>
            </a:pPr>
            <a:r>
              <a:rPr lang="es-ES" sz="1800" dirty="0">
                <a:latin typeface="Calibri" panose="020F0502020204030204" pitchFamily="34" charset="0"/>
                <a:cs typeface="Calibri" panose="020F0502020204030204" pitchFamily="34" charset="0"/>
              </a:rPr>
              <a:t>Identificación de los datos de entrada y salida </a:t>
            </a:r>
          </a:p>
          <a:p>
            <a:pPr marL="285750" indent="-285750" algn="just">
              <a:buFontTx/>
              <a:buChar char="-"/>
            </a:pPr>
            <a:r>
              <a:rPr lang="es-ES" sz="1800" dirty="0">
                <a:latin typeface="Calibri" panose="020F0502020204030204" pitchFamily="34" charset="0"/>
                <a:cs typeface="Calibri" panose="020F0502020204030204" pitchFamily="34" charset="0"/>
              </a:rPr>
              <a:t>Identificación de recursos a utilizar </a:t>
            </a:r>
          </a:p>
          <a:p>
            <a:pPr marL="285750" indent="-285750" algn="just">
              <a:buFontTx/>
              <a:buChar char="-"/>
            </a:pPr>
            <a:r>
              <a:rPr lang="es-ES" sz="1800" dirty="0">
                <a:latin typeface="Calibri" panose="020F0502020204030204" pitchFamily="34" charset="0"/>
                <a:cs typeface="Calibri" panose="020F0502020204030204" pitchFamily="34" charset="0"/>
              </a:rPr>
              <a:t>Definición de las acciones para resolver el problema </a:t>
            </a:r>
          </a:p>
          <a:p>
            <a:pPr marL="285750" indent="-285750" algn="just">
              <a:buFontTx/>
              <a:buChar char="-"/>
            </a:pPr>
            <a:r>
              <a:rPr lang="es-ES" sz="1800" dirty="0">
                <a:latin typeface="Calibri" panose="020F0502020204030204" pitchFamily="34" charset="0"/>
                <a:cs typeface="Calibri" panose="020F0502020204030204" pitchFamily="34" charset="0"/>
              </a:rPr>
              <a:t>Se utilizan técnicas de diseño descendente (top-</a:t>
            </a:r>
            <a:r>
              <a:rPr lang="es-ES" sz="1800" dirty="0" err="1">
                <a:latin typeface="Calibri" panose="020F0502020204030204" pitchFamily="34" charset="0"/>
                <a:cs typeface="Calibri" panose="020F0502020204030204" pitchFamily="34" charset="0"/>
              </a:rPr>
              <a:t>down</a:t>
            </a:r>
            <a:r>
              <a:rPr lang="es-ES" sz="1800" dirty="0">
                <a:latin typeface="Calibri" panose="020F0502020204030204" pitchFamily="34" charset="0"/>
                <a:cs typeface="Calibri" panose="020F0502020204030204" pitchFamily="34" charset="0"/>
              </a:rPr>
              <a:t>), programación modular y estructurada</a:t>
            </a:r>
          </a:p>
        </p:txBody>
      </p:sp>
    </p:spTree>
    <p:extLst>
      <p:ext uri="{BB962C8B-B14F-4D97-AF65-F5344CB8AC3E}">
        <p14:creationId xmlns:p14="http://schemas.microsoft.com/office/powerpoint/2010/main" val="155342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sz="2400" b="1" dirty="0">
                <a:latin typeface="Calibri" panose="020F0502020204030204" pitchFamily="34" charset="0"/>
                <a:cs typeface="Calibri" panose="020F0502020204030204" pitchFamily="34" charset="0"/>
              </a:rPr>
              <a:t>PSEUDOCODIGO</a:t>
            </a:r>
            <a:endParaRPr lang="es-419" sz="2400" b="1" dirty="0">
              <a:latin typeface="Calibri" panose="020F0502020204030204" pitchFamily="34" charset="0"/>
              <a:cs typeface="Calibri" panose="020F0502020204030204" pitchFamily="34" charset="0"/>
            </a:endParaRPr>
          </a:p>
        </p:txBody>
      </p:sp>
      <p:sp>
        <p:nvSpPr>
          <p:cNvPr id="2" name="TextBox 1"/>
          <p:cNvSpPr txBox="1"/>
          <p:nvPr/>
        </p:nvSpPr>
        <p:spPr>
          <a:xfrm>
            <a:off x="534904" y="843558"/>
            <a:ext cx="8208912" cy="2308324"/>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Implementación</a:t>
            </a:r>
          </a:p>
          <a:p>
            <a:pPr algn="just"/>
            <a:endParaRPr lang="es-ES" sz="1800" b="1"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 Transformar los elementos y acciones en una secuencia ordenada de instrucciones y sentencias que definen el algoritmo.</a:t>
            </a:r>
          </a:p>
          <a:p>
            <a:pPr algn="just"/>
            <a:endParaRPr lang="es-ES" sz="1800" dirty="0">
              <a:latin typeface="Calibri" panose="020F0502020204030204" pitchFamily="34" charset="0"/>
              <a:cs typeface="Calibri" panose="020F0502020204030204" pitchFamily="34" charset="0"/>
            </a:endParaRP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A estas fases les siguen las fases de Compilación y Ejecución, Depuración y Mantenimiento que veremos en Módulos Futuros.</a:t>
            </a:r>
          </a:p>
        </p:txBody>
      </p:sp>
    </p:spTree>
    <p:extLst>
      <p:ext uri="{BB962C8B-B14F-4D97-AF65-F5344CB8AC3E}">
        <p14:creationId xmlns:p14="http://schemas.microsoft.com/office/powerpoint/2010/main" val="302415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sp>
        <p:nvSpPr>
          <p:cNvPr id="2" name="TextBox 1"/>
          <p:cNvSpPr txBox="1"/>
          <p:nvPr/>
        </p:nvSpPr>
        <p:spPr>
          <a:xfrm>
            <a:off x="526704" y="699542"/>
            <a:ext cx="8208912" cy="3139321"/>
          </a:xfrm>
          <a:prstGeom prst="rect">
            <a:avLst/>
          </a:prstGeom>
          <a:noFill/>
        </p:spPr>
        <p:txBody>
          <a:bodyPr wrap="square" rtlCol="0">
            <a:spAutoFit/>
          </a:bodyPr>
          <a:lstStyle/>
          <a:p>
            <a:pPr algn="just"/>
            <a:endParaRPr lang="es-ES" sz="1800" b="1"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Próximo a la maquina, es aquel por medio del cual un algoritmo se codifica a un programa comprensible por el computador: C++, Java, PHP, Etc.</a:t>
            </a:r>
          </a:p>
          <a:p>
            <a:pPr algn="just"/>
            <a:endParaRPr lang="es-ES" sz="1800" dirty="0">
              <a:latin typeface="Calibri" panose="020F0502020204030204" pitchFamily="34" charset="0"/>
              <a:cs typeface="Calibri" panose="020F0502020204030204" pitchFamily="34" charset="0"/>
            </a:endParaRPr>
          </a:p>
          <a:p>
            <a:pPr algn="just"/>
            <a:r>
              <a:rPr lang="es-ES" sz="1800" b="1" dirty="0">
                <a:latin typeface="Calibri" panose="020F0502020204030204" pitchFamily="34" charset="0"/>
                <a:cs typeface="Calibri" panose="020F0502020204030204" pitchFamily="34" charset="0"/>
              </a:rPr>
              <a:t>Diseño Top – Down ( De arriba – Hacia abajo)</a:t>
            </a:r>
          </a:p>
          <a:p>
            <a:pPr algn="just"/>
            <a:r>
              <a:rPr lang="es-ES" sz="1800" dirty="0">
                <a:latin typeface="Calibri" panose="020F0502020204030204" pitchFamily="34" charset="0"/>
                <a:cs typeface="Calibri" panose="020F0502020204030204" pitchFamily="34" charset="0"/>
              </a:rPr>
              <a:t>Consiste en establecer una serie de niveles de </a:t>
            </a:r>
            <a:r>
              <a:rPr lang="es-ES" sz="1800" b="1" dirty="0">
                <a:latin typeface="Calibri" panose="020F0502020204030204" pitchFamily="34" charset="0"/>
                <a:cs typeface="Calibri" panose="020F0502020204030204" pitchFamily="34" charset="0"/>
              </a:rPr>
              <a:t>mayor a menor complejidad </a:t>
            </a:r>
            <a:r>
              <a:rPr lang="es-ES" sz="1800" dirty="0">
                <a:latin typeface="Calibri" panose="020F0502020204030204" pitchFamily="34" charset="0"/>
                <a:cs typeface="Calibri" panose="020F0502020204030204" pitchFamily="34" charset="0"/>
              </a:rPr>
              <a:t>que den solución al problema. Consiste en efectuar una relación entre las etapas de la estructuración de forma que una etapa jerárquica y su inmediato inferior se relacionen mediante entradas y salidas de información. Este diseño consiste en una serie de descomposiciones sucesivas del problema inicial, que recibe el refinamiento progresivo del repertorio de instrucciones que van a formar parte del programa. </a:t>
            </a:r>
          </a:p>
        </p:txBody>
      </p:sp>
    </p:spTree>
    <p:extLst>
      <p:ext uri="{BB962C8B-B14F-4D97-AF65-F5344CB8AC3E}">
        <p14:creationId xmlns:p14="http://schemas.microsoft.com/office/powerpoint/2010/main" val="178189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sp>
        <p:nvSpPr>
          <p:cNvPr id="2" name="TextBox 1"/>
          <p:cNvSpPr txBox="1"/>
          <p:nvPr/>
        </p:nvSpPr>
        <p:spPr>
          <a:xfrm>
            <a:off x="526704" y="987574"/>
            <a:ext cx="8208912" cy="2585323"/>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La utilización de la técnica de diseño top -</a:t>
            </a:r>
            <a:r>
              <a:rPr lang="es-ES" sz="1800" dirty="0" err="1">
                <a:latin typeface="Calibri" panose="020F0502020204030204" pitchFamily="34" charset="0"/>
                <a:cs typeface="Calibri" panose="020F0502020204030204" pitchFamily="34" charset="0"/>
              </a:rPr>
              <a:t>down</a:t>
            </a:r>
            <a:r>
              <a:rPr lang="es-ES" sz="1800" dirty="0">
                <a:latin typeface="Calibri" panose="020F0502020204030204" pitchFamily="34" charset="0"/>
                <a:cs typeface="Calibri" panose="020F0502020204030204" pitchFamily="34" charset="0"/>
              </a:rPr>
              <a:t> tiene los siguientes objetivos básicos:</a:t>
            </a:r>
          </a:p>
          <a:p>
            <a:pPr algn="just"/>
            <a:r>
              <a:rPr lang="es-ES" sz="1800" dirty="0">
                <a:latin typeface="Calibri" panose="020F0502020204030204" pitchFamily="34" charset="0"/>
                <a:cs typeface="Calibri" panose="020F0502020204030204" pitchFamily="34" charset="0"/>
              </a:rPr>
              <a:t> </a:t>
            </a:r>
          </a:p>
          <a:p>
            <a:pPr marL="285750" indent="-285750" algn="just">
              <a:buFontTx/>
              <a:buChar char="-"/>
            </a:pPr>
            <a:r>
              <a:rPr lang="es-ES" sz="1800" dirty="0">
                <a:latin typeface="Calibri" panose="020F0502020204030204" pitchFamily="34" charset="0"/>
                <a:cs typeface="Calibri" panose="020F0502020204030204" pitchFamily="34" charset="0"/>
              </a:rPr>
              <a:t>Simplificación del problema y de los </a:t>
            </a:r>
            <a:r>
              <a:rPr lang="es-ES" sz="1800" b="1" dirty="0">
                <a:latin typeface="Calibri" panose="020F0502020204030204" pitchFamily="34" charset="0"/>
                <a:cs typeface="Calibri" panose="020F0502020204030204" pitchFamily="34" charset="0"/>
              </a:rPr>
              <a:t>subprogramas</a:t>
            </a:r>
            <a:r>
              <a:rPr lang="es-ES" sz="1800" dirty="0">
                <a:latin typeface="Calibri" panose="020F0502020204030204" pitchFamily="34" charset="0"/>
                <a:cs typeface="Calibri" panose="020F0502020204030204" pitchFamily="34" charset="0"/>
              </a:rPr>
              <a:t> de cada descomposición. </a:t>
            </a:r>
            <a:br>
              <a:rPr lang="es-ES" sz="1800" dirty="0">
                <a:latin typeface="Calibri" panose="020F0502020204030204" pitchFamily="34" charset="0"/>
                <a:cs typeface="Calibri" panose="020F0502020204030204" pitchFamily="34" charset="0"/>
              </a:rPr>
            </a:br>
            <a:endParaRPr lang="es-ES" sz="1800" dirty="0">
              <a:latin typeface="Calibri" panose="020F0502020204030204" pitchFamily="34" charset="0"/>
              <a:cs typeface="Calibri" panose="020F0502020204030204" pitchFamily="34" charset="0"/>
            </a:endParaRPr>
          </a:p>
          <a:p>
            <a:pPr marL="285750" indent="-285750" algn="just">
              <a:buFontTx/>
              <a:buChar char="-"/>
            </a:pPr>
            <a:r>
              <a:rPr lang="es-ES" sz="1800" dirty="0">
                <a:latin typeface="Calibri" panose="020F0502020204030204" pitchFamily="34" charset="0"/>
                <a:cs typeface="Calibri" panose="020F0502020204030204" pitchFamily="34" charset="0"/>
              </a:rPr>
              <a:t>Las diferentes partes del problema pueden ser </a:t>
            </a:r>
            <a:r>
              <a:rPr lang="es-ES" sz="1800" b="1" dirty="0">
                <a:latin typeface="Calibri" panose="020F0502020204030204" pitchFamily="34" charset="0"/>
                <a:cs typeface="Calibri" panose="020F0502020204030204" pitchFamily="34" charset="0"/>
              </a:rPr>
              <a:t>programadas</a:t>
            </a:r>
            <a:r>
              <a:rPr lang="es-ES" sz="1800" dirty="0">
                <a:latin typeface="Calibri" panose="020F0502020204030204" pitchFamily="34" charset="0"/>
                <a:cs typeface="Calibri" panose="020F0502020204030204" pitchFamily="34" charset="0"/>
              </a:rPr>
              <a:t> de modo independiente e incluso por diferentes personas. </a:t>
            </a:r>
          </a:p>
          <a:p>
            <a:pPr marL="285750" indent="-285750" algn="just">
              <a:buFontTx/>
              <a:buChar char="-"/>
            </a:pPr>
            <a:endParaRPr lang="es-ES" sz="1800" dirty="0">
              <a:latin typeface="Calibri" panose="020F0502020204030204" pitchFamily="34" charset="0"/>
              <a:cs typeface="Calibri" panose="020F0502020204030204" pitchFamily="34" charset="0"/>
            </a:endParaRPr>
          </a:p>
          <a:p>
            <a:pPr marL="285750" indent="-285750" algn="just">
              <a:buFontTx/>
              <a:buChar char="-"/>
            </a:pPr>
            <a:r>
              <a:rPr lang="es-ES" sz="1800" dirty="0">
                <a:latin typeface="Calibri" panose="020F0502020204030204" pitchFamily="34" charset="0"/>
                <a:cs typeface="Calibri" panose="020F0502020204030204" pitchFamily="34" charset="0"/>
              </a:rPr>
              <a:t>El programa final queda estructurado en forma de </a:t>
            </a:r>
            <a:r>
              <a:rPr lang="es-ES" sz="1800" b="1" dirty="0">
                <a:latin typeface="Calibri" panose="020F0502020204030204" pitchFamily="34" charset="0"/>
                <a:cs typeface="Calibri" panose="020F0502020204030204" pitchFamily="34" charset="0"/>
              </a:rPr>
              <a:t>bloque o módulos</a:t>
            </a:r>
            <a:r>
              <a:rPr lang="es-ES" sz="1800" dirty="0">
                <a:latin typeface="Calibri" panose="020F0502020204030204" pitchFamily="34" charset="0"/>
                <a:cs typeface="Calibri" panose="020F0502020204030204" pitchFamily="34" charset="0"/>
              </a:rPr>
              <a:t> lo que hace mas sencilla su lectura y mantenimiento. </a:t>
            </a:r>
          </a:p>
        </p:txBody>
      </p:sp>
    </p:spTree>
    <p:extLst>
      <p:ext uri="{BB962C8B-B14F-4D97-AF65-F5344CB8AC3E}">
        <p14:creationId xmlns:p14="http://schemas.microsoft.com/office/powerpoint/2010/main" val="87325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08" y="1419622"/>
            <a:ext cx="8388424" cy="3102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5888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sp>
        <p:nvSpPr>
          <p:cNvPr id="2" name="TextBox 1"/>
          <p:cNvSpPr txBox="1"/>
          <p:nvPr/>
        </p:nvSpPr>
        <p:spPr>
          <a:xfrm>
            <a:off x="526704" y="987574"/>
            <a:ext cx="8208912" cy="2585323"/>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Diagrama de flujo</a:t>
            </a:r>
          </a:p>
          <a:p>
            <a:pPr algn="just"/>
            <a:endParaRPr lang="es-ES" sz="1800" b="1"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Un diagrama de flujo es la </a:t>
            </a:r>
            <a:r>
              <a:rPr lang="es-ES" sz="1800" b="1" dirty="0">
                <a:latin typeface="Calibri" panose="020F0502020204030204" pitchFamily="34" charset="0"/>
                <a:cs typeface="Calibri" panose="020F0502020204030204" pitchFamily="34" charset="0"/>
              </a:rPr>
              <a:t>representación gráfica de un algoritmo</a:t>
            </a:r>
            <a:r>
              <a:rPr lang="es-ES" sz="1800" dirty="0">
                <a:latin typeface="Calibri" panose="020F0502020204030204" pitchFamily="34" charset="0"/>
                <a:cs typeface="Calibri" panose="020F0502020204030204" pitchFamily="34" charset="0"/>
              </a:rPr>
              <a:t>. También se puede decir que es la representación detallada en forma gráfica de cómo deben realizarse los pasos en la computadora para producir resultados. Esta representación gráfica se da cuando varios símbolos (que indican diferentes procesos en la computadora), se relacionan entre sí mediante líneas que indican el orden en que se deben ejecutar los procesos. Los símbolos utilizados han sido normalizados por el instituto norteamericano de normalización </a:t>
            </a:r>
            <a:r>
              <a:rPr lang="es-ES" sz="1800" b="1" dirty="0">
                <a:latin typeface="Calibri" panose="020F0502020204030204" pitchFamily="34" charset="0"/>
                <a:cs typeface="Calibri" panose="020F0502020204030204" pitchFamily="34" charset="0"/>
              </a:rPr>
              <a:t>(ANSI).</a:t>
            </a:r>
          </a:p>
        </p:txBody>
      </p:sp>
    </p:spTree>
    <p:extLst>
      <p:ext uri="{BB962C8B-B14F-4D97-AF65-F5344CB8AC3E}">
        <p14:creationId xmlns:p14="http://schemas.microsoft.com/office/powerpoint/2010/main" val="405238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771550"/>
            <a:ext cx="8564241"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4796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203598"/>
            <a:ext cx="8485780"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024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19128" y="195486"/>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27534"/>
            <a:ext cx="3544345" cy="4194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915567"/>
            <a:ext cx="3737208" cy="2253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3610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sp>
        <p:nvSpPr>
          <p:cNvPr id="2" name="TextBox 1"/>
          <p:cNvSpPr txBox="1"/>
          <p:nvPr/>
        </p:nvSpPr>
        <p:spPr>
          <a:xfrm>
            <a:off x="611560" y="770940"/>
            <a:ext cx="7920880" cy="369332"/>
          </a:xfrm>
          <a:prstGeom prst="rect">
            <a:avLst/>
          </a:prstGeom>
          <a:noFill/>
        </p:spPr>
        <p:txBody>
          <a:bodyPr wrap="square" rtlCol="0">
            <a:spAutoFit/>
          </a:bodyPr>
          <a:lstStyle/>
          <a:p>
            <a:r>
              <a:rPr lang="es-ES" sz="1800" b="1" dirty="0">
                <a:latin typeface="Calibri" panose="020F0502020204030204" pitchFamily="34" charset="0"/>
                <a:cs typeface="Calibri" panose="020F0502020204030204" pitchFamily="34" charset="0"/>
              </a:rPr>
              <a:t>Ejemplo de Diagrama de Flujo</a:t>
            </a:r>
            <a:endParaRPr lang="es-ES" sz="1800" dirty="0">
              <a:latin typeface="Calibri" panose="020F0502020204030204" pitchFamily="34" charset="0"/>
              <a:cs typeface="Calibri" panose="020F0502020204030204" pitchFamily="34" charset="0"/>
            </a:endParaRPr>
          </a:p>
        </p:txBody>
      </p:sp>
      <p:sp>
        <p:nvSpPr>
          <p:cNvPr id="3" name="Flowchart: Terminator 2"/>
          <p:cNvSpPr/>
          <p:nvPr/>
        </p:nvSpPr>
        <p:spPr>
          <a:xfrm>
            <a:off x="5464656" y="385932"/>
            <a:ext cx="1311032" cy="432048"/>
          </a:xfrm>
          <a:prstGeom prst="flowChartTerminator">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2"/>
                </a:solidFill>
              </a:rPr>
              <a:t>INICIO</a:t>
            </a:r>
          </a:p>
        </p:txBody>
      </p:sp>
      <p:sp>
        <p:nvSpPr>
          <p:cNvPr id="4" name="Flowchart: Data 3"/>
          <p:cNvSpPr/>
          <p:nvPr/>
        </p:nvSpPr>
        <p:spPr>
          <a:xfrm>
            <a:off x="5133176" y="1275606"/>
            <a:ext cx="2319144" cy="504056"/>
          </a:xfrm>
          <a:prstGeom prst="flowChartInputOutpu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2"/>
                </a:solidFill>
              </a:rPr>
              <a:t>PEDIR D y H</a:t>
            </a:r>
          </a:p>
        </p:txBody>
      </p:sp>
      <p:sp>
        <p:nvSpPr>
          <p:cNvPr id="5" name="Flowchart: Process 4"/>
          <p:cNvSpPr/>
          <p:nvPr/>
        </p:nvSpPr>
        <p:spPr>
          <a:xfrm>
            <a:off x="4788024" y="2139702"/>
            <a:ext cx="2664296" cy="1008112"/>
          </a:xfrm>
          <a:prstGeom prst="flowChartProcess">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a:solidFill>
                  <a:schemeClr val="bg2"/>
                </a:solidFill>
              </a:rPr>
              <a:t>R = D/2 </a:t>
            </a:r>
          </a:p>
          <a:p>
            <a:pPr algn="ctr"/>
            <a:r>
              <a:rPr lang="es-ES" sz="1600" b="1" dirty="0">
                <a:solidFill>
                  <a:schemeClr val="bg2"/>
                </a:solidFill>
              </a:rPr>
              <a:t>PI = 3.1416</a:t>
            </a:r>
          </a:p>
          <a:p>
            <a:pPr algn="ctr"/>
            <a:r>
              <a:rPr lang="es-ES" sz="1600" b="1" dirty="0">
                <a:solidFill>
                  <a:schemeClr val="bg2"/>
                </a:solidFill>
              </a:rPr>
              <a:t>V = PI * (R ˄ 2) * H</a:t>
            </a:r>
          </a:p>
        </p:txBody>
      </p:sp>
      <p:sp>
        <p:nvSpPr>
          <p:cNvPr id="8" name="Flowchart: Data 7"/>
          <p:cNvSpPr/>
          <p:nvPr/>
        </p:nvSpPr>
        <p:spPr>
          <a:xfrm>
            <a:off x="4968540" y="3433725"/>
            <a:ext cx="2303264" cy="405045"/>
          </a:xfrm>
          <a:prstGeom prst="flowChartInputOutpu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2"/>
                </a:solidFill>
              </a:rPr>
              <a:t>MOSTRAR V</a:t>
            </a:r>
          </a:p>
        </p:txBody>
      </p:sp>
      <p:sp>
        <p:nvSpPr>
          <p:cNvPr id="9" name="Flowchart: Terminator 8"/>
          <p:cNvSpPr/>
          <p:nvPr/>
        </p:nvSpPr>
        <p:spPr>
          <a:xfrm>
            <a:off x="5464656" y="4187144"/>
            <a:ext cx="1311032" cy="432048"/>
          </a:xfrm>
          <a:prstGeom prst="flowChartTerminator">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bg2"/>
                </a:solidFill>
              </a:rPr>
              <a:t>FIN</a:t>
            </a:r>
          </a:p>
        </p:txBody>
      </p:sp>
      <p:cxnSp>
        <p:nvCxnSpPr>
          <p:cNvPr id="7" name="Straight Arrow Connector 6"/>
          <p:cNvCxnSpPr>
            <a:stCxn id="3" idx="2"/>
          </p:cNvCxnSpPr>
          <p:nvPr/>
        </p:nvCxnSpPr>
        <p:spPr>
          <a:xfrm>
            <a:off x="6120172" y="817980"/>
            <a:ext cx="0" cy="4576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3"/>
            <a:endCxn id="5" idx="0"/>
          </p:cNvCxnSpPr>
          <p:nvPr/>
        </p:nvCxnSpPr>
        <p:spPr>
          <a:xfrm>
            <a:off x="6060834" y="1779662"/>
            <a:ext cx="5933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2"/>
            <a:endCxn id="8" idx="1"/>
          </p:cNvCxnSpPr>
          <p:nvPr/>
        </p:nvCxnSpPr>
        <p:spPr>
          <a:xfrm>
            <a:off x="6120172" y="3147814"/>
            <a:ext cx="0" cy="2859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4"/>
            <a:endCxn id="9" idx="0"/>
          </p:cNvCxnSpPr>
          <p:nvPr/>
        </p:nvCxnSpPr>
        <p:spPr>
          <a:xfrm>
            <a:off x="6120172" y="3838770"/>
            <a:ext cx="0" cy="348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90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latin typeface="Calibri" panose="020F0502020204030204" pitchFamily="34" charset="0"/>
                <a:cs typeface="Calibri" panose="020F0502020204030204" pitchFamily="34" charset="0"/>
              </a:rPr>
              <a:t>Estructura funcional de un computador</a:t>
            </a:r>
            <a:endParaRPr lang="es-419" b="1" dirty="0">
              <a:latin typeface="Calibri" panose="020F0502020204030204" pitchFamily="34" charset="0"/>
              <a:cs typeface="Calibri" panose="020F0502020204030204" pitchFamily="34" charset="0"/>
            </a:endParaRPr>
          </a:p>
        </p:txBody>
      </p:sp>
      <p:sp>
        <p:nvSpPr>
          <p:cNvPr id="135" name="Shape 135"/>
          <p:cNvSpPr txBox="1">
            <a:spLocks noGrp="1"/>
          </p:cNvSpPr>
          <p:nvPr>
            <p:ph type="body" idx="1"/>
          </p:nvPr>
        </p:nvSpPr>
        <p:spPr>
          <a:xfrm>
            <a:off x="539552" y="915566"/>
            <a:ext cx="7704856" cy="2952328"/>
          </a:xfrm>
          <a:prstGeom prst="rect">
            <a:avLst/>
          </a:prstGeom>
        </p:spPr>
        <p:txBody>
          <a:bodyPr wrap="square" lIns="91425" tIns="91425" rIns="91425" bIns="91425" anchor="t" anchorCtr="0">
            <a:noAutofit/>
          </a:bodyPr>
          <a:lstStyle/>
          <a:p>
            <a:pPr lvl="0" algn="just">
              <a:buNone/>
            </a:pPr>
            <a:r>
              <a:rPr lang="es-ES" sz="1800" b="1" dirty="0"/>
              <a:t>El funcionamiento de una computadora se basa en la captura de datos que se van a procesar por medio de alguna </a:t>
            </a:r>
            <a:r>
              <a:rPr lang="es-ES" sz="1800" b="1" u="sng" dirty="0"/>
              <a:t>unidad de entrada</a:t>
            </a:r>
            <a:r>
              <a:rPr lang="es-ES" sz="1800" b="1" dirty="0"/>
              <a:t>, en su </a:t>
            </a:r>
            <a:r>
              <a:rPr lang="es-ES" sz="1800" b="1" u="sng" dirty="0"/>
              <a:t>almacenamiento</a:t>
            </a:r>
            <a:r>
              <a:rPr lang="es-ES" sz="1800" b="1" dirty="0"/>
              <a:t>, en la </a:t>
            </a:r>
            <a:r>
              <a:rPr lang="es-ES" sz="1800" b="1" u="sng" dirty="0"/>
              <a:t>unidad central de procesamiento (UCP o CPU)</a:t>
            </a:r>
            <a:r>
              <a:rPr lang="es-ES" sz="1800" b="1" dirty="0"/>
              <a:t>, en la ejecución de un programa que transforma los datos de entrada en resultado, y en la comunicación de esos resultados (información) al exterior, por medio de una unidad de salida. Tanto la captura de los datos como la salida de la información se ejecutan de una unidad de almacenamiento.</a:t>
            </a:r>
          </a:p>
          <a:p>
            <a:pPr lvl="0">
              <a:buNone/>
            </a:pPr>
            <a:endParaRPr lang="es-ES" sz="1600" b="1" dirty="0"/>
          </a:p>
        </p:txBody>
      </p:sp>
    </p:spTree>
    <p:extLst>
      <p:ext uri="{BB962C8B-B14F-4D97-AF65-F5344CB8AC3E}">
        <p14:creationId xmlns:p14="http://schemas.microsoft.com/office/powerpoint/2010/main" val="3902297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EL LENGUAJE INFORMATICO</a:t>
            </a:r>
          </a:p>
        </p:txBody>
      </p:sp>
      <p:sp>
        <p:nvSpPr>
          <p:cNvPr id="2" name="TextBox 1"/>
          <p:cNvSpPr txBox="1"/>
          <p:nvPr/>
        </p:nvSpPr>
        <p:spPr>
          <a:xfrm>
            <a:off x="611560" y="770940"/>
            <a:ext cx="7920880" cy="923330"/>
          </a:xfrm>
          <a:prstGeom prst="rect">
            <a:avLst/>
          </a:prstGeom>
          <a:noFill/>
        </p:spPr>
        <p:txBody>
          <a:bodyPr wrap="square" rtlCol="0">
            <a:spAutoFit/>
          </a:bodyPr>
          <a:lstStyle/>
          <a:p>
            <a:pPr algn="just"/>
            <a:r>
              <a:rPr lang="es-ES" sz="1800" dirty="0"/>
              <a:t>Por ejemplo, se puede establecer la solución del diagrama de flujo para determinar el volumen de una caja de dimensiones A, B y C como se muestra en la figura.</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491629"/>
            <a:ext cx="4824536" cy="3416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355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26704" y="987574"/>
            <a:ext cx="8208912" cy="1200329"/>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Las estructuras de operación de programas son un grupo de formas de trabajo, que permiten, mediante la manipulación de variables, realizar ciertos procesos específicos que nos lleven a la solución de problemas. Estas estructuras se clasifican de acuerdo con su complejidad en:</a:t>
            </a:r>
          </a:p>
        </p:txBody>
      </p:sp>
      <p:graphicFrame>
        <p:nvGraphicFramePr>
          <p:cNvPr id="3" name="Table 2"/>
          <p:cNvGraphicFramePr>
            <a:graphicFrameLocks noGrp="1"/>
          </p:cNvGraphicFramePr>
          <p:nvPr>
            <p:extLst>
              <p:ext uri="{D42A27DB-BD31-4B8C-83A1-F6EECF244321}">
                <p14:modId xmlns:p14="http://schemas.microsoft.com/office/powerpoint/2010/main" val="2379877722"/>
              </p:ext>
            </p:extLst>
          </p:nvPr>
        </p:nvGraphicFramePr>
        <p:xfrm>
          <a:off x="1187624" y="2427734"/>
          <a:ext cx="6624735" cy="1981200"/>
        </p:xfrm>
        <a:graphic>
          <a:graphicData uri="http://schemas.openxmlformats.org/drawingml/2006/table">
            <a:tbl>
              <a:tblPr firstRow="1" bandRow="1">
                <a:tableStyleId>{44892636-1EC3-4C97-9B56-6073FA667F38}</a:tableStyleId>
              </a:tblPr>
              <a:tblGrid>
                <a:gridCol w="2208245">
                  <a:extLst>
                    <a:ext uri="{9D8B030D-6E8A-4147-A177-3AD203B41FA5}">
                      <a16:colId xmlns:a16="http://schemas.microsoft.com/office/drawing/2014/main" val="20000"/>
                    </a:ext>
                  </a:extLst>
                </a:gridCol>
                <a:gridCol w="2208245">
                  <a:extLst>
                    <a:ext uri="{9D8B030D-6E8A-4147-A177-3AD203B41FA5}">
                      <a16:colId xmlns:a16="http://schemas.microsoft.com/office/drawing/2014/main" val="20001"/>
                    </a:ext>
                  </a:extLst>
                </a:gridCol>
                <a:gridCol w="2208245">
                  <a:extLst>
                    <a:ext uri="{9D8B030D-6E8A-4147-A177-3AD203B41FA5}">
                      <a16:colId xmlns:a16="http://schemas.microsoft.com/office/drawing/2014/main" val="20002"/>
                    </a:ext>
                  </a:extLst>
                </a:gridCol>
              </a:tblGrid>
              <a:tr h="370840">
                <a:tc gridSpan="3">
                  <a:txBody>
                    <a:bodyPr/>
                    <a:lstStyle/>
                    <a:p>
                      <a:pPr algn="ctr"/>
                      <a:r>
                        <a:rPr lang="es-ES" sz="2000" b="1" dirty="0">
                          <a:latin typeface="Calibri" panose="020F0502020204030204" pitchFamily="34" charset="0"/>
                          <a:cs typeface="Calibri" panose="020F0502020204030204" pitchFamily="34" charset="0"/>
                        </a:rPr>
                        <a:t>ESTRUCTURAS</a:t>
                      </a:r>
                      <a:r>
                        <a:rPr lang="es-ES" sz="2000" b="1" baseline="0" dirty="0">
                          <a:latin typeface="Calibri" panose="020F0502020204030204" pitchFamily="34" charset="0"/>
                          <a:cs typeface="Calibri" panose="020F0502020204030204" pitchFamily="34" charset="0"/>
                        </a:rPr>
                        <a:t> ALGORITMICAS</a:t>
                      </a:r>
                      <a:endParaRPr lang="es-ES" sz="2000" b="1" dirty="0">
                        <a:latin typeface="Calibri" panose="020F0502020204030204" pitchFamily="34" charset="0"/>
                        <a:cs typeface="Calibri" panose="020F0502020204030204" pitchFamily="34" charset="0"/>
                      </a:endParaRP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0000"/>
                  </a:ext>
                </a:extLst>
              </a:tr>
              <a:tr h="370840">
                <a:tc>
                  <a:txBody>
                    <a:bodyPr/>
                    <a:lstStyle/>
                    <a:p>
                      <a:pPr algn="ctr"/>
                      <a:r>
                        <a:rPr lang="es-ES" sz="2000" b="1" dirty="0">
                          <a:latin typeface="Calibri" panose="020F0502020204030204" pitchFamily="34" charset="0"/>
                          <a:cs typeface="Calibri" panose="020F0502020204030204" pitchFamily="34" charset="0"/>
                        </a:rPr>
                        <a:t>SECUENCIALES</a:t>
                      </a:r>
                    </a:p>
                  </a:txBody>
                  <a:tcPr/>
                </a:tc>
                <a:tc>
                  <a:txBody>
                    <a:bodyPr/>
                    <a:lstStyle/>
                    <a:p>
                      <a:pPr algn="ctr"/>
                      <a:r>
                        <a:rPr lang="es-ES" sz="2000" b="1" dirty="0">
                          <a:latin typeface="Calibri" panose="020F0502020204030204" pitchFamily="34" charset="0"/>
                          <a:cs typeface="Calibri" panose="020F0502020204030204" pitchFamily="34" charset="0"/>
                        </a:rPr>
                        <a:t>CONDICIONALES</a:t>
                      </a:r>
                    </a:p>
                  </a:txBody>
                  <a:tcPr/>
                </a:tc>
                <a:tc>
                  <a:txBody>
                    <a:bodyPr/>
                    <a:lstStyle/>
                    <a:p>
                      <a:pPr algn="ctr"/>
                      <a:r>
                        <a:rPr lang="es-ES" sz="2000" b="1" dirty="0">
                          <a:latin typeface="Calibri" panose="020F0502020204030204" pitchFamily="34" charset="0"/>
                          <a:cs typeface="Calibri" panose="020F0502020204030204" pitchFamily="34" charset="0"/>
                        </a:rPr>
                        <a:t>CICLICAS</a:t>
                      </a:r>
                    </a:p>
                  </a:txBody>
                  <a:tcPr/>
                </a:tc>
                <a:extLst>
                  <a:ext uri="{0D108BD9-81ED-4DB2-BD59-A6C34878D82A}">
                    <a16:rowId xmlns:a16="http://schemas.microsoft.com/office/drawing/2014/main" val="10001"/>
                  </a:ext>
                </a:extLst>
              </a:tr>
              <a:tr h="370840">
                <a:tc>
                  <a:txBody>
                    <a:bodyPr/>
                    <a:lstStyle/>
                    <a:p>
                      <a:r>
                        <a:rPr lang="es-ES" sz="2000" dirty="0">
                          <a:latin typeface="Calibri" panose="020F0502020204030204" pitchFamily="34" charset="0"/>
                          <a:cs typeface="Calibri" panose="020F0502020204030204" pitchFamily="34" charset="0"/>
                        </a:rPr>
                        <a:t>ASIGNACION</a:t>
                      </a:r>
                    </a:p>
                  </a:txBody>
                  <a:tcPr/>
                </a:tc>
                <a:tc>
                  <a:txBody>
                    <a:bodyPr/>
                    <a:lstStyle/>
                    <a:p>
                      <a:r>
                        <a:rPr lang="es-ES" sz="2000" dirty="0">
                          <a:latin typeface="Calibri" panose="020F0502020204030204" pitchFamily="34" charset="0"/>
                          <a:cs typeface="Calibri" panose="020F0502020204030204" pitchFamily="34" charset="0"/>
                        </a:rPr>
                        <a:t>SIMPLES</a:t>
                      </a:r>
                    </a:p>
                  </a:txBody>
                  <a:tcPr/>
                </a:tc>
                <a:tc>
                  <a:txBody>
                    <a:bodyPr/>
                    <a:lstStyle/>
                    <a:p>
                      <a:r>
                        <a:rPr lang="es-ES" sz="2000" dirty="0">
                          <a:latin typeface="Calibri" panose="020F0502020204030204" pitchFamily="34" charset="0"/>
                          <a:cs typeface="Calibri" panose="020F0502020204030204" pitchFamily="34" charset="0"/>
                        </a:rPr>
                        <a:t>HACER PARA</a:t>
                      </a:r>
                    </a:p>
                  </a:txBody>
                  <a:tcPr/>
                </a:tc>
                <a:extLst>
                  <a:ext uri="{0D108BD9-81ED-4DB2-BD59-A6C34878D82A}">
                    <a16:rowId xmlns:a16="http://schemas.microsoft.com/office/drawing/2014/main" val="10002"/>
                  </a:ext>
                </a:extLst>
              </a:tr>
              <a:tr h="370840">
                <a:tc>
                  <a:txBody>
                    <a:bodyPr/>
                    <a:lstStyle/>
                    <a:p>
                      <a:r>
                        <a:rPr lang="es-ES" sz="2000" dirty="0">
                          <a:latin typeface="Calibri" panose="020F0502020204030204" pitchFamily="34" charset="0"/>
                          <a:cs typeface="Calibri" panose="020F0502020204030204" pitchFamily="34" charset="0"/>
                        </a:rPr>
                        <a:t>ENTRADA</a:t>
                      </a:r>
                    </a:p>
                  </a:txBody>
                  <a:tcPr/>
                </a:tc>
                <a:tc>
                  <a:txBody>
                    <a:bodyPr/>
                    <a:lstStyle/>
                    <a:p>
                      <a:r>
                        <a:rPr lang="es-ES" sz="2000" dirty="0">
                          <a:latin typeface="Calibri" panose="020F0502020204030204" pitchFamily="34" charset="0"/>
                          <a:cs typeface="Calibri" panose="020F0502020204030204" pitchFamily="34" charset="0"/>
                        </a:rPr>
                        <a:t>MULTIPLES</a:t>
                      </a:r>
                    </a:p>
                  </a:txBody>
                  <a:tcPr/>
                </a:tc>
                <a:tc>
                  <a:txBody>
                    <a:bodyPr/>
                    <a:lstStyle/>
                    <a:p>
                      <a:r>
                        <a:rPr lang="es-ES" sz="2000" dirty="0">
                          <a:latin typeface="Calibri" panose="020F0502020204030204" pitchFamily="34" charset="0"/>
                          <a:cs typeface="Calibri" panose="020F0502020204030204" pitchFamily="34" charset="0"/>
                        </a:rPr>
                        <a:t>HACER MIENTRAS</a:t>
                      </a:r>
                    </a:p>
                  </a:txBody>
                  <a:tcPr/>
                </a:tc>
                <a:extLst>
                  <a:ext uri="{0D108BD9-81ED-4DB2-BD59-A6C34878D82A}">
                    <a16:rowId xmlns:a16="http://schemas.microsoft.com/office/drawing/2014/main" val="10003"/>
                  </a:ext>
                </a:extLst>
              </a:tr>
              <a:tr h="370840">
                <a:tc>
                  <a:txBody>
                    <a:bodyPr/>
                    <a:lstStyle/>
                    <a:p>
                      <a:r>
                        <a:rPr lang="es-ES" sz="2000" dirty="0">
                          <a:latin typeface="Calibri" panose="020F0502020204030204" pitchFamily="34" charset="0"/>
                          <a:cs typeface="Calibri" panose="020F0502020204030204" pitchFamily="34" charset="0"/>
                        </a:rPr>
                        <a:t>SALIDA</a:t>
                      </a:r>
                    </a:p>
                  </a:txBody>
                  <a:tcPr/>
                </a:tc>
                <a:tc>
                  <a:txBody>
                    <a:bodyPr/>
                    <a:lstStyle/>
                    <a:p>
                      <a:endParaRPr lang="es-ES" sz="2000" dirty="0">
                        <a:latin typeface="Calibri" panose="020F0502020204030204" pitchFamily="34" charset="0"/>
                        <a:cs typeface="Calibri" panose="020F0502020204030204" pitchFamily="34" charset="0"/>
                      </a:endParaRPr>
                    </a:p>
                  </a:txBody>
                  <a:tcPr/>
                </a:tc>
                <a:tc>
                  <a:txBody>
                    <a:bodyPr/>
                    <a:lstStyle/>
                    <a:p>
                      <a:r>
                        <a:rPr lang="es-ES" sz="2000" dirty="0">
                          <a:latin typeface="Calibri" panose="020F0502020204030204" pitchFamily="34" charset="0"/>
                          <a:cs typeface="Calibri" panose="020F0502020204030204" pitchFamily="34" charset="0"/>
                        </a:rPr>
                        <a:t>REPETIR HASTA</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7104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4" name="TextBox 3"/>
          <p:cNvSpPr txBox="1"/>
          <p:nvPr/>
        </p:nvSpPr>
        <p:spPr>
          <a:xfrm>
            <a:off x="539552" y="716538"/>
            <a:ext cx="8064896" cy="861774"/>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Principales símbolos utilizados en los diagramas de flujo para indicar las operaciones que se realizan para producir un resultado.</a:t>
            </a:r>
          </a:p>
          <a:p>
            <a:endParaRPr lang="es-ES" dirty="0"/>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8782"/>
            <a:ext cx="36576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0080" y="2042169"/>
            <a:ext cx="3600450"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5763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26704" y="987574"/>
            <a:ext cx="8208912" cy="1200329"/>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La estructura secuencial </a:t>
            </a:r>
            <a:r>
              <a:rPr lang="es-ES" sz="1800" dirty="0">
                <a:latin typeface="Calibri" panose="020F0502020204030204" pitchFamily="34" charset="0"/>
                <a:cs typeface="Calibri" panose="020F0502020204030204" pitchFamily="34" charset="0"/>
              </a:rPr>
              <a:t>es aquella en la que una acción (instrucción) sigue a otra en secuencia. Las tareas se suceden de tal modo que la salida de una es la entrada de la siguiente y así sucesivamente hasta el fin del proceso. Una estructura secuencial se representa de la siguiente forma: </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5925" y="2187903"/>
            <a:ext cx="184785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453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graphicFrame>
        <p:nvGraphicFramePr>
          <p:cNvPr id="5" name="Table 4"/>
          <p:cNvGraphicFramePr>
            <a:graphicFrameLocks noGrp="1"/>
          </p:cNvGraphicFramePr>
          <p:nvPr>
            <p:extLst>
              <p:ext uri="{D42A27DB-BD31-4B8C-83A1-F6EECF244321}">
                <p14:modId xmlns:p14="http://schemas.microsoft.com/office/powerpoint/2010/main" val="1376266116"/>
              </p:ext>
            </p:extLst>
          </p:nvPr>
        </p:nvGraphicFramePr>
        <p:xfrm>
          <a:off x="539552" y="987574"/>
          <a:ext cx="8280920" cy="3766206"/>
        </p:xfrm>
        <a:graphic>
          <a:graphicData uri="http://schemas.openxmlformats.org/drawingml/2006/table">
            <a:tbl>
              <a:tblPr firstRow="1" bandRow="1">
                <a:tableStyleId>{44892636-1EC3-4C97-9B56-6073FA667F38}</a:tableStyleId>
              </a:tblPr>
              <a:tblGrid>
                <a:gridCol w="1890210">
                  <a:extLst>
                    <a:ext uri="{9D8B030D-6E8A-4147-A177-3AD203B41FA5}">
                      <a16:colId xmlns:a16="http://schemas.microsoft.com/office/drawing/2014/main" val="20000"/>
                    </a:ext>
                  </a:extLst>
                </a:gridCol>
                <a:gridCol w="531059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tblGrid>
              <a:tr h="1080120">
                <a:tc>
                  <a:txBody>
                    <a:bodyPr/>
                    <a:lstStyle/>
                    <a:p>
                      <a:r>
                        <a:rPr lang="es-ES" sz="2000" b="1" dirty="0">
                          <a:latin typeface="Calibri" panose="020F0502020204030204" pitchFamily="34" charset="0"/>
                          <a:cs typeface="Calibri" panose="020F0502020204030204" pitchFamily="34" charset="0"/>
                        </a:rPr>
                        <a:t>ASIGNACION</a:t>
                      </a:r>
                    </a:p>
                  </a:txBody>
                  <a:tcPr/>
                </a:tc>
                <a:tc gridSpan="2">
                  <a:txBody>
                    <a:bodyPr/>
                    <a:lstStyle/>
                    <a:p>
                      <a:r>
                        <a:rPr lang="es-ES" sz="1800" dirty="0">
                          <a:latin typeface="Calibri" panose="020F0502020204030204" pitchFamily="34" charset="0"/>
                          <a:cs typeface="Calibri" panose="020F0502020204030204" pitchFamily="34" charset="0"/>
                        </a:rPr>
                        <a:t>Consiste en el paso de valores o resultados</a:t>
                      </a:r>
                      <a:r>
                        <a:rPr lang="es-ES" sz="1800" baseline="0" dirty="0">
                          <a:latin typeface="Calibri" panose="020F0502020204030204" pitchFamily="34" charset="0"/>
                          <a:cs typeface="Calibri" panose="020F0502020204030204" pitchFamily="34" charset="0"/>
                        </a:rPr>
                        <a:t> a una zona de memoria. Dicha zona será reconocida con el nombre de variable que recibe el valor. La asignación se puede clasificar de la siguiente forma</a:t>
                      </a:r>
                      <a:endParaRPr lang="es-ES" sz="1800" dirty="0">
                        <a:latin typeface="Calibri" panose="020F0502020204030204" pitchFamily="34" charset="0"/>
                        <a:cs typeface="Calibri" panose="020F0502020204030204" pitchFamily="34" charset="0"/>
                      </a:endParaRPr>
                    </a:p>
                  </a:txBody>
                  <a:tcPr/>
                </a:tc>
                <a:tc hMerge="1">
                  <a:txBody>
                    <a:bodyPr/>
                    <a:lstStyle/>
                    <a:p>
                      <a:endParaRPr lang="es-E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625670">
                <a:tc>
                  <a:txBody>
                    <a:bodyPr/>
                    <a:lstStyle/>
                    <a:p>
                      <a:r>
                        <a:rPr lang="es-ES" sz="2000" b="1" dirty="0">
                          <a:latin typeface="Calibri" panose="020F0502020204030204" pitchFamily="34" charset="0"/>
                          <a:cs typeface="Calibri" panose="020F0502020204030204" pitchFamily="34" charset="0"/>
                        </a:rPr>
                        <a:t>SIMPLES</a:t>
                      </a:r>
                    </a:p>
                  </a:txBody>
                  <a:tcPr/>
                </a:tc>
                <a:tc>
                  <a:txBody>
                    <a:bodyPr/>
                    <a:lstStyle/>
                    <a:p>
                      <a:r>
                        <a:rPr lang="es-ES" sz="1800" dirty="0">
                          <a:latin typeface="Calibri" panose="020F0502020204030204" pitchFamily="34" charset="0"/>
                          <a:cs typeface="Calibri" panose="020F0502020204030204" pitchFamily="34" charset="0"/>
                        </a:rPr>
                        <a:t>Consiste en pasar un valor constante a una variable.</a:t>
                      </a:r>
                    </a:p>
                  </a:txBody>
                  <a:tcPr/>
                </a:tc>
                <a:tc>
                  <a:txBody>
                    <a:bodyPr/>
                    <a:lstStyle/>
                    <a:p>
                      <a:r>
                        <a:rPr lang="es-ES" sz="2000" dirty="0">
                          <a:latin typeface="Calibri" panose="020F0502020204030204" pitchFamily="34" charset="0"/>
                          <a:cs typeface="Calibri" panose="020F0502020204030204" pitchFamily="34" charset="0"/>
                        </a:rPr>
                        <a:t>a =15</a:t>
                      </a:r>
                    </a:p>
                  </a:txBody>
                  <a:tcPr/>
                </a:tc>
                <a:extLst>
                  <a:ext uri="{0D108BD9-81ED-4DB2-BD59-A6C34878D82A}">
                    <a16:rowId xmlns:a16="http://schemas.microsoft.com/office/drawing/2014/main" val="10001"/>
                  </a:ext>
                </a:extLst>
              </a:tr>
              <a:tr h="625670">
                <a:tc>
                  <a:txBody>
                    <a:bodyPr/>
                    <a:lstStyle/>
                    <a:p>
                      <a:r>
                        <a:rPr lang="es-ES" sz="2000" b="1" dirty="0">
                          <a:latin typeface="Calibri" panose="020F0502020204030204" pitchFamily="34" charset="0"/>
                          <a:cs typeface="Calibri" panose="020F0502020204030204" pitchFamily="34" charset="0"/>
                        </a:rPr>
                        <a:t>CONTADOR</a:t>
                      </a:r>
                    </a:p>
                  </a:txBody>
                  <a:tcPr/>
                </a:tc>
                <a:tc>
                  <a:txBody>
                    <a:bodyPr/>
                    <a:lstStyle/>
                    <a:p>
                      <a:r>
                        <a:rPr lang="es-ES" sz="1800" dirty="0">
                          <a:latin typeface="Calibri" panose="020F0502020204030204" pitchFamily="34" charset="0"/>
                          <a:cs typeface="Calibri" panose="020F0502020204030204" pitchFamily="34" charset="0"/>
                        </a:rPr>
                        <a:t>Consiste en usarla</a:t>
                      </a:r>
                      <a:r>
                        <a:rPr lang="es-ES" sz="1800" baseline="0" dirty="0">
                          <a:latin typeface="Calibri" panose="020F0502020204030204" pitchFamily="34" charset="0"/>
                          <a:cs typeface="Calibri" panose="020F0502020204030204" pitchFamily="34" charset="0"/>
                        </a:rPr>
                        <a:t> como un verificador del numero de veces que se realiza un proceso.</a:t>
                      </a:r>
                      <a:endParaRPr lang="es-ES" sz="1800" dirty="0">
                        <a:latin typeface="Calibri" panose="020F0502020204030204" pitchFamily="34" charset="0"/>
                        <a:cs typeface="Calibri" panose="020F0502020204030204" pitchFamily="34" charset="0"/>
                      </a:endParaRPr>
                    </a:p>
                  </a:txBody>
                  <a:tcPr/>
                </a:tc>
                <a:tc>
                  <a:txBody>
                    <a:bodyPr/>
                    <a:lstStyle/>
                    <a:p>
                      <a:r>
                        <a:rPr lang="es-ES" sz="2000" baseline="0" dirty="0">
                          <a:latin typeface="Calibri" panose="020F0502020204030204" pitchFamily="34" charset="0"/>
                          <a:cs typeface="Calibri" panose="020F0502020204030204" pitchFamily="34" charset="0"/>
                        </a:rPr>
                        <a:t>a = a + 1</a:t>
                      </a:r>
                      <a:endParaRPr lang="es-E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671656">
                <a:tc>
                  <a:txBody>
                    <a:bodyPr/>
                    <a:lstStyle/>
                    <a:p>
                      <a:r>
                        <a:rPr lang="es-ES" sz="2000" b="1" dirty="0">
                          <a:latin typeface="Calibri" panose="020F0502020204030204" pitchFamily="34" charset="0"/>
                          <a:cs typeface="Calibri" panose="020F0502020204030204" pitchFamily="34" charset="0"/>
                        </a:rPr>
                        <a:t>ACUMULADOR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800" dirty="0">
                          <a:latin typeface="Calibri" panose="020F0502020204030204" pitchFamily="34" charset="0"/>
                          <a:cs typeface="Calibri" panose="020F0502020204030204" pitchFamily="34" charset="0"/>
                        </a:rPr>
                        <a:t>Consiste en usarla</a:t>
                      </a:r>
                      <a:r>
                        <a:rPr lang="es-ES" sz="1800" baseline="0" dirty="0">
                          <a:latin typeface="Calibri" panose="020F0502020204030204" pitchFamily="34" charset="0"/>
                          <a:cs typeface="Calibri" panose="020F0502020204030204" pitchFamily="34" charset="0"/>
                        </a:rPr>
                        <a:t> como un sumador en un proceso.</a:t>
                      </a:r>
                      <a:endParaRPr lang="es-ES" sz="1800" dirty="0">
                        <a:latin typeface="Calibri" panose="020F0502020204030204" pitchFamily="34" charset="0"/>
                        <a:cs typeface="Calibri" panose="020F0502020204030204" pitchFamily="34" charset="0"/>
                      </a:endParaRPr>
                    </a:p>
                  </a:txBody>
                  <a:tcPr/>
                </a:tc>
                <a:tc>
                  <a:txBody>
                    <a:bodyPr/>
                    <a:lstStyle/>
                    <a:p>
                      <a:r>
                        <a:rPr lang="es-ES" sz="2000" dirty="0">
                          <a:latin typeface="Calibri" panose="020F0502020204030204" pitchFamily="34" charset="0"/>
                          <a:cs typeface="Calibri" panose="020F0502020204030204" pitchFamily="34" charset="0"/>
                        </a:rPr>
                        <a:t>a = a</a:t>
                      </a:r>
                      <a:r>
                        <a:rPr lang="es-ES" sz="2000" baseline="0" dirty="0">
                          <a:latin typeface="Calibri" panose="020F0502020204030204" pitchFamily="34" charset="0"/>
                          <a:cs typeface="Calibri" panose="020F0502020204030204" pitchFamily="34" charset="0"/>
                        </a:rPr>
                        <a:t> + b</a:t>
                      </a:r>
                      <a:endParaRPr lang="es-E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353639">
                <a:tc>
                  <a:txBody>
                    <a:bodyPr/>
                    <a:lstStyle/>
                    <a:p>
                      <a:r>
                        <a:rPr lang="es-ES" sz="2000" b="1" dirty="0">
                          <a:latin typeface="Calibri" panose="020F0502020204030204" pitchFamily="34" charset="0"/>
                          <a:cs typeface="Calibri" panose="020F0502020204030204" pitchFamily="34" charset="0"/>
                        </a:rPr>
                        <a:t>DE TRABAJO</a:t>
                      </a:r>
                    </a:p>
                  </a:txBody>
                  <a:tcPr/>
                </a:tc>
                <a:tc>
                  <a:txBody>
                    <a:bodyPr/>
                    <a:lstStyle/>
                    <a:p>
                      <a:r>
                        <a:rPr lang="es-ES" sz="1800" dirty="0">
                          <a:latin typeface="Calibri" panose="020F0502020204030204" pitchFamily="34" charset="0"/>
                          <a:cs typeface="Calibri" panose="020F0502020204030204" pitchFamily="34" charset="0"/>
                        </a:rPr>
                        <a:t>Donde se puede recibir el resultado de una operación matemática que involucre muchas variables</a:t>
                      </a:r>
                    </a:p>
                  </a:txBody>
                  <a:tcPr/>
                </a:tc>
                <a:tc>
                  <a:txBody>
                    <a:bodyPr/>
                    <a:lstStyle/>
                    <a:p>
                      <a:endParaRPr lang="es-E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832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graphicFrame>
        <p:nvGraphicFramePr>
          <p:cNvPr id="5" name="Table 4"/>
          <p:cNvGraphicFramePr>
            <a:graphicFrameLocks noGrp="1"/>
          </p:cNvGraphicFramePr>
          <p:nvPr>
            <p:extLst>
              <p:ext uri="{D42A27DB-BD31-4B8C-83A1-F6EECF244321}">
                <p14:modId xmlns:p14="http://schemas.microsoft.com/office/powerpoint/2010/main" val="1434429894"/>
              </p:ext>
            </p:extLst>
          </p:nvPr>
        </p:nvGraphicFramePr>
        <p:xfrm>
          <a:off x="539552" y="987574"/>
          <a:ext cx="8280920" cy="1080120"/>
        </p:xfrm>
        <a:graphic>
          <a:graphicData uri="http://schemas.openxmlformats.org/drawingml/2006/table">
            <a:tbl>
              <a:tblPr firstRow="1" bandRow="1">
                <a:tableStyleId>{44892636-1EC3-4C97-9B56-6073FA667F38}</a:tableStyleId>
              </a:tblPr>
              <a:tblGrid>
                <a:gridCol w="1368152">
                  <a:extLst>
                    <a:ext uri="{9D8B030D-6E8A-4147-A177-3AD203B41FA5}">
                      <a16:colId xmlns:a16="http://schemas.microsoft.com/office/drawing/2014/main" val="20000"/>
                    </a:ext>
                  </a:extLst>
                </a:gridCol>
                <a:gridCol w="6912768">
                  <a:extLst>
                    <a:ext uri="{9D8B030D-6E8A-4147-A177-3AD203B41FA5}">
                      <a16:colId xmlns:a16="http://schemas.microsoft.com/office/drawing/2014/main" val="20001"/>
                    </a:ext>
                  </a:extLst>
                </a:gridCol>
              </a:tblGrid>
              <a:tr h="1080120">
                <a:tc>
                  <a:txBody>
                    <a:bodyPr/>
                    <a:lstStyle/>
                    <a:p>
                      <a:r>
                        <a:rPr lang="es-ES" sz="2000" b="1" dirty="0">
                          <a:latin typeface="Calibri" panose="020F0502020204030204" pitchFamily="34" charset="0"/>
                          <a:cs typeface="Calibri" panose="020F0502020204030204" pitchFamily="34" charset="0"/>
                        </a:rPr>
                        <a:t>LECTURA</a:t>
                      </a:r>
                    </a:p>
                  </a:txBody>
                  <a:tcPr/>
                </a:tc>
                <a:tc>
                  <a:txBody>
                    <a:bodyPr/>
                    <a:lstStyle/>
                    <a:p>
                      <a:r>
                        <a:rPr lang="es-ES" sz="1800" dirty="0">
                          <a:latin typeface="Calibri" panose="020F0502020204030204" pitchFamily="34" charset="0"/>
                          <a:cs typeface="Calibri" panose="020F0502020204030204" pitchFamily="34" charset="0"/>
                        </a:rPr>
                        <a:t>La lectura consiste en recibir desde un dispositivo</a:t>
                      </a:r>
                      <a:r>
                        <a:rPr lang="es-ES" sz="1800" baseline="0" dirty="0">
                          <a:latin typeface="Calibri" panose="020F0502020204030204" pitchFamily="34" charset="0"/>
                          <a:cs typeface="Calibri" panose="020F0502020204030204" pitchFamily="34" charset="0"/>
                        </a:rPr>
                        <a:t> de entrada. (p/e el teclado) un valor. Esta operación se representa en un </a:t>
                      </a:r>
                      <a:r>
                        <a:rPr lang="es-ES" sz="1800" baseline="0" dirty="0" err="1">
                          <a:latin typeface="Calibri" panose="020F0502020204030204" pitchFamily="34" charset="0"/>
                          <a:cs typeface="Calibri" panose="020F0502020204030204" pitchFamily="34" charset="0"/>
                        </a:rPr>
                        <a:t>pseudocodigo</a:t>
                      </a:r>
                      <a:r>
                        <a:rPr lang="es-ES" sz="1800" baseline="0" dirty="0">
                          <a:latin typeface="Calibri" panose="020F0502020204030204" pitchFamily="34" charset="0"/>
                          <a:cs typeface="Calibri" panose="020F0502020204030204" pitchFamily="34" charset="0"/>
                        </a:rPr>
                        <a:t> como sigue:</a:t>
                      </a:r>
                      <a:endParaRPr lang="es-E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539552" y="2067694"/>
            <a:ext cx="5668539" cy="677108"/>
          </a:xfrm>
          <a:prstGeom prst="rect">
            <a:avLst/>
          </a:prstGeom>
          <a:noFill/>
        </p:spPr>
        <p:txBody>
          <a:bodyPr wrap="none" rtlCol="0">
            <a:spAutoFit/>
          </a:bodyPr>
          <a:lstStyle/>
          <a:p>
            <a:r>
              <a:rPr lang="es-ES" sz="2000" b="1" dirty="0">
                <a:latin typeface="Calibri" panose="020F0502020204030204" pitchFamily="34" charset="0"/>
                <a:cs typeface="Calibri" panose="020F0502020204030204" pitchFamily="34" charset="0"/>
              </a:rPr>
              <a:t>Leer a, b </a:t>
            </a:r>
            <a:endParaRPr lang="es-ES" sz="20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Donde “a” y “b” son las variables que recibirán los valores </a:t>
            </a:r>
          </a:p>
        </p:txBody>
      </p:sp>
      <p:graphicFrame>
        <p:nvGraphicFramePr>
          <p:cNvPr id="6" name="Table 5"/>
          <p:cNvGraphicFramePr>
            <a:graphicFrameLocks noGrp="1"/>
          </p:cNvGraphicFramePr>
          <p:nvPr>
            <p:extLst>
              <p:ext uri="{D42A27DB-BD31-4B8C-83A1-F6EECF244321}">
                <p14:modId xmlns:p14="http://schemas.microsoft.com/office/powerpoint/2010/main" val="1955424598"/>
              </p:ext>
            </p:extLst>
          </p:nvPr>
        </p:nvGraphicFramePr>
        <p:xfrm>
          <a:off x="543639" y="2859782"/>
          <a:ext cx="8280920" cy="1080120"/>
        </p:xfrm>
        <a:graphic>
          <a:graphicData uri="http://schemas.openxmlformats.org/drawingml/2006/table">
            <a:tbl>
              <a:tblPr firstRow="1" bandRow="1">
                <a:tableStyleId>{44892636-1EC3-4C97-9B56-6073FA667F38}</a:tableStyleId>
              </a:tblPr>
              <a:tblGrid>
                <a:gridCol w="1364065">
                  <a:extLst>
                    <a:ext uri="{9D8B030D-6E8A-4147-A177-3AD203B41FA5}">
                      <a16:colId xmlns:a16="http://schemas.microsoft.com/office/drawing/2014/main" val="20000"/>
                    </a:ext>
                  </a:extLst>
                </a:gridCol>
                <a:gridCol w="6916855">
                  <a:extLst>
                    <a:ext uri="{9D8B030D-6E8A-4147-A177-3AD203B41FA5}">
                      <a16:colId xmlns:a16="http://schemas.microsoft.com/office/drawing/2014/main" val="20001"/>
                    </a:ext>
                  </a:extLst>
                </a:gridCol>
              </a:tblGrid>
              <a:tr h="1080120">
                <a:tc>
                  <a:txBody>
                    <a:bodyPr/>
                    <a:lstStyle/>
                    <a:p>
                      <a:r>
                        <a:rPr lang="es-ES" sz="2000" b="1" dirty="0">
                          <a:latin typeface="Calibri" panose="020F0502020204030204" pitchFamily="34" charset="0"/>
                          <a:cs typeface="Calibri" panose="020F0502020204030204" pitchFamily="34" charset="0"/>
                        </a:rPr>
                        <a:t>ESCRITURA</a:t>
                      </a:r>
                    </a:p>
                  </a:txBody>
                  <a:tcPr/>
                </a:tc>
                <a:tc>
                  <a:txBody>
                    <a:bodyPr/>
                    <a:lstStyle/>
                    <a:p>
                      <a:r>
                        <a:rPr lang="es-ES" sz="1800" dirty="0">
                          <a:latin typeface="Calibri" panose="020F0502020204030204" pitchFamily="34" charset="0"/>
                          <a:cs typeface="Calibri" panose="020F0502020204030204" pitchFamily="34" charset="0"/>
                        </a:rPr>
                        <a:t>Consiste en mandar por un dispositivo</a:t>
                      </a:r>
                      <a:r>
                        <a:rPr lang="es-ES" sz="1800" baseline="0" dirty="0">
                          <a:latin typeface="Calibri" panose="020F0502020204030204" pitchFamily="34" charset="0"/>
                          <a:cs typeface="Calibri" panose="020F0502020204030204" pitchFamily="34" charset="0"/>
                        </a:rPr>
                        <a:t> de salida. (p/e pantalla) un resultado o mensaje. Esta proceso se representa en un </a:t>
                      </a:r>
                      <a:r>
                        <a:rPr lang="es-ES" sz="1800" baseline="0" dirty="0" err="1">
                          <a:latin typeface="Calibri" panose="020F0502020204030204" pitchFamily="34" charset="0"/>
                          <a:cs typeface="Calibri" panose="020F0502020204030204" pitchFamily="34" charset="0"/>
                        </a:rPr>
                        <a:t>pseudocodigo</a:t>
                      </a:r>
                      <a:r>
                        <a:rPr lang="es-ES" sz="1800" baseline="0" dirty="0">
                          <a:latin typeface="Calibri" panose="020F0502020204030204" pitchFamily="34" charset="0"/>
                          <a:cs typeface="Calibri" panose="020F0502020204030204" pitchFamily="34" charset="0"/>
                        </a:rPr>
                        <a:t> como sigue: </a:t>
                      </a:r>
                      <a:endParaRPr lang="es-ES" sz="18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539552" y="4011910"/>
            <a:ext cx="8280920" cy="954107"/>
          </a:xfrm>
          <a:prstGeom prst="rect">
            <a:avLst/>
          </a:prstGeom>
          <a:noFill/>
        </p:spPr>
        <p:txBody>
          <a:bodyPr wrap="square" rtlCol="0">
            <a:spAutoFit/>
          </a:bodyPr>
          <a:lstStyle/>
          <a:p>
            <a:r>
              <a:rPr lang="es-ES" sz="2000" b="1" dirty="0">
                <a:latin typeface="Calibri" panose="020F0502020204030204" pitchFamily="34" charset="0"/>
                <a:cs typeface="Calibri" panose="020F0502020204030204" pitchFamily="34" charset="0"/>
              </a:rPr>
              <a:t>Escribe  “El resultado es: ”, R</a:t>
            </a:r>
            <a:endParaRPr lang="es-ES" sz="2000" dirty="0">
              <a:latin typeface="Calibri" panose="020F0502020204030204" pitchFamily="34" charset="0"/>
              <a:cs typeface="Calibri" panose="020F0502020204030204" pitchFamily="34" charset="0"/>
            </a:endParaRPr>
          </a:p>
          <a:p>
            <a:r>
              <a:rPr lang="es-ES" sz="1800" dirty="0">
                <a:latin typeface="Calibri" panose="020F0502020204030204" pitchFamily="34" charset="0"/>
                <a:cs typeface="Calibri" panose="020F0502020204030204" pitchFamily="34" charset="0"/>
              </a:rPr>
              <a:t>Donde “El resultado es: ” es un </a:t>
            </a:r>
            <a:r>
              <a:rPr lang="es-ES" sz="1800" b="1" dirty="0">
                <a:latin typeface="Calibri" panose="020F0502020204030204" pitchFamily="34" charset="0"/>
                <a:cs typeface="Calibri" panose="020F0502020204030204" pitchFamily="34" charset="0"/>
              </a:rPr>
              <a:t>mensaje</a:t>
            </a:r>
            <a:r>
              <a:rPr lang="es-ES" sz="1800" dirty="0">
                <a:latin typeface="Calibri" panose="020F0502020204030204" pitchFamily="34" charset="0"/>
                <a:cs typeface="Calibri" panose="020F0502020204030204" pitchFamily="34" charset="0"/>
              </a:rPr>
              <a:t> que se desea aparezca y R es una </a:t>
            </a:r>
            <a:r>
              <a:rPr lang="es-ES" sz="1800" b="1" dirty="0">
                <a:latin typeface="Calibri" panose="020F0502020204030204" pitchFamily="34" charset="0"/>
                <a:cs typeface="Calibri" panose="020F0502020204030204" pitchFamily="34" charset="0"/>
              </a:rPr>
              <a:t>variable</a:t>
            </a:r>
            <a:r>
              <a:rPr lang="es-ES" sz="1800" dirty="0">
                <a:latin typeface="Calibri" panose="020F0502020204030204" pitchFamily="34" charset="0"/>
                <a:cs typeface="Calibri" panose="020F0502020204030204" pitchFamily="34" charset="0"/>
              </a:rPr>
              <a:t> que contiene un valor. </a:t>
            </a:r>
          </a:p>
        </p:txBody>
      </p:sp>
    </p:spTree>
    <p:extLst>
      <p:ext uri="{BB962C8B-B14F-4D97-AF65-F5344CB8AC3E}">
        <p14:creationId xmlns:p14="http://schemas.microsoft.com/office/powerpoint/2010/main" val="608370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843558"/>
            <a:ext cx="8048128" cy="1631216"/>
          </a:xfrm>
          <a:prstGeom prst="rect">
            <a:avLst/>
          </a:prstGeom>
          <a:noFill/>
        </p:spPr>
        <p:txBody>
          <a:bodyPr wrap="square" rtlCol="0">
            <a:spAutoFit/>
          </a:bodyPr>
          <a:lstStyle/>
          <a:p>
            <a:r>
              <a:rPr lang="es-ES" sz="2000" b="1" dirty="0">
                <a:latin typeface="Calibri" panose="020F0502020204030204" pitchFamily="34" charset="0"/>
                <a:cs typeface="Calibri" panose="020F0502020204030204" pitchFamily="34" charset="0"/>
              </a:rPr>
              <a:t>Problema Secuencial</a:t>
            </a:r>
          </a:p>
          <a:p>
            <a:endParaRPr lang="es-ES" sz="2000" b="1"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Suponga que un individuo desea invertir un capital en un banco y desea saber cuanto dinero ganara después de un mes si el banco le paga a razón de 2% mensual.</a:t>
            </a:r>
          </a:p>
        </p:txBody>
      </p:sp>
      <p:sp>
        <p:nvSpPr>
          <p:cNvPr id="3" name="TextBox 2"/>
          <p:cNvSpPr txBox="1"/>
          <p:nvPr/>
        </p:nvSpPr>
        <p:spPr>
          <a:xfrm>
            <a:off x="2771800" y="2571750"/>
            <a:ext cx="3816424" cy="2154436"/>
          </a:xfrm>
          <a:prstGeom prst="rect">
            <a:avLst/>
          </a:prstGeom>
          <a:noFill/>
        </p:spPr>
        <p:txBody>
          <a:bodyPr wrap="square" rtlCol="0">
            <a:spAutoFit/>
          </a:bodyPr>
          <a:lstStyle/>
          <a:p>
            <a:r>
              <a:rPr lang="es-ES" sz="2400" b="1" dirty="0">
                <a:latin typeface="Calibri" panose="020F0502020204030204" pitchFamily="34" charset="0"/>
                <a:cs typeface="Calibri" panose="020F0502020204030204" pitchFamily="34" charset="0"/>
              </a:rPr>
              <a:t>Inicio</a:t>
            </a:r>
          </a:p>
          <a:p>
            <a:r>
              <a:rPr lang="es-ES" sz="2400" b="1" dirty="0">
                <a:latin typeface="Calibri" panose="020F0502020204030204" pitchFamily="34" charset="0"/>
                <a:cs typeface="Calibri" panose="020F0502020204030204" pitchFamily="34" charset="0"/>
              </a:rPr>
              <a:t>     Leer </a:t>
            </a:r>
            <a:r>
              <a:rPr lang="es-ES" sz="2400" b="1" dirty="0" err="1">
                <a:latin typeface="Calibri" panose="020F0502020204030204" pitchFamily="34" charset="0"/>
                <a:cs typeface="Calibri" panose="020F0502020204030204" pitchFamily="34" charset="0"/>
              </a:rPr>
              <a:t>cap_inv</a:t>
            </a:r>
            <a:endParaRPr lang="es-ES" sz="2400" b="1" dirty="0">
              <a:latin typeface="Calibri" panose="020F0502020204030204" pitchFamily="34" charset="0"/>
              <a:cs typeface="Calibri" panose="020F0502020204030204" pitchFamily="34" charset="0"/>
            </a:endParaRPr>
          </a:p>
          <a:p>
            <a:r>
              <a:rPr lang="es-ES" sz="2400" b="1" dirty="0">
                <a:latin typeface="Calibri" panose="020F0502020204030204" pitchFamily="34" charset="0"/>
                <a:cs typeface="Calibri" panose="020F0502020204030204" pitchFamily="34" charset="0"/>
              </a:rPr>
              <a:t>     ganancia = </a:t>
            </a:r>
            <a:r>
              <a:rPr lang="es-ES" sz="2400" b="1" dirty="0" err="1">
                <a:latin typeface="Calibri" panose="020F0502020204030204" pitchFamily="34" charset="0"/>
                <a:cs typeface="Calibri" panose="020F0502020204030204" pitchFamily="34" charset="0"/>
              </a:rPr>
              <a:t>cap_inv</a:t>
            </a:r>
            <a:r>
              <a:rPr lang="es-ES" sz="2400" b="1" dirty="0">
                <a:latin typeface="Calibri" panose="020F0502020204030204" pitchFamily="34" charset="0"/>
                <a:cs typeface="Calibri" panose="020F0502020204030204" pitchFamily="34" charset="0"/>
              </a:rPr>
              <a:t> * 0.02</a:t>
            </a:r>
          </a:p>
          <a:p>
            <a:r>
              <a:rPr lang="es-ES" sz="2400" b="1" dirty="0">
                <a:latin typeface="Calibri" panose="020F0502020204030204" pitchFamily="34" charset="0"/>
                <a:cs typeface="Calibri" panose="020F0502020204030204" pitchFamily="34" charset="0"/>
              </a:rPr>
              <a:t>     Imprimir ganancia</a:t>
            </a:r>
          </a:p>
          <a:p>
            <a:r>
              <a:rPr lang="es-ES" sz="2400" b="1" dirty="0">
                <a:latin typeface="Calibri" panose="020F0502020204030204" pitchFamily="34" charset="0"/>
                <a:cs typeface="Calibri" panose="020F0502020204030204" pitchFamily="34" charset="0"/>
              </a:rPr>
              <a:t>Fin</a:t>
            </a:r>
          </a:p>
          <a:p>
            <a:endParaRPr lang="es-ES" dirty="0"/>
          </a:p>
        </p:txBody>
      </p:sp>
    </p:spTree>
    <p:extLst>
      <p:ext uri="{BB962C8B-B14F-4D97-AF65-F5344CB8AC3E}">
        <p14:creationId xmlns:p14="http://schemas.microsoft.com/office/powerpoint/2010/main" val="2868544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631216"/>
          </a:xfrm>
          <a:prstGeom prst="rect">
            <a:avLst/>
          </a:prstGeom>
          <a:noFill/>
        </p:spPr>
        <p:txBody>
          <a:bodyPr wrap="square" rtlCol="0">
            <a:spAutoFit/>
          </a:bodyPr>
          <a:lstStyle/>
          <a:p>
            <a:r>
              <a:rPr lang="es-ES" sz="2000" b="1" dirty="0">
                <a:latin typeface="Calibri" panose="020F0502020204030204" pitchFamily="34" charset="0"/>
                <a:cs typeface="Calibri" panose="020F0502020204030204" pitchFamily="34" charset="0"/>
              </a:rPr>
              <a:t>Problema Secuencial</a:t>
            </a:r>
          </a:p>
          <a:p>
            <a:pPr algn="just"/>
            <a:r>
              <a:rPr lang="es-ES" sz="2000" b="1" dirty="0">
                <a:latin typeface="Calibri" panose="020F0502020204030204" pitchFamily="34" charset="0"/>
                <a:cs typeface="Calibri" panose="020F0502020204030204" pitchFamily="34" charset="0"/>
              </a:rPr>
              <a:t>Un vendedor recibe un sueldo base mas un 10% de comisión de sus ventas, el vendedor desea saber cuanto dinero obtendrá por concepto de comisiones por tres ventas que realiza en el mes y el total que recibirá en el mes tomando en cuenta su sueldo base y comisiones</a:t>
            </a:r>
          </a:p>
        </p:txBody>
      </p:sp>
      <p:sp>
        <p:nvSpPr>
          <p:cNvPr id="3" name="TextBox 2"/>
          <p:cNvSpPr txBox="1"/>
          <p:nvPr/>
        </p:nvSpPr>
        <p:spPr>
          <a:xfrm>
            <a:off x="2771800" y="2571750"/>
            <a:ext cx="5040560" cy="2246769"/>
          </a:xfrm>
          <a:prstGeom prst="rect">
            <a:avLst/>
          </a:prstGeom>
          <a:noFill/>
        </p:spPr>
        <p:txBody>
          <a:bodyPr wrap="square" rtlCol="0">
            <a:spAutoFit/>
          </a:bodyPr>
          <a:lstStyle/>
          <a:p>
            <a:r>
              <a:rPr lang="es-ES" sz="2000" b="1" dirty="0">
                <a:latin typeface="Calibri" panose="020F0502020204030204" pitchFamily="34" charset="0"/>
                <a:cs typeface="Calibri" panose="020F0502020204030204" pitchFamily="34" charset="0"/>
              </a:rPr>
              <a:t>Inicio</a:t>
            </a:r>
          </a:p>
          <a:p>
            <a:r>
              <a:rPr lang="es-ES" sz="2000" b="1" dirty="0">
                <a:latin typeface="Calibri" panose="020F0502020204030204" pitchFamily="34" charset="0"/>
                <a:cs typeface="Calibri" panose="020F0502020204030204" pitchFamily="34" charset="0"/>
              </a:rPr>
              <a:t>     Leer </a:t>
            </a:r>
            <a:r>
              <a:rPr lang="es-ES" sz="2000" b="1" dirty="0" err="1">
                <a:latin typeface="Calibri" panose="020F0502020204030204" pitchFamily="34" charset="0"/>
                <a:cs typeface="Calibri" panose="020F0502020204030204" pitchFamily="34" charset="0"/>
              </a:rPr>
              <a:t>sueldo_base</a:t>
            </a:r>
            <a:r>
              <a:rPr lang="es-ES" sz="2000" b="1" dirty="0">
                <a:latin typeface="Calibri" panose="020F0502020204030204" pitchFamily="34" charset="0"/>
                <a:cs typeface="Calibri" panose="020F0502020204030204" pitchFamily="34" charset="0"/>
              </a:rPr>
              <a:t>, v1,v2,v3</a:t>
            </a:r>
          </a:p>
          <a:p>
            <a:r>
              <a:rPr lang="es-ES" sz="2000" b="1" dirty="0">
                <a:latin typeface="Calibri" panose="020F0502020204030204" pitchFamily="34" charset="0"/>
                <a:cs typeface="Calibri" panose="020F0502020204030204" pitchFamily="34" charset="0"/>
              </a:rPr>
              <a:t>     </a:t>
            </a:r>
            <a:r>
              <a:rPr lang="es-ES" sz="2000" b="1" dirty="0" err="1">
                <a:latin typeface="Calibri" panose="020F0502020204030204" pitchFamily="34" charset="0"/>
                <a:cs typeface="Calibri" panose="020F0502020204030204" pitchFamily="34" charset="0"/>
              </a:rPr>
              <a:t>total_vta</a:t>
            </a:r>
            <a:r>
              <a:rPr lang="es-ES" sz="2000" b="1" dirty="0">
                <a:latin typeface="Calibri" panose="020F0502020204030204" pitchFamily="34" charset="0"/>
                <a:cs typeface="Calibri" panose="020F0502020204030204" pitchFamily="34" charset="0"/>
              </a:rPr>
              <a:t> = v1 + v2 + v3</a:t>
            </a:r>
          </a:p>
          <a:p>
            <a:r>
              <a:rPr lang="es-ES" sz="2000" b="1" dirty="0">
                <a:latin typeface="Calibri" panose="020F0502020204030204" pitchFamily="34" charset="0"/>
                <a:cs typeface="Calibri" panose="020F0502020204030204" pitchFamily="34" charset="0"/>
              </a:rPr>
              <a:t>     </a:t>
            </a:r>
            <a:r>
              <a:rPr lang="es-ES" sz="2000" b="1" dirty="0" err="1">
                <a:latin typeface="Calibri" panose="020F0502020204030204" pitchFamily="34" charset="0"/>
                <a:cs typeface="Calibri" panose="020F0502020204030204" pitchFamily="34" charset="0"/>
              </a:rPr>
              <a:t>comision</a:t>
            </a:r>
            <a:r>
              <a:rPr lang="es-ES" sz="2000" b="1" dirty="0">
                <a:latin typeface="Calibri" panose="020F0502020204030204" pitchFamily="34" charset="0"/>
                <a:cs typeface="Calibri" panose="020F0502020204030204" pitchFamily="34" charset="0"/>
              </a:rPr>
              <a:t> = </a:t>
            </a:r>
            <a:r>
              <a:rPr lang="es-ES" sz="2000" b="1" dirty="0" err="1">
                <a:latin typeface="Calibri" panose="020F0502020204030204" pitchFamily="34" charset="0"/>
                <a:cs typeface="Calibri" panose="020F0502020204030204" pitchFamily="34" charset="0"/>
              </a:rPr>
              <a:t>total_vta</a:t>
            </a:r>
            <a:r>
              <a:rPr lang="es-ES" sz="2000" b="1" dirty="0">
                <a:latin typeface="Calibri" panose="020F0502020204030204" pitchFamily="34" charset="0"/>
                <a:cs typeface="Calibri" panose="020F0502020204030204" pitchFamily="34" charset="0"/>
              </a:rPr>
              <a:t> * 0.1</a:t>
            </a:r>
          </a:p>
          <a:p>
            <a:r>
              <a:rPr lang="es-ES" sz="2000" b="1" dirty="0">
                <a:latin typeface="Calibri" panose="020F0502020204030204" pitchFamily="34" charset="0"/>
                <a:cs typeface="Calibri" panose="020F0502020204030204" pitchFamily="34" charset="0"/>
              </a:rPr>
              <a:t>     </a:t>
            </a:r>
            <a:r>
              <a:rPr lang="es-ES" sz="2000" b="1" dirty="0" err="1">
                <a:latin typeface="Calibri" panose="020F0502020204030204" pitchFamily="34" charset="0"/>
                <a:cs typeface="Calibri" panose="020F0502020204030204" pitchFamily="34" charset="0"/>
              </a:rPr>
              <a:t>total_pagar</a:t>
            </a:r>
            <a:r>
              <a:rPr lang="es-ES" sz="2000" b="1" dirty="0">
                <a:latin typeface="Calibri" panose="020F0502020204030204" pitchFamily="34" charset="0"/>
                <a:cs typeface="Calibri" panose="020F0502020204030204" pitchFamily="34" charset="0"/>
              </a:rPr>
              <a:t> = </a:t>
            </a:r>
            <a:r>
              <a:rPr lang="es-ES" sz="2000" b="1" dirty="0" err="1">
                <a:latin typeface="Calibri" panose="020F0502020204030204" pitchFamily="34" charset="0"/>
                <a:cs typeface="Calibri" panose="020F0502020204030204" pitchFamily="34" charset="0"/>
              </a:rPr>
              <a:t>sueldo_base</a:t>
            </a:r>
            <a:r>
              <a:rPr lang="es-ES" sz="2000" b="1" dirty="0">
                <a:latin typeface="Calibri" panose="020F0502020204030204" pitchFamily="34" charset="0"/>
                <a:cs typeface="Calibri" panose="020F0502020204030204" pitchFamily="34" charset="0"/>
              </a:rPr>
              <a:t> + </a:t>
            </a:r>
            <a:r>
              <a:rPr lang="es-ES" sz="2000" b="1" dirty="0" err="1">
                <a:latin typeface="Calibri" panose="020F0502020204030204" pitchFamily="34" charset="0"/>
                <a:cs typeface="Calibri" panose="020F0502020204030204" pitchFamily="34" charset="0"/>
              </a:rPr>
              <a:t>comision</a:t>
            </a:r>
            <a:r>
              <a:rPr lang="es-ES" sz="2000" b="1" dirty="0">
                <a:latin typeface="Calibri" panose="020F0502020204030204" pitchFamily="34" charset="0"/>
                <a:cs typeface="Calibri" panose="020F0502020204030204" pitchFamily="34" charset="0"/>
              </a:rPr>
              <a:t> </a:t>
            </a:r>
          </a:p>
          <a:p>
            <a:r>
              <a:rPr lang="es-ES" sz="2000" b="1" dirty="0">
                <a:latin typeface="Calibri" panose="020F0502020204030204" pitchFamily="34" charset="0"/>
                <a:cs typeface="Calibri" panose="020F0502020204030204" pitchFamily="34" charset="0"/>
              </a:rPr>
              <a:t>     Imprimir </a:t>
            </a:r>
            <a:r>
              <a:rPr lang="es-ES" sz="2000" b="1" dirty="0" err="1">
                <a:latin typeface="Calibri" panose="020F0502020204030204" pitchFamily="34" charset="0"/>
                <a:cs typeface="Calibri" panose="020F0502020204030204" pitchFamily="34" charset="0"/>
              </a:rPr>
              <a:t>total_pagar</a:t>
            </a:r>
            <a:r>
              <a:rPr lang="es-ES" sz="2000" b="1" dirty="0">
                <a:latin typeface="Calibri" panose="020F0502020204030204" pitchFamily="34" charset="0"/>
                <a:cs typeface="Calibri" panose="020F0502020204030204" pitchFamily="34" charset="0"/>
              </a:rPr>
              <a:t> , </a:t>
            </a:r>
            <a:r>
              <a:rPr lang="es-ES" sz="2000" b="1" dirty="0" err="1">
                <a:latin typeface="Calibri" panose="020F0502020204030204" pitchFamily="34" charset="0"/>
                <a:cs typeface="Calibri" panose="020F0502020204030204" pitchFamily="34" charset="0"/>
              </a:rPr>
              <a:t>comision</a:t>
            </a:r>
            <a:r>
              <a:rPr lang="es-ES" sz="2000" b="1" dirty="0">
                <a:latin typeface="Calibri" panose="020F0502020204030204" pitchFamily="34" charset="0"/>
                <a:cs typeface="Calibri" panose="020F0502020204030204" pitchFamily="34" charset="0"/>
              </a:rPr>
              <a:t> </a:t>
            </a:r>
          </a:p>
          <a:p>
            <a:r>
              <a:rPr lang="es-ES" sz="2000" b="1" dirty="0">
                <a:latin typeface="Calibri" panose="020F0502020204030204" pitchFamily="34" charset="0"/>
                <a:cs typeface="Calibri" panose="020F0502020204030204" pitchFamily="34" charset="0"/>
              </a:rPr>
              <a:t>Fin</a:t>
            </a:r>
          </a:p>
        </p:txBody>
      </p:sp>
    </p:spTree>
    <p:extLst>
      <p:ext uri="{BB962C8B-B14F-4D97-AF65-F5344CB8AC3E}">
        <p14:creationId xmlns:p14="http://schemas.microsoft.com/office/powerpoint/2010/main" val="609619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2862322"/>
          </a:xfrm>
          <a:prstGeom prst="rect">
            <a:avLst/>
          </a:prstGeom>
          <a:noFill/>
        </p:spPr>
        <p:txBody>
          <a:bodyPr wrap="square" rtlCol="0">
            <a:spAutoFit/>
          </a:bodyPr>
          <a:lstStyle/>
          <a:p>
            <a:r>
              <a:rPr lang="es-ES" sz="2000" b="1" dirty="0">
                <a:latin typeface="Calibri" panose="020F0502020204030204" pitchFamily="34" charset="0"/>
                <a:cs typeface="Calibri" panose="020F0502020204030204" pitchFamily="34" charset="0"/>
              </a:rPr>
              <a:t>Estructuras de control en pseudocódigo</a:t>
            </a:r>
            <a:br>
              <a:rPr lang="es-ES" sz="2000" b="1" dirty="0">
                <a:latin typeface="Calibri" panose="020F0502020204030204" pitchFamily="34" charset="0"/>
                <a:cs typeface="Calibri" panose="020F0502020204030204" pitchFamily="34" charset="0"/>
              </a:rPr>
            </a:br>
            <a:endParaRPr lang="es-ES" sz="2000" b="1" dirty="0">
              <a:latin typeface="Calibri" panose="020F0502020204030204" pitchFamily="34" charset="0"/>
              <a:cs typeface="Calibri" panose="020F0502020204030204" pitchFamily="34" charset="0"/>
            </a:endParaRPr>
          </a:p>
          <a:p>
            <a:r>
              <a:rPr lang="es-ES" sz="2000" b="1" dirty="0">
                <a:latin typeface="Calibri" panose="020F0502020204030204" pitchFamily="34" charset="0"/>
                <a:cs typeface="Calibri" panose="020F0502020204030204" pitchFamily="34" charset="0"/>
              </a:rPr>
              <a:t>El bloque de instrucciones es importante para nuestro algoritmo ya que a través del mismo lo resolveremos. Para ello este bloque se valdrá de tres tipos de estructuras de control:</a:t>
            </a:r>
          </a:p>
          <a:p>
            <a:endParaRPr lang="es-ES" sz="2000" b="1" dirty="0">
              <a:latin typeface="Calibri" panose="020F0502020204030204" pitchFamily="34" charset="0"/>
              <a:cs typeface="Calibri" panose="020F0502020204030204" pitchFamily="34" charset="0"/>
            </a:endParaRPr>
          </a:p>
          <a:p>
            <a:pPr marL="342900" lvl="7" indent="-342900">
              <a:buFontTx/>
              <a:buChar char="-"/>
            </a:pPr>
            <a:r>
              <a:rPr lang="es-ES" sz="2000" b="1" dirty="0">
                <a:latin typeface="Calibri" panose="020F0502020204030204" pitchFamily="34" charset="0"/>
                <a:cs typeface="Calibri" panose="020F0502020204030204" pitchFamily="34" charset="0"/>
              </a:rPr>
              <a:t>Estructura secuencial </a:t>
            </a:r>
          </a:p>
          <a:p>
            <a:pPr marL="342900" indent="-342900">
              <a:buFontTx/>
              <a:buChar char="-"/>
            </a:pPr>
            <a:r>
              <a:rPr lang="es-ES" sz="2000" b="1" dirty="0">
                <a:latin typeface="Calibri" panose="020F0502020204030204" pitchFamily="34" charset="0"/>
                <a:cs typeface="Calibri" panose="020F0502020204030204" pitchFamily="34" charset="0"/>
              </a:rPr>
              <a:t>Estructura selectivas </a:t>
            </a:r>
          </a:p>
          <a:p>
            <a:pPr marL="342900" indent="-342900">
              <a:buFontTx/>
              <a:buChar char="-"/>
            </a:pPr>
            <a:r>
              <a:rPr lang="es-ES" sz="2000" b="1" dirty="0">
                <a:latin typeface="Calibri" panose="020F0502020204030204" pitchFamily="34" charset="0"/>
                <a:cs typeface="Calibri" panose="020F0502020204030204" pitchFamily="34" charset="0"/>
              </a:rPr>
              <a:t>Estructura iterativas</a:t>
            </a:r>
          </a:p>
        </p:txBody>
      </p:sp>
    </p:spTree>
    <p:extLst>
      <p:ext uri="{BB962C8B-B14F-4D97-AF65-F5344CB8AC3E}">
        <p14:creationId xmlns:p14="http://schemas.microsoft.com/office/powerpoint/2010/main" val="289247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938992"/>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Estructura secuencial</a:t>
            </a:r>
            <a:r>
              <a:rPr lang="es-ES" sz="2000" dirty="0">
                <a:latin typeface="Calibri" panose="020F0502020204030204" pitchFamily="34" charset="0"/>
                <a:cs typeface="Calibri" panose="020F0502020204030204" pitchFamily="34" charset="0"/>
              </a:rPr>
              <a:t>, es una estructura en al cual las instrucciones se colocan ordenadas en forma secuencial, una debajo de la otra y se ejecutan en el orden en que están escritas. </a:t>
            </a:r>
          </a:p>
          <a:p>
            <a:pPr algn="just"/>
            <a:endParaRPr lang="es-ES" sz="2000" b="1"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Estructuras de selección</a:t>
            </a:r>
            <a:r>
              <a:rPr lang="es-ES" sz="2000" dirty="0">
                <a:latin typeface="Calibri" panose="020F0502020204030204" pitchFamily="34" charset="0"/>
                <a:cs typeface="Calibri" panose="020F0502020204030204" pitchFamily="34" charset="0"/>
              </a:rPr>
              <a:t>, dentro de este tipo de estructuras veremos 3 diferentes: si, si...sino, según.</a:t>
            </a:r>
          </a:p>
        </p:txBody>
      </p:sp>
    </p:spTree>
    <p:extLst>
      <p:ext uri="{BB962C8B-B14F-4D97-AF65-F5344CB8AC3E}">
        <p14:creationId xmlns:p14="http://schemas.microsoft.com/office/powerpoint/2010/main" val="241761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131590"/>
            <a:ext cx="7596336" cy="346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83000" y="946924"/>
            <a:ext cx="1205779" cy="369332"/>
          </a:xfrm>
          <a:prstGeom prst="rect">
            <a:avLst/>
          </a:prstGeom>
          <a:noFill/>
        </p:spPr>
        <p:txBody>
          <a:bodyPr wrap="none" rtlCol="0">
            <a:spAutoFit/>
          </a:bodyPr>
          <a:lstStyle/>
          <a:p>
            <a:r>
              <a:rPr lang="es-ES" sz="1800" b="1" dirty="0">
                <a:latin typeface="Calibri" panose="020F0502020204030204" pitchFamily="34" charset="0"/>
                <a:cs typeface="Calibri" panose="020F0502020204030204" pitchFamily="34" charset="0"/>
              </a:rPr>
              <a:t>CPU o UCP</a:t>
            </a:r>
          </a:p>
        </p:txBody>
      </p:sp>
    </p:spTree>
    <p:extLst>
      <p:ext uri="{BB962C8B-B14F-4D97-AF65-F5344CB8AC3E}">
        <p14:creationId xmlns:p14="http://schemas.microsoft.com/office/powerpoint/2010/main" val="1639850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938992"/>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Si (selección):</a:t>
            </a:r>
          </a:p>
          <a:p>
            <a:pPr algn="just"/>
            <a:r>
              <a:rPr lang="es-ES" sz="2000" dirty="0">
                <a:latin typeface="Calibri" panose="020F0502020204030204" pitchFamily="34" charset="0"/>
                <a:cs typeface="Calibri" panose="020F0502020204030204" pitchFamily="34" charset="0"/>
              </a:rPr>
              <a:t>En esta estructura de selección, las instrucciones dependen de una condición para ejecutarse. El algoritmo analiza el resultado de dicha condición booleana (se cumple o no) y realiza la acción correspondiente a ese resultado. Si no se cumple la condición no hace nada.</a:t>
            </a:r>
          </a:p>
          <a:p>
            <a:pPr algn="just"/>
            <a:endParaRPr lang="es-ES" sz="2000" b="1" dirty="0">
              <a:latin typeface="Calibri" panose="020F0502020204030204" pitchFamily="34" charset="0"/>
              <a:cs typeface="Calibri" panose="020F0502020204030204" pitchFamily="34" charset="0"/>
            </a:endParaRPr>
          </a:p>
        </p:txBody>
      </p:sp>
      <p:sp>
        <p:nvSpPr>
          <p:cNvPr id="3" name="TextBox 2"/>
          <p:cNvSpPr txBox="1"/>
          <p:nvPr/>
        </p:nvSpPr>
        <p:spPr>
          <a:xfrm>
            <a:off x="2123728" y="2931790"/>
            <a:ext cx="4504759" cy="1569660"/>
          </a:xfrm>
          <a:prstGeom prst="rect">
            <a:avLst/>
          </a:prstGeom>
          <a:noFill/>
        </p:spPr>
        <p:txBody>
          <a:bodyPr wrap="none" rtlCol="0">
            <a:spAutoFit/>
          </a:bodyPr>
          <a:lstStyle/>
          <a:p>
            <a:r>
              <a:rPr lang="es-ES" sz="3200" b="1" dirty="0">
                <a:latin typeface="Calibri" panose="020F0502020204030204" pitchFamily="34" charset="0"/>
                <a:cs typeface="Calibri" panose="020F0502020204030204" pitchFamily="34" charset="0"/>
              </a:rPr>
              <a:t>SI  (condición) ENTONCES</a:t>
            </a:r>
          </a:p>
          <a:p>
            <a:r>
              <a:rPr lang="es-ES" sz="3200" b="1" dirty="0">
                <a:latin typeface="Calibri" panose="020F0502020204030204" pitchFamily="34" charset="0"/>
                <a:cs typeface="Calibri" panose="020F0502020204030204" pitchFamily="34" charset="0"/>
              </a:rPr>
              <a:t>        INSTRUCCIONES</a:t>
            </a:r>
          </a:p>
          <a:p>
            <a:r>
              <a:rPr lang="es-ES" sz="3200" b="1" dirty="0">
                <a:latin typeface="Calibri" panose="020F0502020204030204" pitchFamily="34" charset="0"/>
                <a:cs typeface="Calibri" panose="020F0502020204030204" pitchFamily="34" charset="0"/>
              </a:rPr>
              <a:t>FIN DEL SI </a:t>
            </a:r>
          </a:p>
        </p:txBody>
      </p:sp>
    </p:spTree>
    <p:extLst>
      <p:ext uri="{BB962C8B-B14F-4D97-AF65-F5344CB8AC3E}">
        <p14:creationId xmlns:p14="http://schemas.microsoft.com/office/powerpoint/2010/main" val="3069522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323439"/>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Si...Sino (selección doble): </a:t>
            </a:r>
            <a:r>
              <a:rPr lang="es-ES" sz="2000" dirty="0">
                <a:latin typeface="Calibri" panose="020F0502020204030204" pitchFamily="34" charset="0"/>
                <a:cs typeface="Calibri" panose="020F0502020204030204" pitchFamily="34" charset="0"/>
              </a:rPr>
              <a:t>Esta estructura funciona de la misma manera que la selección tradicional, solo que en caso de no cumplirse la condición realiza otra acción, correspondiente a la instrucción2.</a:t>
            </a:r>
          </a:p>
          <a:p>
            <a:pPr algn="just"/>
            <a:endParaRPr lang="es-ES" sz="2000" b="1" dirty="0">
              <a:latin typeface="Calibri" panose="020F0502020204030204" pitchFamily="34" charset="0"/>
              <a:cs typeface="Calibri" panose="020F0502020204030204" pitchFamily="34" charset="0"/>
            </a:endParaRPr>
          </a:p>
        </p:txBody>
      </p:sp>
      <p:sp>
        <p:nvSpPr>
          <p:cNvPr id="3" name="TextBox 2"/>
          <p:cNvSpPr txBox="1"/>
          <p:nvPr/>
        </p:nvSpPr>
        <p:spPr>
          <a:xfrm>
            <a:off x="2123728" y="2110859"/>
            <a:ext cx="4504759" cy="2554545"/>
          </a:xfrm>
          <a:prstGeom prst="rect">
            <a:avLst/>
          </a:prstGeom>
          <a:noFill/>
        </p:spPr>
        <p:txBody>
          <a:bodyPr wrap="none" rtlCol="0">
            <a:spAutoFit/>
          </a:bodyPr>
          <a:lstStyle/>
          <a:p>
            <a:r>
              <a:rPr lang="es-ES" sz="3200" b="1" dirty="0">
                <a:latin typeface="Calibri" panose="020F0502020204030204" pitchFamily="34" charset="0"/>
                <a:cs typeface="Calibri" panose="020F0502020204030204" pitchFamily="34" charset="0"/>
              </a:rPr>
              <a:t>SI  (condición) ENTONCES</a:t>
            </a:r>
          </a:p>
          <a:p>
            <a:r>
              <a:rPr lang="es-ES" sz="3200" b="1" dirty="0">
                <a:latin typeface="Calibri" panose="020F0502020204030204" pitchFamily="34" charset="0"/>
                <a:cs typeface="Calibri" panose="020F0502020204030204" pitchFamily="34" charset="0"/>
              </a:rPr>
              <a:t>        	INSTRUCCION1</a:t>
            </a:r>
          </a:p>
          <a:p>
            <a:r>
              <a:rPr lang="es-ES" sz="3200" b="1" dirty="0">
                <a:latin typeface="Calibri" panose="020F0502020204030204" pitchFamily="34" charset="0"/>
                <a:cs typeface="Calibri" panose="020F0502020204030204" pitchFamily="34" charset="0"/>
              </a:rPr>
              <a:t>SINO</a:t>
            </a:r>
          </a:p>
          <a:p>
            <a:r>
              <a:rPr lang="es-ES" sz="3200" b="1" dirty="0">
                <a:latin typeface="Calibri" panose="020F0502020204030204" pitchFamily="34" charset="0"/>
                <a:cs typeface="Calibri" panose="020F0502020204030204" pitchFamily="34" charset="0"/>
              </a:rPr>
              <a:t>	 INSTRUCCION2</a:t>
            </a:r>
          </a:p>
          <a:p>
            <a:r>
              <a:rPr lang="es-ES" sz="3200" b="1" dirty="0">
                <a:latin typeface="Calibri" panose="020F0502020204030204" pitchFamily="34" charset="0"/>
                <a:cs typeface="Calibri" panose="020F0502020204030204" pitchFamily="34" charset="0"/>
              </a:rPr>
              <a:t>FIN DEL SI </a:t>
            </a:r>
          </a:p>
        </p:txBody>
      </p:sp>
    </p:spTree>
    <p:extLst>
      <p:ext uri="{BB962C8B-B14F-4D97-AF65-F5344CB8AC3E}">
        <p14:creationId xmlns:p14="http://schemas.microsoft.com/office/powerpoint/2010/main" val="3376558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631216"/>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Según (selección múltiple): </a:t>
            </a:r>
            <a:r>
              <a:rPr lang="es-ES" sz="2000" dirty="0">
                <a:latin typeface="Calibri" panose="020F0502020204030204" pitchFamily="34" charset="0"/>
                <a:cs typeface="Calibri" panose="020F0502020204030204" pitchFamily="34" charset="0"/>
              </a:rPr>
              <a:t>En la selección múltiple, se evalúa el valor de una variable (valor) y dependiendo del mismo, s corresponde a uno de los casos de nuestro algoritmo ejecuta la acción correspondiente al mismo. En caso de no verificarse ningún caso, la estructura no hace nada, a menos que se agregue una caso para cuando esto ocurre. </a:t>
            </a:r>
            <a:endParaRPr lang="es-ES" sz="2000" b="1" dirty="0">
              <a:latin typeface="Calibri" panose="020F0502020204030204" pitchFamily="34" charset="0"/>
              <a:cs typeface="Calibri" panose="020F0502020204030204" pitchFamily="34" charset="0"/>
            </a:endParaRPr>
          </a:p>
        </p:txBody>
      </p:sp>
      <p:sp>
        <p:nvSpPr>
          <p:cNvPr id="3" name="TextBox 2"/>
          <p:cNvSpPr txBox="1"/>
          <p:nvPr/>
        </p:nvSpPr>
        <p:spPr>
          <a:xfrm>
            <a:off x="5076056" y="2410505"/>
            <a:ext cx="3180679" cy="2308324"/>
          </a:xfrm>
          <a:prstGeom prst="rect">
            <a:avLst/>
          </a:prstGeom>
          <a:noFill/>
        </p:spPr>
        <p:txBody>
          <a:bodyPr wrap="none" rtlCol="0">
            <a:spAutoFit/>
          </a:bodyPr>
          <a:lstStyle/>
          <a:p>
            <a:r>
              <a:rPr lang="es-ES" sz="2400" b="1" dirty="0">
                <a:latin typeface="Calibri" panose="020F0502020204030204" pitchFamily="34" charset="0"/>
                <a:cs typeface="Calibri" panose="020F0502020204030204" pitchFamily="34" charset="0"/>
              </a:rPr>
              <a:t>SEGUN &lt;valor&gt;</a:t>
            </a:r>
          </a:p>
          <a:p>
            <a:r>
              <a:rPr lang="es-ES" sz="2400" b="1" dirty="0">
                <a:latin typeface="Calibri" panose="020F0502020204030204" pitchFamily="34" charset="0"/>
                <a:cs typeface="Calibri" panose="020F0502020204030204" pitchFamily="34" charset="0"/>
              </a:rPr>
              <a:t>Valor1  INSTRUCCIÓN 1</a:t>
            </a:r>
          </a:p>
          <a:p>
            <a:r>
              <a:rPr lang="es-ES" sz="2400" b="1" dirty="0">
                <a:latin typeface="Calibri" panose="020F0502020204030204" pitchFamily="34" charset="0"/>
                <a:cs typeface="Calibri" panose="020F0502020204030204" pitchFamily="34" charset="0"/>
              </a:rPr>
              <a:t>Valor2  INSTRUCCIÓN 1</a:t>
            </a:r>
          </a:p>
          <a:p>
            <a:r>
              <a:rPr lang="es-ES" sz="2400" b="1" dirty="0">
                <a:latin typeface="Calibri" panose="020F0502020204030204" pitchFamily="34" charset="0"/>
                <a:cs typeface="Calibri" panose="020F0502020204030204" pitchFamily="34" charset="0"/>
              </a:rPr>
              <a:t>….</a:t>
            </a:r>
          </a:p>
          <a:p>
            <a:r>
              <a:rPr lang="es-ES" sz="2400" b="1" dirty="0" err="1">
                <a:latin typeface="Calibri" panose="020F0502020204030204" pitchFamily="34" charset="0"/>
                <a:cs typeface="Calibri" panose="020F0502020204030204" pitchFamily="34" charset="0"/>
              </a:rPr>
              <a:t>Valorn</a:t>
            </a:r>
            <a:r>
              <a:rPr lang="es-ES" sz="2400" b="1" dirty="0">
                <a:latin typeface="Calibri" panose="020F0502020204030204" pitchFamily="34" charset="0"/>
                <a:cs typeface="Calibri" panose="020F0502020204030204" pitchFamily="34" charset="0"/>
              </a:rPr>
              <a:t>  INSTRUCCIÓN n</a:t>
            </a:r>
          </a:p>
          <a:p>
            <a:r>
              <a:rPr lang="es-ES" sz="2400" b="1" dirty="0">
                <a:latin typeface="Calibri" panose="020F0502020204030204" pitchFamily="34" charset="0"/>
                <a:cs typeface="Calibri" panose="020F0502020204030204" pitchFamily="34" charset="0"/>
              </a:rPr>
              <a:t>FIN DEL SEGUN</a:t>
            </a:r>
          </a:p>
        </p:txBody>
      </p:sp>
    </p:spTree>
    <p:extLst>
      <p:ext uri="{BB962C8B-B14F-4D97-AF65-F5344CB8AC3E}">
        <p14:creationId xmlns:p14="http://schemas.microsoft.com/office/powerpoint/2010/main" val="2233275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2554545"/>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Estructuras iterativas, </a:t>
            </a:r>
            <a:r>
              <a:rPr lang="es-ES" sz="2000" dirty="0">
                <a:latin typeface="Calibri" panose="020F0502020204030204" pitchFamily="34" charset="0"/>
                <a:cs typeface="Calibri" panose="020F0502020204030204" pitchFamily="34" charset="0"/>
              </a:rPr>
              <a:t>este tipo de estructuras nos permiten realizar iteraciones (repeticiones) de nuestras instrucciones, de manera que cada acción se realizara varias veces. </a:t>
            </a:r>
          </a:p>
          <a:p>
            <a:pPr algn="just"/>
            <a:endParaRPr lang="es-ES" sz="2000" dirty="0">
              <a:latin typeface="Calibri" panose="020F0502020204030204" pitchFamily="34" charset="0"/>
              <a:cs typeface="Calibri" panose="020F0502020204030204" pitchFamily="34" charset="0"/>
            </a:endParaRPr>
          </a:p>
          <a:p>
            <a:pPr algn="just"/>
            <a:r>
              <a:rPr lang="es-ES" sz="2000" b="1" dirty="0">
                <a:latin typeface="Calibri" panose="020F0502020204030204" pitchFamily="34" charset="0"/>
                <a:cs typeface="Calibri" panose="020F0502020204030204" pitchFamily="34" charset="0"/>
              </a:rPr>
              <a:t>Mientras: </a:t>
            </a:r>
            <a:r>
              <a:rPr lang="es-ES" sz="2000" dirty="0">
                <a:latin typeface="Calibri" panose="020F0502020204030204" pitchFamily="34" charset="0"/>
                <a:cs typeface="Calibri" panose="020F0502020204030204" pitchFamily="34" charset="0"/>
              </a:rPr>
              <a:t>Esta estructura es un bucle que realizara iteraciones de las instrucciones hasta que deje de cumplirse una cierta condición.</a:t>
            </a:r>
          </a:p>
          <a:p>
            <a:pPr algn="just"/>
            <a:endParaRPr lang="es-ES" sz="2000" dirty="0">
              <a:latin typeface="Calibri" panose="020F0502020204030204" pitchFamily="34" charset="0"/>
              <a:cs typeface="Calibri" panose="020F0502020204030204" pitchFamily="34" charset="0"/>
            </a:endParaRPr>
          </a:p>
          <a:p>
            <a:pPr algn="just"/>
            <a:endParaRPr lang="es-ES" sz="2000" dirty="0">
              <a:latin typeface="Calibri" panose="020F0502020204030204" pitchFamily="34" charset="0"/>
              <a:cs typeface="Calibri" panose="020F0502020204030204" pitchFamily="34" charset="0"/>
            </a:endParaRPr>
          </a:p>
        </p:txBody>
      </p:sp>
      <p:sp>
        <p:nvSpPr>
          <p:cNvPr id="3" name="TextBox 2"/>
          <p:cNvSpPr txBox="1"/>
          <p:nvPr/>
        </p:nvSpPr>
        <p:spPr>
          <a:xfrm>
            <a:off x="2273502" y="2931790"/>
            <a:ext cx="4613764" cy="1384995"/>
          </a:xfrm>
          <a:prstGeom prst="rect">
            <a:avLst/>
          </a:prstGeom>
          <a:noFill/>
        </p:spPr>
        <p:txBody>
          <a:bodyPr wrap="none" rtlCol="0">
            <a:spAutoFit/>
          </a:bodyPr>
          <a:lstStyle/>
          <a:p>
            <a:r>
              <a:rPr lang="es-ES" sz="2800" b="1" dirty="0">
                <a:latin typeface="Calibri" panose="020F0502020204030204" pitchFamily="34" charset="0"/>
                <a:cs typeface="Calibri" panose="020F0502020204030204" pitchFamily="34" charset="0"/>
              </a:rPr>
              <a:t>MIENTRAS (</a:t>
            </a:r>
            <a:r>
              <a:rPr lang="es-ES" sz="2800" b="1" dirty="0" err="1">
                <a:latin typeface="Calibri" panose="020F0502020204030204" pitchFamily="34" charset="0"/>
                <a:cs typeface="Calibri" panose="020F0502020204030204" pitchFamily="34" charset="0"/>
              </a:rPr>
              <a:t>condicion</a:t>
            </a:r>
            <a:r>
              <a:rPr lang="es-ES" sz="2800" b="1" dirty="0">
                <a:latin typeface="Calibri" panose="020F0502020204030204" pitchFamily="34" charset="0"/>
                <a:cs typeface="Calibri" panose="020F0502020204030204" pitchFamily="34" charset="0"/>
              </a:rPr>
              <a:t>) HACER</a:t>
            </a:r>
          </a:p>
          <a:p>
            <a:r>
              <a:rPr lang="es-ES" sz="2800" b="1" dirty="0">
                <a:latin typeface="Calibri" panose="020F0502020204030204" pitchFamily="34" charset="0"/>
                <a:cs typeface="Calibri" panose="020F0502020204030204" pitchFamily="34" charset="0"/>
              </a:rPr>
              <a:t>	INSTRUCCIONES</a:t>
            </a:r>
          </a:p>
          <a:p>
            <a:r>
              <a:rPr lang="es-ES" sz="2800" b="1" dirty="0">
                <a:latin typeface="Calibri" panose="020F0502020204030204" pitchFamily="34" charset="0"/>
                <a:cs typeface="Calibri" panose="020F0502020204030204" pitchFamily="34" charset="0"/>
              </a:rPr>
              <a:t>FIN DEL MIENTRAS</a:t>
            </a:r>
          </a:p>
        </p:txBody>
      </p:sp>
    </p:spTree>
    <p:extLst>
      <p:ext uri="{BB962C8B-B14F-4D97-AF65-F5344CB8AC3E}">
        <p14:creationId xmlns:p14="http://schemas.microsoft.com/office/powerpoint/2010/main" val="4022463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015663"/>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HACER: </a:t>
            </a:r>
            <a:r>
              <a:rPr lang="es-ES" sz="2000" dirty="0">
                <a:latin typeface="Calibri" panose="020F0502020204030204" pitchFamily="34" charset="0"/>
                <a:cs typeface="Calibri" panose="020F0502020204030204" pitchFamily="34" charset="0"/>
              </a:rPr>
              <a:t>Este bucle realizara las instrucciones un numero n de veces, especificado por nosotros.</a:t>
            </a:r>
          </a:p>
          <a:p>
            <a:pPr algn="just"/>
            <a:endParaRPr lang="es-ES" sz="2000" dirty="0">
              <a:latin typeface="Calibri" panose="020F0502020204030204" pitchFamily="34" charset="0"/>
              <a:cs typeface="Calibri" panose="020F0502020204030204" pitchFamily="34" charset="0"/>
            </a:endParaRPr>
          </a:p>
        </p:txBody>
      </p:sp>
      <p:sp>
        <p:nvSpPr>
          <p:cNvPr id="3" name="TextBox 2"/>
          <p:cNvSpPr txBox="1"/>
          <p:nvPr/>
        </p:nvSpPr>
        <p:spPr>
          <a:xfrm>
            <a:off x="1835696" y="1779662"/>
            <a:ext cx="3526928" cy="1384995"/>
          </a:xfrm>
          <a:prstGeom prst="rect">
            <a:avLst/>
          </a:prstGeom>
          <a:noFill/>
        </p:spPr>
        <p:txBody>
          <a:bodyPr wrap="none" rtlCol="0">
            <a:spAutoFit/>
          </a:bodyPr>
          <a:lstStyle/>
          <a:p>
            <a:r>
              <a:rPr lang="es-ES" sz="2800" b="1" dirty="0">
                <a:latin typeface="Calibri" panose="020F0502020204030204" pitchFamily="34" charset="0"/>
                <a:cs typeface="Calibri" panose="020F0502020204030204" pitchFamily="34" charset="0"/>
              </a:rPr>
              <a:t>HACER( n veces )</a:t>
            </a:r>
          </a:p>
          <a:p>
            <a:r>
              <a:rPr lang="es-ES" sz="2800" b="1" dirty="0">
                <a:latin typeface="Calibri" panose="020F0502020204030204" pitchFamily="34" charset="0"/>
                <a:cs typeface="Calibri" panose="020F0502020204030204" pitchFamily="34" charset="0"/>
              </a:rPr>
              <a:t>	INSTRUCCIONES</a:t>
            </a:r>
          </a:p>
          <a:p>
            <a:r>
              <a:rPr lang="es-ES" sz="2800" b="1" dirty="0">
                <a:latin typeface="Calibri" panose="020F0502020204030204" pitchFamily="34" charset="0"/>
                <a:cs typeface="Calibri" panose="020F0502020204030204" pitchFamily="34" charset="0"/>
              </a:rPr>
              <a:t>FIN DEL HACER</a:t>
            </a:r>
          </a:p>
        </p:txBody>
      </p:sp>
    </p:spTree>
    <p:extLst>
      <p:ext uri="{BB962C8B-B14F-4D97-AF65-F5344CB8AC3E}">
        <p14:creationId xmlns:p14="http://schemas.microsoft.com/office/powerpoint/2010/main" val="799043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r>
              <a:rPr lang="es-ES" sz="2400" b="1" dirty="0">
                <a:latin typeface="Calibri" panose="020F0502020204030204" pitchFamily="34" charset="0"/>
                <a:cs typeface="Calibri" panose="020F0502020204030204" pitchFamily="34" charset="0"/>
              </a:rPr>
              <a:t>ESTRUCTURAS ALGORITMICAS</a:t>
            </a:r>
          </a:p>
        </p:txBody>
      </p:sp>
      <p:sp>
        <p:nvSpPr>
          <p:cNvPr id="2" name="TextBox 1"/>
          <p:cNvSpPr txBox="1"/>
          <p:nvPr/>
        </p:nvSpPr>
        <p:spPr>
          <a:xfrm>
            <a:off x="556320" y="771550"/>
            <a:ext cx="8048128" cy="1015663"/>
          </a:xfrm>
          <a:prstGeom prst="rect">
            <a:avLst/>
          </a:prstGeom>
          <a:noFill/>
        </p:spPr>
        <p:txBody>
          <a:bodyPr wrap="square" rtlCol="0">
            <a:spAutoFit/>
          </a:bodyPr>
          <a:lstStyle/>
          <a:p>
            <a:pPr algn="just"/>
            <a:r>
              <a:rPr lang="es-ES" sz="2000" b="1" dirty="0">
                <a:latin typeface="Calibri" panose="020F0502020204030204" pitchFamily="34" charset="0"/>
                <a:cs typeface="Calibri" panose="020F0502020204030204" pitchFamily="34" charset="0"/>
              </a:rPr>
              <a:t>PARA: </a:t>
            </a:r>
            <a:r>
              <a:rPr lang="es-ES" sz="2000" dirty="0">
                <a:latin typeface="Calibri" panose="020F0502020204030204" pitchFamily="34" charset="0"/>
                <a:cs typeface="Calibri" panose="020F0502020204030204" pitchFamily="34" charset="0"/>
              </a:rPr>
              <a:t>Este bucle también realizara un numero determinado de iteraciones, pero definidos en un intervalo (</a:t>
            </a:r>
            <a:r>
              <a:rPr lang="es-ES" sz="2000" b="1" dirty="0">
                <a:latin typeface="Calibri" panose="020F0502020204030204" pitchFamily="34" charset="0"/>
                <a:cs typeface="Calibri" panose="020F0502020204030204" pitchFamily="34" charset="0"/>
              </a:rPr>
              <a:t>desde valor inicial hasta un valor final</a:t>
            </a:r>
            <a:r>
              <a:rPr lang="es-ES" sz="2000" dirty="0">
                <a:latin typeface="Calibri" panose="020F0502020204030204" pitchFamily="34" charset="0"/>
                <a:cs typeface="Calibri" panose="020F0502020204030204" pitchFamily="34" charset="0"/>
              </a:rPr>
              <a:t>) y se indica como es el incremento de dicho valor.</a:t>
            </a:r>
          </a:p>
        </p:txBody>
      </p:sp>
      <p:sp>
        <p:nvSpPr>
          <p:cNvPr id="3" name="TextBox 2"/>
          <p:cNvSpPr txBox="1"/>
          <p:nvPr/>
        </p:nvSpPr>
        <p:spPr>
          <a:xfrm>
            <a:off x="568360" y="2067694"/>
            <a:ext cx="8108096" cy="1384995"/>
          </a:xfrm>
          <a:prstGeom prst="rect">
            <a:avLst/>
          </a:prstGeom>
          <a:noFill/>
        </p:spPr>
        <p:txBody>
          <a:bodyPr wrap="square" rtlCol="0">
            <a:spAutoFit/>
          </a:bodyPr>
          <a:lstStyle/>
          <a:p>
            <a:r>
              <a:rPr lang="es-ES" sz="2800" b="1" dirty="0">
                <a:latin typeface="Calibri" panose="020F0502020204030204" pitchFamily="34" charset="0"/>
                <a:cs typeface="Calibri" panose="020F0502020204030204" pitchFamily="34" charset="0"/>
              </a:rPr>
              <a:t>PARA ( i=valor inicial; i &lt; valor final ; i++) HACER</a:t>
            </a:r>
          </a:p>
          <a:p>
            <a:r>
              <a:rPr lang="es-ES" sz="2800" b="1" dirty="0">
                <a:latin typeface="Calibri" panose="020F0502020204030204" pitchFamily="34" charset="0"/>
                <a:cs typeface="Calibri" panose="020F0502020204030204" pitchFamily="34" charset="0"/>
              </a:rPr>
              <a:t>	INSTRUCCIONES</a:t>
            </a:r>
          </a:p>
          <a:p>
            <a:r>
              <a:rPr lang="es-ES" sz="2800" b="1" dirty="0">
                <a:latin typeface="Calibri" panose="020F0502020204030204" pitchFamily="34" charset="0"/>
                <a:cs typeface="Calibri" panose="020F0502020204030204" pitchFamily="34" charset="0"/>
              </a:rPr>
              <a:t>FIN DEL PARA</a:t>
            </a:r>
          </a:p>
        </p:txBody>
      </p:sp>
    </p:spTree>
    <p:extLst>
      <p:ext uri="{BB962C8B-B14F-4D97-AF65-F5344CB8AC3E}">
        <p14:creationId xmlns:p14="http://schemas.microsoft.com/office/powerpoint/2010/main" val="192073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611560" y="843558"/>
            <a:ext cx="7776864" cy="3970318"/>
          </a:xfrm>
          <a:prstGeom prst="rect">
            <a:avLst/>
          </a:prstGeom>
          <a:noFill/>
        </p:spPr>
        <p:txBody>
          <a:bodyPr wrap="square" rtlCol="0">
            <a:spAutoFit/>
          </a:bodyPr>
          <a:lstStyle/>
          <a:p>
            <a:pPr algn="just"/>
            <a:r>
              <a:rPr lang="es-ES" sz="1800" dirty="0">
                <a:latin typeface="Calibri" panose="020F0502020204030204" pitchFamily="34" charset="0"/>
                <a:cs typeface="Calibri" panose="020F0502020204030204" pitchFamily="34" charset="0"/>
              </a:rPr>
              <a:t>Se encarga de administrar el sistema, básicamente la </a:t>
            </a:r>
            <a:r>
              <a:rPr lang="es-ES" sz="1800" b="1" dirty="0">
                <a:latin typeface="Calibri" panose="020F0502020204030204" pitchFamily="34" charset="0"/>
                <a:cs typeface="Calibri" panose="020F0502020204030204" pitchFamily="34" charset="0"/>
              </a:rPr>
              <a:t>CPU</a:t>
            </a:r>
            <a:r>
              <a:rPr lang="es-ES" sz="1800" dirty="0">
                <a:latin typeface="Calibri" panose="020F0502020204030204" pitchFamily="34" charset="0"/>
                <a:cs typeface="Calibri" panose="020F0502020204030204" pitchFamily="34" charset="0"/>
              </a:rPr>
              <a:t> esta formada por la </a:t>
            </a:r>
            <a:r>
              <a:rPr lang="es-ES" sz="1800" b="1" dirty="0">
                <a:latin typeface="Calibri" panose="020F0502020204030204" pitchFamily="34" charset="0"/>
                <a:cs typeface="Calibri" panose="020F0502020204030204" pitchFamily="34" charset="0"/>
              </a:rPr>
              <a:t>unidad de control, la memoria central y la unidad aritmética-lógica</a:t>
            </a:r>
            <a:r>
              <a:rPr lang="es-ES" sz="1800" dirty="0">
                <a:latin typeface="Calibri" panose="020F0502020204030204" pitchFamily="34" charset="0"/>
                <a:cs typeface="Calibri" panose="020F0502020204030204" pitchFamily="34" charset="0"/>
              </a:rPr>
              <a:t>.</a:t>
            </a:r>
          </a:p>
          <a:p>
            <a:endParaRPr lang="es-ES" sz="1800" dirty="0">
              <a:latin typeface="Calibri" panose="020F0502020204030204" pitchFamily="34" charset="0"/>
              <a:cs typeface="Calibri" panose="020F0502020204030204" pitchFamily="34" charset="0"/>
            </a:endParaRPr>
          </a:p>
          <a:p>
            <a:pPr marL="285750" indent="-285750" algn="just">
              <a:buFontTx/>
              <a:buChar char="-"/>
            </a:pPr>
            <a:r>
              <a:rPr lang="es-ES" sz="1800" dirty="0">
                <a:latin typeface="Calibri" panose="020F0502020204030204" pitchFamily="34" charset="0"/>
                <a:cs typeface="Calibri" panose="020F0502020204030204" pitchFamily="34" charset="0"/>
              </a:rPr>
              <a:t>La Unidad de control regula la </a:t>
            </a:r>
            <a:r>
              <a:rPr lang="es-ES" sz="1800" b="1" dirty="0">
                <a:latin typeface="Calibri" panose="020F0502020204030204" pitchFamily="34" charset="0"/>
                <a:cs typeface="Calibri" panose="020F0502020204030204" pitchFamily="34" charset="0"/>
              </a:rPr>
              <a:t>ejecución de instrucciones </a:t>
            </a:r>
            <a:r>
              <a:rPr lang="es-ES" sz="1800" dirty="0">
                <a:latin typeface="Calibri" panose="020F0502020204030204" pitchFamily="34" charset="0"/>
                <a:cs typeface="Calibri" panose="020F0502020204030204" pitchFamily="34" charset="0"/>
              </a:rPr>
              <a:t>y el </a:t>
            </a:r>
            <a:r>
              <a:rPr lang="es-ES" sz="1800" b="1" dirty="0">
                <a:latin typeface="Calibri" panose="020F0502020204030204" pitchFamily="34" charset="0"/>
                <a:cs typeface="Calibri" panose="020F0502020204030204" pitchFamily="34" charset="0"/>
              </a:rPr>
              <a:t>acceso del procesador a la memoria principal</a:t>
            </a:r>
            <a:r>
              <a:rPr lang="es-ES" sz="1800" dirty="0">
                <a:latin typeface="Calibri" panose="020F0502020204030204" pitchFamily="34" charset="0"/>
                <a:cs typeface="Calibri" panose="020F0502020204030204" pitchFamily="34" charset="0"/>
              </a:rPr>
              <a:t>, sincroniza las operaciones de las que encargara el procesado, envía y recibe señales de control desde los periféricos.</a:t>
            </a:r>
          </a:p>
          <a:p>
            <a:pPr marL="285750" indent="-285750" algn="just">
              <a:buFontTx/>
              <a:buChar char="-"/>
            </a:pPr>
            <a:endParaRPr lang="es-ES" sz="1800" dirty="0">
              <a:latin typeface="Calibri" panose="020F0502020204030204" pitchFamily="34" charset="0"/>
              <a:cs typeface="Calibri" panose="020F0502020204030204" pitchFamily="34" charset="0"/>
            </a:endParaRPr>
          </a:p>
          <a:p>
            <a:pPr marL="285750" indent="-285750" algn="just">
              <a:buFontTx/>
              <a:buChar char="-"/>
            </a:pPr>
            <a:r>
              <a:rPr lang="es-ES" sz="1800" dirty="0">
                <a:latin typeface="Calibri" panose="020F0502020204030204" pitchFamily="34" charset="0"/>
                <a:cs typeface="Calibri" panose="020F0502020204030204" pitchFamily="34" charset="0"/>
              </a:rPr>
              <a:t>La memoria central </a:t>
            </a:r>
            <a:r>
              <a:rPr lang="es-ES" sz="1800" b="1" dirty="0">
                <a:latin typeface="Calibri" panose="020F0502020204030204" pitchFamily="34" charset="0"/>
                <a:cs typeface="Calibri" panose="020F0502020204030204" pitchFamily="34" charset="0"/>
              </a:rPr>
              <a:t>almacena datos y el programa activo</a:t>
            </a:r>
            <a:r>
              <a:rPr lang="es-ES" sz="1800" dirty="0">
                <a:latin typeface="Calibri" panose="020F0502020204030204" pitchFamily="34" charset="0"/>
                <a:cs typeface="Calibri" panose="020F0502020204030204" pitchFamily="34" charset="0"/>
              </a:rPr>
              <a:t> que se necesitan para llevar a cabo un proceso. Esta constituida por celdas. Se distinguen dos tipos la </a:t>
            </a:r>
            <a:r>
              <a:rPr lang="es-ES" sz="1800" b="1" dirty="0">
                <a:latin typeface="Calibri" panose="020F0502020204030204" pitchFamily="34" charset="0"/>
                <a:cs typeface="Calibri" panose="020F0502020204030204" pitchFamily="34" charset="0"/>
              </a:rPr>
              <a:t>RAM</a:t>
            </a:r>
            <a:r>
              <a:rPr lang="es-ES" sz="1800" dirty="0">
                <a:latin typeface="Calibri" panose="020F0502020204030204" pitchFamily="34" charset="0"/>
                <a:cs typeface="Calibri" panose="020F0502020204030204" pitchFamily="34" charset="0"/>
              </a:rPr>
              <a:t> (volátil) y la </a:t>
            </a:r>
            <a:r>
              <a:rPr lang="es-ES" sz="1800" b="1" dirty="0">
                <a:latin typeface="Calibri" panose="020F0502020204030204" pitchFamily="34" charset="0"/>
                <a:cs typeface="Calibri" panose="020F0502020204030204" pitchFamily="34" charset="0"/>
              </a:rPr>
              <a:t>ROM</a:t>
            </a:r>
            <a:r>
              <a:rPr lang="es-ES" sz="1800" dirty="0">
                <a:latin typeface="Calibri" panose="020F0502020204030204" pitchFamily="34" charset="0"/>
                <a:cs typeface="Calibri" panose="020F0502020204030204" pitchFamily="34" charset="0"/>
              </a:rPr>
              <a:t> (permanente).</a:t>
            </a:r>
          </a:p>
          <a:p>
            <a:pPr marL="285750" indent="-285750" algn="just">
              <a:buFontTx/>
              <a:buChar char="-"/>
            </a:pPr>
            <a:endParaRPr lang="es-ES" sz="1800" dirty="0">
              <a:latin typeface="Calibri" panose="020F0502020204030204" pitchFamily="34" charset="0"/>
              <a:cs typeface="Calibri" panose="020F0502020204030204" pitchFamily="34" charset="0"/>
            </a:endParaRPr>
          </a:p>
          <a:p>
            <a:pPr marL="285750" indent="-285750" algn="just">
              <a:buFontTx/>
              <a:buChar char="-"/>
            </a:pPr>
            <a:r>
              <a:rPr lang="es-ES" sz="1800" dirty="0">
                <a:latin typeface="Calibri" panose="020F0502020204030204" pitchFamily="34" charset="0"/>
                <a:cs typeface="Calibri" panose="020F0502020204030204" pitchFamily="34" charset="0"/>
              </a:rPr>
              <a:t>En la unidad aritmético lógica (</a:t>
            </a:r>
            <a:r>
              <a:rPr lang="es-ES" sz="1800" b="1" dirty="0">
                <a:latin typeface="Calibri" panose="020F0502020204030204" pitchFamily="34" charset="0"/>
                <a:cs typeface="Calibri" panose="020F0502020204030204" pitchFamily="34" charset="0"/>
              </a:rPr>
              <a:t>ALU</a:t>
            </a:r>
            <a:r>
              <a:rPr lang="es-ES" sz="1800" dirty="0">
                <a:latin typeface="Calibri" panose="020F0502020204030204" pitchFamily="34" charset="0"/>
                <a:cs typeface="Calibri" panose="020F0502020204030204" pitchFamily="34" charset="0"/>
              </a:rPr>
              <a:t>) se realizan los </a:t>
            </a:r>
            <a:r>
              <a:rPr lang="es-ES" sz="1800" b="1" dirty="0">
                <a:latin typeface="Calibri" panose="020F0502020204030204" pitchFamily="34" charset="0"/>
                <a:cs typeface="Calibri" panose="020F0502020204030204" pitchFamily="34" charset="0"/>
              </a:rPr>
              <a:t>cálculos aritméticos </a:t>
            </a:r>
            <a:r>
              <a:rPr lang="es-ES" sz="1800" dirty="0">
                <a:latin typeface="Calibri" panose="020F0502020204030204" pitchFamily="34" charset="0"/>
                <a:cs typeface="Calibri" panose="020F0502020204030204" pitchFamily="34" charset="0"/>
              </a:rPr>
              <a:t>y las operaciones lógicas definidas en los programas.</a:t>
            </a:r>
          </a:p>
        </p:txBody>
      </p:sp>
    </p:spTree>
    <p:extLst>
      <p:ext uri="{BB962C8B-B14F-4D97-AF65-F5344CB8AC3E}">
        <p14:creationId xmlns:p14="http://schemas.microsoft.com/office/powerpoint/2010/main" val="354482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611560" y="843558"/>
            <a:ext cx="7776864" cy="4031873"/>
          </a:xfrm>
          <a:prstGeom prst="rect">
            <a:avLst/>
          </a:prstGeom>
          <a:noFill/>
        </p:spPr>
        <p:txBody>
          <a:bodyPr wrap="square" rtlCol="0">
            <a:spAutoFit/>
          </a:bodyPr>
          <a:lstStyle/>
          <a:p>
            <a:pPr algn="just"/>
            <a:r>
              <a:rPr lang="es-ES" sz="1600" b="1" dirty="0">
                <a:latin typeface="Calibri" panose="020F0502020204030204" pitchFamily="34" charset="0"/>
                <a:cs typeface="Calibri" panose="020F0502020204030204" pitchFamily="34" charset="0"/>
              </a:rPr>
              <a:t>Unidades Periféricas</a:t>
            </a:r>
          </a:p>
          <a:p>
            <a:pPr algn="just"/>
            <a:endParaRPr lang="es-ES" sz="1600" dirty="0">
              <a:latin typeface="Calibri" panose="020F0502020204030204" pitchFamily="34" charset="0"/>
              <a:cs typeface="Calibri" panose="020F0502020204030204" pitchFamily="34" charset="0"/>
            </a:endParaRPr>
          </a:p>
          <a:p>
            <a:pPr algn="just"/>
            <a:r>
              <a:rPr lang="es-ES" sz="1600" dirty="0">
                <a:latin typeface="Calibri" panose="020F0502020204030204" pitchFamily="34" charset="0"/>
                <a:cs typeface="Calibri" panose="020F0502020204030204" pitchFamily="34" charset="0"/>
              </a:rPr>
              <a:t>El tratamiento de los datos corre por cuenta de la </a:t>
            </a:r>
            <a:r>
              <a:rPr lang="es-ES" sz="1600" b="1" dirty="0">
                <a:latin typeface="Calibri" panose="020F0502020204030204" pitchFamily="34" charset="0"/>
                <a:cs typeface="Calibri" panose="020F0502020204030204" pitchFamily="34" charset="0"/>
              </a:rPr>
              <a:t>CPU</a:t>
            </a:r>
            <a:r>
              <a:rPr lang="es-ES" sz="1600" dirty="0">
                <a:latin typeface="Calibri" panose="020F0502020204030204" pitchFamily="34" charset="0"/>
                <a:cs typeface="Calibri" panose="020F0502020204030204" pitchFamily="34" charset="0"/>
              </a:rPr>
              <a:t>. Para ello, los datos y los programas deben introducirse en ella, a la vez que los resultados del proceso deben transferirse para su presentación al exterior o su almacenamiento. Las unidades encargadas de estas operaciones se denominan periféricos. </a:t>
            </a:r>
          </a:p>
          <a:p>
            <a:pPr algn="just"/>
            <a:r>
              <a:rPr lang="es-ES" sz="1600" dirty="0">
                <a:latin typeface="Calibri" panose="020F0502020204030204" pitchFamily="34" charset="0"/>
                <a:cs typeface="Calibri" panose="020F0502020204030204" pitchFamily="34" charset="0"/>
              </a:rPr>
              <a:t>Las unidades periféricas se clasifican en:</a:t>
            </a:r>
          </a:p>
          <a:p>
            <a:pPr algn="just"/>
            <a:endParaRPr lang="es-ES" sz="1600" dirty="0">
              <a:latin typeface="Calibri" panose="020F0502020204030204" pitchFamily="34" charset="0"/>
              <a:cs typeface="Calibri" panose="020F0502020204030204" pitchFamily="34" charset="0"/>
            </a:endParaRPr>
          </a:p>
          <a:p>
            <a:pPr marL="285750" indent="-285750" algn="just">
              <a:buFontTx/>
              <a:buChar char="-"/>
            </a:pPr>
            <a:r>
              <a:rPr lang="es-ES" sz="1600" b="1" dirty="0">
                <a:latin typeface="Calibri" panose="020F0502020204030204" pitchFamily="34" charset="0"/>
                <a:cs typeface="Calibri" panose="020F0502020204030204" pitchFamily="34" charset="0"/>
              </a:rPr>
              <a:t>Unidades de entrada</a:t>
            </a:r>
            <a:r>
              <a:rPr lang="es-ES" sz="1600" dirty="0">
                <a:latin typeface="Calibri" panose="020F0502020204030204" pitchFamily="34" charset="0"/>
                <a:cs typeface="Calibri" panose="020F0502020204030204" pitchFamily="34" charset="0"/>
              </a:rPr>
              <a:t>, las cuales permiten el ingreso de datos y programas en la </a:t>
            </a:r>
            <a:r>
              <a:rPr lang="es-ES" sz="1600" b="1" dirty="0">
                <a:latin typeface="Calibri" panose="020F0502020204030204" pitchFamily="34" charset="0"/>
                <a:cs typeface="Calibri" panose="020F0502020204030204" pitchFamily="34" charset="0"/>
              </a:rPr>
              <a:t>CPU</a:t>
            </a:r>
            <a:r>
              <a:rPr lang="es-ES" sz="1600" dirty="0">
                <a:latin typeface="Calibri" panose="020F0502020204030204" pitchFamily="34" charset="0"/>
                <a:cs typeface="Calibri" panose="020F0502020204030204" pitchFamily="34" charset="0"/>
              </a:rPr>
              <a:t> para su tratamiento. Teclado, escáner, pantalla </a:t>
            </a:r>
            <a:r>
              <a:rPr lang="es-ES" sz="1600" dirty="0" err="1">
                <a:latin typeface="Calibri" panose="020F0502020204030204" pitchFamily="34" charset="0"/>
                <a:cs typeface="Calibri" panose="020F0502020204030204" pitchFamily="34" charset="0"/>
              </a:rPr>
              <a:t>touch</a:t>
            </a:r>
            <a:r>
              <a:rPr lang="es-ES" sz="1600" dirty="0">
                <a:latin typeface="Calibri" panose="020F0502020204030204" pitchFamily="34" charset="0"/>
                <a:cs typeface="Calibri" panose="020F0502020204030204" pitchFamily="34" charset="0"/>
              </a:rPr>
              <a:t>, etc.</a:t>
            </a:r>
          </a:p>
          <a:p>
            <a:pPr marL="285750" indent="-285750" algn="just">
              <a:buFontTx/>
              <a:buChar char="-"/>
            </a:pPr>
            <a:r>
              <a:rPr lang="es-ES" sz="1600" b="1" dirty="0">
                <a:latin typeface="Calibri" panose="020F0502020204030204" pitchFamily="34" charset="0"/>
                <a:cs typeface="Calibri" panose="020F0502020204030204" pitchFamily="34" charset="0"/>
              </a:rPr>
              <a:t>Unidades de salida</a:t>
            </a:r>
            <a:r>
              <a:rPr lang="es-ES" sz="1600" dirty="0">
                <a:latin typeface="Calibri" panose="020F0502020204030204" pitchFamily="34" charset="0"/>
                <a:cs typeface="Calibri" panose="020F0502020204030204" pitchFamily="34" charset="0"/>
              </a:rPr>
              <a:t>, se encargan de distribuir los datos provenientes de la </a:t>
            </a:r>
            <a:r>
              <a:rPr lang="es-ES" sz="1600" b="1" dirty="0">
                <a:latin typeface="Calibri" panose="020F0502020204030204" pitchFamily="34" charset="0"/>
                <a:cs typeface="Calibri" panose="020F0502020204030204" pitchFamily="34" charset="0"/>
              </a:rPr>
              <a:t>CPU</a:t>
            </a:r>
            <a:r>
              <a:rPr lang="es-ES" sz="1600" dirty="0">
                <a:latin typeface="Calibri" panose="020F0502020204030204" pitchFamily="34" charset="0"/>
                <a:cs typeface="Calibri" panose="020F0502020204030204" pitchFamily="34" charset="0"/>
              </a:rPr>
              <a:t> al exterior por medio de una representación visual o auditiva. Monitor, Impresora, etc.</a:t>
            </a:r>
          </a:p>
          <a:p>
            <a:pPr marL="285750" indent="-285750" algn="just">
              <a:buFontTx/>
              <a:buChar char="-"/>
            </a:pPr>
            <a:r>
              <a:rPr lang="es-ES" sz="1600" b="1" dirty="0">
                <a:latin typeface="Calibri" panose="020F0502020204030204" pitchFamily="34" charset="0"/>
                <a:cs typeface="Calibri" panose="020F0502020204030204" pitchFamily="34" charset="0"/>
              </a:rPr>
              <a:t>Unidades de almacenamiento</a:t>
            </a:r>
            <a:r>
              <a:rPr lang="es-ES" sz="1600" dirty="0">
                <a:latin typeface="Calibri" panose="020F0502020204030204" pitchFamily="34" charset="0"/>
                <a:cs typeface="Calibri" panose="020F0502020204030204" pitchFamily="34" charset="0"/>
              </a:rPr>
              <a:t>, según la instrucción que ejecuten en un momento determinado, pueden realizar una operación de entrada (abrir un archivo) o una de salida (grabar un archivo). Unidades de disco o drive (disco duro, CD, DVD, pendrive, etc.).</a:t>
            </a:r>
          </a:p>
        </p:txBody>
      </p:sp>
    </p:spTree>
    <p:extLst>
      <p:ext uri="{BB962C8B-B14F-4D97-AF65-F5344CB8AC3E}">
        <p14:creationId xmlns:p14="http://schemas.microsoft.com/office/powerpoint/2010/main" val="279158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611560" y="843558"/>
            <a:ext cx="7776864" cy="2585323"/>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Hardware y Software</a:t>
            </a:r>
          </a:p>
          <a:p>
            <a:pPr algn="just"/>
            <a:endParaRPr lang="es-ES" sz="1800" b="1"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El </a:t>
            </a:r>
            <a:r>
              <a:rPr lang="es-ES" sz="1800" b="1" dirty="0">
                <a:latin typeface="Calibri" panose="020F0502020204030204" pitchFamily="34" charset="0"/>
                <a:cs typeface="Calibri" panose="020F0502020204030204" pitchFamily="34" charset="0"/>
              </a:rPr>
              <a:t>hardware</a:t>
            </a:r>
            <a:r>
              <a:rPr lang="es-ES" sz="1800" dirty="0">
                <a:latin typeface="Calibri" panose="020F0502020204030204" pitchFamily="34" charset="0"/>
                <a:cs typeface="Calibri" panose="020F0502020204030204" pitchFamily="34" charset="0"/>
              </a:rPr>
              <a:t>, es toda la parte física del computador que se puede ver, es decir todos los componentes de su estructura física, la pantalla, el teclado, la torre y el mouse hacen parte del hardware del equipo.</a:t>
            </a:r>
          </a:p>
          <a:p>
            <a:pPr algn="just"/>
            <a:endParaRPr lang="es-ES" sz="1800" dirty="0">
              <a:latin typeface="Calibri" panose="020F0502020204030204" pitchFamily="34" charset="0"/>
              <a:cs typeface="Calibri" panose="020F0502020204030204" pitchFamily="34" charset="0"/>
            </a:endParaRPr>
          </a:p>
          <a:p>
            <a:pPr algn="just"/>
            <a:r>
              <a:rPr lang="es-ES" sz="1800" dirty="0">
                <a:latin typeface="Calibri" panose="020F0502020204030204" pitchFamily="34" charset="0"/>
                <a:cs typeface="Calibri" panose="020F0502020204030204" pitchFamily="34" charset="0"/>
              </a:rPr>
              <a:t>El </a:t>
            </a:r>
            <a:r>
              <a:rPr lang="es-ES" sz="1800" b="1" dirty="0">
                <a:latin typeface="Calibri" panose="020F0502020204030204" pitchFamily="34" charset="0"/>
                <a:cs typeface="Calibri" panose="020F0502020204030204" pitchFamily="34" charset="0"/>
              </a:rPr>
              <a:t>software</a:t>
            </a:r>
            <a:r>
              <a:rPr lang="es-ES" sz="1800" dirty="0">
                <a:latin typeface="Calibri" panose="020F0502020204030204" pitchFamily="34" charset="0"/>
                <a:cs typeface="Calibri" panose="020F0502020204030204" pitchFamily="34" charset="0"/>
              </a:rPr>
              <a:t>, son todos los programas informáticos que hacen posible la realización de tareas especificas dentro de un computador. Por ejemplo Word, Excel, PowerPoint, los navegadores web, los juegos, sistemas operativos, etc. </a:t>
            </a:r>
          </a:p>
        </p:txBody>
      </p:sp>
    </p:spTree>
    <p:extLst>
      <p:ext uri="{BB962C8B-B14F-4D97-AF65-F5344CB8AC3E}">
        <p14:creationId xmlns:p14="http://schemas.microsoft.com/office/powerpoint/2010/main" val="8977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539552" y="267494"/>
            <a:ext cx="8136904" cy="645900"/>
          </a:xfrm>
          <a:prstGeom prst="rect">
            <a:avLst/>
          </a:prstGeom>
        </p:spPr>
        <p:txBody>
          <a:bodyPr wrap="square" lIns="91425" tIns="91425" rIns="91425" bIns="91425" anchor="t" anchorCtr="0">
            <a:noAutofit/>
          </a:bodyPr>
          <a:lstStyle/>
          <a:p>
            <a:pPr lvl="0"/>
            <a:r>
              <a:rPr lang="es-ES" b="1" dirty="0"/>
              <a:t>Estructura funcional de un computador</a:t>
            </a:r>
            <a:endParaRPr lang="es-419" b="1" dirty="0"/>
          </a:p>
        </p:txBody>
      </p:sp>
      <p:sp>
        <p:nvSpPr>
          <p:cNvPr id="2" name="TextBox 1"/>
          <p:cNvSpPr txBox="1"/>
          <p:nvPr/>
        </p:nvSpPr>
        <p:spPr>
          <a:xfrm>
            <a:off x="611560" y="843558"/>
            <a:ext cx="7776864" cy="369332"/>
          </a:xfrm>
          <a:prstGeom prst="rect">
            <a:avLst/>
          </a:prstGeom>
          <a:noFill/>
        </p:spPr>
        <p:txBody>
          <a:bodyPr wrap="square" rtlCol="0">
            <a:spAutoFit/>
          </a:bodyPr>
          <a:lstStyle/>
          <a:p>
            <a:pPr algn="just"/>
            <a:r>
              <a:rPr lang="es-ES" sz="1800" b="1" dirty="0">
                <a:latin typeface="Calibri" panose="020F0502020204030204" pitchFamily="34" charset="0"/>
                <a:cs typeface="Calibri" panose="020F0502020204030204" pitchFamily="34" charset="0"/>
              </a:rPr>
              <a:t>Hardware y Software</a:t>
            </a:r>
          </a:p>
        </p:txBody>
      </p:sp>
      <p:pic>
        <p:nvPicPr>
          <p:cNvPr id="5122" name="Picture 2" descr="ima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771549"/>
            <a:ext cx="3960440" cy="42529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83568" y="1347614"/>
            <a:ext cx="2242922" cy="2246769"/>
          </a:xfrm>
          <a:prstGeom prst="rect">
            <a:avLst/>
          </a:prstGeom>
          <a:noFill/>
        </p:spPr>
        <p:txBody>
          <a:bodyPr wrap="none" rtlCol="0">
            <a:spAutoFit/>
          </a:bodyPr>
          <a:lstStyle/>
          <a:p>
            <a:r>
              <a:rPr lang="es-ES" dirty="0"/>
              <a:t>1. Monitor</a:t>
            </a:r>
            <a:br>
              <a:rPr lang="es-ES" dirty="0"/>
            </a:br>
            <a:r>
              <a:rPr lang="es-ES" dirty="0"/>
              <a:t>2. Placa base</a:t>
            </a:r>
            <a:br>
              <a:rPr lang="es-ES" dirty="0"/>
            </a:br>
            <a:r>
              <a:rPr lang="es-ES" dirty="0"/>
              <a:t>3. CPU</a:t>
            </a:r>
            <a:br>
              <a:rPr lang="es-ES" dirty="0"/>
            </a:br>
            <a:r>
              <a:rPr lang="es-ES" dirty="0"/>
              <a:t>4. Memoria RAM</a:t>
            </a:r>
            <a:br>
              <a:rPr lang="es-ES" dirty="0"/>
            </a:br>
            <a:r>
              <a:rPr lang="es-ES" dirty="0"/>
              <a:t>5. Tarjeta de expansión</a:t>
            </a:r>
            <a:br>
              <a:rPr lang="es-ES" dirty="0"/>
            </a:br>
            <a:r>
              <a:rPr lang="es-ES" dirty="0"/>
              <a:t>6. Fuente de alimentación</a:t>
            </a:r>
            <a:br>
              <a:rPr lang="es-ES" dirty="0"/>
            </a:br>
            <a:r>
              <a:rPr lang="es-ES" dirty="0"/>
              <a:t>7. Disco óptico</a:t>
            </a:r>
            <a:br>
              <a:rPr lang="es-ES" dirty="0"/>
            </a:br>
            <a:r>
              <a:rPr lang="es-ES" dirty="0"/>
              <a:t>8. Disco duro</a:t>
            </a:r>
            <a:br>
              <a:rPr lang="es-ES" dirty="0"/>
            </a:br>
            <a:r>
              <a:rPr lang="es-ES" dirty="0"/>
              <a:t>9. Teclado</a:t>
            </a:r>
            <a:br>
              <a:rPr lang="es-ES" dirty="0"/>
            </a:br>
            <a:r>
              <a:rPr lang="es-ES" dirty="0"/>
              <a:t>10. Mouse </a:t>
            </a:r>
          </a:p>
        </p:txBody>
      </p:sp>
    </p:spTree>
    <p:extLst>
      <p:ext uri="{BB962C8B-B14F-4D97-AF65-F5344CB8AC3E}">
        <p14:creationId xmlns:p14="http://schemas.microsoft.com/office/powerpoint/2010/main" val="280945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E89577-E73E-5F4F-92A7-A00FF9AA9B84}"/>
              </a:ext>
            </a:extLst>
          </p:cNvPr>
          <p:cNvSpPr>
            <a:spLocks noGrp="1"/>
          </p:cNvSpPr>
          <p:nvPr>
            <p:ph type="ctrTitle"/>
          </p:nvPr>
        </p:nvSpPr>
        <p:spPr/>
        <p:txBody>
          <a:bodyPr/>
          <a:lstStyle/>
          <a:p>
            <a:r>
              <a:rPr lang="es-CL" dirty="0"/>
              <a:t>Juego </a:t>
            </a:r>
          </a:p>
        </p:txBody>
      </p:sp>
      <p:sp>
        <p:nvSpPr>
          <p:cNvPr id="3" name="Subtítulo 2">
            <a:extLst>
              <a:ext uri="{FF2B5EF4-FFF2-40B4-BE49-F238E27FC236}">
                <a16:creationId xmlns:a16="http://schemas.microsoft.com/office/drawing/2014/main" id="{FC623322-8746-224F-884B-D0935004E19A}"/>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3126872511"/>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12196</TotalTime>
  <Words>3027</Words>
  <Application>Microsoft Macintosh PowerPoint</Application>
  <PresentationFormat>Presentación en pantalla (16:9)</PresentationFormat>
  <Paragraphs>267</Paragraphs>
  <Slides>45</Slides>
  <Notes>44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Nunito</vt:lpstr>
      <vt:lpstr>Century Gothic</vt:lpstr>
      <vt:lpstr>Calibri</vt:lpstr>
      <vt:lpstr>Arial</vt:lpstr>
      <vt:lpstr>Shift</vt:lpstr>
      <vt:lpstr>INTRODUCCION A LA INFORMÁTICA .</vt:lpstr>
      <vt:lpstr>Aprendizajes esperados.</vt:lpstr>
      <vt:lpstr>Estructura funcional de un computador</vt:lpstr>
      <vt:lpstr>Estructura funcional de un computador</vt:lpstr>
      <vt:lpstr>Estructura funcional de un computador</vt:lpstr>
      <vt:lpstr>Estructura funcional de un computador</vt:lpstr>
      <vt:lpstr>Estructura funcional de un computador</vt:lpstr>
      <vt:lpstr>Estructura funcional de un computador</vt:lpstr>
      <vt:lpstr>Juego </vt:lpstr>
      <vt:lpstr>Estructura funcional de un computador</vt:lpstr>
      <vt:lpstr>Estructura funcional de un computador</vt:lpstr>
      <vt:lpstr>Estructura funcional de un computador</vt:lpstr>
      <vt:lpstr>Estructura funcional de un computador</vt:lpstr>
      <vt:lpstr>Estructura funcional de un computador</vt:lpstr>
      <vt:lpstr>ALGORTIMO</vt:lpstr>
      <vt:lpstr>ALGORTIMO</vt:lpstr>
      <vt:lpstr>ALGORTIMO</vt:lpstr>
      <vt:lpstr>ALGORTIMO</vt:lpstr>
      <vt:lpstr>PSEUDOCODIGO</vt:lpstr>
      <vt:lpstr>PSEUDOCODIGO</vt:lpstr>
      <vt:lpstr>PSEUDOCODIGO</vt:lpstr>
      <vt:lpstr>EL LENGUAJE INFORMATICO</vt:lpstr>
      <vt:lpstr>EL LENGUAJE INFORMATICO</vt:lpstr>
      <vt:lpstr>EL LENGUAJE INFORMATICO</vt:lpstr>
      <vt:lpstr>EL LENGUAJE INFORMATICO</vt:lpstr>
      <vt:lpstr>EL LENGUAJE INFORMATICO</vt:lpstr>
      <vt:lpstr>EL LENGUAJE INFORMATICO</vt:lpstr>
      <vt:lpstr>EL LENGUAJE INFORMATICO</vt:lpstr>
      <vt:lpstr>EL LENGUAJE INFORMATICO</vt:lpstr>
      <vt:lpstr>EL LENGUAJE INFORMATICO</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lpstr>ESTRUCTURAS ALGORITMICAS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Integración de módulos de software</dc:title>
  <dc:creator>David Villar-Sed</dc:creator>
  <cp:lastModifiedBy>Microsoft Office User</cp:lastModifiedBy>
  <cp:revision>158</cp:revision>
  <dcterms:modified xsi:type="dcterms:W3CDTF">2018-10-05T04:19:56Z</dcterms:modified>
</cp:coreProperties>
</file>