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75"/>
  </p:notesMasterIdLst>
  <p:sldIdLst>
    <p:sldId id="256" r:id="rId2"/>
    <p:sldId id="258" r:id="rId3"/>
    <p:sldId id="259" r:id="rId4"/>
    <p:sldId id="260" r:id="rId5"/>
    <p:sldId id="261" r:id="rId6"/>
    <p:sldId id="262" r:id="rId7"/>
    <p:sldId id="263" r:id="rId8"/>
    <p:sldId id="264" r:id="rId9"/>
    <p:sldId id="307" r:id="rId10"/>
    <p:sldId id="308" r:id="rId11"/>
    <p:sldId id="309" r:id="rId12"/>
    <p:sldId id="311" r:id="rId13"/>
    <p:sldId id="312" r:id="rId14"/>
    <p:sldId id="313" r:id="rId15"/>
    <p:sldId id="314" r:id="rId16"/>
    <p:sldId id="315" r:id="rId17"/>
    <p:sldId id="316" r:id="rId18"/>
    <p:sldId id="372" r:id="rId19"/>
    <p:sldId id="371" r:id="rId20"/>
    <p:sldId id="317" r:id="rId21"/>
    <p:sldId id="318" r:id="rId22"/>
    <p:sldId id="319" r:id="rId23"/>
    <p:sldId id="320" r:id="rId24"/>
    <p:sldId id="321" r:id="rId25"/>
    <p:sldId id="322" r:id="rId26"/>
    <p:sldId id="323" r:id="rId27"/>
    <p:sldId id="324" r:id="rId28"/>
    <p:sldId id="325" r:id="rId29"/>
    <p:sldId id="326" r:id="rId30"/>
    <p:sldId id="334" r:id="rId31"/>
    <p:sldId id="335" r:id="rId32"/>
    <p:sldId id="336" r:id="rId33"/>
    <p:sldId id="337" r:id="rId34"/>
    <p:sldId id="338" r:id="rId35"/>
    <p:sldId id="339" r:id="rId36"/>
    <p:sldId id="340" r:id="rId37"/>
    <p:sldId id="341" r:id="rId38"/>
    <p:sldId id="342" r:id="rId39"/>
    <p:sldId id="343" r:id="rId40"/>
    <p:sldId id="327" r:id="rId41"/>
    <p:sldId id="328" r:id="rId42"/>
    <p:sldId id="329" r:id="rId43"/>
    <p:sldId id="330" r:id="rId44"/>
    <p:sldId id="331" r:id="rId45"/>
    <p:sldId id="332" r:id="rId46"/>
    <p:sldId id="33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56" r:id="rId60"/>
    <p:sldId id="357" r:id="rId61"/>
    <p:sldId id="358" r:id="rId62"/>
    <p:sldId id="359" r:id="rId63"/>
    <p:sldId id="360" r:id="rId64"/>
    <p:sldId id="361" r:id="rId65"/>
    <p:sldId id="362" r:id="rId66"/>
    <p:sldId id="363" r:id="rId67"/>
    <p:sldId id="364" r:id="rId68"/>
    <p:sldId id="365" r:id="rId69"/>
    <p:sldId id="366" r:id="rId70"/>
    <p:sldId id="367" r:id="rId71"/>
    <p:sldId id="368" r:id="rId72"/>
    <p:sldId id="369" r:id="rId73"/>
    <p:sldId id="370" r:id="rId74"/>
  </p:sldIdLst>
  <p:sldSz cx="9144000" cy="5143500" type="screen16x9"/>
  <p:notesSz cx="6858000" cy="9144000"/>
  <p:embeddedFontLst>
    <p:embeddedFont>
      <p:font typeface="Calibri" panose="020F0502020204030204" pitchFamily="34" charset="0"/>
      <p:regular r:id="rId76"/>
      <p:bold r:id="rId77"/>
      <p:italic r:id="rId78"/>
      <p:boldItalic r:id="rId79"/>
    </p:embeddedFont>
    <p:embeddedFont>
      <p:font typeface="Calibri Light" panose="020F0302020204030204" pitchFamily="34" charset="0"/>
      <p:regular r:id="rId80"/>
      <p:italic r:id="rId81"/>
    </p:embeddedFont>
    <p:embeddedFont>
      <p:font typeface="Century Gothic" panose="020B0502020202020204" pitchFamily="34" charset="0"/>
      <p:regular r:id="rId82"/>
      <p:bold r:id="rId83"/>
      <p:italic r:id="rId84"/>
      <p:boldItalic r:id="rId85"/>
    </p:embeddedFont>
    <p:embeddedFont>
      <p:font typeface="Nunito" pitchFamily="2" charset="77"/>
      <p:regular r:id="rId86"/>
      <p:bold r:id="rId87"/>
      <p:italic r:id="rId88"/>
      <p:boldItalic r:id="rId89"/>
    </p:embeddedFont>
    <p:embeddedFont>
      <p:font typeface="Wingdings 3" pitchFamily="2" charset="2"/>
      <p:regular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892636-1EC3-4C97-9B56-6073FA667F38}">
  <a:tblStyle styleId="{44892636-1EC3-4C97-9B56-6073FA667F3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50000" autoAdjust="0"/>
  </p:normalViewPr>
  <p:slideViewPr>
    <p:cSldViewPr>
      <p:cViewPr varScale="1">
        <p:scale>
          <a:sx n="133" d="100"/>
          <a:sy n="133" d="100"/>
        </p:scale>
        <p:origin x="50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4.fntdata"/><Relationship Id="rId5" Type="http://schemas.openxmlformats.org/officeDocument/2006/relationships/slide" Target="slides/slide4.xml"/><Relationship Id="rId90" Type="http://schemas.openxmlformats.org/officeDocument/2006/relationships/font" Target="fonts/font1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font" Target="fonts/font10.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5109339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wrap="square" lIns="91425" tIns="91425" rIns="91425" bIns="91425" anchor="ctr" anchorCtr="0"/>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wrap="square" lIns="91425" tIns="91425" rIns="91425" bIns="91425" anchor="ctr" anchorCtr="0"/>
          <a:lstStyle>
            <a:lvl1pPr lvl="0" algn="ctr">
              <a:spcBef>
                <a:spcPts val="0"/>
              </a:spcBef>
              <a:buClr>
                <a:schemeClr val="dk2"/>
              </a:buClr>
              <a:buSzPts val="8600"/>
              <a:buNone/>
              <a:defRPr sz="8600">
                <a:solidFill>
                  <a:schemeClr val="dk2"/>
                </a:solidFill>
              </a:defRPr>
            </a:lvl1pPr>
            <a:lvl2pPr lvl="1" algn="ctr">
              <a:spcBef>
                <a:spcPts val="0"/>
              </a:spcBef>
              <a:buClr>
                <a:schemeClr val="dk2"/>
              </a:buClr>
              <a:buSzPts val="8600"/>
              <a:buNone/>
              <a:defRPr sz="8600">
                <a:solidFill>
                  <a:schemeClr val="dk2"/>
                </a:solidFill>
              </a:defRPr>
            </a:lvl2pPr>
            <a:lvl3pPr lvl="2" algn="ctr">
              <a:spcBef>
                <a:spcPts val="0"/>
              </a:spcBef>
              <a:buClr>
                <a:schemeClr val="dk2"/>
              </a:buClr>
              <a:buSzPts val="8600"/>
              <a:buNone/>
              <a:defRPr sz="8600">
                <a:solidFill>
                  <a:schemeClr val="dk2"/>
                </a:solidFill>
              </a:defRPr>
            </a:lvl3pPr>
            <a:lvl4pPr lvl="3" algn="ctr">
              <a:spcBef>
                <a:spcPts val="0"/>
              </a:spcBef>
              <a:buClr>
                <a:schemeClr val="dk2"/>
              </a:buClr>
              <a:buSzPts val="8600"/>
              <a:buNone/>
              <a:defRPr sz="8600">
                <a:solidFill>
                  <a:schemeClr val="dk2"/>
                </a:solidFill>
              </a:defRPr>
            </a:lvl4pPr>
            <a:lvl5pPr lvl="4" algn="ctr">
              <a:spcBef>
                <a:spcPts val="0"/>
              </a:spcBef>
              <a:buClr>
                <a:schemeClr val="dk2"/>
              </a:buClr>
              <a:buSzPts val="8600"/>
              <a:buNone/>
              <a:defRPr sz="8600">
                <a:solidFill>
                  <a:schemeClr val="dk2"/>
                </a:solidFill>
              </a:defRPr>
            </a:lvl5pPr>
            <a:lvl6pPr lvl="5" algn="ctr">
              <a:spcBef>
                <a:spcPts val="0"/>
              </a:spcBef>
              <a:buClr>
                <a:schemeClr val="dk2"/>
              </a:buClr>
              <a:buSzPts val="8600"/>
              <a:buNone/>
              <a:defRPr sz="8600">
                <a:solidFill>
                  <a:schemeClr val="dk2"/>
                </a:solidFill>
              </a:defRPr>
            </a:lvl6pPr>
            <a:lvl7pPr lvl="6" algn="ctr">
              <a:spcBef>
                <a:spcPts val="0"/>
              </a:spcBef>
              <a:buClr>
                <a:schemeClr val="dk2"/>
              </a:buClr>
              <a:buSzPts val="8600"/>
              <a:buNone/>
              <a:defRPr sz="8600">
                <a:solidFill>
                  <a:schemeClr val="dk2"/>
                </a:solidFill>
              </a:defRPr>
            </a:lvl7pPr>
            <a:lvl8pPr lvl="7" algn="ctr">
              <a:spcBef>
                <a:spcPts val="0"/>
              </a:spcBef>
              <a:buClr>
                <a:schemeClr val="dk2"/>
              </a:buClr>
              <a:buSzPts val="8600"/>
              <a:buNone/>
              <a:defRPr sz="8600">
                <a:solidFill>
                  <a:schemeClr val="dk2"/>
                </a:solidFill>
              </a:defRPr>
            </a:lvl8pPr>
            <a:lvl9pPr lvl="8" algn="ctr">
              <a:spcBef>
                <a:spcPts val="0"/>
              </a:spcBef>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wrap="square" lIns="91425" tIns="91425" rIns="91425" bIns="91425" anchor="t" anchorCtr="0"/>
          <a:lstStyle>
            <a:lvl1pPr lvl="0" algn="ctr">
              <a:spcBef>
                <a:spcPts val="0"/>
              </a:spcBef>
              <a:buSzPts val="1300"/>
              <a:buChar char="●"/>
              <a:defRPr/>
            </a:lvl1pPr>
            <a:lvl2pPr lvl="1" algn="ctr">
              <a:spcBef>
                <a:spcPts val="0"/>
              </a:spcBef>
              <a:buSzPts val="1100"/>
              <a:buChar char="○"/>
              <a:defRPr/>
            </a:lvl2pPr>
            <a:lvl3pPr lvl="2" algn="ctr">
              <a:spcBef>
                <a:spcPts val="0"/>
              </a:spcBef>
              <a:buSzPts val="1100"/>
              <a:buChar char="■"/>
              <a:defRPr/>
            </a:lvl3pPr>
            <a:lvl4pPr lvl="3" algn="ctr">
              <a:spcBef>
                <a:spcPts val="0"/>
              </a:spcBef>
              <a:buSzPts val="1100"/>
              <a:buChar char="●"/>
              <a:defRPr/>
            </a:lvl4pPr>
            <a:lvl5pPr lvl="4" algn="ctr">
              <a:spcBef>
                <a:spcPts val="0"/>
              </a:spcBef>
              <a:buSzPts val="1100"/>
              <a:buChar char="○"/>
              <a:defRPr/>
            </a:lvl5pPr>
            <a:lvl6pPr lvl="5" algn="ctr">
              <a:spcBef>
                <a:spcPts val="0"/>
              </a:spcBef>
              <a:buSzPts val="1100"/>
              <a:buChar char="■"/>
              <a:defRPr/>
            </a:lvl6pPr>
            <a:lvl7pPr lvl="6" algn="ctr">
              <a:spcBef>
                <a:spcPts val="0"/>
              </a:spcBef>
              <a:buSzPts val="1100"/>
              <a:buChar char="●"/>
              <a:defRPr/>
            </a:lvl7pPr>
            <a:lvl8pPr lvl="7" algn="ctr">
              <a:spcBef>
                <a:spcPts val="0"/>
              </a:spcBef>
              <a:buSzPts val="1100"/>
              <a:buChar char="○"/>
              <a:defRPr/>
            </a:lvl8pPr>
            <a:lvl9pPr lvl="8" algn="ctr">
              <a:spcBef>
                <a:spcPts val="0"/>
              </a:spcBef>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wrap="square" lIns="91425" tIns="91425" rIns="91425" bIns="91425" anchor="ctr" anchorCtr="0"/>
          <a:lstStyle>
            <a:lvl1pPr lvl="0" algn="ctr">
              <a:spcBef>
                <a:spcPts val="0"/>
              </a:spcBef>
              <a:buClr>
                <a:schemeClr val="dk2"/>
              </a:buClr>
              <a:buSzPts val="3200"/>
              <a:buNone/>
              <a:defRPr sz="3200">
                <a:solidFill>
                  <a:schemeClr val="dk2"/>
                </a:solidFill>
              </a:defRPr>
            </a:lvl1pPr>
            <a:lvl2pPr lvl="1" algn="ctr">
              <a:spcBef>
                <a:spcPts val="0"/>
              </a:spcBef>
              <a:buClr>
                <a:schemeClr val="dk2"/>
              </a:buClr>
              <a:buSzPts val="3200"/>
              <a:buNone/>
              <a:defRPr sz="3200">
                <a:solidFill>
                  <a:schemeClr val="dk2"/>
                </a:solidFill>
              </a:defRPr>
            </a:lvl2pPr>
            <a:lvl3pPr lvl="2" algn="ctr">
              <a:spcBef>
                <a:spcPts val="0"/>
              </a:spcBef>
              <a:buClr>
                <a:schemeClr val="dk2"/>
              </a:buClr>
              <a:buSzPts val="3200"/>
              <a:buNone/>
              <a:defRPr sz="3200">
                <a:solidFill>
                  <a:schemeClr val="dk2"/>
                </a:solidFill>
              </a:defRPr>
            </a:lvl3pPr>
            <a:lvl4pPr lvl="3" algn="ctr">
              <a:spcBef>
                <a:spcPts val="0"/>
              </a:spcBef>
              <a:buClr>
                <a:schemeClr val="dk2"/>
              </a:buClr>
              <a:buSzPts val="3200"/>
              <a:buNone/>
              <a:defRPr sz="3200">
                <a:solidFill>
                  <a:schemeClr val="dk2"/>
                </a:solidFill>
              </a:defRPr>
            </a:lvl4pPr>
            <a:lvl5pPr lvl="4" algn="ctr">
              <a:spcBef>
                <a:spcPts val="0"/>
              </a:spcBef>
              <a:buClr>
                <a:schemeClr val="dk2"/>
              </a:buClr>
              <a:buSzPts val="3200"/>
              <a:buNone/>
              <a:defRPr sz="3200">
                <a:solidFill>
                  <a:schemeClr val="dk2"/>
                </a:solidFill>
              </a:defRPr>
            </a:lvl5pPr>
            <a:lvl6pPr lvl="5" algn="ctr">
              <a:spcBef>
                <a:spcPts val="0"/>
              </a:spcBef>
              <a:buClr>
                <a:schemeClr val="dk2"/>
              </a:buClr>
              <a:buSzPts val="3200"/>
              <a:buNone/>
              <a:defRPr sz="3200">
                <a:solidFill>
                  <a:schemeClr val="dk2"/>
                </a:solidFill>
              </a:defRPr>
            </a:lvl6pPr>
            <a:lvl7pPr lvl="6" algn="ctr">
              <a:spcBef>
                <a:spcPts val="0"/>
              </a:spcBef>
              <a:buClr>
                <a:schemeClr val="dk2"/>
              </a:buClr>
              <a:buSzPts val="3200"/>
              <a:buNone/>
              <a:defRPr sz="3200">
                <a:solidFill>
                  <a:schemeClr val="dk2"/>
                </a:solidFill>
              </a:defRPr>
            </a:lvl7pPr>
            <a:lvl8pPr lvl="7" algn="ctr">
              <a:spcBef>
                <a:spcPts val="0"/>
              </a:spcBef>
              <a:buClr>
                <a:schemeClr val="dk2"/>
              </a:buClr>
              <a:buSzPts val="3200"/>
              <a:buNone/>
              <a:defRPr sz="3200">
                <a:solidFill>
                  <a:schemeClr val="dk2"/>
                </a:solidFill>
              </a:defRPr>
            </a:lvl8pPr>
            <a:lvl9pPr lvl="8" algn="ctr">
              <a:spcBef>
                <a:spcPts val="0"/>
              </a:spcBef>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74" name="Shape 74"/>
          <p:cNvSpPr txBox="1">
            <a:spLocks noGrp="1"/>
          </p:cNvSpPr>
          <p:nvPr>
            <p:ph type="title"/>
          </p:nvPr>
        </p:nvSpPr>
        <p:spPr>
          <a:xfrm>
            <a:off x="819150" y="845600"/>
            <a:ext cx="3709200" cy="13830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wrap="square" lIns="91425" tIns="91425" rIns="91425" bIns="91425" anchor="ctr" anchorCtr="0"/>
          <a:lstStyle>
            <a:lvl1pPr lvl="0" algn="ctr">
              <a:spcBef>
                <a:spcPts val="0"/>
              </a:spcBef>
              <a:buSzPts val="3200"/>
              <a:buNone/>
              <a:defRPr sz="3200"/>
            </a:lvl1pPr>
            <a:lvl2pPr lvl="1" algn="ctr">
              <a:spcBef>
                <a:spcPts val="0"/>
              </a:spcBef>
              <a:buSzPts val="3200"/>
              <a:buNone/>
              <a:defRPr sz="3200"/>
            </a:lvl2pPr>
            <a:lvl3pPr lvl="2" algn="ctr">
              <a:spcBef>
                <a:spcPts val="0"/>
              </a:spcBef>
              <a:buSzPts val="3200"/>
              <a:buNone/>
              <a:defRPr sz="3200"/>
            </a:lvl3pPr>
            <a:lvl4pPr lvl="3" algn="ctr">
              <a:spcBef>
                <a:spcPts val="0"/>
              </a:spcBef>
              <a:buSzPts val="3200"/>
              <a:buNone/>
              <a:defRPr sz="3200"/>
            </a:lvl4pPr>
            <a:lvl5pPr lvl="4" algn="ctr">
              <a:spcBef>
                <a:spcPts val="0"/>
              </a:spcBef>
              <a:buSzPts val="3200"/>
              <a:buNone/>
              <a:defRPr sz="3200"/>
            </a:lvl5pPr>
            <a:lvl6pPr lvl="5" algn="ctr">
              <a:spcBef>
                <a:spcPts val="0"/>
              </a:spcBef>
              <a:buSzPts val="3200"/>
              <a:buNone/>
              <a:defRPr sz="3200"/>
            </a:lvl6pPr>
            <a:lvl7pPr lvl="6" algn="ctr">
              <a:spcBef>
                <a:spcPts val="0"/>
              </a:spcBef>
              <a:buSzPts val="3200"/>
              <a:buNone/>
              <a:defRPr sz="3200"/>
            </a:lvl7pPr>
            <a:lvl8pPr lvl="7" algn="ctr">
              <a:spcBef>
                <a:spcPts val="0"/>
              </a:spcBef>
              <a:buSzPts val="3200"/>
              <a:buNone/>
              <a:defRPr sz="3200"/>
            </a:lvl8pPr>
            <a:lvl9pPr lvl="8" algn="ctr">
              <a:spcBef>
                <a:spcPts val="0"/>
              </a:spcBef>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99" name="Shape 99"/>
          <p:cNvSpPr txBox="1">
            <a:spLocks noGrp="1"/>
          </p:cNvSpPr>
          <p:nvPr>
            <p:ph type="title"/>
          </p:nvPr>
        </p:nvSpPr>
        <p:spPr>
          <a:xfrm>
            <a:off x="819150" y="845600"/>
            <a:ext cx="6424200" cy="7050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wrap="square" lIns="91425" tIns="91425" rIns="91425" bIns="91425" anchor="b" anchorCtr="0"/>
          <a:lstStyle>
            <a:lvl1pPr lvl="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ts val="2800"/>
              <a:buFont typeface="Nunito"/>
              <a:buNone/>
              <a:defRPr sz="2800">
                <a:solidFill>
                  <a:schemeClr val="lt1"/>
                </a:solidFill>
                <a:latin typeface="Nunito"/>
                <a:ea typeface="Nunito"/>
                <a:cs typeface="Nunito"/>
                <a:sym typeface="Nunito"/>
              </a:defRPr>
            </a:lvl1pPr>
            <a:lvl2pPr lvl="1">
              <a:spcBef>
                <a:spcPts val="0"/>
              </a:spcBef>
              <a:buClr>
                <a:schemeClr val="lt1"/>
              </a:buClr>
              <a:buSzPts val="2800"/>
              <a:buFont typeface="Nunito"/>
              <a:buNone/>
              <a:defRPr sz="2800">
                <a:solidFill>
                  <a:schemeClr val="lt1"/>
                </a:solidFill>
                <a:latin typeface="Nunito"/>
                <a:ea typeface="Nunito"/>
                <a:cs typeface="Nunito"/>
                <a:sym typeface="Nunito"/>
              </a:defRPr>
            </a:lvl2pPr>
            <a:lvl3pPr lvl="2">
              <a:spcBef>
                <a:spcPts val="0"/>
              </a:spcBef>
              <a:buClr>
                <a:schemeClr val="lt1"/>
              </a:buClr>
              <a:buSzPts val="2800"/>
              <a:buFont typeface="Nunito"/>
              <a:buNone/>
              <a:defRPr sz="2800">
                <a:solidFill>
                  <a:schemeClr val="lt1"/>
                </a:solidFill>
                <a:latin typeface="Nunito"/>
                <a:ea typeface="Nunito"/>
                <a:cs typeface="Nunito"/>
                <a:sym typeface="Nunito"/>
              </a:defRPr>
            </a:lvl3pPr>
            <a:lvl4pPr lvl="3">
              <a:spcBef>
                <a:spcPts val="0"/>
              </a:spcBef>
              <a:buClr>
                <a:schemeClr val="lt1"/>
              </a:buClr>
              <a:buSzPts val="2800"/>
              <a:buFont typeface="Nunito"/>
              <a:buNone/>
              <a:defRPr sz="2800">
                <a:solidFill>
                  <a:schemeClr val="lt1"/>
                </a:solidFill>
                <a:latin typeface="Nunito"/>
                <a:ea typeface="Nunito"/>
                <a:cs typeface="Nunito"/>
                <a:sym typeface="Nunito"/>
              </a:defRPr>
            </a:lvl4pPr>
            <a:lvl5pPr lvl="4">
              <a:spcBef>
                <a:spcPts val="0"/>
              </a:spcBef>
              <a:buClr>
                <a:schemeClr val="lt1"/>
              </a:buClr>
              <a:buSzPts val="2800"/>
              <a:buFont typeface="Nunito"/>
              <a:buNone/>
              <a:defRPr sz="2800">
                <a:solidFill>
                  <a:schemeClr val="lt1"/>
                </a:solidFill>
                <a:latin typeface="Nunito"/>
                <a:ea typeface="Nunito"/>
                <a:cs typeface="Nunito"/>
                <a:sym typeface="Nunito"/>
              </a:defRPr>
            </a:lvl5pPr>
            <a:lvl6pPr lvl="5">
              <a:spcBef>
                <a:spcPts val="0"/>
              </a:spcBef>
              <a:buClr>
                <a:schemeClr val="lt1"/>
              </a:buClr>
              <a:buSzPts val="2800"/>
              <a:buFont typeface="Nunito"/>
              <a:buNone/>
              <a:defRPr sz="2800">
                <a:solidFill>
                  <a:schemeClr val="lt1"/>
                </a:solidFill>
                <a:latin typeface="Nunito"/>
                <a:ea typeface="Nunito"/>
                <a:cs typeface="Nunito"/>
                <a:sym typeface="Nunito"/>
              </a:defRPr>
            </a:lvl6pPr>
            <a:lvl7pPr lvl="6">
              <a:spcBef>
                <a:spcPts val="0"/>
              </a:spcBef>
              <a:buClr>
                <a:schemeClr val="lt1"/>
              </a:buClr>
              <a:buSzPts val="2800"/>
              <a:buFont typeface="Nunito"/>
              <a:buNone/>
              <a:defRPr sz="2800">
                <a:solidFill>
                  <a:schemeClr val="lt1"/>
                </a:solidFill>
                <a:latin typeface="Nunito"/>
                <a:ea typeface="Nunito"/>
                <a:cs typeface="Nunito"/>
                <a:sym typeface="Nunito"/>
              </a:defRPr>
            </a:lvl7pPr>
            <a:lvl8pPr lvl="7">
              <a:spcBef>
                <a:spcPts val="0"/>
              </a:spcBef>
              <a:buClr>
                <a:schemeClr val="lt1"/>
              </a:buClr>
              <a:buSzPts val="2800"/>
              <a:buFont typeface="Nunito"/>
              <a:buNone/>
              <a:defRPr sz="2800">
                <a:solidFill>
                  <a:schemeClr val="lt1"/>
                </a:solidFill>
                <a:latin typeface="Nunito"/>
                <a:ea typeface="Nunito"/>
                <a:cs typeface="Nunito"/>
                <a:sym typeface="Nunito"/>
              </a:defRPr>
            </a:lvl8pPr>
            <a:lvl9pPr lvl="8">
              <a:spcBef>
                <a:spcPts val="0"/>
              </a:spcBef>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3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s-419" sz="1000">
                <a:solidFill>
                  <a:schemeClr val="dk2"/>
                </a:solidFill>
                <a:latin typeface="Nunito"/>
                <a:ea typeface="Nunito"/>
                <a:cs typeface="Nunito"/>
                <a:sym typeface="Nunito"/>
              </a:rPr>
              <a:t>‹Nº›</a:t>
            </a:fld>
            <a:endParaRPr lang="es-419" sz="10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wrap="square" lIns="91425" tIns="91425" rIns="91425" bIns="91425" anchor="ctr" anchorCtr="0">
            <a:noAutofit/>
          </a:bodyPr>
          <a:lstStyle/>
          <a:p>
            <a:pPr lvl="0"/>
            <a:r>
              <a:rPr lang="es-ES" b="1" dirty="0"/>
              <a:t>GESTIÓN DE REQUISITOS PARA LA CONSTRUCCIÓN DE SOFTWARE</a:t>
            </a:r>
            <a:endParaRPr lang="es-419" dirty="0"/>
          </a:p>
        </p:txBody>
      </p:sp>
      <p:sp>
        <p:nvSpPr>
          <p:cNvPr id="5" name="CuadroTexto 3"/>
          <p:cNvSpPr txBox="1">
            <a:spLocks noGrp="1" noChangeArrowheads="1"/>
          </p:cNvSpPr>
          <p:nvPr>
            <p:ph type="subTitle" idx="1"/>
          </p:nvPr>
        </p:nvSpPr>
        <p:spPr bwMode="auto">
          <a:xfrm>
            <a:off x="4644008" y="4227934"/>
            <a:ext cx="4320480" cy="35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orbel" panose="020B0503020204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orbel" panose="020B0503020204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orbel" panose="020B0503020204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9pPr>
          </a:lstStyle>
          <a:p>
            <a:pPr eaLnBrk="1" hangingPunct="1">
              <a:lnSpc>
                <a:spcPct val="100000"/>
              </a:lnSpc>
              <a:spcBef>
                <a:spcPct val="0"/>
              </a:spcBef>
              <a:buFontTx/>
              <a:buNone/>
            </a:pPr>
            <a:r>
              <a:rPr lang="es-ES" altLang="es-ES" sz="1100" b="1" dirty="0">
                <a:solidFill>
                  <a:schemeClr val="accent1"/>
                </a:solidFill>
                <a:latin typeface="Century Gothic" panose="020B0502020202020204" pitchFamily="34" charset="0"/>
              </a:rPr>
              <a:t>ANALISTA DESARROLLADOR DE APLICACION DE SOFTWARE.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eaLnBrk="1" fontAlgn="auto" hangingPunct="1">
              <a:spcBef>
                <a:spcPts val="0"/>
              </a:spcBef>
              <a:spcAft>
                <a:spcPts val="0"/>
              </a:spcAft>
              <a:defRPr/>
            </a:pPr>
            <a:r>
              <a:rPr lang="es-ES" sz="2000" b="1" dirty="0">
                <a:latin typeface="Calibri" panose="020F0502020204030204" pitchFamily="34" charset="0"/>
                <a:cs typeface="Calibri" panose="020F0502020204030204" pitchFamily="34" charset="0"/>
              </a:rPr>
              <a:t>Definición de Requerimientos y de Análisis de Requerimientos </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Requerimientos Funcionales</a:t>
            </a:r>
            <a:br>
              <a:rPr lang="es-ES" altLang="es-ES" sz="1600" b="1" dirty="0">
                <a:latin typeface="Calibri" panose="020F0502020204030204" pitchFamily="34" charset="0"/>
                <a:cs typeface="Calibri" panose="020F0502020204030204" pitchFamily="34" charset="0"/>
              </a:rPr>
            </a:br>
            <a:endParaRPr lang="es-ES" altLang="es-ES" sz="1600" b="1" dirty="0">
              <a:latin typeface="Calibri" panose="020F0502020204030204" pitchFamily="34" charset="0"/>
              <a:cs typeface="Calibri" panose="020F0502020204030204" pitchFamily="34" charset="0"/>
            </a:endParaRPr>
          </a:p>
          <a:p>
            <a:pPr marL="285750" indent="-285750">
              <a:spcBef>
                <a:spcPct val="0"/>
              </a:spcBef>
              <a:buFont typeface="Arial" pitchFamily="34" charset="0"/>
              <a:buChar char="•"/>
              <a:defRPr/>
            </a:pPr>
            <a:r>
              <a:rPr lang="es-ES" altLang="es-ES" sz="1600" dirty="0">
                <a:latin typeface="Calibri" panose="020F0502020204030204" pitchFamily="34" charset="0"/>
                <a:cs typeface="Calibri" panose="020F0502020204030204" pitchFamily="34" charset="0"/>
              </a:rPr>
              <a:t>Los requerimientos funcionales de un sistema describen la funcionalidad o los servicios que se espera que éste provea. Estos dependen del tipo de software y del sistema que se desarrolle </a:t>
            </a:r>
            <a:r>
              <a:rPr lang="es-ES" altLang="es-ES" sz="1600" dirty="0" err="1">
                <a:latin typeface="Calibri" panose="020F0502020204030204" pitchFamily="34" charset="0"/>
                <a:cs typeface="Calibri" panose="020F0502020204030204" pitchFamily="34" charset="0"/>
              </a:rPr>
              <a:t>asi</a:t>
            </a:r>
            <a:r>
              <a:rPr lang="es-ES" altLang="es-ES" sz="1600" dirty="0">
                <a:latin typeface="Calibri" panose="020F0502020204030204" pitchFamily="34" charset="0"/>
                <a:cs typeface="Calibri" panose="020F0502020204030204" pitchFamily="34" charset="0"/>
              </a:rPr>
              <a:t> como también de los posibles usuarios de este. </a:t>
            </a:r>
          </a:p>
          <a:p>
            <a:pPr>
              <a:spcBef>
                <a:spcPct val="0"/>
              </a:spcBef>
              <a:defRPr/>
            </a:pPr>
            <a:endParaRPr lang="es-ES" altLang="es-ES" sz="1600" b="1" dirty="0">
              <a:latin typeface="Calibri" panose="020F0502020204030204" pitchFamily="34" charset="0"/>
              <a:cs typeface="Calibri" panose="020F0502020204030204" pitchFamily="34" charset="0"/>
            </a:endParaRPr>
          </a:p>
          <a:p>
            <a:pPr marL="342900" indent="-34290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En algunos casos, los requerimientos funcionales de los sistemas también declaran explícitamente lo que el sistema no debe hacer. </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Cuando se expresan como requerimientos del usuario, habitualmente se describen de forma general mientras que los requerimientos funcionales del sistema describen con detalle la función de éste, sus entradas y salidas, excepciones, etc. </a:t>
            </a:r>
            <a:endParaRPr lang="en-U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641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eaLnBrk="1" fontAlgn="auto" hangingPunct="1">
              <a:spcBef>
                <a:spcPts val="0"/>
              </a:spcBef>
              <a:spcAft>
                <a:spcPts val="0"/>
              </a:spcAft>
              <a:defRPr/>
            </a:pPr>
            <a:r>
              <a:rPr lang="es-ES" sz="2000" b="1" dirty="0">
                <a:latin typeface="Calibri" panose="020F0502020204030204" pitchFamily="34" charset="0"/>
                <a:cs typeface="Calibri" panose="020F0502020204030204" pitchFamily="34" charset="0"/>
              </a:rPr>
              <a:t>Definición de Requerimientos y de Análisis de Requerimientos </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Requerimientos No Funcionales</a:t>
            </a:r>
            <a:br>
              <a:rPr lang="es-ES" altLang="es-ES" sz="1600" b="1" dirty="0">
                <a:latin typeface="Calibri" panose="020F0502020204030204" pitchFamily="34" charset="0"/>
                <a:cs typeface="Calibri" panose="020F0502020204030204" pitchFamily="34" charset="0"/>
              </a:rPr>
            </a:br>
            <a:endParaRPr lang="es-ES" altLang="es-ES" sz="1600" b="1" dirty="0">
              <a:latin typeface="Calibri" panose="020F0502020204030204" pitchFamily="34" charset="0"/>
              <a:cs typeface="Calibri" panose="020F0502020204030204" pitchFamily="34" charset="0"/>
            </a:endParaRPr>
          </a:p>
          <a:p>
            <a:pPr marL="342900" indent="-34290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Son restricciones de los servicios o funciones ofrecidos por el sistema. Incluyen restricciones de tiempo, sobre el proceso de desarrollo, estándares, y otros. </a:t>
            </a:r>
          </a:p>
          <a:p>
            <a:pPr marL="342900" indent="-342900" algn="just">
              <a:spcBef>
                <a:spcPct val="0"/>
              </a:spcBef>
              <a:buFont typeface="Arial" panose="020B0604020202020204" pitchFamily="34" charset="0"/>
              <a:buChar char="•"/>
              <a:defRPr/>
            </a:pPr>
            <a:endParaRPr lang="es-ES" altLang="es-ES" sz="1600" dirty="0">
              <a:latin typeface="Calibri" panose="020F0502020204030204" pitchFamily="34" charset="0"/>
              <a:cs typeface="Calibri" panose="020F0502020204030204" pitchFamily="34" charset="0"/>
            </a:endParaRPr>
          </a:p>
          <a:p>
            <a:pPr marL="342900" indent="-34290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Son aquellos requerimientos que no se refieren directamente a las funciones específicas que entrega el sistema, sino a las propiedades emergentes de éste como la fiabilidad, la respuesta en el tiempo y la capacidad de almacenamiento.</a:t>
            </a:r>
          </a:p>
          <a:p>
            <a:pPr marL="342900" indent="-342900" algn="just">
              <a:spcBef>
                <a:spcPct val="0"/>
              </a:spcBef>
              <a:buFont typeface="Arial" panose="020B0604020202020204" pitchFamily="34" charset="0"/>
              <a:buChar char="•"/>
              <a:defRPr/>
            </a:pPr>
            <a:endParaRPr lang="es-ES" altLang="es-ES" sz="1600" dirty="0">
              <a:latin typeface="Calibri" panose="020F0502020204030204" pitchFamily="34" charset="0"/>
              <a:cs typeface="Calibri" panose="020F0502020204030204" pitchFamily="34" charset="0"/>
            </a:endParaRPr>
          </a:p>
          <a:p>
            <a:pPr marL="342900" indent="-34290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Definen las restricciones del sistema como la capacidad de los dispositivos de entrada/salida y la representación de datos que se utiliza en la interface del sistema. </a:t>
            </a:r>
            <a:endParaRPr lang="en-U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775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eaLnBrk="1" fontAlgn="auto" hangingPunct="1">
              <a:spcBef>
                <a:spcPts val="0"/>
              </a:spcBef>
              <a:spcAft>
                <a:spcPts val="0"/>
              </a:spcAft>
              <a:defRPr/>
            </a:pPr>
            <a:r>
              <a:rPr lang="es-ES" sz="2000" b="1" dirty="0">
                <a:latin typeface="Calibri" panose="020F0502020204030204" pitchFamily="34" charset="0"/>
                <a:cs typeface="Calibri" panose="020F0502020204030204" pitchFamily="34" charset="0"/>
              </a:rPr>
              <a:t>Definición de Requerimientos y de Análisis de Requerimientos </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s-ES" sz="1600" b="1" dirty="0">
                <a:latin typeface="Calibri" panose="020F0502020204030204" pitchFamily="34" charset="0"/>
                <a:cs typeface="Calibri" panose="020F0502020204030204" pitchFamily="34" charset="0"/>
              </a:rPr>
              <a:t>Características de los Requerimiento</a:t>
            </a:r>
          </a:p>
          <a:p>
            <a:pPr>
              <a:defRPr/>
            </a:pPr>
            <a:endParaRPr lang="es-ES" sz="1600" b="1"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r>
              <a:rPr lang="es-ES" sz="1600" b="1" dirty="0">
                <a:latin typeface="Calibri" panose="020F0502020204030204" pitchFamily="34" charset="0"/>
                <a:cs typeface="Calibri" panose="020F0502020204030204" pitchFamily="34" charset="0"/>
              </a:rPr>
              <a:t>Único</a:t>
            </a:r>
            <a:r>
              <a:rPr lang="es-ES" sz="1600" dirty="0">
                <a:latin typeface="Calibri" panose="020F0502020204030204" pitchFamily="34" charset="0"/>
                <a:cs typeface="Calibri" panose="020F0502020204030204" pitchFamily="34" charset="0"/>
              </a:rPr>
              <a:t>: El requerimiento debe poder ser interpretado inequívocamente de una sola manera.</a:t>
            </a:r>
          </a:p>
          <a:p>
            <a:pPr marL="342900" indent="-342900" algn="just">
              <a:buFont typeface="Arial" panose="020B0604020202020204" pitchFamily="34" charset="0"/>
              <a:buChar char="•"/>
              <a:defRPr/>
            </a:pPr>
            <a:endParaRPr lang="es-ES" sz="16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r>
              <a:rPr lang="es-ES" sz="1600" b="1" dirty="0">
                <a:latin typeface="Calibri" panose="020F0502020204030204" pitchFamily="34" charset="0"/>
                <a:cs typeface="Calibri" panose="020F0502020204030204" pitchFamily="34" charset="0"/>
              </a:rPr>
              <a:t>Verificable</a:t>
            </a:r>
            <a:r>
              <a:rPr lang="es-ES" sz="1600" dirty="0">
                <a:latin typeface="Calibri" panose="020F0502020204030204" pitchFamily="34" charset="0"/>
                <a:cs typeface="Calibri" panose="020F0502020204030204" pitchFamily="34" charset="0"/>
              </a:rPr>
              <a:t>: Su implementación debe poder ser comprobada. El test debe dar como resultado CORRECTO o INCORRECTO.</a:t>
            </a:r>
          </a:p>
          <a:p>
            <a:pPr marL="342900" indent="-342900" algn="just">
              <a:buFont typeface="Arial" panose="020B0604020202020204" pitchFamily="34" charset="0"/>
              <a:buChar char="•"/>
              <a:defRPr/>
            </a:pPr>
            <a:endParaRPr lang="es-ES" sz="16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r>
              <a:rPr lang="es-ES" sz="1600" b="1" dirty="0">
                <a:latin typeface="Calibri" panose="020F0502020204030204" pitchFamily="34" charset="0"/>
                <a:cs typeface="Calibri" panose="020F0502020204030204" pitchFamily="34" charset="0"/>
              </a:rPr>
              <a:t>Claro</a:t>
            </a:r>
            <a:r>
              <a:rPr lang="es-ES" sz="1600" dirty="0">
                <a:latin typeface="Calibri" panose="020F0502020204030204" pitchFamily="34" charset="0"/>
                <a:cs typeface="Calibri" panose="020F0502020204030204" pitchFamily="34" charset="0"/>
              </a:rPr>
              <a:t>: Los requerimientos no deben contener terminología innecesaria. Deben ser establecidos de forma clara y simple.</a:t>
            </a:r>
          </a:p>
          <a:p>
            <a:pPr marL="342900" indent="-342900" algn="just">
              <a:buFont typeface="Arial" panose="020B0604020202020204" pitchFamily="34" charset="0"/>
              <a:buChar char="•"/>
              <a:defRPr/>
            </a:pPr>
            <a:endParaRPr lang="es-ES" sz="16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r>
              <a:rPr lang="es-ES" sz="1600" b="1" dirty="0">
                <a:latin typeface="Calibri" panose="020F0502020204030204" pitchFamily="34" charset="0"/>
                <a:cs typeface="Calibri" panose="020F0502020204030204" pitchFamily="34" charset="0"/>
              </a:rPr>
              <a:t>Viable </a:t>
            </a:r>
            <a:r>
              <a:rPr lang="es-ES" sz="1600" dirty="0">
                <a:latin typeface="Calibri" panose="020F0502020204030204" pitchFamily="34" charset="0"/>
                <a:cs typeface="Calibri" panose="020F0502020204030204" pitchFamily="34" charset="0"/>
              </a:rPr>
              <a:t>(realista y posible): El requerimiento debe ser factible según las restricciones actuales de tiempo, dinero y recursos disponibles.</a:t>
            </a:r>
          </a:p>
          <a:p>
            <a:pPr marL="342900" indent="-342900" algn="just">
              <a:buFont typeface="Arial" panose="020B0604020202020204" pitchFamily="34" charset="0"/>
              <a:buChar char="•"/>
              <a:defRPr/>
            </a:pPr>
            <a:endParaRPr lang="es-ES" sz="16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r>
              <a:rPr lang="es-ES" sz="1600" b="1" dirty="0">
                <a:latin typeface="Calibri" panose="020F0502020204030204" pitchFamily="34" charset="0"/>
                <a:cs typeface="Calibri" panose="020F0502020204030204" pitchFamily="34" charset="0"/>
              </a:rPr>
              <a:t>Necesario</a:t>
            </a:r>
            <a:r>
              <a:rPr lang="es-ES" sz="1600" dirty="0">
                <a:latin typeface="Calibri" panose="020F0502020204030204" pitchFamily="34" charset="0"/>
                <a:cs typeface="Calibri" panose="020F0502020204030204" pitchFamily="34" charset="0"/>
              </a:rPr>
              <a:t>: Un requerimiento no es necesario si ninguno de los interesados necesita el requerimiento o bien si la retirada de dicho requerimiento no tiene ningún efecto.</a:t>
            </a:r>
          </a:p>
        </p:txBody>
      </p:sp>
    </p:spTree>
    <p:extLst>
      <p:ext uri="{BB962C8B-B14F-4D97-AF65-F5344CB8AC3E}">
        <p14:creationId xmlns:p14="http://schemas.microsoft.com/office/powerpoint/2010/main" val="2384272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eaLnBrk="1" fontAlgn="auto" hangingPunct="1">
              <a:spcBef>
                <a:spcPts val="0"/>
              </a:spcBef>
              <a:spcAft>
                <a:spcPts val="0"/>
              </a:spcAft>
              <a:defRPr/>
            </a:pPr>
            <a:r>
              <a:rPr lang="es-ES" sz="2000" b="1" dirty="0">
                <a:latin typeface="Calibri" panose="020F0502020204030204" pitchFamily="34" charset="0"/>
                <a:cs typeface="Calibri" panose="020F0502020204030204" pitchFamily="34" charset="0"/>
              </a:rPr>
              <a:t>Definición de Requerimientos y de Análisis de Requerimientos </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Partes Interesadas o </a:t>
            </a:r>
            <a:r>
              <a:rPr lang="es-ES" altLang="es-ES" sz="1600" b="1" dirty="0" err="1">
                <a:latin typeface="Calibri" panose="020F0502020204030204" pitchFamily="34" charset="0"/>
                <a:cs typeface="Calibri" panose="020F0502020204030204" pitchFamily="34" charset="0"/>
              </a:rPr>
              <a:t>StakeHolders</a:t>
            </a:r>
            <a:endParaRPr lang="es-ES" altLang="es-ES" sz="1600" b="1" dirty="0">
              <a:latin typeface="Calibri" panose="020F0502020204030204" pitchFamily="34" charset="0"/>
              <a:cs typeface="Calibri" panose="020F0502020204030204" pitchFamily="34" charset="0"/>
            </a:endParaRPr>
          </a:p>
          <a:p>
            <a:pPr>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Persona u organización  que puede afectar, verse afectada o percibirse como afectada por una decisión o actividad.</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Personas que tienen</a:t>
            </a:r>
            <a:r>
              <a:rPr lang="es-ES" altLang="es-ES" sz="1600" b="1" dirty="0">
                <a:latin typeface="Calibri" panose="020F0502020204030204" pitchFamily="34" charset="0"/>
                <a:cs typeface="Calibri" panose="020F0502020204030204" pitchFamily="34" charset="0"/>
              </a:rPr>
              <a:t> influencia para impedir o impulsar</a:t>
            </a:r>
            <a:r>
              <a:rPr lang="es-ES" altLang="es-ES" sz="1600" dirty="0">
                <a:latin typeface="Calibri" panose="020F0502020204030204" pitchFamily="34" charset="0"/>
                <a:cs typeface="Calibri" panose="020F0502020204030204" pitchFamily="34" charset="0"/>
              </a:rPr>
              <a:t> la actividad de la empresa.</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Por Ejemplo : Clientes, propietarios, personal de una organización, proveedores, sindicatos, socios o  la sociedad que pueden incluir competidores o grupos de presión contrarios.</a:t>
            </a:r>
          </a:p>
        </p:txBody>
      </p:sp>
    </p:spTree>
    <p:extLst>
      <p:ext uri="{BB962C8B-B14F-4D97-AF65-F5344CB8AC3E}">
        <p14:creationId xmlns:p14="http://schemas.microsoft.com/office/powerpoint/2010/main" val="359458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eaLnBrk="1" fontAlgn="auto" hangingPunct="1">
              <a:spcBef>
                <a:spcPts val="0"/>
              </a:spcBef>
              <a:spcAft>
                <a:spcPts val="0"/>
              </a:spcAft>
              <a:defRPr/>
            </a:pPr>
            <a:r>
              <a:rPr lang="es-ES" sz="2000" b="1" dirty="0">
                <a:latin typeface="Calibri" panose="020F0502020204030204" pitchFamily="34" charset="0"/>
                <a:cs typeface="Calibri" panose="020F0502020204030204" pitchFamily="34" charset="0"/>
              </a:rPr>
              <a:t>Definición de Requerimientos y de Análisis de Requerimientos </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156851"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Alcance del proyecto</a:t>
            </a:r>
          </a:p>
          <a:p>
            <a:pPr>
              <a:spcBef>
                <a:spcPct val="0"/>
              </a:spcBef>
              <a:defRPr/>
            </a:pPr>
            <a:endParaRPr lang="es-ES" altLang="es-ES" sz="1600" dirty="0">
              <a:latin typeface="Calibri" panose="020F0502020204030204" pitchFamily="34" charset="0"/>
              <a:cs typeface="Calibri" panose="020F0502020204030204" pitchFamily="34" charset="0"/>
            </a:endParaRPr>
          </a:p>
          <a:p>
            <a:pPr>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sz="1600" dirty="0">
                <a:latin typeface="Calibri" pitchFamily="34" charset="0"/>
              </a:rPr>
              <a:t>Es el trabajo realizado para entregar un producto, servicio o resultado con las funciones y características especificadas. En ocasiones se considera que el término alcance del proyecto incluye el alcance del producto.</a:t>
            </a:r>
          </a:p>
          <a:p>
            <a:pPr algn="just">
              <a:spcBef>
                <a:spcPct val="0"/>
              </a:spcBef>
              <a:defRPr/>
            </a:pPr>
            <a:endParaRPr lang="es-ES" altLang="es-ES" sz="1600" dirty="0">
              <a:latin typeface="Calibri" pitchFamily="34" charset="0"/>
              <a:cs typeface="Calibri" panose="020F0502020204030204" pitchFamily="34" charset="0"/>
            </a:endParaRPr>
          </a:p>
          <a:p>
            <a:pPr algn="just">
              <a:spcBef>
                <a:spcPct val="0"/>
              </a:spcBef>
              <a:defRPr/>
            </a:pPr>
            <a:endParaRPr lang="es-ES" altLang="es-ES" sz="1000" dirty="0">
              <a:latin typeface="Calibri" pitchFamily="34" charset="0"/>
              <a:cs typeface="Calibri" panose="020F0502020204030204" pitchFamily="34" charset="0"/>
            </a:endParaRPr>
          </a:p>
          <a:p>
            <a:pPr algn="just">
              <a:spcBef>
                <a:spcPct val="0"/>
              </a:spcBef>
              <a:defRPr/>
            </a:pPr>
            <a:r>
              <a:rPr lang="es-ES" sz="1000" dirty="0">
                <a:latin typeface="Calibri" pitchFamily="34" charset="0"/>
              </a:rPr>
              <a:t>2013 Project Management </a:t>
            </a:r>
            <a:r>
              <a:rPr lang="es-ES" sz="1000" dirty="0" err="1">
                <a:latin typeface="Calibri" pitchFamily="34" charset="0"/>
              </a:rPr>
              <a:t>Institute</a:t>
            </a:r>
            <a:r>
              <a:rPr lang="es-ES" sz="1000" dirty="0">
                <a:latin typeface="Calibri" pitchFamily="34" charset="0"/>
              </a:rPr>
              <a:t>. Guía de los Fundamentos para la Dirección de Proyectos (Guía del PMBOK 105 ®) — Quinta edición </a:t>
            </a:r>
            <a:endParaRPr lang="es-ES" altLang="es-E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292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Especificación de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Principios de Especificación (I)</a:t>
            </a:r>
          </a:p>
          <a:p>
            <a:pPr>
              <a:spcBef>
                <a:spcPct val="0"/>
              </a:spcBef>
              <a:defRPr/>
            </a:pPr>
            <a:endParaRPr lang="es-ES" altLang="es-ES" sz="1600" b="1"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La</a:t>
            </a:r>
            <a:r>
              <a:rPr lang="es-ES" altLang="es-ES" sz="1600" b="1" dirty="0">
                <a:latin typeface="Calibri" panose="020F0502020204030204" pitchFamily="34" charset="0"/>
                <a:cs typeface="Calibri" panose="020F0502020204030204" pitchFamily="34" charset="0"/>
              </a:rPr>
              <a:t> especificación</a:t>
            </a:r>
            <a:r>
              <a:rPr lang="es-ES" altLang="es-ES" sz="1600" dirty="0">
                <a:latin typeface="Calibri" panose="020F0502020204030204" pitchFamily="34" charset="0"/>
                <a:cs typeface="Calibri" panose="020F0502020204030204" pitchFamily="34" charset="0"/>
              </a:rPr>
              <a:t>, independientemente del modo en que se realice, puede ser vista como un proceso de representación. Los requerimientos se representan de forma que conduzcan finalmente a una correcta implementación del software.</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Se proponen ocho principios para una buena especificación.</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2559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Especificación de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es-ES" sz="1600" b="1" dirty="0">
                <a:latin typeface="Calibri" panose="020F0502020204030204" pitchFamily="34" charset="0"/>
                <a:cs typeface="Calibri" panose="020F0502020204030204" pitchFamily="34" charset="0"/>
              </a:rPr>
              <a:t>Principios de Especificación (II)</a:t>
            </a:r>
          </a:p>
          <a:p>
            <a:pPr eaLnBrk="1" hangingPunct="1">
              <a:defRPr/>
            </a:pPr>
            <a:endParaRPr lang="es-ES" sz="1600" b="1" dirty="0">
              <a:latin typeface="Calibri" panose="020F0502020204030204" pitchFamily="34" charset="0"/>
              <a:cs typeface="Calibri" panose="020F0502020204030204" pitchFamily="34" charset="0"/>
            </a:endParaRPr>
          </a:p>
          <a:p>
            <a:pPr>
              <a:defRPr/>
            </a:pPr>
            <a:r>
              <a:rPr lang="es-ES" sz="1600" dirty="0">
                <a:latin typeface="Calibri" panose="020F0502020204030204" pitchFamily="34" charset="0"/>
                <a:cs typeface="Calibri" panose="020F0502020204030204" pitchFamily="34" charset="0"/>
              </a:rPr>
              <a:t>Todos los métodos de análisis se relacionan por un conjunto de principios operativos:</a:t>
            </a:r>
          </a:p>
          <a:p>
            <a:pPr>
              <a:defRPr/>
            </a:pPr>
            <a:r>
              <a:rPr lang="es-ES" sz="1600" dirty="0">
                <a:latin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Debe representarse y entenderse el dominio de la información de un problema.</a:t>
            </a:r>
          </a:p>
          <a:p>
            <a:pPr marL="342900" indent="-34290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Deben definirse las funciones que debe realizar el software.</a:t>
            </a:r>
          </a:p>
          <a:p>
            <a:pPr marL="342900" indent="-34290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Deben dividirse los modelos que representan información, función y comportamiento de manera que se descubran los detalles por capas (o jerárquicamente).</a:t>
            </a:r>
          </a:p>
          <a:p>
            <a:pPr marL="342900" indent="-34290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El proceso de análisis debería ir desde la información esencial hasta el detalle de la implementación.</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5156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Especificación de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5" name="TextBox 4"/>
          <p:cNvSpPr txBox="1"/>
          <p:nvPr/>
        </p:nvSpPr>
        <p:spPr bwMode="auto">
          <a:xfrm>
            <a:off x="368300" y="1131590"/>
            <a:ext cx="64359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es-ES" sz="2000" b="1" dirty="0">
                <a:latin typeface="Calibri" panose="020F0502020204030204" pitchFamily="34" charset="0"/>
                <a:cs typeface="Calibri" panose="020F0502020204030204" pitchFamily="34" charset="0"/>
              </a:rPr>
              <a:t>La Documentación – Historias de Usuario </a:t>
            </a:r>
          </a:p>
          <a:p>
            <a:pPr eaLnBrk="1" hangingPunct="1">
              <a:defRPr/>
            </a:pPr>
            <a:endParaRPr lang="es-ES" sz="12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563638"/>
            <a:ext cx="5553480" cy="3122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791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58E43-FBB2-1E4D-94AD-C492D58DED1F}"/>
              </a:ext>
            </a:extLst>
          </p:cNvPr>
          <p:cNvSpPr>
            <a:spLocks noGrp="1"/>
          </p:cNvSpPr>
          <p:nvPr>
            <p:ph type="title"/>
          </p:nvPr>
        </p:nvSpPr>
        <p:spPr>
          <a:xfrm>
            <a:off x="819150" y="411510"/>
            <a:ext cx="7505700" cy="954600"/>
          </a:xfrm>
        </p:spPr>
        <p:txBody>
          <a:bodyPr/>
          <a:lstStyle/>
          <a:p>
            <a:r>
              <a:rPr lang="es-ES" sz="3200" b="1" dirty="0">
                <a:latin typeface="Calibri" panose="020F0502020204030204" pitchFamily="34" charset="0"/>
                <a:cs typeface="Calibri" panose="020F0502020204030204" pitchFamily="34" charset="0"/>
              </a:rPr>
              <a:t>La Documentación – Historias de Usuario </a:t>
            </a:r>
            <a:endParaRPr lang="es-CL" dirty="0"/>
          </a:p>
        </p:txBody>
      </p:sp>
      <p:sp>
        <p:nvSpPr>
          <p:cNvPr id="3" name="Marcador de texto 2">
            <a:extLst>
              <a:ext uri="{FF2B5EF4-FFF2-40B4-BE49-F238E27FC236}">
                <a16:creationId xmlns:a16="http://schemas.microsoft.com/office/drawing/2014/main" id="{088BE27D-D3EA-9347-A5A3-3476A82B7E5C}"/>
              </a:ext>
            </a:extLst>
          </p:cNvPr>
          <p:cNvSpPr>
            <a:spLocks noGrp="1"/>
          </p:cNvSpPr>
          <p:nvPr>
            <p:ph type="body" idx="1"/>
          </p:nvPr>
        </p:nvSpPr>
        <p:spPr>
          <a:xfrm>
            <a:off x="251520" y="1131590"/>
            <a:ext cx="8073330" cy="3600400"/>
          </a:xfrm>
        </p:spPr>
        <p:txBody>
          <a:bodyPr/>
          <a:lstStyle/>
          <a:p>
            <a:pPr>
              <a:buNone/>
            </a:pPr>
            <a:r>
              <a:rPr lang="es-CL" b="1" u="sng" dirty="0"/>
              <a:t>Las 3 Cs de las Historias de Usuario</a:t>
            </a:r>
          </a:p>
          <a:p>
            <a:r>
              <a:rPr lang="es-CL" b="1" dirty="0"/>
              <a:t>Card de tarjeta de Historia de Usuario: </a:t>
            </a:r>
            <a:r>
              <a:rPr lang="es-CL" dirty="0"/>
              <a:t>El primer punto es tener una tarjeta donde escribamos la regla. Para identificar la Historia de Usuario, el encargado es el Product Owner. Quien con apoyo del equipo de desarrollo redactará las que necesite. Al ser post-it, las podemos desplazar y reordenar según nos interese. Por orden de prioridad o por módulos temporales o por lo que necesitemos.</a:t>
            </a:r>
          </a:p>
          <a:p>
            <a:r>
              <a:rPr lang="es-CL" b="1" dirty="0"/>
              <a:t>Conversation para explicar mejor la Historia de Usuario: </a:t>
            </a:r>
            <a:r>
              <a:rPr lang="es-CL" dirty="0"/>
              <a:t>Concisa y sencilla. Si. Pero no ilimitada. Así que, cada Historia de Usuario se concreta con el Product Owner sobre su contenido. Al ejemplo del filtro, salen dudas como; “un botón o un combo como en otras webs?”, “el botón que texto tiene?”.</a:t>
            </a:r>
          </a:p>
          <a:p>
            <a:r>
              <a:rPr lang="es-CL" b="1" dirty="0"/>
              <a:t>Confirmation de los Criterios de Aceptación: </a:t>
            </a:r>
            <a:r>
              <a:rPr lang="es-CL" dirty="0"/>
              <a:t>La parte oculta de las Historias de Usuario, son los Criterios de Aceptación. Es la concreción real de la tarjeta. Donde se concreta de forma exacta el comportamiento. Así, establecemos criterios del ámbito “cuando no haya geles, el botón saca un mensaje” o “Cuando no haya ninguno, no hace nada” o “Cuando tarde más de 30 segundos en responder, saca mensaje de error”. </a:t>
            </a:r>
          </a:p>
          <a:p>
            <a:endParaRPr lang="es-CL" dirty="0"/>
          </a:p>
          <a:p>
            <a:endParaRPr lang="es-CL" b="1" dirty="0"/>
          </a:p>
          <a:p>
            <a:pPr>
              <a:buNone/>
            </a:pPr>
            <a:endParaRPr lang="es-CL" dirty="0"/>
          </a:p>
          <a:p>
            <a:endParaRPr lang="es-CL" b="1" dirty="0"/>
          </a:p>
          <a:p>
            <a:endParaRPr lang="es-CL" b="1" dirty="0"/>
          </a:p>
          <a:p>
            <a:endParaRPr lang="es-CL" dirty="0"/>
          </a:p>
        </p:txBody>
      </p:sp>
    </p:spTree>
    <p:extLst>
      <p:ext uri="{BB962C8B-B14F-4D97-AF65-F5344CB8AC3E}">
        <p14:creationId xmlns:p14="http://schemas.microsoft.com/office/powerpoint/2010/main" val="294167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7AEC0-20B6-BC4B-8C02-A98294AD44AF}"/>
              </a:ext>
            </a:extLst>
          </p:cNvPr>
          <p:cNvSpPr>
            <a:spLocks noGrp="1"/>
          </p:cNvSpPr>
          <p:nvPr>
            <p:ph type="title"/>
          </p:nvPr>
        </p:nvSpPr>
        <p:spPr>
          <a:xfrm>
            <a:off x="819150" y="411510"/>
            <a:ext cx="7505700" cy="954600"/>
          </a:xfrm>
        </p:spPr>
        <p:txBody>
          <a:bodyPr/>
          <a:lstStyle/>
          <a:p>
            <a:r>
              <a:rPr lang="es-ES" sz="3200" b="1" dirty="0">
                <a:latin typeface="Calibri" panose="020F0502020204030204" pitchFamily="34" charset="0"/>
                <a:cs typeface="Calibri" panose="020F0502020204030204" pitchFamily="34" charset="0"/>
              </a:rPr>
              <a:t>La Documentación – Historias de Usuario </a:t>
            </a:r>
            <a:endParaRPr lang="es-CL" dirty="0"/>
          </a:p>
        </p:txBody>
      </p:sp>
      <p:pic>
        <p:nvPicPr>
          <p:cNvPr id="5" name="Imagen 4">
            <a:extLst>
              <a:ext uri="{FF2B5EF4-FFF2-40B4-BE49-F238E27FC236}">
                <a16:creationId xmlns:a16="http://schemas.microsoft.com/office/drawing/2014/main" id="{19F448CF-3060-FB4B-A01F-F662E31E0387}"/>
              </a:ext>
            </a:extLst>
          </p:cNvPr>
          <p:cNvPicPr>
            <a:picLocks noChangeAspect="1"/>
          </p:cNvPicPr>
          <p:nvPr/>
        </p:nvPicPr>
        <p:blipFill>
          <a:blip r:embed="rId2"/>
          <a:stretch>
            <a:fillRect/>
          </a:stretch>
        </p:blipFill>
        <p:spPr>
          <a:xfrm>
            <a:off x="1403648" y="987574"/>
            <a:ext cx="5760640" cy="3796028"/>
          </a:xfrm>
          <a:prstGeom prst="rect">
            <a:avLst/>
          </a:prstGeom>
        </p:spPr>
      </p:pic>
    </p:spTree>
    <p:extLst>
      <p:ext uri="{BB962C8B-B14F-4D97-AF65-F5344CB8AC3E}">
        <p14:creationId xmlns:p14="http://schemas.microsoft.com/office/powerpoint/2010/main" val="49423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0" name="CuadroTexto 5"/>
          <p:cNvSpPr txBox="1">
            <a:spLocks noChangeArrowheads="1"/>
          </p:cNvSpPr>
          <p:nvPr/>
        </p:nvSpPr>
        <p:spPr bwMode="auto">
          <a:xfrm>
            <a:off x="258762" y="1052513"/>
            <a:ext cx="3305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eaLnBrk="1" hangingPunct="1"/>
            <a:r>
              <a:rPr lang="es-CL" altLang="es-ES" sz="3200" b="1" dirty="0">
                <a:solidFill>
                  <a:schemeClr val="bg2"/>
                </a:solidFill>
                <a:latin typeface="Arial" charset="0"/>
                <a:cs typeface="Arial" charset="0"/>
              </a:rPr>
              <a:t>MODULO 3</a:t>
            </a:r>
            <a:endParaRPr lang="es-ES" altLang="es-ES" sz="3200" b="1" dirty="0">
              <a:solidFill>
                <a:schemeClr val="bg2"/>
              </a:solidFill>
              <a:latin typeface="Arial" charset="0"/>
              <a:cs typeface="Arial" charset="0"/>
            </a:endParaRPr>
          </a:p>
        </p:txBody>
      </p:sp>
      <p:sp>
        <p:nvSpPr>
          <p:cNvPr id="11" name="CuadroTexto 4"/>
          <p:cNvSpPr txBox="1">
            <a:spLocks noChangeArrowheads="1"/>
          </p:cNvSpPr>
          <p:nvPr/>
        </p:nvSpPr>
        <p:spPr bwMode="auto">
          <a:xfrm>
            <a:off x="3883025" y="1166813"/>
            <a:ext cx="49361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algn="ctr" eaLnBrk="1" hangingPunct="1"/>
            <a:r>
              <a:rPr lang="es-ES" altLang="es-ES" sz="1600" b="1" dirty="0">
                <a:solidFill>
                  <a:schemeClr val="bg2"/>
                </a:solidFill>
              </a:rPr>
              <a:t>GESTIÓN DE REQUISITOS PARA LA CONSTRUCCIÓN DE SOFTWARE </a:t>
            </a:r>
          </a:p>
        </p:txBody>
      </p:sp>
      <p:sp>
        <p:nvSpPr>
          <p:cNvPr id="12" name="Rectángulo 1">
            <a:extLst/>
          </p:cNvPr>
          <p:cNvSpPr/>
          <p:nvPr/>
        </p:nvSpPr>
        <p:spPr>
          <a:xfrm flipV="1">
            <a:off x="2913148" y="1966913"/>
            <a:ext cx="5619292" cy="4445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endParaRPr>
          </a:p>
        </p:txBody>
      </p:sp>
      <p:sp>
        <p:nvSpPr>
          <p:cNvPr id="13" name="CuadroTexto 2"/>
          <p:cNvSpPr txBox="1">
            <a:spLocks noChangeArrowheads="1"/>
          </p:cNvSpPr>
          <p:nvPr/>
        </p:nvSpPr>
        <p:spPr bwMode="auto">
          <a:xfrm>
            <a:off x="550863" y="2276475"/>
            <a:ext cx="798157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rgbClr val="EF53A5"/>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EF53A5"/>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EF53A5"/>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0"/>
              </a:spcBef>
              <a:buClrTx/>
              <a:buSzTx/>
              <a:buNone/>
              <a:defRPr/>
            </a:pPr>
            <a:r>
              <a:rPr lang="es-ES" altLang="es-ES" sz="1600" dirty="0">
                <a:solidFill>
                  <a:schemeClr val="bg2"/>
                </a:solidFill>
                <a:latin typeface="+mn-lt"/>
                <a:cs typeface="Arial" panose="020B0604020202020204" pitchFamily="34" charset="0"/>
              </a:rPr>
              <a:t>Documenta requerimientos utilizando técnicas definidas.</a:t>
            </a:r>
          </a:p>
          <a:p>
            <a:pPr algn="just" eaLnBrk="1" hangingPunct="1">
              <a:spcBef>
                <a:spcPct val="0"/>
              </a:spcBef>
              <a:buClrTx/>
              <a:buSzTx/>
              <a:buNone/>
              <a:defRPr/>
            </a:pPr>
            <a:endParaRPr lang="es-ES" altLang="es-ES" sz="1600" dirty="0">
              <a:solidFill>
                <a:schemeClr val="bg2"/>
              </a:solidFill>
              <a:latin typeface="+mn-lt"/>
              <a:cs typeface="Arial" panose="020B0604020202020204" pitchFamily="34" charset="0"/>
            </a:endParaRPr>
          </a:p>
          <a:p>
            <a:pPr marL="1200150" lvl="1" indent="-457200" algn="just" eaLnBrk="1" hangingPunct="1">
              <a:spcBef>
                <a:spcPct val="0"/>
              </a:spcBef>
              <a:buClrTx/>
              <a:buSzTx/>
              <a:buFont typeface="+mj-lt"/>
              <a:buAutoNum type="arabicPeriod"/>
              <a:defRPr/>
            </a:pPr>
            <a:r>
              <a:rPr lang="es-ES" altLang="es-ES" sz="1600" dirty="0">
                <a:solidFill>
                  <a:schemeClr val="bg2"/>
                </a:solidFill>
                <a:latin typeface="+mn-lt"/>
                <a:cs typeface="Arial" panose="020B0604020202020204" pitchFamily="34" charset="0"/>
              </a:rPr>
              <a:t>Reconocer requerimientos y tipos de requerimientos, características y técnicas de levantamiento. </a:t>
            </a:r>
          </a:p>
          <a:p>
            <a:pPr marL="1200150" lvl="1" indent="-457200" algn="just" eaLnBrk="1" hangingPunct="1">
              <a:spcBef>
                <a:spcPct val="0"/>
              </a:spcBef>
              <a:buClrTx/>
              <a:buSzTx/>
              <a:buFont typeface="+mj-lt"/>
              <a:buAutoNum type="arabicPeriod"/>
              <a:defRPr/>
            </a:pPr>
            <a:r>
              <a:rPr lang="es-ES" altLang="es-ES" sz="1600" dirty="0">
                <a:solidFill>
                  <a:schemeClr val="bg2"/>
                </a:solidFill>
                <a:latin typeface="+mn-lt"/>
                <a:cs typeface="Arial" panose="020B0604020202020204" pitchFamily="34" charset="0"/>
              </a:rPr>
              <a:t>Reconoce el lenguaje UML y sus diagramas como una herramienta de modelamiento de requisitos.</a:t>
            </a:r>
          </a:p>
          <a:p>
            <a:pPr marL="1200150" lvl="1" indent="-457200" algn="just" eaLnBrk="1" hangingPunct="1">
              <a:spcBef>
                <a:spcPct val="0"/>
              </a:spcBef>
              <a:buClrTx/>
              <a:buSzTx/>
              <a:buFont typeface="+mj-lt"/>
              <a:buAutoNum type="arabicPeriod"/>
              <a:defRPr/>
            </a:pPr>
            <a:r>
              <a:rPr lang="es-ES" altLang="es-ES" sz="1600" dirty="0">
                <a:solidFill>
                  <a:schemeClr val="bg2"/>
                </a:solidFill>
                <a:latin typeface="+mn-lt"/>
                <a:cs typeface="Arial" panose="020B0604020202020204" pitchFamily="34" charset="0"/>
              </a:rPr>
              <a:t>Utiliza técnicas específicas para levantar y documentar los requerimientos de usuarios. </a:t>
            </a:r>
            <a:endParaRPr lang="es-CL" altLang="es-ES" sz="1600" dirty="0">
              <a:solidFill>
                <a:schemeClr val="bg2"/>
              </a:solidFill>
              <a:latin typeface="+mn-lt"/>
            </a:endParaRPr>
          </a:p>
        </p:txBody>
      </p:sp>
    </p:spTree>
    <p:extLst>
      <p:ext uri="{BB962C8B-B14F-4D97-AF65-F5344CB8AC3E}">
        <p14:creationId xmlns:p14="http://schemas.microsoft.com/office/powerpoint/2010/main" val="1297930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Especificación de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La Documentación – Casos de Uso</a:t>
            </a:r>
            <a:endParaRPr lang="es-ES" altLang="es-ES" sz="1600" dirty="0">
              <a:latin typeface="Calibri" panose="020F0502020204030204" pitchFamily="34" charset="0"/>
              <a:cs typeface="Calibri" panose="020F0502020204030204" pitchFamily="34" charset="0"/>
            </a:endParaRPr>
          </a:p>
          <a:p>
            <a:pPr algn="just">
              <a:spcBef>
                <a:spcPct val="0"/>
              </a:spcBef>
              <a:defRPr/>
            </a:pPr>
            <a:endParaRPr lang="es-ES" altLang="es-ES" sz="1600" b="1"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El modelo de caso de uso plasma el acuerdo entre clientes y desarrolladores, y es un modelo del sistema desde la perspectiva de la manera como se utiliza el sistema por los usuarios.</a:t>
            </a:r>
          </a:p>
          <a:p>
            <a:pPr algn="just">
              <a:spcBef>
                <a:spcPct val="0"/>
              </a:spcBef>
              <a:defRPr/>
            </a:pP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En un modelo de caso de uso se incluyen los casos de uso y actores, además de sus relaciones.</a:t>
            </a:r>
          </a:p>
          <a:p>
            <a:pPr algn="just">
              <a:spcBef>
                <a:spcPct val="0"/>
              </a:spcBef>
              <a:defRPr/>
            </a:pPr>
            <a:r>
              <a:rPr lang="es-ES" altLang="es-ES" sz="1600" dirty="0">
                <a:latin typeface="Calibri" panose="020F0502020204030204" pitchFamily="34" charset="0"/>
                <a:cs typeface="Calibri" panose="020F0502020204030204" pitchFamily="34" charset="0"/>
              </a:rPr>
              <a:t> </a:t>
            </a:r>
          </a:p>
          <a:p>
            <a:pPr algn="just">
              <a:spcBef>
                <a:spcPct val="0"/>
              </a:spcBef>
              <a:defRPr/>
            </a:pPr>
            <a:r>
              <a:rPr lang="es-ES" altLang="es-ES" sz="1600" dirty="0">
                <a:latin typeface="Calibri" panose="020F0502020204030204" pitchFamily="34" charset="0"/>
                <a:cs typeface="Calibri" panose="020F0502020204030204" pitchFamily="34" charset="0"/>
              </a:rPr>
              <a:t>En UML queda representado como un paquete que se compone de un sistema de caso de uso, que a su vez agrega a un conjunto de actores y casos de uso.</a:t>
            </a:r>
            <a:endParaRPr lang="es-ES" altLang="es-ES" sz="1600" b="1" dirty="0">
              <a:latin typeface="Calibri" panose="020F0502020204030204" pitchFamily="34" charset="0"/>
              <a:cs typeface="Calibri" panose="020F0502020204030204" pitchFamily="34" charset="0"/>
            </a:endParaRP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4568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Especificación de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La Documentación – Casos de Uso</a:t>
            </a:r>
            <a:endParaRPr lang="es-ES" altLang="es-ES" sz="1600" dirty="0">
              <a:latin typeface="Calibri" panose="020F0502020204030204" pitchFamily="34" charset="0"/>
              <a:cs typeface="Calibri" panose="020F0502020204030204" pitchFamily="34" charset="0"/>
            </a:endParaRPr>
          </a:p>
          <a:p>
            <a:pPr algn="just">
              <a:spcBef>
                <a:spcPct val="0"/>
              </a:spcBef>
              <a:defRPr/>
            </a:pPr>
            <a:endParaRPr lang="es-ES" altLang="es-ES" sz="1600" b="1" dirty="0">
              <a:latin typeface="Calibri" panose="020F0502020204030204" pitchFamily="34" charset="0"/>
              <a:cs typeface="Calibri" panose="020F0502020204030204" pitchFamily="34" charset="0"/>
            </a:endParaRPr>
          </a:p>
          <a:p>
            <a:pPr algn="just">
              <a:spcBef>
                <a:spcPct val="0"/>
              </a:spcBef>
              <a:defRPr/>
            </a:pPr>
            <a:r>
              <a:rPr lang="es-ES" altLang="es-ES" sz="1600" dirty="0"/>
              <a:t>Ejemplo de Caso de Uso : Sistema de </a:t>
            </a:r>
          </a:p>
          <a:p>
            <a:pPr algn="just">
              <a:spcBef>
                <a:spcPct val="0"/>
              </a:spcBef>
              <a:defRPr/>
            </a:pPr>
            <a:r>
              <a:rPr lang="es-ES" altLang="es-ES" sz="1600" b="1" dirty="0" err="1">
                <a:cs typeface="Arial" charset="0"/>
              </a:rPr>
              <a:t>VideoClub</a:t>
            </a:r>
            <a:r>
              <a:rPr lang="es-ES" altLang="es-ES" sz="1600" b="1" dirty="0">
                <a:cs typeface="Arial" charset="0"/>
              </a:rPr>
              <a:t>.</a:t>
            </a:r>
          </a:p>
          <a:p>
            <a:pPr>
              <a:spcBef>
                <a:spcPct val="0"/>
              </a:spcBef>
              <a:defRPr/>
            </a:pPr>
            <a:endParaRPr lang="es-ES" altLang="es-ES" sz="1600" dirty="0">
              <a:latin typeface="Calibri" panose="020F0502020204030204" pitchFamily="34" charset="0"/>
              <a:cs typeface="Calibri" panose="020F050202020403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219" y="1055761"/>
            <a:ext cx="4066772" cy="3710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8507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Especificación de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405239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La Documentación – Casos de Uso</a:t>
            </a:r>
            <a:endParaRPr lang="es-ES" altLang="es-ES" sz="1600" dirty="0">
              <a:latin typeface="Calibri" panose="020F0502020204030204" pitchFamily="34" charset="0"/>
              <a:cs typeface="Calibri" panose="020F0502020204030204" pitchFamily="34" charset="0"/>
            </a:endParaRPr>
          </a:p>
          <a:p>
            <a:pPr algn="just">
              <a:spcBef>
                <a:spcPct val="0"/>
              </a:spcBef>
              <a:defRPr/>
            </a:pPr>
            <a:endParaRPr lang="es-ES" altLang="es-ES" sz="1600" b="1" dirty="0">
              <a:latin typeface="Calibri" panose="020F0502020204030204" pitchFamily="34" charset="0"/>
              <a:cs typeface="Calibri" panose="020F0502020204030204" pitchFamily="34" charset="0"/>
            </a:endParaRPr>
          </a:p>
          <a:p>
            <a:pPr>
              <a:spcBef>
                <a:spcPct val="0"/>
              </a:spcBef>
              <a:defRPr/>
            </a:pPr>
            <a:r>
              <a:rPr lang="es-ES" sz="1600" b="1" dirty="0">
                <a:latin typeface="Calibri" panose="020F0502020204030204" pitchFamily="34" charset="0"/>
                <a:cs typeface="Calibri" panose="020F0502020204030204" pitchFamily="34" charset="0"/>
              </a:rPr>
              <a:t>&lt;&lt;</a:t>
            </a:r>
            <a:r>
              <a:rPr lang="es-ES" sz="1600" b="1" dirty="0" err="1">
                <a:latin typeface="Calibri" panose="020F0502020204030204" pitchFamily="34" charset="0"/>
                <a:cs typeface="Calibri" panose="020F0502020204030204" pitchFamily="34" charset="0"/>
              </a:rPr>
              <a:t>Include</a:t>
            </a:r>
            <a:r>
              <a:rPr lang="es-ES" sz="1600" b="1" dirty="0">
                <a:latin typeface="Calibri" panose="020F0502020204030204" pitchFamily="34" charset="0"/>
                <a:cs typeface="Calibri" panose="020F0502020204030204" pitchFamily="34" charset="0"/>
              </a:rPr>
              <a:t>&gt;&gt;</a:t>
            </a:r>
          </a:p>
          <a:p>
            <a:pPr>
              <a:spcBef>
                <a:spcPct val="0"/>
              </a:spcBef>
              <a:defRPr/>
            </a:pPr>
            <a:endParaRPr lang="es-ES" sz="1600" dirty="0">
              <a:latin typeface="Calibri" panose="020F0502020204030204" pitchFamily="34" charset="0"/>
              <a:cs typeface="Calibri" panose="020F0502020204030204" pitchFamily="34" charset="0"/>
            </a:endParaRPr>
          </a:p>
          <a:p>
            <a:pPr algn="just">
              <a:spcBef>
                <a:spcPct val="0"/>
              </a:spcBef>
              <a:defRPr/>
            </a:pPr>
            <a:r>
              <a:rPr lang="es-ES" sz="1600" dirty="0">
                <a:latin typeface="Calibri" panose="020F0502020204030204" pitchFamily="34" charset="0"/>
                <a:cs typeface="Calibri" panose="020F0502020204030204" pitchFamily="34" charset="0"/>
              </a:rPr>
              <a:t>En términos muy simples, cuando relacionamos dos casos de uso con un </a:t>
            </a:r>
            <a:r>
              <a:rPr lang="es-ES" sz="1600" b="1" dirty="0">
                <a:latin typeface="Calibri" panose="020F0502020204030204" pitchFamily="34" charset="0"/>
                <a:cs typeface="Calibri" panose="020F0502020204030204" pitchFamily="34" charset="0"/>
              </a:rPr>
              <a:t>“</a:t>
            </a:r>
            <a:r>
              <a:rPr lang="es-ES" sz="1600" b="1" dirty="0" err="1">
                <a:latin typeface="Calibri" panose="020F0502020204030204" pitchFamily="34" charset="0"/>
                <a:cs typeface="Calibri" panose="020F0502020204030204" pitchFamily="34" charset="0"/>
              </a:rPr>
              <a:t>include</a:t>
            </a:r>
            <a:r>
              <a:rPr lang="es-ES" sz="1600" b="1" dirty="0">
                <a:latin typeface="Calibri" panose="020F0502020204030204" pitchFamily="34" charset="0"/>
                <a:cs typeface="Calibri" panose="020F0502020204030204" pitchFamily="34" charset="0"/>
              </a:rPr>
              <a:t>”</a:t>
            </a:r>
            <a:r>
              <a:rPr lang="es-ES" sz="1600" dirty="0">
                <a:latin typeface="Calibri" panose="020F0502020204030204" pitchFamily="34" charset="0"/>
                <a:cs typeface="Calibri" panose="020F0502020204030204" pitchFamily="34" charset="0"/>
              </a:rPr>
              <a:t>,</a:t>
            </a:r>
            <a:r>
              <a:rPr lang="es-ES" sz="1600" b="1" dirty="0">
                <a:latin typeface="Calibri" panose="020F0502020204030204" pitchFamily="34" charset="0"/>
                <a:cs typeface="Calibri" panose="020F0502020204030204" pitchFamily="34" charset="0"/>
              </a:rPr>
              <a:t> </a:t>
            </a:r>
            <a:r>
              <a:rPr lang="es-ES" sz="1600" dirty="0">
                <a:latin typeface="Calibri" panose="020F0502020204030204" pitchFamily="34" charset="0"/>
                <a:cs typeface="Calibri" panose="020F0502020204030204" pitchFamily="34" charset="0"/>
              </a:rPr>
              <a:t>estamos diciendo que el primero (el caso de uso base) incluye al segundo (el caso de uso incluido). Es decir, el segundo es parte esencial del primero. Sin el segundo, el primero no podría funcionar bien; pues no podría cumplir su objetivo.</a:t>
            </a:r>
            <a:endParaRPr lang="es-ES" altLang="es-ES" sz="1600" b="1" dirty="0">
              <a:latin typeface="Calibri" panose="020F0502020204030204" pitchFamily="34" charset="0"/>
              <a:cs typeface="Calibri" panose="020F0502020204030204" pitchFamily="34" charset="0"/>
            </a:endParaRPr>
          </a:p>
          <a:p>
            <a:pPr>
              <a:spcBef>
                <a:spcPct val="0"/>
              </a:spcBef>
              <a:defRPr/>
            </a:pPr>
            <a:endParaRPr lang="es-ES" altLang="es-ES" sz="1600" dirty="0">
              <a:latin typeface="Calibri" panose="020F0502020204030204" pitchFamily="34" charset="0"/>
              <a:cs typeface="Calibri" panose="020F050202020403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672" y="1218646"/>
            <a:ext cx="419209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0940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Especificación de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405239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La Documentación – Casos de Uso</a:t>
            </a:r>
            <a:endParaRPr lang="es-ES" altLang="es-ES" sz="1600" dirty="0">
              <a:latin typeface="Calibri" panose="020F0502020204030204" pitchFamily="34" charset="0"/>
              <a:cs typeface="Calibri" panose="020F0502020204030204" pitchFamily="34" charset="0"/>
            </a:endParaRPr>
          </a:p>
          <a:p>
            <a:pPr algn="just">
              <a:spcBef>
                <a:spcPct val="0"/>
              </a:spcBef>
              <a:defRPr/>
            </a:pPr>
            <a:endParaRPr lang="es-ES" altLang="es-ES" sz="1600" b="1" dirty="0">
              <a:latin typeface="Calibri" panose="020F0502020204030204" pitchFamily="34" charset="0"/>
              <a:cs typeface="Calibri" panose="020F0502020204030204" pitchFamily="34" charset="0"/>
            </a:endParaRPr>
          </a:p>
          <a:p>
            <a:pPr>
              <a:spcBef>
                <a:spcPct val="0"/>
              </a:spcBef>
              <a:defRPr/>
            </a:pPr>
            <a:r>
              <a:rPr lang="es-ES" sz="1600" b="1" dirty="0">
                <a:latin typeface="Calibri" panose="020F0502020204030204" pitchFamily="34" charset="0"/>
                <a:cs typeface="Calibri" panose="020F0502020204030204" pitchFamily="34" charset="0"/>
              </a:rPr>
              <a:t>&lt;&lt;</a:t>
            </a:r>
            <a:r>
              <a:rPr lang="es-ES" sz="1600" b="1" dirty="0" err="1">
                <a:latin typeface="Calibri" panose="020F0502020204030204" pitchFamily="34" charset="0"/>
                <a:cs typeface="Calibri" panose="020F0502020204030204" pitchFamily="34" charset="0"/>
              </a:rPr>
              <a:t>extend</a:t>
            </a:r>
            <a:r>
              <a:rPr lang="es-ES" sz="1600" b="1" dirty="0">
                <a:latin typeface="Calibri" panose="020F0502020204030204" pitchFamily="34" charset="0"/>
                <a:cs typeface="Calibri" panose="020F0502020204030204" pitchFamily="34" charset="0"/>
              </a:rPr>
              <a:t>&gt;&gt;</a:t>
            </a:r>
          </a:p>
          <a:p>
            <a:pPr algn="just">
              <a:spcBef>
                <a:spcPct val="0"/>
              </a:spcBef>
              <a:defRPr/>
            </a:pPr>
            <a:endParaRPr lang="es-ES" sz="1600" dirty="0">
              <a:latin typeface="Calibri" panose="020F0502020204030204" pitchFamily="34" charset="0"/>
              <a:cs typeface="Calibri" panose="020F0502020204030204" pitchFamily="34" charset="0"/>
            </a:endParaRPr>
          </a:p>
          <a:p>
            <a:pPr algn="just">
              <a:spcBef>
                <a:spcPct val="0"/>
              </a:spcBef>
              <a:defRPr/>
            </a:pPr>
            <a:r>
              <a:rPr lang="es-ES" sz="1600" dirty="0">
                <a:latin typeface="Calibri" panose="020F0502020204030204" pitchFamily="34" charset="0"/>
                <a:cs typeface="Calibri" panose="020F0502020204030204" pitchFamily="34" charset="0"/>
              </a:rPr>
              <a:t>hay situaciones en que el caso de uso de extensión no es indispensable que ocurra, y cuando lo hace ofrece un valor extra (extiende) al objetivo original del caso de uso base. </a:t>
            </a:r>
          </a:p>
          <a:p>
            <a:pPr algn="just">
              <a:spcBef>
                <a:spcPct val="0"/>
              </a:spcBef>
              <a:defRPr/>
            </a:pPr>
            <a:endParaRPr lang="es-ES" sz="1600" dirty="0">
              <a:latin typeface="Calibri" panose="020F0502020204030204" pitchFamily="34" charset="0"/>
              <a:cs typeface="Calibri" panose="020F0502020204030204" pitchFamily="34" charset="0"/>
            </a:endParaRPr>
          </a:p>
          <a:p>
            <a:pPr algn="just">
              <a:spcBef>
                <a:spcPct val="0"/>
              </a:spcBef>
              <a:defRPr/>
            </a:pPr>
            <a:r>
              <a:rPr lang="es-ES" sz="1600" dirty="0">
                <a:latin typeface="Calibri" panose="020F0502020204030204" pitchFamily="34" charset="0"/>
                <a:cs typeface="Calibri" panose="020F0502020204030204" pitchFamily="34" charset="0"/>
              </a:rPr>
              <a:t>En cambio en el </a:t>
            </a:r>
            <a:r>
              <a:rPr lang="es-ES" sz="1600" b="1" dirty="0">
                <a:latin typeface="Calibri" panose="020F0502020204030204" pitchFamily="34" charset="0"/>
                <a:cs typeface="Calibri" panose="020F0502020204030204" pitchFamily="34" charset="0"/>
              </a:rPr>
              <a:t>“</a:t>
            </a:r>
            <a:r>
              <a:rPr lang="es-ES" sz="1600" b="1" dirty="0" err="1">
                <a:latin typeface="Calibri" panose="020F0502020204030204" pitchFamily="34" charset="0"/>
                <a:cs typeface="Calibri" panose="020F0502020204030204" pitchFamily="34" charset="0"/>
              </a:rPr>
              <a:t>include</a:t>
            </a:r>
            <a:r>
              <a:rPr lang="es-ES" sz="1600" b="1" dirty="0">
                <a:latin typeface="Calibri" panose="020F0502020204030204" pitchFamily="34" charset="0"/>
                <a:cs typeface="Calibri" panose="020F0502020204030204" pitchFamily="34" charset="0"/>
              </a:rPr>
              <a:t>”</a:t>
            </a:r>
            <a:r>
              <a:rPr lang="es-ES" sz="1600" dirty="0">
                <a:latin typeface="Calibri" panose="020F0502020204030204" pitchFamily="34" charset="0"/>
                <a:cs typeface="Calibri" panose="020F0502020204030204" pitchFamily="34" charset="0"/>
              </a:rPr>
              <a:t> es necesario que ocurra el caso incluido, tan sólo para satisfacer el objetivo del caso de uso base.</a:t>
            </a:r>
            <a:endParaRPr lang="es-ES" altLang="es-ES" sz="1600" dirty="0">
              <a:latin typeface="Calibri" panose="020F0502020204030204" pitchFamily="34" charset="0"/>
              <a:cs typeface="Calibri" panose="020F0502020204030204" pitchFamily="34" charset="0"/>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9515" y="1275606"/>
            <a:ext cx="4479371" cy="1820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932040" y="3363838"/>
            <a:ext cx="3816424" cy="1169551"/>
          </a:xfrm>
          <a:prstGeom prst="rect">
            <a:avLst/>
          </a:prstGeom>
          <a:noFill/>
        </p:spPr>
        <p:txBody>
          <a:bodyPr wrap="square" rtlCol="0">
            <a:spAutoFit/>
          </a:bodyPr>
          <a:lstStyle/>
          <a:p>
            <a:pPr algn="just"/>
            <a:r>
              <a:rPr lang="es-ES" dirty="0"/>
              <a:t>Ejemplo: Puedes “Realizar Venta” sin “Acumular Puntos de Cliente VIP”, cuando no eres un cliente VIP.  Pero, si eres un cliente VIP sí acumularás puntos. </a:t>
            </a:r>
            <a:endParaRPr lang="es-ES" altLang="es-ES" b="1" dirty="0">
              <a:cs typeface="Arial" charset="0"/>
            </a:endParaRPr>
          </a:p>
          <a:p>
            <a:endParaRPr lang="es-ES" dirty="0"/>
          </a:p>
        </p:txBody>
      </p:sp>
    </p:spTree>
    <p:extLst>
      <p:ext uri="{BB962C8B-B14F-4D97-AF65-F5344CB8AC3E}">
        <p14:creationId xmlns:p14="http://schemas.microsoft.com/office/powerpoint/2010/main" val="377535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Especificación de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40523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La Documentación – Casos de Uso</a:t>
            </a:r>
            <a:endParaRPr lang="es-ES" altLang="es-ES" sz="1600" dirty="0">
              <a:latin typeface="Calibri" panose="020F0502020204030204" pitchFamily="34" charset="0"/>
              <a:cs typeface="Calibri" panose="020F0502020204030204" pitchFamily="34"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484878"/>
            <a:ext cx="5328592" cy="2751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75589" y="1577337"/>
            <a:ext cx="2972275" cy="1384995"/>
          </a:xfrm>
          <a:prstGeom prst="rect">
            <a:avLst/>
          </a:prstGeom>
          <a:noFill/>
        </p:spPr>
        <p:txBody>
          <a:bodyPr wrap="square" rtlCol="0">
            <a:spAutoFit/>
          </a:bodyPr>
          <a:lstStyle/>
          <a:p>
            <a:pPr algn="just"/>
            <a:r>
              <a:rPr lang="es-ES" dirty="0"/>
              <a:t>Es importante comprender que el objetivo de estos tipos de relaciones NO consiste	 en motivar la división de los casos de uso en la mayor cantidad de partes.</a:t>
            </a:r>
            <a:endParaRPr lang="es-ES" altLang="es-ES" b="1" dirty="0">
              <a:cs typeface="Arial" charset="0"/>
            </a:endParaRPr>
          </a:p>
          <a:p>
            <a:endParaRPr lang="es-ES" dirty="0"/>
          </a:p>
        </p:txBody>
      </p:sp>
    </p:spTree>
    <p:extLst>
      <p:ext uri="{BB962C8B-B14F-4D97-AF65-F5344CB8AC3E}">
        <p14:creationId xmlns:p14="http://schemas.microsoft.com/office/powerpoint/2010/main" val="4066245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Especificación de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La Documentación – </a:t>
            </a:r>
            <a:r>
              <a:rPr lang="es-ES" altLang="es-ES" sz="1600" b="1" dirty="0" err="1">
                <a:latin typeface="Calibri" panose="020F0502020204030204" pitchFamily="34" charset="0"/>
                <a:cs typeface="Calibri" panose="020F0502020204030204" pitchFamily="34" charset="0"/>
              </a:rPr>
              <a:t>Mocks</a:t>
            </a:r>
            <a:r>
              <a:rPr lang="es-ES" altLang="es-ES" sz="1600" b="1" dirty="0">
                <a:latin typeface="Calibri" panose="020F0502020204030204" pitchFamily="34" charset="0"/>
                <a:cs typeface="Calibri" panose="020F0502020204030204" pitchFamily="34" charset="0"/>
              </a:rPr>
              <a:t>-Ups </a:t>
            </a:r>
            <a:endParaRPr lang="es-ES" altLang="es-ES" sz="1600" dirty="0">
              <a:latin typeface="Calibri" panose="020F0502020204030204" pitchFamily="34" charset="0"/>
              <a:cs typeface="Calibri" panose="020F0502020204030204" pitchFamily="34" charset="0"/>
            </a:endParaRPr>
          </a:p>
          <a:p>
            <a:pPr>
              <a:spcBef>
                <a:spcPct val="0"/>
              </a:spcBef>
              <a:defRPr/>
            </a:pPr>
            <a:endParaRPr lang="es-ES" altLang="es-ES" sz="1600" b="1"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Los </a:t>
            </a:r>
            <a:r>
              <a:rPr lang="es-ES" altLang="es-ES" sz="1600" b="1" dirty="0" err="1">
                <a:latin typeface="Calibri" panose="020F0502020204030204" pitchFamily="34" charset="0"/>
                <a:cs typeface="Calibri" panose="020F0502020204030204" pitchFamily="34" charset="0"/>
              </a:rPr>
              <a:t>Mock</a:t>
            </a:r>
            <a:r>
              <a:rPr lang="es-ES" altLang="es-ES" sz="1600" b="1" dirty="0">
                <a:latin typeface="Calibri" panose="020F0502020204030204" pitchFamily="34" charset="0"/>
                <a:cs typeface="Calibri" panose="020F0502020204030204" pitchFamily="34" charset="0"/>
              </a:rPr>
              <a:t> Ups</a:t>
            </a:r>
            <a:r>
              <a:rPr lang="es-ES" altLang="es-ES" sz="1600" dirty="0">
                <a:latin typeface="Calibri" panose="020F0502020204030204" pitchFamily="34" charset="0"/>
                <a:cs typeface="Calibri" panose="020F0502020204030204" pitchFamily="34" charset="0"/>
              </a:rPr>
              <a:t> son </a:t>
            </a:r>
            <a:r>
              <a:rPr lang="es-ES" altLang="es-ES" sz="1600" b="1" dirty="0">
                <a:latin typeface="Calibri" panose="020F0502020204030204" pitchFamily="34" charset="0"/>
                <a:cs typeface="Calibri" panose="020F0502020204030204" pitchFamily="34" charset="0"/>
              </a:rPr>
              <a:t>fotomontajes</a:t>
            </a:r>
            <a:r>
              <a:rPr lang="es-ES" altLang="es-ES" sz="1600" dirty="0">
                <a:latin typeface="Calibri" panose="020F0502020204030204" pitchFamily="34" charset="0"/>
                <a:cs typeface="Calibri" panose="020F0502020204030204" pitchFamily="34" charset="0"/>
              </a:rPr>
              <a:t> que permiten a los diseñadores gráficos y web mostrar al cliente cómo quedaran sus diseños.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Tanto si es un logotipo, como una tarjeta de visita, un folleto o una página web, existen </a:t>
            </a:r>
            <a:r>
              <a:rPr lang="es-ES" altLang="es-ES" sz="1600" b="1" dirty="0" err="1">
                <a:latin typeface="Calibri" panose="020F0502020204030204" pitchFamily="34" charset="0"/>
                <a:cs typeface="Calibri" panose="020F0502020204030204" pitchFamily="34" charset="0"/>
              </a:rPr>
              <a:t>Mocks</a:t>
            </a:r>
            <a:r>
              <a:rPr lang="es-ES" altLang="es-ES" sz="1600" b="1" dirty="0">
                <a:latin typeface="Calibri" panose="020F0502020204030204" pitchFamily="34" charset="0"/>
                <a:cs typeface="Calibri" panose="020F0502020204030204" pitchFamily="34" charset="0"/>
              </a:rPr>
              <a:t>-Ups </a:t>
            </a:r>
            <a:r>
              <a:rPr lang="es-ES" altLang="es-ES" sz="1600" dirty="0">
                <a:latin typeface="Calibri" panose="020F0502020204030204" pitchFamily="34" charset="0"/>
                <a:cs typeface="Calibri" panose="020F0502020204030204" pitchFamily="34" charset="0"/>
              </a:rPr>
              <a:t>para todos los gustos y colores.</a:t>
            </a:r>
          </a:p>
          <a:p>
            <a:pPr algn="just">
              <a:spcBef>
                <a:spcPct val="0"/>
              </a:spcBef>
              <a:defRPr/>
            </a:pP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Además, permiten </a:t>
            </a:r>
            <a:r>
              <a:rPr lang="es-ES" altLang="es-ES" sz="1600" b="1" dirty="0">
                <a:latin typeface="Calibri" panose="020F0502020204030204" pitchFamily="34" charset="0"/>
                <a:cs typeface="Calibri" panose="020F0502020204030204" pitchFamily="34" charset="0"/>
              </a:rPr>
              <a:t>ahorrar en gastos de impresión y de montajes</a:t>
            </a:r>
            <a:r>
              <a:rPr lang="es-ES" altLang="es-ES" sz="1600" dirty="0">
                <a:latin typeface="Calibri" panose="020F0502020204030204" pitchFamily="34" charset="0"/>
                <a:cs typeface="Calibri" panose="020F0502020204030204" pitchFamily="34" charset="0"/>
              </a:rPr>
              <a:t> ya que, gracias a estas maquetas, podemos enseñar a nuestros clientes una idea más aproximada de cómo se vería su diseño en diferentes formatos: papel, páginas web, papelería, rótulos, vinilos, carteles con resultados muy realistas y bastante aproximados a la realidad.</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1474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Especificación de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La Documentación – Estructura de una Especificación de requerimientos (IEEE-830) </a:t>
            </a:r>
          </a:p>
          <a:p>
            <a:pPr>
              <a:spcBef>
                <a:spcPct val="0"/>
              </a:spcBef>
              <a:defRPr/>
            </a:pPr>
            <a:endParaRPr lang="es-ES" altLang="es-ES" sz="1600" b="1"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El estándar 830 fue generado por un equipo de trabajo del IEEE, su finalidad es la integración de los requerimientos del sistema desde la perspectiva del usuario, cliente y desarrollador.</a:t>
            </a:r>
          </a:p>
          <a:p>
            <a:pPr algn="just">
              <a:spcBef>
                <a:spcPct val="0"/>
              </a:spcBef>
              <a:defRPr/>
            </a:pPr>
            <a:endParaRPr lang="es-ES" altLang="es-ES" sz="1600" b="1"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La 830 se encarga de poner las pautas para identificar y esquematizar los requerimientos de software como parte integral del desarrollo de software, sino también como base fundamental de este, todo esto con el fin de no caer en cambios, errores o situaciones que pongan en peligro la creación de una solución, producto o software; incurriendo en gastos o cambios producto de una mal análisis de requerimientos.</a:t>
            </a:r>
          </a:p>
          <a:p>
            <a:pPr algn="just">
              <a:spcBef>
                <a:spcPct val="0"/>
              </a:spcBef>
              <a:defRPr/>
            </a:pPr>
            <a:endParaRPr lang="es-ES" altLang="es-ES" sz="1600" dirty="0">
              <a:latin typeface="Century Gothic" pitchFamily="34" charset="0"/>
            </a:endParaRPr>
          </a:p>
          <a:p>
            <a:pPr algn="just">
              <a:spcBef>
                <a:spcPct val="0"/>
              </a:spcBef>
              <a:defRPr/>
            </a:pPr>
            <a:r>
              <a:rPr lang="es-ES" altLang="es-ES" sz="1100" b="1" i="1" dirty="0">
                <a:latin typeface="Calibri" panose="020F0502020204030204" pitchFamily="34" charset="0"/>
                <a:cs typeface="Calibri" panose="020F0502020204030204" pitchFamily="34" charset="0"/>
              </a:rPr>
              <a:t>https://standards.ieee.org/findstds/standard/830-1998.html</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477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Artefactos de modelado para el Desarrollo Orientado a Objetos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dirty="0"/>
              <a:t>El modelado no es más que la construcción de un modelo a partir de una especificación.</a:t>
            </a:r>
          </a:p>
          <a:p>
            <a:pPr algn="just">
              <a:spcBef>
                <a:spcPct val="0"/>
              </a:spcBef>
              <a:defRPr/>
            </a:pPr>
            <a:endParaRPr lang="es-ES" altLang="es-ES" sz="1600" dirty="0"/>
          </a:p>
          <a:p>
            <a:pPr algn="just">
              <a:spcBef>
                <a:spcPct val="0"/>
              </a:spcBef>
              <a:defRPr/>
            </a:pPr>
            <a:r>
              <a:rPr lang="es-ES" altLang="es-ES" sz="1600" b="1" dirty="0"/>
              <a:t>Un modelo:</a:t>
            </a:r>
            <a:r>
              <a:rPr lang="es-ES" altLang="es-ES" sz="1600" dirty="0"/>
              <a:t> Es una abstracción de algo, que se elabora para comprender ese algo antes de construirlo. El modelo omite detalles que no resultan esenciales para la comprensión del original y por lo tanto facilita dicha comprensión.</a:t>
            </a:r>
          </a:p>
          <a:p>
            <a:pPr algn="just">
              <a:spcBef>
                <a:spcPct val="0"/>
              </a:spcBef>
              <a:defRPr/>
            </a:pPr>
            <a:endParaRPr lang="es-ES" altLang="es-ES" sz="1600" dirty="0"/>
          </a:p>
          <a:p>
            <a:pPr algn="just">
              <a:spcBef>
                <a:spcPct val="0"/>
              </a:spcBef>
              <a:defRPr/>
            </a:pPr>
            <a:r>
              <a:rPr lang="es-ES" altLang="es-ES" sz="1600" b="1" dirty="0"/>
              <a:t>Un artefacto:</a:t>
            </a:r>
            <a:r>
              <a:rPr lang="es-ES" altLang="es-ES" sz="1600" dirty="0"/>
              <a:t> Es una información que es utilizada o producida mediante un proceso de desarrollo de software. Pueden ser artefactos un modelo, una descripción o un software.</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6593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Artefactos de modelado para el Desarrollo Orientado a Objetos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Lenguaje unificado de modelado (UML, por sus siglas en inglés, </a:t>
            </a:r>
            <a:r>
              <a:rPr lang="es-ES" altLang="es-ES" sz="1600" b="1" dirty="0" err="1">
                <a:latin typeface="Calibri" panose="020F0502020204030204" pitchFamily="34" charset="0"/>
                <a:cs typeface="Calibri" panose="020F0502020204030204" pitchFamily="34" charset="0"/>
              </a:rPr>
              <a:t>Unified</a:t>
            </a:r>
            <a:r>
              <a:rPr lang="es-ES" altLang="es-ES" sz="1600" b="1" dirty="0">
                <a:latin typeface="Calibri" panose="020F0502020204030204" pitchFamily="34" charset="0"/>
                <a:cs typeface="Calibri" panose="020F0502020204030204" pitchFamily="34" charset="0"/>
              </a:rPr>
              <a:t> </a:t>
            </a:r>
            <a:r>
              <a:rPr lang="es-ES" altLang="es-ES" sz="1600" b="1" dirty="0" err="1">
                <a:latin typeface="Calibri" panose="020F0502020204030204" pitchFamily="34" charset="0"/>
                <a:cs typeface="Calibri" panose="020F0502020204030204" pitchFamily="34" charset="0"/>
              </a:rPr>
              <a:t>Modeling</a:t>
            </a:r>
            <a:r>
              <a:rPr lang="es-ES" altLang="es-ES" sz="1600" b="1" dirty="0">
                <a:latin typeface="Calibri" panose="020F0502020204030204" pitchFamily="34" charset="0"/>
                <a:cs typeface="Calibri" panose="020F0502020204030204" pitchFamily="34" charset="0"/>
              </a:rPr>
              <a:t> </a:t>
            </a:r>
            <a:r>
              <a:rPr lang="es-ES" altLang="es-ES" sz="1600" b="1" dirty="0" err="1">
                <a:latin typeface="Calibri" panose="020F0502020204030204" pitchFamily="34" charset="0"/>
                <a:cs typeface="Calibri" panose="020F0502020204030204" pitchFamily="34" charset="0"/>
              </a:rPr>
              <a:t>Language</a:t>
            </a:r>
            <a:r>
              <a:rPr lang="es-ES" altLang="es-ES" sz="1600" b="1" dirty="0">
                <a:latin typeface="Calibri" panose="020F0502020204030204" pitchFamily="34" charset="0"/>
                <a:cs typeface="Calibri" panose="020F0502020204030204" pitchFamily="34" charset="0"/>
              </a:rPr>
              <a:t>)</a:t>
            </a:r>
          </a:p>
          <a:p>
            <a:pPr>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El </a:t>
            </a:r>
            <a:r>
              <a:rPr lang="es-ES" altLang="es-ES" sz="1600" b="1" dirty="0">
                <a:latin typeface="Calibri" panose="020F0502020204030204" pitchFamily="34" charset="0"/>
                <a:cs typeface="Calibri" panose="020F0502020204030204" pitchFamily="34" charset="0"/>
              </a:rPr>
              <a:t>UML</a:t>
            </a:r>
            <a:r>
              <a:rPr lang="es-ES" altLang="es-ES" sz="1600" dirty="0">
                <a:latin typeface="Calibri" panose="020F0502020204030204" pitchFamily="34" charset="0"/>
                <a:cs typeface="Calibri" panose="020F0502020204030204" pitchFamily="34" charset="0"/>
              </a:rPr>
              <a:t> es una técnica de modelado de objetos y como tal supone una abstracción de un sistema para llegar a construirlo en términos concretos.</a:t>
            </a:r>
          </a:p>
          <a:p>
            <a:pPr algn="just">
              <a:spcBef>
                <a:spcPct val="0"/>
              </a:spcBef>
              <a:defRPr/>
            </a:pP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UML son un grupo de especificaciones de notación orientadas a Objeto, las cuales están compuesta por distintos diagramas, que representan las diferentes etapas del desarrollo de un proyecto de software.</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0532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Artefactos de modelado para el Desarrollo Orientado a Objetos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dirty="0">
                <a:latin typeface="Calibri" panose="020F0502020204030204" pitchFamily="34" charset="0"/>
                <a:cs typeface="Calibri" panose="020F0502020204030204" pitchFamily="34" charset="0"/>
              </a:rPr>
              <a:t>Los modelos además, permiten probar más fácilmente los sistemas que modelan y determinar los errores, también permiten una mejor comunicación con el cliente por distintas razones: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endParaRPr lang="es-ES" altLang="es-ES" sz="1600" dirty="0">
              <a:latin typeface="Calibri" panose="020F0502020204030204" pitchFamily="34" charset="0"/>
              <a:cs typeface="Calibri" panose="020F0502020204030204" pitchFamily="34" charset="0"/>
            </a:endParaRPr>
          </a:p>
          <a:p>
            <a:pPr marL="342900" indent="-34290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Es posible enseñar al cliente una posible aproximación de lo que será el producto final.</a:t>
            </a:r>
          </a:p>
          <a:p>
            <a:pPr marL="171450" indent="-171450" algn="just">
              <a:spcBef>
                <a:spcPct val="0"/>
              </a:spcBef>
              <a:buFont typeface="Arial" panose="020B0604020202020204" pitchFamily="34" charset="0"/>
              <a:buChar char="•"/>
              <a:defRPr/>
            </a:pPr>
            <a:endParaRPr lang="es-ES" altLang="es-ES" sz="1600" dirty="0">
              <a:latin typeface="Calibri" panose="020F0502020204030204" pitchFamily="34" charset="0"/>
              <a:cs typeface="Calibri" panose="020F0502020204030204" pitchFamily="34" charset="0"/>
            </a:endParaRPr>
          </a:p>
          <a:p>
            <a:pPr marL="342900" indent="-34290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Proporcionan una primera aproximación al problema que permite visualizar cómo quedará el resultado.</a:t>
            </a:r>
          </a:p>
          <a:p>
            <a:pPr marL="171450" indent="-171450" algn="just">
              <a:spcBef>
                <a:spcPct val="0"/>
              </a:spcBef>
              <a:buFont typeface="Arial" panose="020B0604020202020204" pitchFamily="34" charset="0"/>
              <a:buChar char="•"/>
              <a:defRPr/>
            </a:pPr>
            <a:endParaRPr lang="es-ES" altLang="es-ES" sz="1600" dirty="0">
              <a:latin typeface="Calibri" panose="020F0502020204030204" pitchFamily="34" charset="0"/>
              <a:cs typeface="Calibri" panose="020F0502020204030204" pitchFamily="34" charset="0"/>
            </a:endParaRPr>
          </a:p>
          <a:p>
            <a:pPr marL="342900" indent="-34290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Reducen la complejidad del original en subconjuntos que son fácilmente tratables por separado.</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394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7" name="CuadroTexto 4"/>
          <p:cNvSpPr txBox="1">
            <a:spLocks noChangeArrowheads="1"/>
          </p:cNvSpPr>
          <p:nvPr/>
        </p:nvSpPr>
        <p:spPr bwMode="auto">
          <a:xfrm>
            <a:off x="3187219" y="339502"/>
            <a:ext cx="48916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algn="ctr" eaLnBrk="1" hangingPunct="1"/>
            <a:r>
              <a:rPr lang="es-ES" altLang="es-ES" sz="1600" b="1" dirty="0">
                <a:solidFill>
                  <a:schemeClr val="bg2"/>
                </a:solidFill>
                <a:latin typeface="Calibri" panose="020F0502020204030204" pitchFamily="34" charset="0"/>
                <a:cs typeface="Calibri" panose="020F0502020204030204" pitchFamily="34" charset="0"/>
              </a:rPr>
              <a:t>GESTIÓN DE REQUISITOS PARA LA CONSTRUCCIÓN DE SOFTWARE </a:t>
            </a:r>
          </a:p>
        </p:txBody>
      </p:sp>
      <p:sp>
        <p:nvSpPr>
          <p:cNvPr id="8" name="Rectángulo 1">
            <a:extLst/>
          </p:cNvPr>
          <p:cNvSpPr/>
          <p:nvPr/>
        </p:nvSpPr>
        <p:spPr>
          <a:xfrm flipV="1">
            <a:off x="3187218" y="1184051"/>
            <a:ext cx="5568596" cy="457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solidFill>
                <a:schemeClr val="bg2"/>
              </a:solidFill>
            </a:endParaRPr>
          </a:p>
        </p:txBody>
      </p:sp>
      <p:sp>
        <p:nvSpPr>
          <p:cNvPr id="9" name="CuadroTexto 2"/>
          <p:cNvSpPr txBox="1">
            <a:spLocks noChangeArrowheads="1"/>
          </p:cNvSpPr>
          <p:nvPr/>
        </p:nvSpPr>
        <p:spPr bwMode="auto">
          <a:xfrm>
            <a:off x="395536" y="1347614"/>
            <a:ext cx="7909569"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Century Gothic" pitchFamily="34" charset="0"/>
              </a:defRPr>
            </a:lvl1pPr>
            <a:lvl2pPr marL="1200150" indent="-45720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marL="0" indent="0" algn="just" eaLnBrk="1" hangingPunct="1"/>
            <a:r>
              <a:rPr lang="es-CL" altLang="es-ES" sz="1600" dirty="0">
                <a:solidFill>
                  <a:schemeClr val="bg2"/>
                </a:solidFill>
                <a:latin typeface="Calibri" panose="020F0502020204030204" pitchFamily="34" charset="0"/>
                <a:cs typeface="Calibri" panose="020F0502020204030204" pitchFamily="34" charset="0"/>
              </a:rPr>
              <a:t>Realiza el proceso de levantamiento de requisitos de acuerdo a los  mecanismos de levantamiento definidos.</a:t>
            </a:r>
          </a:p>
          <a:p>
            <a:pPr lvl="1" algn="just" eaLnBrk="1" hangingPunct="1">
              <a:buFont typeface="Calibri Light" pitchFamily="34" charset="0"/>
              <a:buAutoNum type="arabicPeriod"/>
            </a:pPr>
            <a:r>
              <a:rPr lang="es-CL" altLang="es-ES" sz="1600" dirty="0">
                <a:solidFill>
                  <a:schemeClr val="bg2"/>
                </a:solidFill>
                <a:latin typeface="Calibri" panose="020F0502020204030204" pitchFamily="34" charset="0"/>
                <a:cs typeface="Calibri" panose="020F0502020204030204" pitchFamily="34" charset="0"/>
              </a:rPr>
              <a:t>Realiza el levantamiento de requerimiento para cambios pequeños, trabajando con partes interesadas utilizando técnicas de levamiento de requerimientos.</a:t>
            </a:r>
          </a:p>
          <a:p>
            <a:pPr lvl="1" algn="just" eaLnBrk="1" hangingPunct="1">
              <a:buFont typeface="Calibri Light" pitchFamily="34" charset="0"/>
              <a:buAutoNum type="arabicPeriod"/>
            </a:pPr>
            <a:r>
              <a:rPr lang="es-CL" altLang="es-ES" sz="1600" dirty="0">
                <a:solidFill>
                  <a:schemeClr val="bg2"/>
                </a:solidFill>
                <a:latin typeface="Calibri" panose="020F0502020204030204" pitchFamily="34" charset="0"/>
                <a:cs typeface="Calibri" panose="020F0502020204030204" pitchFamily="34" charset="0"/>
              </a:rPr>
              <a:t>Selecciona las técnicas de levantamiento de requisitos detallados de acuerdo al origen de los requerimientos, la práctica establecida por los interesados para informar sus requerimientos, las características y la cultura organizacional de aquellos que proporcionan los requerimientos.</a:t>
            </a:r>
          </a:p>
          <a:p>
            <a:pPr lvl="1" algn="just" eaLnBrk="1" hangingPunct="1">
              <a:buFont typeface="Calibri Light" pitchFamily="34" charset="0"/>
              <a:buAutoNum type="arabicPeriod"/>
            </a:pPr>
            <a:r>
              <a:rPr lang="es-CL" altLang="es-ES" sz="1600" dirty="0">
                <a:solidFill>
                  <a:schemeClr val="bg2"/>
                </a:solidFill>
                <a:latin typeface="Calibri" panose="020F0502020204030204" pitchFamily="34" charset="0"/>
                <a:cs typeface="Calibri" panose="020F0502020204030204" pitchFamily="34" charset="0"/>
              </a:rPr>
              <a:t>Asegura la trazabilidad entre los requerimientos y su origen, a través de la documentación de requerimientos levantados.</a:t>
            </a:r>
          </a:p>
          <a:p>
            <a:pPr lvl="1" algn="just" eaLnBrk="1" hangingPunct="1">
              <a:buFont typeface="Calibri Light" pitchFamily="34" charset="0"/>
              <a:buAutoNum type="arabicPeriod"/>
            </a:pPr>
            <a:r>
              <a:rPr lang="es-CL" altLang="es-ES" sz="1600" dirty="0">
                <a:solidFill>
                  <a:schemeClr val="bg2"/>
                </a:solidFill>
                <a:latin typeface="Calibri" panose="020F0502020204030204" pitchFamily="34" charset="0"/>
                <a:cs typeface="Calibri" panose="020F0502020204030204" pitchFamily="34" charset="0"/>
              </a:rPr>
              <a:t>Analiza la adherencia y consistencia de los requerimientos del cliente a los objetivos de negocio, realizando los cambios necesarios.</a:t>
            </a:r>
          </a:p>
          <a:p>
            <a:pPr lvl="1" algn="just" eaLnBrk="1" hangingPunct="1">
              <a:buFont typeface="Calibri Light" pitchFamily="34" charset="0"/>
              <a:buAutoNum type="arabicPeriod"/>
            </a:pPr>
            <a:r>
              <a:rPr lang="es-CL" altLang="es-ES" sz="1600" dirty="0">
                <a:solidFill>
                  <a:schemeClr val="bg2"/>
                </a:solidFill>
                <a:latin typeface="Calibri" panose="020F0502020204030204" pitchFamily="34" charset="0"/>
                <a:cs typeface="Calibri" panose="020F0502020204030204" pitchFamily="34" charset="0"/>
              </a:rPr>
              <a:t>Prioriza requerimientos con los interesados</a:t>
            </a:r>
            <a:endParaRPr lang="es-ES" altLang="es-ES" sz="1600" dirty="0">
              <a:solidFill>
                <a:schemeClr val="bg2"/>
              </a:solidFill>
              <a:latin typeface="Calibri" panose="020F0502020204030204" pitchFamily="34" charset="0"/>
              <a:cs typeface="Calibri" panose="020F0502020204030204" pitchFamily="34" charset="0"/>
            </a:endParaRPr>
          </a:p>
        </p:txBody>
      </p:sp>
      <p:sp>
        <p:nvSpPr>
          <p:cNvPr id="14" name="CuadroTexto 5"/>
          <p:cNvSpPr txBox="1">
            <a:spLocks noChangeArrowheads="1"/>
          </p:cNvSpPr>
          <p:nvPr/>
        </p:nvSpPr>
        <p:spPr bwMode="auto">
          <a:xfrm>
            <a:off x="251520" y="339502"/>
            <a:ext cx="3305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eaLnBrk="1" hangingPunct="1"/>
            <a:r>
              <a:rPr lang="es-CL" altLang="es-ES" sz="3200" b="1" dirty="0">
                <a:solidFill>
                  <a:schemeClr val="bg2"/>
                </a:solidFill>
                <a:latin typeface="Arial" charset="0"/>
                <a:cs typeface="Arial" charset="0"/>
              </a:rPr>
              <a:t>MODULO 3</a:t>
            </a:r>
            <a:endParaRPr lang="es-ES" altLang="es-ES" sz="3200" b="1" dirty="0">
              <a:solidFill>
                <a:schemeClr val="bg2"/>
              </a:solidFill>
              <a:latin typeface="Arial" charset="0"/>
              <a:cs typeface="Arial" charset="0"/>
            </a:endParaRPr>
          </a:p>
        </p:txBody>
      </p:sp>
    </p:spTree>
    <p:extLst>
      <p:ext uri="{BB962C8B-B14F-4D97-AF65-F5344CB8AC3E}">
        <p14:creationId xmlns:p14="http://schemas.microsoft.com/office/powerpoint/2010/main" val="754550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Métodos generales de Entrevistas.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dirty="0">
                <a:latin typeface="Calibri" panose="020F0502020204030204" pitchFamily="34" charset="0"/>
                <a:cs typeface="Calibri" panose="020F0502020204030204" pitchFamily="34" charset="0"/>
              </a:rPr>
              <a:t>Una entrevista para la recolección de información es una conversación dirigida con un propósito específico que usa un formato de preguntas y respuestas. </a:t>
            </a:r>
          </a:p>
          <a:p>
            <a:pPr algn="just">
              <a:spcBef>
                <a:spcPct val="0"/>
              </a:spcBef>
              <a:defRPr/>
            </a:pP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Sirven para obtener una comprensión general de lo que hacen los </a:t>
            </a:r>
            <a:r>
              <a:rPr lang="es-ES" altLang="es-ES" sz="1600" b="1" dirty="0" err="1">
                <a:latin typeface="Calibri" panose="020F0502020204030204" pitchFamily="34" charset="0"/>
                <a:cs typeface="Calibri" panose="020F0502020204030204" pitchFamily="34" charset="0"/>
              </a:rPr>
              <a:t>stakeholders</a:t>
            </a:r>
            <a:r>
              <a:rPr lang="es-ES" altLang="es-ES" sz="1600" dirty="0">
                <a:latin typeface="Calibri" panose="020F0502020204030204" pitchFamily="34" charset="0"/>
                <a:cs typeface="Calibri" panose="020F0502020204030204" pitchFamily="34" charset="0"/>
              </a:rPr>
              <a:t>, cómo podrían interactuar con el sistema y las dificultades a las que se enfrentan con los sistemas actuales.</a:t>
            </a:r>
          </a:p>
          <a:p>
            <a:pPr algn="just">
              <a:spcBef>
                <a:spcPct val="0"/>
              </a:spcBef>
              <a:defRPr/>
            </a:pPr>
            <a:r>
              <a:rPr lang="es-ES" altLang="es-ES" sz="1600" dirty="0">
                <a:latin typeface="Calibri" panose="020F0502020204030204" pitchFamily="34" charset="0"/>
                <a:cs typeface="Calibri" panose="020F0502020204030204" pitchFamily="34" charset="0"/>
              </a:rPr>
              <a:t> </a:t>
            </a: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Se busca en una entrevista:</a:t>
            </a:r>
          </a:p>
          <a:p>
            <a:pPr algn="just">
              <a:spcBef>
                <a:spcPct val="0"/>
              </a:spcBef>
              <a:defRPr/>
            </a:pP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Opiniones del entrevistado y su parecer sobre el estado actual del sistema, metas organizacionales y personales y procedimientos informales.</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4906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Métodos generales de Entrevistas.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2200" dirty="0">
                <a:latin typeface="Calibri" panose="020F0502020204030204" pitchFamily="34" charset="0"/>
                <a:cs typeface="Calibri" panose="020F0502020204030204" pitchFamily="34" charset="0"/>
              </a:rPr>
              <a:t>Pasos para hacer una entrevista</a:t>
            </a:r>
          </a:p>
          <a:p>
            <a:pPr algn="just">
              <a:spcBef>
                <a:spcPct val="0"/>
              </a:spcBef>
              <a:defRPr/>
            </a:pPr>
            <a:endParaRPr lang="es-ES" altLang="es-ES" sz="2200" dirty="0">
              <a:latin typeface="Calibri" panose="020F0502020204030204" pitchFamily="34" charset="0"/>
              <a:cs typeface="Calibri" panose="020F0502020204030204" pitchFamily="34" charset="0"/>
            </a:endParaRPr>
          </a:p>
          <a:p>
            <a:pPr marL="342900" lvl="1" indent="-342900" algn="just">
              <a:spcBef>
                <a:spcPct val="0"/>
              </a:spcBef>
              <a:buFont typeface="Arial" panose="020B0604020202020204" pitchFamily="34" charset="0"/>
              <a:buChar char="•"/>
              <a:defRPr/>
            </a:pPr>
            <a:r>
              <a:rPr lang="es-ES" altLang="es-ES" sz="2200" dirty="0">
                <a:latin typeface="Calibri" panose="020F0502020204030204" pitchFamily="34" charset="0"/>
                <a:cs typeface="Calibri" panose="020F0502020204030204" pitchFamily="34" charset="0"/>
              </a:rPr>
              <a:t>Leer los antecedentes.</a:t>
            </a:r>
          </a:p>
          <a:p>
            <a:pPr marL="342900" lvl="1" indent="-342900" algn="just">
              <a:spcBef>
                <a:spcPct val="0"/>
              </a:spcBef>
              <a:buFont typeface="Arial" panose="020B0604020202020204" pitchFamily="34" charset="0"/>
              <a:buChar char="•"/>
              <a:defRPr/>
            </a:pPr>
            <a:r>
              <a:rPr lang="es-ES" altLang="es-ES" sz="2200" dirty="0">
                <a:latin typeface="Calibri" panose="020F0502020204030204" pitchFamily="34" charset="0"/>
                <a:cs typeface="Calibri" panose="020F0502020204030204" pitchFamily="34" charset="0"/>
              </a:rPr>
              <a:t>Establecer los objetivos de la entrevista.</a:t>
            </a:r>
          </a:p>
          <a:p>
            <a:pPr marL="342900" lvl="1" indent="-342900" algn="just">
              <a:spcBef>
                <a:spcPct val="0"/>
              </a:spcBef>
              <a:buFont typeface="Arial" panose="020B0604020202020204" pitchFamily="34" charset="0"/>
              <a:buChar char="•"/>
              <a:defRPr/>
            </a:pPr>
            <a:r>
              <a:rPr lang="es-ES" altLang="es-ES" sz="2200" dirty="0">
                <a:latin typeface="Calibri" panose="020F0502020204030204" pitchFamily="34" charset="0"/>
                <a:cs typeface="Calibri" panose="020F0502020204030204" pitchFamily="34" charset="0"/>
              </a:rPr>
              <a:t>Decidir a quién entrevistar. </a:t>
            </a:r>
          </a:p>
          <a:p>
            <a:pPr marL="342900" lvl="1" indent="-342900" algn="just">
              <a:spcBef>
                <a:spcPct val="0"/>
              </a:spcBef>
              <a:buFont typeface="Arial" panose="020B0604020202020204" pitchFamily="34" charset="0"/>
              <a:buChar char="•"/>
              <a:defRPr/>
            </a:pPr>
            <a:r>
              <a:rPr lang="es-ES" altLang="es-ES" sz="2200" dirty="0">
                <a:latin typeface="Calibri" panose="020F0502020204030204" pitchFamily="34" charset="0"/>
                <a:cs typeface="Calibri" panose="020F0502020204030204" pitchFamily="34" charset="0"/>
              </a:rPr>
              <a:t>Preparar al entrevistado. </a:t>
            </a:r>
          </a:p>
          <a:p>
            <a:pPr marL="342900" lvl="1" indent="-342900" algn="just">
              <a:spcBef>
                <a:spcPct val="0"/>
              </a:spcBef>
              <a:buFont typeface="Arial" panose="020B0604020202020204" pitchFamily="34" charset="0"/>
              <a:buChar char="•"/>
              <a:defRPr/>
            </a:pPr>
            <a:r>
              <a:rPr lang="es-ES" altLang="es-ES" sz="2200" dirty="0">
                <a:latin typeface="Calibri" panose="020F0502020204030204" pitchFamily="34" charset="0"/>
                <a:cs typeface="Calibri" panose="020F0502020204030204" pitchFamily="34" charset="0"/>
              </a:rPr>
              <a:t>Decidir el tipo de preguntas y la estructura. </a:t>
            </a:r>
          </a:p>
          <a:p>
            <a:pPr marL="342900" lvl="1" indent="-342900" algn="just">
              <a:spcBef>
                <a:spcPct val="0"/>
              </a:spcBef>
              <a:buFont typeface="Arial" panose="020B0604020202020204" pitchFamily="34" charset="0"/>
              <a:buChar char="•"/>
              <a:defRPr/>
            </a:pPr>
            <a:r>
              <a:rPr lang="es-ES" altLang="es-ES" sz="2200" dirty="0">
                <a:latin typeface="Calibri" panose="020F0502020204030204" pitchFamily="34" charset="0"/>
                <a:cs typeface="Calibri" panose="020F0502020204030204" pitchFamily="34" charset="0"/>
              </a:rPr>
              <a:t>Realización: Hacer la entrevista.</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749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Métodos generales de Entrevistas.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es-ES" sz="1600" dirty="0">
                <a:latin typeface="Calibri" panose="020F0502020204030204" pitchFamily="34" charset="0"/>
                <a:cs typeface="Calibri" panose="020F0502020204030204" pitchFamily="34" charset="0"/>
              </a:rPr>
              <a:t>Ventajas de la entrevista.</a:t>
            </a:r>
          </a:p>
          <a:p>
            <a:pPr algn="just">
              <a:defRPr/>
            </a:pPr>
            <a:endParaRPr lang="es-ES" sz="16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Es el medio más directo para obtener información de lo que hacen los </a:t>
            </a:r>
            <a:r>
              <a:rPr lang="es-ES" sz="1600" dirty="0" err="1">
                <a:latin typeface="Calibri" panose="020F0502020204030204" pitchFamily="34" charset="0"/>
                <a:cs typeface="Calibri" panose="020F0502020204030204" pitchFamily="34" charset="0"/>
              </a:rPr>
              <a:t>stakeholders</a:t>
            </a:r>
            <a:r>
              <a:rPr lang="es-ES" sz="1600"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defRPr/>
            </a:pPr>
            <a:endParaRPr lang="es-ES" sz="16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Generalmente la gente tiende a ser más sincera cuando habla que cuando escribe.</a:t>
            </a:r>
          </a:p>
          <a:p>
            <a:pPr marL="342900" indent="-342900" algn="just">
              <a:buFont typeface="Arial" panose="020B0604020202020204" pitchFamily="34" charset="0"/>
              <a:buChar char="•"/>
              <a:defRPr/>
            </a:pPr>
            <a:endParaRPr lang="es-ES" sz="16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El entrevistador puede hacer preguntas abiertas y dejar que el entrevistado responda en su propio estilo, e incluso darle otra orientación si descubre un área fértil de investigación, que no fue considerada al elaborar la entrevista.</a:t>
            </a:r>
          </a:p>
          <a:p>
            <a:pPr marL="342900" indent="-342900" algn="just">
              <a:buFont typeface="Arial" panose="020B0604020202020204" pitchFamily="34" charset="0"/>
              <a:buChar char="•"/>
              <a:defRPr/>
            </a:pPr>
            <a:endParaRPr lang="es-ES" sz="16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Puede establecer una mejor relación con el usuario y disminuir su resistencia al cambio</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442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Métodos generales de Entrevistas.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dirty="0">
                <a:latin typeface="Calibri" panose="020F0502020204030204" pitchFamily="34" charset="0"/>
                <a:cs typeface="Calibri" panose="020F0502020204030204" pitchFamily="34" charset="0"/>
              </a:rPr>
              <a:t>Tipos de preguntas : Abiertas, Cerradas, Sondeos.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ABIERTAS: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Abiertas: Las opciones del entrevistado para responder son abiertas. Las respuestas pueden ser dos palabras o dos párrafos.</a:t>
            </a:r>
          </a:p>
          <a:p>
            <a:pPr algn="just">
              <a:spcBef>
                <a:spcPct val="0"/>
              </a:spcBef>
              <a:defRPr/>
            </a:pP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Ejemplos : </a:t>
            </a:r>
          </a:p>
          <a:p>
            <a:pPr algn="just">
              <a:spcBef>
                <a:spcPct val="0"/>
              </a:spcBef>
              <a:defRPr/>
            </a:pPr>
            <a:r>
              <a:rPr lang="es-ES" altLang="es-ES" sz="1600" dirty="0">
                <a:latin typeface="Calibri" panose="020F0502020204030204" pitchFamily="34" charset="0"/>
                <a:cs typeface="Calibri" panose="020F0502020204030204" pitchFamily="34" charset="0"/>
              </a:rPr>
              <a:t>¿Cuáles son los objetivos críticos de su departamento?</a:t>
            </a:r>
          </a:p>
          <a:p>
            <a:pPr algn="just">
              <a:spcBef>
                <a:spcPct val="0"/>
              </a:spcBef>
              <a:defRPr/>
            </a:pP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¿Cuáles son algunos de los errores comunes de captura de datos que se cometen en este departamento?.</a:t>
            </a:r>
          </a:p>
          <a:p>
            <a:pPr algn="just">
              <a:spcBef>
                <a:spcPct val="0"/>
              </a:spcBef>
              <a:defRPr/>
            </a:pP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Explique por favor cómo toma una decisión de programación de producción</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236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Métodos generales de Entrevistas.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CERRADAS</a:t>
            </a:r>
            <a:r>
              <a:rPr lang="es-ES" altLang="es-ES" sz="1600" dirty="0">
                <a:latin typeface="Calibri" panose="020F0502020204030204" pitchFamily="34" charset="0"/>
                <a:cs typeface="Calibri" panose="020F0502020204030204" pitchFamily="34" charset="0"/>
              </a:rPr>
              <a:t>:</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Limitan las opciones de respuesta del entrevistado.</a:t>
            </a:r>
          </a:p>
          <a:p>
            <a:pPr algn="just">
              <a:spcBef>
                <a:spcPct val="0"/>
              </a:spcBef>
              <a:defRPr/>
            </a:pP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Ejemplos: ¿Cuántas veces por semana se actualiza el almacén del proyecto?</a:t>
            </a:r>
          </a:p>
          <a:p>
            <a:pPr algn="just">
              <a:spcBef>
                <a:spcPct val="0"/>
              </a:spcBef>
              <a:defRPr/>
            </a:pP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¿Quién recibe esta Información?</a:t>
            </a:r>
          </a:p>
          <a:p>
            <a:pPr algn="just">
              <a:spcBef>
                <a:spcPct val="0"/>
              </a:spcBef>
              <a:defRPr/>
            </a:pPr>
            <a:endParaRPr lang="es-ES" altLang="es-ES" sz="1600" dirty="0"/>
          </a:p>
          <a:p>
            <a:pPr algn="just">
              <a:spcBef>
                <a:spcPct val="0"/>
              </a:spcBef>
              <a:defRPr/>
            </a:pPr>
            <a:endParaRPr lang="es-ES" altLang="es-ES" sz="1600" dirty="0"/>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0126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Métodos generales de Entrevistas.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SONDEOS: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El sondeo más profundo es el más simple: la pregunta "¿Por qué?" Otros sondeos son "¿Me puede dar un ejemplo?" y "¿Me lo puede explicar con más detalle?“</a:t>
            </a:r>
          </a:p>
          <a:p>
            <a:pPr algn="just">
              <a:spcBef>
                <a:spcPct val="0"/>
              </a:spcBef>
              <a:defRPr/>
            </a:pPr>
            <a:r>
              <a:rPr lang="es-ES" altLang="es-ES" sz="1600" dirty="0">
                <a:latin typeface="Calibri" panose="020F0502020204030204" pitchFamily="34" charset="0"/>
                <a:cs typeface="Calibri" panose="020F0502020204030204" pitchFamily="34" charset="0"/>
              </a:rPr>
              <a:t> </a:t>
            </a: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El propósito del sondeo es ir más allá de la respuesta inicial para conseguir mayor significado, clarificar, obtener y ampliar la opinión del entrevistado. Los sondeos pueden constar de preguntas abiertas o cerradas. El sondeo es fundamental.</a:t>
            </a:r>
          </a:p>
        </p:txBody>
      </p:sp>
    </p:spTree>
    <p:extLst>
      <p:ext uri="{BB962C8B-B14F-4D97-AF65-F5344CB8AC3E}">
        <p14:creationId xmlns:p14="http://schemas.microsoft.com/office/powerpoint/2010/main" val="890936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Métodos generales de Entrevistas.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TIPO DE ESTRUCTURAS EN ENTREVISTAS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Pirámide: </a:t>
            </a:r>
            <a:r>
              <a:rPr lang="es-ES" altLang="es-ES" sz="1600" dirty="0">
                <a:latin typeface="Calibri" panose="020F0502020204030204" pitchFamily="34" charset="0"/>
                <a:cs typeface="Calibri" panose="020F0502020204030204" pitchFamily="34" charset="0"/>
              </a:rPr>
              <a:t>Inician con una pregunta específica y terminan con una general. Se utiliza si cree que su entrevistado necesita motivación para profundizar en el tema. También cuando desea una opinión concluyente del tema.</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Embudo: </a:t>
            </a:r>
            <a:r>
              <a:rPr lang="es-ES" altLang="es-ES" sz="1600" dirty="0">
                <a:latin typeface="Calibri" panose="020F0502020204030204" pitchFamily="34" charset="0"/>
                <a:cs typeface="Calibri" panose="020F0502020204030204" pitchFamily="34" charset="0"/>
              </a:rPr>
              <a:t>Inician con una pregunta general y terminan con una específica. Proporciona una forma cómoda y sencilla de empezar una entrevista. También es útil cuando el entrevistado tiene opiniones fuertes acerca del tema y necesita libertad para expresar sus emociones.</a:t>
            </a:r>
          </a:p>
          <a:p>
            <a:pPr algn="just">
              <a:spcBef>
                <a:spcPct val="0"/>
              </a:spcBef>
              <a:defRPr/>
            </a:pPr>
            <a:endParaRPr lang="es-ES" altLang="es-ES" sz="1600" dirty="0"/>
          </a:p>
        </p:txBody>
      </p:sp>
    </p:spTree>
    <p:extLst>
      <p:ext uri="{BB962C8B-B14F-4D97-AF65-F5344CB8AC3E}">
        <p14:creationId xmlns:p14="http://schemas.microsoft.com/office/powerpoint/2010/main" val="1637213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Métodos generales de Entrevistas.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TIPO DE ESTRUCTURAS EN ENTREVISTAS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Diamante: </a:t>
            </a:r>
            <a:r>
              <a:rPr lang="es-ES" altLang="es-ES" sz="1600" dirty="0">
                <a:latin typeface="Calibri" panose="020F0502020204030204" pitchFamily="34" charset="0"/>
                <a:cs typeface="Calibri" panose="020F0502020204030204" pitchFamily="34" charset="0"/>
              </a:rPr>
              <a:t>Implica empezar de una manera muy específica, después se examinan los aspectos generales y finalmente se termina con una conclusión muy específica. El entrevistador empieza con preguntas cerradas sencillas que permiten calentar el proceso de la entrevista. </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A la mitad de la entrevista, se le pide al entrevistado que dé su opinión sobre temas amplios que obviamente no tienen una respuesta "correcta". Posteriormente, el entrevistador limita de nuevo las preguntas para obtener respuestas específicas, con lo cual propicia, tanto para él como para el entrevistado, una forma de cerrar la entrevista. La estructura de diamante combina las fortalezas de los otros dos métodos, pero tiene la desventaja de tomar mucho más tiempo que cualquiera de las otras estructuras.</a:t>
            </a:r>
          </a:p>
          <a:p>
            <a:pPr algn="just">
              <a:spcBef>
                <a:spcPct val="0"/>
              </a:spcBef>
              <a:defRPr/>
            </a:pPr>
            <a:endParaRPr lang="es-ES" altLang="es-ES" sz="1600" dirty="0"/>
          </a:p>
        </p:txBody>
      </p:sp>
    </p:spTree>
    <p:extLst>
      <p:ext uri="{BB962C8B-B14F-4D97-AF65-F5344CB8AC3E}">
        <p14:creationId xmlns:p14="http://schemas.microsoft.com/office/powerpoint/2010/main" val="1406293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Métodos generales de Entrevistas.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ATRIBUTOS DE LAS PREGUNTAS ABIERTAS Y CERRADAS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spcBef>
                <a:spcPct val="0"/>
              </a:spcBef>
              <a:defRPr/>
            </a:pPr>
            <a:r>
              <a:rPr lang="es-ES" altLang="es-ES" sz="1600" b="1" dirty="0">
                <a:latin typeface="Calibri" panose="020F0502020204030204" pitchFamily="34" charset="0"/>
                <a:cs typeface="Calibri" panose="020F0502020204030204" pitchFamily="34" charset="0"/>
              </a:rPr>
              <a:t>ABIERTA:</a:t>
            </a: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Amplitud y profundidad , Mucha</a:t>
            </a: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Habilidad requerida por el entrevistador , Mucha</a:t>
            </a: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Facilidad de análisis , +Difícil </a:t>
            </a:r>
            <a:br>
              <a:rPr lang="es-ES" altLang="es-ES" sz="1600" dirty="0">
                <a:latin typeface="Calibri" panose="020F0502020204030204" pitchFamily="34" charset="0"/>
                <a:cs typeface="Calibri" panose="020F0502020204030204" pitchFamily="34" charset="0"/>
              </a:rPr>
            </a:br>
            <a:br>
              <a:rPr lang="es-ES" altLang="es-ES" sz="1600" dirty="0">
                <a:latin typeface="Calibri" panose="020F0502020204030204" pitchFamily="34" charset="0"/>
                <a:cs typeface="Calibri" panose="020F0502020204030204" pitchFamily="34" charset="0"/>
              </a:rPr>
            </a:br>
            <a:r>
              <a:rPr lang="es-ES" altLang="es-ES" sz="1600" b="1" dirty="0">
                <a:latin typeface="Calibri" panose="020F0502020204030204" pitchFamily="34" charset="0"/>
                <a:cs typeface="Calibri" panose="020F0502020204030204" pitchFamily="34" charset="0"/>
              </a:rPr>
              <a:t>CERRADA:</a:t>
            </a: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Confiabilidad de los datos: +Alta</a:t>
            </a: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Uso eficiente del tiempo: +Alta</a:t>
            </a: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Precisión de los datos: +Alta</a:t>
            </a:r>
          </a:p>
          <a:p>
            <a:pPr algn="just">
              <a:spcBef>
                <a:spcPct val="0"/>
              </a:spcBef>
              <a:defRPr/>
            </a:pPr>
            <a:endParaRPr lang="es-ES" altLang="es-ES" sz="1600" dirty="0"/>
          </a:p>
        </p:txBody>
      </p:sp>
    </p:spTree>
    <p:extLst>
      <p:ext uri="{BB962C8B-B14F-4D97-AF65-F5344CB8AC3E}">
        <p14:creationId xmlns:p14="http://schemas.microsoft.com/office/powerpoint/2010/main" val="1291158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Métodos generales de Entrevistas.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FINAL DE LA ENTREVISTA</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En el final de la entrevista se debe preguntar si hay algo que no se haya tratado y que crea el entrevistado que es importante saber. Esto puede aportar nuevos datos.</a:t>
            </a:r>
          </a:p>
          <a:p>
            <a:pPr algn="just">
              <a:spcBef>
                <a:spcPct val="0"/>
              </a:spcBef>
              <a:defRPr/>
            </a:pP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Al terminar la entrevista, se hace un resumen y da una retroalimentación sobre las impresiones generales y le informa lo que harán con los otros miembros del equipo. Se le pregunta quién es el siguiente, se establece una próxima cita para realizar un seguimiento. Agradecer el tiempo y despedirse.</a:t>
            </a:r>
          </a:p>
          <a:p>
            <a:pPr algn="just">
              <a:spcBef>
                <a:spcPct val="0"/>
              </a:spcBef>
              <a:defRPr/>
            </a:pPr>
            <a:endParaRPr lang="es-ES" altLang="es-ES" sz="1600" dirty="0"/>
          </a:p>
        </p:txBody>
      </p:sp>
    </p:spTree>
    <p:extLst>
      <p:ext uri="{BB962C8B-B14F-4D97-AF65-F5344CB8AC3E}">
        <p14:creationId xmlns:p14="http://schemas.microsoft.com/office/powerpoint/2010/main" val="334307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4"/>
          <p:cNvSpPr txBox="1">
            <a:spLocks noChangeArrowheads="1"/>
          </p:cNvSpPr>
          <p:nvPr/>
        </p:nvSpPr>
        <p:spPr bwMode="auto">
          <a:xfrm>
            <a:off x="3883025" y="862678"/>
            <a:ext cx="44388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algn="ctr" eaLnBrk="1" hangingPunct="1"/>
            <a:r>
              <a:rPr lang="es-ES" altLang="es-ES" sz="1600" b="1" dirty="0">
                <a:solidFill>
                  <a:schemeClr val="bg2"/>
                </a:solidFill>
                <a:latin typeface="Calibri" panose="020F0502020204030204" pitchFamily="34" charset="0"/>
                <a:cs typeface="Calibri" panose="020F0502020204030204" pitchFamily="34" charset="0"/>
              </a:rPr>
              <a:t>GESTIÓN DE REQUISITOS PARA LA CONSTRUCCIÓN DE SOFTWARE </a:t>
            </a:r>
          </a:p>
        </p:txBody>
      </p:sp>
      <p:sp>
        <p:nvSpPr>
          <p:cNvPr id="4" name="Rectángulo 1">
            <a:extLst/>
          </p:cNvPr>
          <p:cNvSpPr/>
          <p:nvPr/>
        </p:nvSpPr>
        <p:spPr>
          <a:xfrm flipV="1">
            <a:off x="395536" y="1707654"/>
            <a:ext cx="7926388" cy="4445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CuadroTexto 2"/>
          <p:cNvSpPr txBox="1">
            <a:spLocks noChangeArrowheads="1"/>
          </p:cNvSpPr>
          <p:nvPr/>
        </p:nvSpPr>
        <p:spPr bwMode="auto">
          <a:xfrm>
            <a:off x="395536" y="1972766"/>
            <a:ext cx="7926388"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marL="285750" indent="-285750" algn="just" eaLnBrk="1" hangingPunct="1">
              <a:buFont typeface="Arial" pitchFamily="34" charset="0"/>
              <a:buChar char="•"/>
            </a:pPr>
            <a:r>
              <a:rPr lang="es-ES" altLang="es-ES" sz="1600" dirty="0">
                <a:solidFill>
                  <a:schemeClr val="bg2"/>
                </a:solidFill>
                <a:latin typeface="Calibri" panose="020F0502020204030204" pitchFamily="34" charset="0"/>
                <a:cs typeface="Calibri" panose="020F0502020204030204" pitchFamily="34" charset="0"/>
              </a:rPr>
              <a:t>Reconocer requerimientos y tipos de requerimientos, características y técnicas de levantamiento. </a:t>
            </a:r>
          </a:p>
          <a:p>
            <a:pPr algn="just" eaLnBrk="1" hangingPunct="1"/>
            <a:endParaRPr lang="es-ES" altLang="es-ES" sz="1600" dirty="0">
              <a:solidFill>
                <a:schemeClr val="bg2"/>
              </a:solidFill>
              <a:latin typeface="Calibri" panose="020F0502020204030204" pitchFamily="34" charset="0"/>
              <a:cs typeface="Calibri" panose="020F0502020204030204" pitchFamily="34" charset="0"/>
            </a:endParaRPr>
          </a:p>
          <a:p>
            <a:pPr marL="285750" indent="-285750" algn="just" eaLnBrk="1" hangingPunct="1">
              <a:buFont typeface="Arial" pitchFamily="34" charset="0"/>
              <a:buChar char="•"/>
            </a:pPr>
            <a:r>
              <a:rPr lang="es-ES" altLang="es-ES" sz="1600" dirty="0">
                <a:solidFill>
                  <a:schemeClr val="bg2"/>
                </a:solidFill>
                <a:latin typeface="Calibri" panose="020F0502020204030204" pitchFamily="34" charset="0"/>
                <a:cs typeface="Calibri" panose="020F0502020204030204" pitchFamily="34" charset="0"/>
              </a:rPr>
              <a:t>Reconoce el lenguaje UML y sus diagramas como una herramienta de modelamiento de requisitos.</a:t>
            </a:r>
          </a:p>
          <a:p>
            <a:pPr algn="just" eaLnBrk="1" hangingPunct="1"/>
            <a:endParaRPr lang="es-ES" altLang="es-ES" sz="1600" dirty="0">
              <a:solidFill>
                <a:schemeClr val="bg2"/>
              </a:solidFill>
              <a:latin typeface="Calibri" panose="020F0502020204030204" pitchFamily="34" charset="0"/>
              <a:cs typeface="Calibri" panose="020F0502020204030204" pitchFamily="34" charset="0"/>
            </a:endParaRPr>
          </a:p>
          <a:p>
            <a:pPr marL="285750" indent="-285750" algn="just" eaLnBrk="1" hangingPunct="1">
              <a:buFont typeface="Arial" pitchFamily="34" charset="0"/>
              <a:buChar char="•"/>
            </a:pPr>
            <a:r>
              <a:rPr lang="es-ES" altLang="es-ES" sz="1600" dirty="0">
                <a:solidFill>
                  <a:schemeClr val="bg2"/>
                </a:solidFill>
                <a:latin typeface="Calibri" panose="020F0502020204030204" pitchFamily="34" charset="0"/>
                <a:cs typeface="Calibri" panose="020F0502020204030204" pitchFamily="34" charset="0"/>
              </a:rPr>
              <a:t>Utiliza técnicas específicas para levantar y documentar los requerimientos de usuarios. </a:t>
            </a:r>
            <a:endParaRPr lang="es-CL" altLang="es-ES" sz="1600" dirty="0">
              <a:solidFill>
                <a:schemeClr val="bg2"/>
              </a:solidFill>
              <a:latin typeface="Calibri" panose="020F0502020204030204" pitchFamily="34" charset="0"/>
              <a:cs typeface="Calibri" panose="020F0502020204030204" pitchFamily="34" charset="0"/>
            </a:endParaRPr>
          </a:p>
          <a:p>
            <a:pPr algn="just" eaLnBrk="1" hangingPunct="1"/>
            <a:endParaRPr lang="es-ES" altLang="es-ES" sz="1600" dirty="0">
              <a:solidFill>
                <a:schemeClr val="bg2"/>
              </a:solidFill>
              <a:latin typeface="Calibri" panose="020F0502020204030204" pitchFamily="34" charset="0"/>
              <a:cs typeface="Calibri" panose="020F0502020204030204" pitchFamily="34" charset="0"/>
            </a:endParaRPr>
          </a:p>
        </p:txBody>
      </p:sp>
      <p:sp>
        <p:nvSpPr>
          <p:cNvPr id="7" name="CuadroTexto 5"/>
          <p:cNvSpPr txBox="1">
            <a:spLocks noChangeArrowheads="1"/>
          </p:cNvSpPr>
          <p:nvPr/>
        </p:nvSpPr>
        <p:spPr bwMode="auto">
          <a:xfrm>
            <a:off x="282034" y="868711"/>
            <a:ext cx="3305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eaLnBrk="1" hangingPunct="1"/>
            <a:r>
              <a:rPr lang="es-CL" altLang="es-ES" sz="3200" b="1" dirty="0">
                <a:solidFill>
                  <a:schemeClr val="bg2"/>
                </a:solidFill>
                <a:latin typeface="Arial" charset="0"/>
                <a:cs typeface="Arial" charset="0"/>
              </a:rPr>
              <a:t>MODULO 3</a:t>
            </a:r>
            <a:endParaRPr lang="es-ES" altLang="es-ES" sz="3200" b="1" dirty="0">
              <a:solidFill>
                <a:schemeClr val="bg2"/>
              </a:solidFill>
              <a:latin typeface="Arial" charset="0"/>
              <a:cs typeface="Arial" charset="0"/>
            </a:endParaRPr>
          </a:p>
        </p:txBody>
      </p:sp>
    </p:spTree>
    <p:extLst>
      <p:ext uri="{BB962C8B-B14F-4D97-AF65-F5344CB8AC3E}">
        <p14:creationId xmlns:p14="http://schemas.microsoft.com/office/powerpoint/2010/main" val="2794390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Artefactos de modelado para el Desarrollo Orientado a Objetos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dirty="0">
                <a:latin typeface="Calibri" panose="020F0502020204030204" pitchFamily="34" charset="0"/>
                <a:cs typeface="Calibri" panose="020F0502020204030204" pitchFamily="34" charset="0"/>
              </a:rPr>
              <a:t>UML – Diagrama de Clases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En ingeniería de software, un </a:t>
            </a:r>
            <a:r>
              <a:rPr lang="es-ES" altLang="es-ES" sz="1600" b="1" dirty="0">
                <a:latin typeface="Calibri" panose="020F0502020204030204" pitchFamily="34" charset="0"/>
                <a:cs typeface="Calibri" panose="020F0502020204030204" pitchFamily="34" charset="0"/>
              </a:rPr>
              <a:t>diagrama de clases</a:t>
            </a:r>
            <a:r>
              <a:rPr lang="es-ES" altLang="es-ES" sz="1600" dirty="0">
                <a:latin typeface="Calibri" panose="020F0502020204030204" pitchFamily="34" charset="0"/>
                <a:cs typeface="Calibri" panose="020F0502020204030204" pitchFamily="34" charset="0"/>
              </a:rPr>
              <a:t> en Lenguaje Unificado de Modelado (UML) es un tipo de diagrama de estructura estática que describe la estructura de un sistema mostrando las clases del sistema, sus atributos, operaciones (o métodos), y las relaciones entre los objetos.</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0068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Artefactos de modelado para el Desarrollo Orientado a Objetos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837" y="1059582"/>
            <a:ext cx="4267280" cy="3631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7699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Artefactos de modelado para el Desarrollo Orientado a Objetos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UML – Diagrama de Casos de Uso.</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Es una forma de diagrama de comportamiento UML mejorado. UML define una notación gráfica para representar casos de uso llamada modelo de casos de uso. </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UML no define estándares para que el formato escrito describa los casos de uso, y así mucha gente no entiende que esta notación gráfica define la naturaleza de un caso de uso; sin embargo una notación gráfica puede solo dar una vista general simple de un caso de uso o un conjunto de casos de uso. </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Los </a:t>
            </a:r>
            <a:r>
              <a:rPr lang="es-ES" altLang="es-ES" sz="1600" b="1" dirty="0">
                <a:latin typeface="Calibri" panose="020F0502020204030204" pitchFamily="34" charset="0"/>
                <a:cs typeface="Calibri" panose="020F0502020204030204" pitchFamily="34" charset="0"/>
              </a:rPr>
              <a:t>diagramas de casos de uso</a:t>
            </a:r>
            <a:r>
              <a:rPr lang="es-ES" altLang="es-ES" sz="1600" dirty="0">
                <a:latin typeface="Calibri" panose="020F0502020204030204" pitchFamily="34" charset="0"/>
                <a:cs typeface="Calibri" panose="020F0502020204030204" pitchFamily="34" charset="0"/>
              </a:rPr>
              <a:t> son a menudo confundidos con los casos de uso. Mientras los dos conceptos están relacionados, los casos de uso son mucho más detallados que los diagramas de casos de uso. En los conceptos se debe detallar más de un caso de uso para poder identificar qué es lo que hace un caso de uso.</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8252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Artefactos de modelado para el Desarrollo Orientado a Objetos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052513"/>
            <a:ext cx="5128275" cy="3823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8468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Artefactos de modelado para el Desarrollo Orientado a Objetos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UML – Diagrama de Secuencia.</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Los diagramas de secuencia son un tipo de diagrama de interacción porque describen cómo un grupo de objetos trabaja en conjunto y en qué orden lo hacen. Tanto los desarrolladores de software usan estos diagramas para comprender los requisitos de un sistema nuevo o documentar un proceso existente. Los diagramas de secuencia a veces se conocen como </a:t>
            </a:r>
            <a:r>
              <a:rPr lang="es-ES" altLang="es-ES" sz="1600" b="1" dirty="0">
                <a:latin typeface="Calibri" panose="020F0502020204030204" pitchFamily="34" charset="0"/>
                <a:cs typeface="Calibri" panose="020F0502020204030204" pitchFamily="34" charset="0"/>
              </a:rPr>
              <a:t>diagramas de eventos o escenarios de eventos</a:t>
            </a:r>
            <a:r>
              <a:rPr lang="es-ES" altLang="es-ES" sz="1600" dirty="0">
                <a:latin typeface="Calibri" panose="020F0502020204030204" pitchFamily="34" charset="0"/>
                <a:cs typeface="Calibri" panose="020F0502020204030204" pitchFamily="34" charset="0"/>
              </a:rPr>
              <a:t>.</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Hay dos tipos de diagramas de secuencia: </a:t>
            </a:r>
            <a:r>
              <a:rPr lang="es-ES" altLang="es-ES" sz="1600" b="1" dirty="0">
                <a:latin typeface="Calibri" panose="020F0502020204030204" pitchFamily="34" charset="0"/>
                <a:cs typeface="Calibri" panose="020F0502020204030204" pitchFamily="34" charset="0"/>
              </a:rPr>
              <a:t>Los que se basan en UML y los que se basan en un código</a:t>
            </a:r>
            <a:r>
              <a:rPr lang="es-ES" altLang="es-ES" sz="1600" dirty="0">
                <a:latin typeface="Calibri" panose="020F0502020204030204" pitchFamily="34" charset="0"/>
                <a:cs typeface="Calibri" panose="020F0502020204030204" pitchFamily="34" charset="0"/>
              </a:rPr>
              <a:t>. Los últimos se obtienen de un código de programación y no estarán incluidos en esta guía.</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3286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Artefactos de modelado para el Desarrollo Orientado a Objetos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es-ES" sz="1600" b="1" dirty="0">
                <a:latin typeface="Calibri" panose="020F0502020204030204" pitchFamily="34" charset="0"/>
                <a:cs typeface="Calibri" panose="020F0502020204030204" pitchFamily="34" charset="0"/>
              </a:rPr>
              <a:t>UML – Diagrama de Secuencia.</a:t>
            </a:r>
          </a:p>
          <a:p>
            <a:pPr algn="just">
              <a:defRPr/>
            </a:pPr>
            <a:endParaRPr lang="es-ES" sz="1600" dirty="0">
              <a:latin typeface="Calibri" panose="020F0502020204030204" pitchFamily="34" charset="0"/>
              <a:cs typeface="Calibri" panose="020F0502020204030204" pitchFamily="34" charset="0"/>
            </a:endParaRPr>
          </a:p>
          <a:p>
            <a:pPr>
              <a:defRPr/>
            </a:pPr>
            <a:r>
              <a:rPr lang="es-ES" sz="1600" dirty="0">
                <a:latin typeface="Calibri" panose="020F0502020204030204" pitchFamily="34" charset="0"/>
                <a:cs typeface="Calibri" panose="020F0502020204030204" pitchFamily="34" charset="0"/>
              </a:rPr>
              <a:t>Los diagramas de secuencia pueden ser diagramas de referencia útiles para las empresas y otras organizaciones. Intenta dibujar un diagrama de secuencia para: </a:t>
            </a:r>
          </a:p>
          <a:p>
            <a:pPr>
              <a:defRPr/>
            </a:pPr>
            <a:endParaRPr lang="es-ES" sz="1600" dirty="0">
              <a:latin typeface="Calibri" panose="020F0502020204030204" pitchFamily="34" charset="0"/>
              <a:cs typeface="Calibri" panose="020F0502020204030204" pitchFamily="34" charset="0"/>
            </a:endParaRPr>
          </a:p>
          <a:p>
            <a:pPr marL="342900" lvl="4" indent="-342900">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Representa los detalles de un caso de uso en UML.</a:t>
            </a:r>
          </a:p>
          <a:p>
            <a:pPr marL="342900" lvl="4" indent="-342900">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Modelar la lógica de una operación, una función o un procedimiento sofisticados.</a:t>
            </a:r>
          </a:p>
          <a:p>
            <a:pPr marL="342900" lvl="4" indent="-342900">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Ver cómo las tareas se mueven entre los objetos o componentes de un proceso.</a:t>
            </a:r>
          </a:p>
          <a:p>
            <a:pPr marL="342900" lvl="4" indent="-342900">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Planificar y comprender la funcionalidad detallada de un escenario actual o futuro.</a:t>
            </a:r>
          </a:p>
          <a:p>
            <a:pPr>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8331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Artefactos de modelado para el Desarrollo Orientado a Objetos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059579"/>
            <a:ext cx="4027541" cy="387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1931" y="1203598"/>
            <a:ext cx="2095445" cy="307777"/>
          </a:xfrm>
          <a:prstGeom prst="rect">
            <a:avLst/>
          </a:prstGeom>
          <a:noFill/>
        </p:spPr>
        <p:txBody>
          <a:bodyPr wrap="none" rtlCol="0">
            <a:spAutoFit/>
          </a:bodyPr>
          <a:lstStyle/>
          <a:p>
            <a:r>
              <a:rPr lang="es-ES" dirty="0"/>
              <a:t>Diagrama de Secuencia</a:t>
            </a:r>
          </a:p>
        </p:txBody>
      </p:sp>
    </p:spTree>
    <p:extLst>
      <p:ext uri="{BB962C8B-B14F-4D97-AF65-F5344CB8AC3E}">
        <p14:creationId xmlns:p14="http://schemas.microsoft.com/office/powerpoint/2010/main" val="919617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dirty="0">
                <a:latin typeface="Calibri" panose="020F0502020204030204" pitchFamily="34" charset="0"/>
                <a:cs typeface="Calibri" panose="020F0502020204030204" pitchFamily="34" charset="0"/>
              </a:rPr>
              <a:t>El proceso de recopilar, analizar y verificar las necesidades del cliente para un sistema de software es llamado </a:t>
            </a:r>
            <a:r>
              <a:rPr lang="es-ES" altLang="es-ES" sz="1600" b="1" dirty="0">
                <a:latin typeface="Calibri" panose="020F0502020204030204" pitchFamily="34" charset="0"/>
                <a:cs typeface="Calibri" panose="020F0502020204030204" pitchFamily="34" charset="0"/>
              </a:rPr>
              <a:t>Ingeniería de Requerimientos</a:t>
            </a:r>
            <a:r>
              <a:rPr lang="es-ES" altLang="es-ES" sz="1600" dirty="0">
                <a:latin typeface="Calibri" panose="020F0502020204030204" pitchFamily="34" charset="0"/>
                <a:cs typeface="Calibri" panose="020F0502020204030204" pitchFamily="34" charset="0"/>
              </a:rPr>
              <a:t>. La meta de la ingeniería de requerimientos es entregar una especificación de requerimientos de software correcta y completa. La ingeniería de requerimientos apunta a mejorar la forma en que comprendemos y definimos sistemas de software complejos.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spcBef>
                <a:spcPct val="0"/>
              </a:spcBef>
              <a:defRPr/>
            </a:pPr>
            <a:r>
              <a:rPr lang="es-ES" altLang="es-ES" sz="1600" b="1" dirty="0">
                <a:latin typeface="Calibri" panose="020F0502020204030204" pitchFamily="34" charset="0"/>
                <a:cs typeface="Calibri" panose="020F0502020204030204" pitchFamily="34" charset="0"/>
              </a:rPr>
              <a:t>Los Requerimientos fueron definidos por la IEEE , como:</a:t>
            </a:r>
            <a:br>
              <a:rPr lang="es-ES" altLang="es-ES" sz="1600" b="1" dirty="0">
                <a:latin typeface="Calibri" panose="020F0502020204030204" pitchFamily="34" charset="0"/>
                <a:cs typeface="Calibri" panose="020F0502020204030204" pitchFamily="34" charset="0"/>
              </a:rPr>
            </a:br>
            <a:endParaRPr lang="es-ES" altLang="es-ES" sz="1600" b="1" dirty="0">
              <a:latin typeface="Calibri" panose="020F0502020204030204" pitchFamily="34" charset="0"/>
              <a:cs typeface="Calibri" panose="020F0502020204030204" pitchFamily="34" charset="0"/>
            </a:endParaRPr>
          </a:p>
          <a:p>
            <a:pPr marL="285750" indent="-285750">
              <a:spcBef>
                <a:spcPct val="0"/>
              </a:spcBef>
              <a:buFontTx/>
              <a:buChar char="-"/>
              <a:defRPr/>
            </a:pPr>
            <a:r>
              <a:rPr lang="es-ES" altLang="es-ES" sz="1600" dirty="0">
                <a:latin typeface="Calibri" panose="020F0502020204030204" pitchFamily="34" charset="0"/>
                <a:cs typeface="Calibri" panose="020F0502020204030204" pitchFamily="34" charset="0"/>
              </a:rPr>
              <a:t>Condición o capacidad requerida por el usuario para resolver un problema o alcanzar un objetivo.</a:t>
            </a:r>
          </a:p>
          <a:p>
            <a:pPr marL="285750" indent="-285750">
              <a:spcBef>
                <a:spcPct val="0"/>
              </a:spcBef>
              <a:buFontTx/>
              <a:buChar char="-"/>
              <a:defRPr/>
            </a:pPr>
            <a:r>
              <a:rPr lang="es-ES" altLang="es-ES" sz="1600" dirty="0">
                <a:latin typeface="Calibri" panose="020F0502020204030204" pitchFamily="34" charset="0"/>
                <a:cs typeface="Calibri" panose="020F0502020204030204" pitchFamily="34" charset="0"/>
              </a:rPr>
              <a:t>Condición o capacidad que debe satisfacer o poseer un sistema o una componente de un sistema para satisfacer un contrato, un standard, una especificación u otro documento formalmente impuesto.</a:t>
            </a:r>
          </a:p>
          <a:p>
            <a:pPr marL="285750" indent="-285750">
              <a:spcBef>
                <a:spcPct val="0"/>
              </a:spcBef>
              <a:buFontTx/>
              <a:buChar char="-"/>
              <a:defRPr/>
            </a:pPr>
            <a:r>
              <a:rPr lang="es-ES" altLang="es-ES" sz="1600" dirty="0">
                <a:latin typeface="Calibri" panose="020F0502020204030204" pitchFamily="34" charset="0"/>
                <a:cs typeface="Calibri" panose="020F0502020204030204" pitchFamily="34" charset="0"/>
              </a:rPr>
              <a:t>Representación documentada de una condición o capacidad como en 1 o 2.</a:t>
            </a:r>
          </a:p>
        </p:txBody>
      </p:sp>
    </p:spTree>
    <p:extLst>
      <p:ext uri="{BB962C8B-B14F-4D97-AF65-F5344CB8AC3E}">
        <p14:creationId xmlns:p14="http://schemas.microsoft.com/office/powerpoint/2010/main" val="633275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es-ES" sz="1600" b="1" dirty="0">
                <a:latin typeface="Calibri" panose="020F0502020204030204" pitchFamily="34" charset="0"/>
                <a:cs typeface="Calibri" panose="020F0502020204030204" pitchFamily="34" charset="0"/>
              </a:rPr>
              <a:t>ORGANIZAR REQUISITOS</a:t>
            </a:r>
          </a:p>
          <a:p>
            <a:pPr algn="just">
              <a:defRPr/>
            </a:pPr>
            <a:endParaRPr lang="es-ES" sz="1600" dirty="0">
              <a:latin typeface="Calibri" panose="020F0502020204030204" pitchFamily="34" charset="0"/>
              <a:cs typeface="Calibri" panose="020F0502020204030204" pitchFamily="34" charset="0"/>
            </a:endParaRPr>
          </a:p>
          <a:p>
            <a:pPr algn="just">
              <a:defRPr/>
            </a:pPr>
            <a:r>
              <a:rPr lang="es-ES" sz="1600" b="1" dirty="0">
                <a:latin typeface="Calibri" panose="020F0502020204030204" pitchFamily="34" charset="0"/>
                <a:cs typeface="Calibri" panose="020F0502020204030204" pitchFamily="34" charset="0"/>
              </a:rPr>
              <a:t>PROPOSITO</a:t>
            </a:r>
          </a:p>
          <a:p>
            <a:pPr algn="just">
              <a:defRPr/>
            </a:pPr>
            <a:r>
              <a:rPr lang="es-ES" sz="1600" dirty="0">
                <a:latin typeface="Calibri" panose="020F0502020204030204" pitchFamily="34" charset="0"/>
                <a:cs typeface="Calibri" panose="020F0502020204030204" pitchFamily="34" charset="0"/>
              </a:rPr>
              <a:t>Crear un conjunto de puntos de vista de los requisitos para la solución del negocio que sean integrales, completos, coherente y entendida desde todas las perspectivas de interés.</a:t>
            </a:r>
          </a:p>
          <a:p>
            <a:pPr algn="just">
              <a:defRPr/>
            </a:pPr>
            <a:endParaRPr lang="es-ES" sz="1600" b="1" dirty="0">
              <a:latin typeface="Calibri" panose="020F0502020204030204" pitchFamily="34" charset="0"/>
              <a:cs typeface="Calibri" panose="020F0502020204030204" pitchFamily="34" charset="0"/>
            </a:endParaRPr>
          </a:p>
          <a:p>
            <a:pPr algn="just">
              <a:defRPr/>
            </a:pPr>
            <a:r>
              <a:rPr lang="es-ES" sz="1600" b="1" dirty="0">
                <a:latin typeface="Calibri" panose="020F0502020204030204" pitchFamily="34" charset="0"/>
                <a:cs typeface="Calibri" panose="020F0502020204030204" pitchFamily="34" charset="0"/>
              </a:rPr>
              <a:t>DESCRIPCION</a:t>
            </a:r>
          </a:p>
          <a:p>
            <a:pPr marL="1085850" lvl="1" indent="-34290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Comprender que los modelos son adecuados para el dominio del negocio y cumplen con el enlace de la solución.</a:t>
            </a:r>
          </a:p>
          <a:p>
            <a:pPr marL="1085850" lvl="1" indent="-34290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Identificar las interrelaciones y dependencias entre los requisitos.</a:t>
            </a:r>
          </a:p>
          <a:p>
            <a:pPr marL="342900" indent="-342900" algn="just">
              <a:buFont typeface="Arial" panose="020B0604020202020204" pitchFamily="34" charset="0"/>
              <a:buChar char="•"/>
              <a:defRPr/>
            </a:pPr>
            <a:endParaRPr lang="es-ES" sz="1600" dirty="0">
              <a:latin typeface="Calibri" panose="020F0502020204030204" pitchFamily="34" charset="0"/>
              <a:cs typeface="Calibri" panose="020F0502020204030204" pitchFamily="34" charset="0"/>
            </a:endParaRPr>
          </a:p>
          <a:p>
            <a:pPr algn="just">
              <a:defRPr/>
            </a:pPr>
            <a:r>
              <a:rPr lang="es-ES" sz="1600" b="1" dirty="0">
                <a:latin typeface="Calibri" panose="020F0502020204030204" pitchFamily="34" charset="0"/>
                <a:cs typeface="Calibri" panose="020F0502020204030204" pitchFamily="34" charset="0"/>
              </a:rPr>
              <a:t>ENTRADAS</a:t>
            </a:r>
          </a:p>
          <a:p>
            <a:pPr marL="1085850" lvl="1" indent="-34290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Activos de los Procesos de la Organización: Describe las estructuras y los tipos de requerimientos.</a:t>
            </a:r>
          </a:p>
          <a:p>
            <a:pPr marL="1085850" lvl="1" indent="-34290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Requerimientos.</a:t>
            </a:r>
          </a:p>
        </p:txBody>
      </p:sp>
    </p:spTree>
    <p:extLst>
      <p:ext uri="{BB962C8B-B14F-4D97-AF65-F5344CB8AC3E}">
        <p14:creationId xmlns:p14="http://schemas.microsoft.com/office/powerpoint/2010/main" val="42728573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ORGANIZAR REQUISITOS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ELEMENTOS</a:t>
            </a:r>
          </a:p>
          <a:p>
            <a:pPr algn="just">
              <a:spcBef>
                <a:spcPct val="0"/>
              </a:spcBef>
              <a:defRPr/>
            </a:pPr>
            <a:endParaRPr lang="es-ES" altLang="es-ES" sz="1600" b="1" dirty="0">
              <a:latin typeface="Calibri" panose="020F0502020204030204" pitchFamily="34" charset="0"/>
              <a:cs typeface="Calibri" panose="020F0502020204030204" pitchFamily="34" charset="0"/>
            </a:endParaRP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Seguir las normas de las organización que describen los tipos de requisitos que se usan de manera habitual en los proyectos.</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Uso sencillos, definiciones coherentes para cada uno de los tipos de requisitos.</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Documento de dependencias e interrelaciones entre los requisitos.</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Elaborar un conjunto coherente de modelos y plantillas para documentar los requisitos.</a:t>
            </a:r>
          </a:p>
        </p:txBody>
      </p:sp>
    </p:spTree>
    <p:extLst>
      <p:ext uri="{BB962C8B-B14F-4D97-AF65-F5344CB8AC3E}">
        <p14:creationId xmlns:p14="http://schemas.microsoft.com/office/powerpoint/2010/main" val="196605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82588" y="838519"/>
            <a:ext cx="2143711" cy="584775"/>
          </a:xfrm>
          <a:prstGeom prst="rect">
            <a:avLst/>
          </a:prstGeom>
          <a:noFill/>
        </p:spPr>
        <p:txBody>
          <a:bodyPr wrap="square">
            <a:spAutoFit/>
          </a:bodyPr>
          <a:lstStyle/>
          <a:p>
            <a:pPr eaLnBrk="1" fontAlgn="auto" hangingPunct="1">
              <a:spcBef>
                <a:spcPts val="0"/>
              </a:spcBef>
              <a:spcAft>
                <a:spcPts val="0"/>
              </a:spcAft>
              <a:defRPr/>
            </a:pPr>
            <a:r>
              <a:rPr lang="es-CL" sz="3200" b="1" dirty="0">
                <a:solidFill>
                  <a:schemeClr val="bg2"/>
                </a:solidFill>
                <a:latin typeface="Calibri" panose="020F0502020204030204" pitchFamily="34" charset="0"/>
                <a:cs typeface="Calibri" panose="020F0502020204030204" pitchFamily="34" charset="0"/>
              </a:rPr>
              <a:t>OBJETIVO</a:t>
            </a:r>
            <a:endParaRPr lang="es-ES" sz="3200" b="1" dirty="0">
              <a:solidFill>
                <a:schemeClr val="bg2"/>
              </a:solidFill>
              <a:latin typeface="Calibri" panose="020F0502020204030204" pitchFamily="34" charset="0"/>
              <a:cs typeface="Calibri" panose="020F0502020204030204" pitchFamily="34" charset="0"/>
            </a:endParaRPr>
          </a:p>
        </p:txBody>
      </p:sp>
      <p:sp>
        <p:nvSpPr>
          <p:cNvPr id="3" name="Rectángulo 1">
            <a:extLst/>
          </p:cNvPr>
          <p:cNvSpPr/>
          <p:nvPr/>
        </p:nvSpPr>
        <p:spPr>
          <a:xfrm flipV="1">
            <a:off x="465138" y="1363981"/>
            <a:ext cx="8149847" cy="457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800" dirty="0">
              <a:solidFill>
                <a:schemeClr val="bg2"/>
              </a:solidFill>
              <a:latin typeface="Calibri" panose="020F0502020204030204" pitchFamily="34" charset="0"/>
              <a:cs typeface="Calibri" panose="020F0502020204030204" pitchFamily="34" charset="0"/>
            </a:endParaRPr>
          </a:p>
        </p:txBody>
      </p:sp>
      <p:sp>
        <p:nvSpPr>
          <p:cNvPr id="4" name="CuadroTexto 2"/>
          <p:cNvSpPr txBox="1">
            <a:spLocks noChangeArrowheads="1"/>
          </p:cNvSpPr>
          <p:nvPr/>
        </p:nvSpPr>
        <p:spPr bwMode="auto">
          <a:xfrm>
            <a:off x="479426" y="1705294"/>
            <a:ext cx="813931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marL="342900" indent="-342900" algn="just" eaLnBrk="1" hangingPunct="1">
              <a:lnSpc>
                <a:spcPct val="100000"/>
              </a:lnSpc>
              <a:spcBef>
                <a:spcPct val="0"/>
              </a:spcBef>
              <a:defRPr/>
            </a:pPr>
            <a:r>
              <a:rPr lang="es-CL" altLang="es-ES" sz="1800" dirty="0">
                <a:solidFill>
                  <a:schemeClr val="bg2"/>
                </a:solidFill>
                <a:cs typeface="Calibri" panose="020F0502020204030204" pitchFamily="34" charset="0"/>
              </a:rPr>
              <a:t>El estudiante logra comprender, entender y crear requerimientos formalizándolos con lenguaje UML. </a:t>
            </a:r>
          </a:p>
          <a:p>
            <a:pPr algn="just" eaLnBrk="1" hangingPunct="1">
              <a:lnSpc>
                <a:spcPct val="100000"/>
              </a:lnSpc>
              <a:spcBef>
                <a:spcPct val="0"/>
              </a:spcBef>
              <a:buFontTx/>
              <a:buNone/>
              <a:defRPr/>
            </a:pPr>
            <a:endParaRPr lang="es-CL" altLang="es-ES" sz="1800" dirty="0">
              <a:solidFill>
                <a:schemeClr val="bg2"/>
              </a:solidFill>
              <a:cs typeface="Calibri" panose="020F0502020204030204" pitchFamily="34" charset="0"/>
            </a:endParaRPr>
          </a:p>
          <a:p>
            <a:pPr marL="342900" indent="-342900" algn="just" eaLnBrk="1" hangingPunct="1">
              <a:lnSpc>
                <a:spcPct val="100000"/>
              </a:lnSpc>
              <a:spcBef>
                <a:spcPct val="0"/>
              </a:spcBef>
              <a:defRPr/>
            </a:pPr>
            <a:r>
              <a:rPr lang="es-CL" altLang="es-ES" sz="1800" dirty="0">
                <a:solidFill>
                  <a:schemeClr val="bg2"/>
                </a:solidFill>
                <a:cs typeface="Calibri" panose="020F0502020204030204" pitchFamily="34" charset="0"/>
              </a:rPr>
              <a:t>Trabajo en grupo, para realizar actividades de  enriquecimiento de análisis fundamentación  y participación activa de resolución de casos de la vida real.</a:t>
            </a:r>
          </a:p>
        </p:txBody>
      </p:sp>
    </p:spTree>
    <p:extLst>
      <p:ext uri="{BB962C8B-B14F-4D97-AF65-F5344CB8AC3E}">
        <p14:creationId xmlns:p14="http://schemas.microsoft.com/office/powerpoint/2010/main" val="282590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ORGANIZAR REQUISITOS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TECNICAS</a:t>
            </a:r>
          </a:p>
          <a:p>
            <a:pPr algn="just">
              <a:spcBef>
                <a:spcPct val="0"/>
              </a:spcBef>
              <a:defRPr/>
            </a:pPr>
            <a:endParaRPr lang="es-ES" altLang="es-ES" sz="1600" b="1" dirty="0">
              <a:latin typeface="Calibri" panose="020F0502020204030204" pitchFamily="34" charset="0"/>
              <a:cs typeface="Calibri" panose="020F0502020204030204" pitchFamily="34" charset="0"/>
            </a:endParaRP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Análisis de las Reglas de Negocio</a:t>
            </a:r>
          </a:p>
          <a:p>
            <a:pPr marL="285750" lvl="1" indent="-285750" algn="just">
              <a:spcBef>
                <a:spcPct val="0"/>
              </a:spcBef>
              <a:buFont typeface="Arial" panose="020B0604020202020204" pitchFamily="34" charset="0"/>
              <a:buChar char="•"/>
              <a:defRPr/>
            </a:pPr>
            <a:r>
              <a:rPr lang="es-ES" altLang="es-ES" sz="1600" b="1" dirty="0">
                <a:latin typeface="Calibri" panose="020F0502020204030204" pitchFamily="34" charset="0"/>
                <a:cs typeface="Calibri" panose="020F0502020204030204" pitchFamily="34" charset="0"/>
              </a:rPr>
              <a:t>Diagramas de Flujo</a:t>
            </a:r>
            <a:r>
              <a:rPr lang="es-ES" altLang="es-ES" sz="1600" dirty="0">
                <a:latin typeface="Calibri" panose="020F0502020204030204" pitchFamily="34" charset="0"/>
                <a:cs typeface="Calibri" panose="020F0502020204030204" pitchFamily="34" charset="0"/>
              </a:rPr>
              <a:t>: Muestra como la información fluye a través de un sistema.</a:t>
            </a:r>
          </a:p>
          <a:p>
            <a:pPr marL="285750" lvl="1" indent="-285750" algn="just">
              <a:spcBef>
                <a:spcPct val="0"/>
              </a:spcBef>
              <a:buFont typeface="Arial" panose="020B0604020202020204" pitchFamily="34" charset="0"/>
              <a:buChar char="•"/>
              <a:defRPr/>
            </a:pPr>
            <a:r>
              <a:rPr lang="es-ES" altLang="es-ES" sz="1600" b="1" dirty="0">
                <a:latin typeface="Calibri" panose="020F0502020204030204" pitchFamily="34" charset="0"/>
                <a:cs typeface="Calibri" panose="020F0502020204030204" pitchFamily="34" charset="0"/>
              </a:rPr>
              <a:t>Modelado de Datos</a:t>
            </a:r>
            <a:r>
              <a:rPr lang="es-ES" altLang="es-ES" sz="1600" dirty="0">
                <a:latin typeface="Calibri" panose="020F0502020204030204" pitchFamily="34" charset="0"/>
                <a:cs typeface="Calibri" panose="020F0502020204030204" pitchFamily="34" charset="0"/>
              </a:rPr>
              <a:t>: Describe los conceptos y las relaciones pertinentes para la solución o el dominio del negocio.</a:t>
            </a:r>
          </a:p>
          <a:p>
            <a:pPr marL="285750" lvl="1" indent="-285750" algn="just">
              <a:spcBef>
                <a:spcPct val="0"/>
              </a:spcBef>
              <a:buFont typeface="Arial" panose="020B0604020202020204" pitchFamily="34" charset="0"/>
              <a:buChar char="•"/>
              <a:defRPr/>
            </a:pPr>
            <a:r>
              <a:rPr lang="es-ES" altLang="es-ES" sz="1600" b="1" dirty="0">
                <a:latin typeface="Calibri" panose="020F0502020204030204" pitchFamily="34" charset="0"/>
                <a:cs typeface="Calibri" panose="020F0502020204030204" pitchFamily="34" charset="0"/>
              </a:rPr>
              <a:t>Descomposición Funcional</a:t>
            </a:r>
            <a:r>
              <a:rPr lang="es-ES" altLang="es-ES" sz="1600" dirty="0">
                <a:latin typeface="Calibri" panose="020F0502020204030204" pitchFamily="34" charset="0"/>
                <a:cs typeface="Calibri" panose="020F0502020204030204" pitchFamily="34" charset="0"/>
              </a:rPr>
              <a:t>: Descompone una unidad organizativa  y cada parte puede tener sus propios requisitos</a:t>
            </a:r>
          </a:p>
          <a:p>
            <a:pPr marL="285750" lvl="1" indent="-285750" algn="just">
              <a:spcBef>
                <a:spcPct val="0"/>
              </a:spcBef>
              <a:buFont typeface="Arial" panose="020B0604020202020204" pitchFamily="34" charset="0"/>
              <a:buChar char="•"/>
              <a:defRPr/>
            </a:pPr>
            <a:r>
              <a:rPr lang="es-ES" altLang="es-ES" sz="1600" b="1" dirty="0">
                <a:latin typeface="Calibri" panose="020F0502020204030204" pitchFamily="34" charset="0"/>
                <a:cs typeface="Calibri" panose="020F0502020204030204" pitchFamily="34" charset="0"/>
              </a:rPr>
              <a:t>Modelo de Organización</a:t>
            </a:r>
            <a:r>
              <a:rPr lang="es-ES" altLang="es-ES" sz="1600" dirty="0">
                <a:latin typeface="Calibri" panose="020F0502020204030204" pitchFamily="34" charset="0"/>
                <a:cs typeface="Calibri" panose="020F0502020204030204" pitchFamily="34" charset="0"/>
              </a:rPr>
              <a:t>: Describe las distintas unidades de organización, los </a:t>
            </a:r>
            <a:r>
              <a:rPr lang="es-ES" altLang="es-ES" sz="1600" dirty="0" err="1">
                <a:latin typeface="Calibri" panose="020F0502020204030204" pitchFamily="34" charset="0"/>
                <a:cs typeface="Calibri" panose="020F0502020204030204" pitchFamily="34" charset="0"/>
              </a:rPr>
              <a:t>stakeholders</a:t>
            </a:r>
            <a:r>
              <a:rPr lang="es-ES" altLang="es-ES" sz="1600" dirty="0">
                <a:latin typeface="Calibri" panose="020F0502020204030204" pitchFamily="34" charset="0"/>
                <a:cs typeface="Calibri" panose="020F0502020204030204" pitchFamily="34" charset="0"/>
              </a:rPr>
              <a:t> y sus relaciones.</a:t>
            </a:r>
          </a:p>
        </p:txBody>
      </p:sp>
    </p:spTree>
    <p:extLst>
      <p:ext uri="{BB962C8B-B14F-4D97-AF65-F5344CB8AC3E}">
        <p14:creationId xmlns:p14="http://schemas.microsoft.com/office/powerpoint/2010/main" val="101072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ORGANIZAR REQUISITOS</a:t>
            </a:r>
          </a:p>
          <a:p>
            <a:pPr algn="just">
              <a:spcBef>
                <a:spcPct val="0"/>
              </a:spcBef>
              <a:defRPr/>
            </a:pPr>
            <a:r>
              <a:rPr lang="es-ES" altLang="es-ES" sz="1600" b="1" dirty="0">
                <a:latin typeface="Calibri" panose="020F0502020204030204" pitchFamily="34" charset="0"/>
                <a:cs typeface="Calibri" panose="020F0502020204030204" pitchFamily="34" charset="0"/>
              </a:rPr>
              <a:t>TECNICAS</a:t>
            </a:r>
          </a:p>
          <a:p>
            <a:pPr algn="just">
              <a:spcBef>
                <a:spcPct val="0"/>
              </a:spcBef>
              <a:defRPr/>
            </a:pPr>
            <a:endParaRPr lang="es-ES" altLang="es-ES" sz="1600" b="1" dirty="0">
              <a:latin typeface="Calibri" panose="020F0502020204030204" pitchFamily="34" charset="0"/>
              <a:cs typeface="Calibri" panose="020F0502020204030204" pitchFamily="34" charset="0"/>
            </a:endParaRPr>
          </a:p>
          <a:p>
            <a:pPr lvl="1" algn="just">
              <a:spcBef>
                <a:spcPct val="0"/>
              </a:spcBef>
              <a:defRPr/>
            </a:pPr>
            <a:r>
              <a:rPr lang="es-ES" altLang="es-ES" sz="1600" b="1" dirty="0">
                <a:latin typeface="Calibri" panose="020F0502020204030204" pitchFamily="34" charset="0"/>
                <a:cs typeface="Calibri" panose="020F0502020204030204" pitchFamily="34" charset="0"/>
              </a:rPr>
              <a:t>Modelo de Procesos</a:t>
            </a:r>
            <a:r>
              <a:rPr lang="es-ES" altLang="es-ES" sz="1600" dirty="0">
                <a:latin typeface="Calibri" panose="020F0502020204030204" pitchFamily="34" charset="0"/>
                <a:cs typeface="Calibri" panose="020F0502020204030204" pitchFamily="34" charset="0"/>
              </a:rPr>
              <a:t>: Los procesos se integran con los subprocesos pertinentes según un nivel de jerarquía.</a:t>
            </a:r>
          </a:p>
          <a:p>
            <a:pPr lvl="1" algn="just">
              <a:spcBef>
                <a:spcPct val="0"/>
              </a:spcBef>
              <a:defRPr/>
            </a:pPr>
            <a:endParaRPr lang="es-ES" altLang="es-ES" sz="1600" dirty="0">
              <a:latin typeface="Calibri" panose="020F0502020204030204" pitchFamily="34" charset="0"/>
              <a:cs typeface="Calibri" panose="020F0502020204030204" pitchFamily="34" charset="0"/>
            </a:endParaRPr>
          </a:p>
          <a:p>
            <a:pPr lvl="1" algn="just">
              <a:spcBef>
                <a:spcPct val="0"/>
              </a:spcBef>
              <a:defRPr/>
            </a:pPr>
            <a:r>
              <a:rPr lang="es-ES" altLang="es-ES" sz="1600" b="1" dirty="0">
                <a:latin typeface="Calibri" panose="020F0502020204030204" pitchFamily="34" charset="0"/>
                <a:cs typeface="Calibri" panose="020F0502020204030204" pitchFamily="34" charset="0"/>
              </a:rPr>
              <a:t>Modelo de Ámbito de Aplicación</a:t>
            </a:r>
            <a:r>
              <a:rPr lang="es-ES" altLang="es-ES" sz="1600" dirty="0">
                <a:latin typeface="Calibri" panose="020F0502020204030204" pitchFamily="34" charset="0"/>
                <a:cs typeface="Calibri" panose="020F0502020204030204" pitchFamily="34" charset="0"/>
              </a:rPr>
              <a:t>: Los requisitos pueden organizarse a partir de los componentes que se relacionan con la solución.</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696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ORGANIZAR REQUISITOS</a:t>
            </a:r>
          </a:p>
          <a:p>
            <a:pPr algn="just">
              <a:spcBef>
                <a:spcPct val="0"/>
              </a:spcBef>
              <a:defRPr/>
            </a:pPr>
            <a:endParaRPr lang="es-ES" altLang="es-ES" sz="1600" b="1"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TECNICAS</a:t>
            </a:r>
          </a:p>
          <a:p>
            <a:pPr algn="just">
              <a:spcBef>
                <a:spcPct val="0"/>
              </a:spcBef>
              <a:defRPr/>
            </a:pPr>
            <a:endParaRPr lang="es-ES" altLang="es-ES" sz="1600" b="1"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PRIORIZACION</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En el desarrollo de un producto de software y más, se debe tener en cuenta que los requerimientos o historias de usuarios deben ser priorizados. Existen algunas herramientas que nos ayudan en estas priorización, a continuación mencionamos algunas de ellas:</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85417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altLang="es-ES" sz="1600" b="1" dirty="0">
                <a:latin typeface="Calibri" pitchFamily="34" charset="0"/>
              </a:rPr>
              <a:t>Priorización basada en el Valor:</a:t>
            </a:r>
          </a:p>
          <a:p>
            <a:pPr algn="just"/>
            <a:endParaRPr lang="es-ES" altLang="es-ES" sz="1600" dirty="0">
              <a:latin typeface="Calibri" pitchFamily="34" charset="0"/>
            </a:endParaRPr>
          </a:p>
          <a:p>
            <a:pPr algn="just"/>
            <a:r>
              <a:rPr lang="es-ES" altLang="es-ES" sz="1600" dirty="0">
                <a:latin typeface="Calibri" pitchFamily="34" charset="0"/>
              </a:rPr>
              <a:t>Se puede establecer la priorización de requerimientos basada en el incremento de ingresos, mejorar el servicio al cliente, disminuir los costos, pero profundizaremos un poco más en el valor de la ecuación. Así como hay impactos positivos, también se puede tener impactos negativos de no tomar acción.</a:t>
            </a:r>
          </a:p>
          <a:p>
            <a:pPr algn="just"/>
            <a:endParaRPr lang="es-ES" altLang="es-ES" sz="1600" dirty="0">
              <a:latin typeface="Calibri" pitchFamily="34" charset="0"/>
            </a:endParaRPr>
          </a:p>
          <a:p>
            <a:pPr algn="just"/>
            <a:r>
              <a:rPr lang="es-ES" altLang="es-ES" sz="1600" dirty="0">
                <a:latin typeface="Calibri" pitchFamily="34" charset="0"/>
              </a:rPr>
              <a:t>Otro punto que se puede considerar asociado al valor es el riesgo de la implementación, si el implementar una funcionalidad va contra la estabilidad de la aplicación, esta no se debe implementar.</a:t>
            </a:r>
          </a:p>
          <a:p>
            <a:pPr algn="just"/>
            <a:endParaRPr lang="es-ES" altLang="es-ES" sz="1600" dirty="0">
              <a:latin typeface="Calibri" pitchFamily="34" charset="0"/>
            </a:endParaRPr>
          </a:p>
          <a:p>
            <a:pPr algn="just"/>
            <a:r>
              <a:rPr lang="es-ES" altLang="es-ES" sz="1600" dirty="0">
                <a:latin typeface="Calibri" pitchFamily="34" charset="0"/>
              </a:rPr>
              <a:t>Observamos que el valor de una funcionalidad es una ecuación que puede considerar varios valores: ingresos, costo, riesgo, penalidades, entre otros.</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18464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altLang="es-ES" sz="1600" b="1" dirty="0">
                <a:latin typeface="Calibri" panose="020F0502020204030204" pitchFamily="34" charset="0"/>
                <a:cs typeface="Calibri" panose="020F0502020204030204" pitchFamily="34" charset="0"/>
              </a:rPr>
              <a:t>Priorización - </a:t>
            </a:r>
            <a:r>
              <a:rPr lang="es-ES" altLang="es-ES" sz="1600" b="1" dirty="0" err="1">
                <a:latin typeface="Calibri" pitchFamily="34" charset="0"/>
                <a:cs typeface="Calibri" panose="020F0502020204030204" pitchFamily="34" charset="0"/>
              </a:rPr>
              <a:t>Value</a:t>
            </a:r>
            <a:r>
              <a:rPr lang="es-ES" altLang="es-ES" sz="1600" b="1" dirty="0">
                <a:latin typeface="Calibri" pitchFamily="34" charset="0"/>
                <a:cs typeface="Calibri" panose="020F0502020204030204" pitchFamily="34" charset="0"/>
              </a:rPr>
              <a:t> </a:t>
            </a:r>
            <a:r>
              <a:rPr lang="es-ES" altLang="es-ES" sz="1600" b="1" dirty="0" err="1">
                <a:latin typeface="Calibri" pitchFamily="34" charset="0"/>
                <a:cs typeface="Calibri" panose="020F0502020204030204" pitchFamily="34" charset="0"/>
              </a:rPr>
              <a:t>Stream</a:t>
            </a:r>
            <a:r>
              <a:rPr lang="es-ES" altLang="es-ES" sz="1600" b="1" dirty="0">
                <a:latin typeface="Calibri" pitchFamily="34" charset="0"/>
                <a:cs typeface="Calibri" panose="020F0502020204030204" pitchFamily="34" charset="0"/>
              </a:rPr>
              <a:t> </a:t>
            </a:r>
            <a:r>
              <a:rPr lang="es-ES" altLang="es-ES" sz="1600" b="1" dirty="0" err="1">
                <a:latin typeface="Calibri" pitchFamily="34" charset="0"/>
                <a:cs typeface="Calibri" panose="020F0502020204030204" pitchFamily="34" charset="0"/>
              </a:rPr>
              <a:t>Mapping</a:t>
            </a:r>
            <a:r>
              <a:rPr lang="es-ES" altLang="es-ES" sz="1600" b="1" dirty="0">
                <a:latin typeface="Calibri" pitchFamily="34" charset="0"/>
                <a:cs typeface="Calibri" panose="020F0502020204030204" pitchFamily="34" charset="0"/>
              </a:rPr>
              <a:t> :</a:t>
            </a:r>
          </a:p>
          <a:p>
            <a:pPr algn="just"/>
            <a:endParaRPr lang="es-ES" altLang="es-ES" sz="1600" dirty="0">
              <a:latin typeface="Calibri" pitchFamily="34" charset="0"/>
              <a:cs typeface="Calibri" panose="020F0502020204030204" pitchFamily="34" charset="0"/>
            </a:endParaRPr>
          </a:p>
          <a:p>
            <a:pPr algn="just"/>
            <a:r>
              <a:rPr lang="es-ES" altLang="es-ES" sz="1600" dirty="0">
                <a:latin typeface="Calibri" pitchFamily="34" charset="0"/>
                <a:cs typeface="Calibri" panose="020F0502020204030204" pitchFamily="34" charset="0"/>
              </a:rPr>
              <a:t>El </a:t>
            </a:r>
            <a:r>
              <a:rPr lang="es-ES" altLang="es-ES" sz="1600" b="1" dirty="0" err="1">
                <a:latin typeface="Calibri" pitchFamily="34" charset="0"/>
                <a:cs typeface="Calibri" panose="020F0502020204030204" pitchFamily="34" charset="0"/>
              </a:rPr>
              <a:t>Value</a:t>
            </a:r>
            <a:r>
              <a:rPr lang="es-ES" altLang="es-ES" sz="1600" b="1" dirty="0">
                <a:latin typeface="Calibri" pitchFamily="34" charset="0"/>
                <a:cs typeface="Calibri" panose="020F0502020204030204" pitchFamily="34" charset="0"/>
              </a:rPr>
              <a:t> </a:t>
            </a:r>
            <a:r>
              <a:rPr lang="es-ES" altLang="es-ES" sz="1600" b="1" dirty="0" err="1">
                <a:latin typeface="Calibri" pitchFamily="34" charset="0"/>
                <a:cs typeface="Calibri" panose="020F0502020204030204" pitchFamily="34" charset="0"/>
              </a:rPr>
              <a:t>Stream</a:t>
            </a:r>
            <a:r>
              <a:rPr lang="es-ES" altLang="es-ES" sz="1600" b="1" dirty="0">
                <a:latin typeface="Calibri" pitchFamily="34" charset="0"/>
                <a:cs typeface="Calibri" panose="020F0502020204030204" pitchFamily="34" charset="0"/>
              </a:rPr>
              <a:t> </a:t>
            </a:r>
            <a:r>
              <a:rPr lang="es-ES" altLang="es-ES" sz="1600" b="1" dirty="0" err="1">
                <a:latin typeface="Calibri" pitchFamily="34" charset="0"/>
                <a:cs typeface="Calibri" panose="020F0502020204030204" pitchFamily="34" charset="0"/>
              </a:rPr>
              <a:t>Mapping</a:t>
            </a:r>
            <a:r>
              <a:rPr lang="es-ES" altLang="es-ES" sz="1600" b="1" dirty="0">
                <a:latin typeface="Calibri" panose="020F0502020204030204" pitchFamily="34" charset="0"/>
                <a:cs typeface="Calibri" panose="020F0502020204030204" pitchFamily="34" charset="0"/>
              </a:rPr>
              <a:t> </a:t>
            </a:r>
            <a:r>
              <a:rPr lang="es-ES" altLang="es-ES" sz="1600" dirty="0">
                <a:latin typeface="Calibri" panose="020F0502020204030204" pitchFamily="34" charset="0"/>
                <a:cs typeface="Calibri" panose="020F0502020204030204" pitchFamily="34" charset="0"/>
              </a:rPr>
              <a:t>es una técnica de priorización de requerimientos que permite visualizar todo un proceso, permite detallar y entender completamente el flujo tanto de información como de materiales necesarios para que un producto o servicio llegue a un cliente, de esta forma se identifican actividades que no agregan valor al proceso para posteriormente iniciar las actividades necesarias para eliminarlas.</a:t>
            </a:r>
          </a:p>
          <a:p>
            <a:pPr algn="just"/>
            <a:endParaRPr lang="es-ES" altLang="es-ES" sz="1600" dirty="0">
              <a:latin typeface="Calibri" panose="020F0502020204030204" pitchFamily="34" charset="0"/>
              <a:cs typeface="Calibri" panose="020F0502020204030204" pitchFamily="34" charset="0"/>
            </a:endParaRPr>
          </a:p>
          <a:p>
            <a:pPr algn="just"/>
            <a:r>
              <a:rPr lang="es-ES" altLang="es-ES" sz="1600" dirty="0">
                <a:latin typeface="Calibri" panose="020F0502020204030204" pitchFamily="34" charset="0"/>
                <a:cs typeface="Calibri" panose="020F0502020204030204" pitchFamily="34" charset="0"/>
              </a:rPr>
              <a:t>Este concepto se ha tomado de los procesos de manufactura Lean para el desarrollo de software. El análisis del proceso inicia y termina con las actividades que realiza un cliente, es decir, todo el proceso se visualiza desde la perspectiva del cliente.</a:t>
            </a:r>
          </a:p>
          <a:p>
            <a:pPr algn="just"/>
            <a:endParaRPr lang="es-ES" altLang="es-ES" sz="1600" dirty="0">
              <a:latin typeface="Calibri" panose="020F0502020204030204" pitchFamily="34" charset="0"/>
              <a:cs typeface="Calibri" panose="020F0502020204030204" pitchFamily="34" charset="0"/>
            </a:endParaRPr>
          </a:p>
          <a:p>
            <a:pPr algn="just"/>
            <a:r>
              <a:rPr lang="es-ES" altLang="es-ES" sz="1600" dirty="0">
                <a:latin typeface="Calibri" panose="020F0502020204030204" pitchFamily="34" charset="0"/>
                <a:cs typeface="Calibri" panose="020F0502020204030204" pitchFamily="34" charset="0"/>
              </a:rPr>
              <a:t>Debido a que los principios Lean enfatizan el eliminar desperdicios y proporcionar el mayor valor al cliente en el menor tiempo posible, establecer el mapa de valor basado en la perspectiva del cliente es una buena opción para priorizar requerimientos.</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63128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altLang="es-ES" sz="1600" b="1" dirty="0">
                <a:latin typeface="Calibri" pitchFamily="34" charset="0"/>
              </a:rPr>
              <a:t>Priorización - </a:t>
            </a:r>
            <a:r>
              <a:rPr lang="es-ES" altLang="es-ES" sz="1600" b="1" dirty="0" err="1">
                <a:latin typeface="Calibri" pitchFamily="34" charset="0"/>
              </a:rPr>
              <a:t>MoSCoW</a:t>
            </a:r>
            <a:r>
              <a:rPr lang="es-ES" altLang="es-ES" sz="1600" b="1" dirty="0">
                <a:latin typeface="Calibri" pitchFamily="34" charset="0"/>
              </a:rPr>
              <a:t> :</a:t>
            </a:r>
          </a:p>
          <a:p>
            <a:pPr algn="just"/>
            <a:endParaRPr lang="es-ES" altLang="es-ES" sz="1600" dirty="0">
              <a:latin typeface="Calibri" pitchFamily="34" charset="0"/>
            </a:endParaRPr>
          </a:p>
          <a:p>
            <a:pPr algn="just"/>
            <a:r>
              <a:rPr lang="es-ES" altLang="es-ES" sz="1600" dirty="0">
                <a:latin typeface="Calibri" pitchFamily="34" charset="0"/>
              </a:rPr>
              <a:t>Este método de priorización de requerimientos es conocido y está basado en priorizar las funcionalidades utilizando: “</a:t>
            </a:r>
            <a:r>
              <a:rPr lang="es-ES" altLang="es-ES" sz="1600" dirty="0" err="1">
                <a:latin typeface="Calibri" pitchFamily="34" charset="0"/>
              </a:rPr>
              <a:t>must</a:t>
            </a:r>
            <a:r>
              <a:rPr lang="es-ES" altLang="es-ES" sz="1600" dirty="0">
                <a:latin typeface="Calibri" pitchFamily="34" charset="0"/>
              </a:rPr>
              <a:t> </a:t>
            </a:r>
            <a:r>
              <a:rPr lang="es-ES" altLang="es-ES" sz="1600" dirty="0" err="1">
                <a:latin typeface="Calibri" pitchFamily="34" charset="0"/>
              </a:rPr>
              <a:t>haves</a:t>
            </a:r>
            <a:r>
              <a:rPr lang="es-ES" altLang="es-ES" sz="1600" dirty="0">
                <a:latin typeface="Calibri" pitchFamily="34" charset="0"/>
              </a:rPr>
              <a:t>” (debe estar) y “</a:t>
            </a:r>
            <a:r>
              <a:rPr lang="es-ES" altLang="es-ES" sz="1600" dirty="0" err="1">
                <a:latin typeface="Calibri" pitchFamily="34" charset="0"/>
              </a:rPr>
              <a:t>should</a:t>
            </a:r>
            <a:r>
              <a:rPr lang="es-ES" altLang="es-ES" sz="1600" dirty="0">
                <a:latin typeface="Calibri" pitchFamily="34" charset="0"/>
              </a:rPr>
              <a:t> </a:t>
            </a:r>
            <a:r>
              <a:rPr lang="es-ES" altLang="es-ES" sz="1600" dirty="0" err="1">
                <a:latin typeface="Calibri" pitchFamily="34" charset="0"/>
              </a:rPr>
              <a:t>have</a:t>
            </a:r>
            <a:r>
              <a:rPr lang="es-ES" altLang="es-ES" sz="1600" dirty="0">
                <a:latin typeface="Calibri" pitchFamily="34" charset="0"/>
              </a:rPr>
              <a:t>”(recomendable que estén). A continuación los elementos de </a:t>
            </a:r>
            <a:r>
              <a:rPr lang="es-ES" altLang="es-ES" sz="1600" dirty="0" err="1">
                <a:latin typeface="Calibri" pitchFamily="34" charset="0"/>
              </a:rPr>
              <a:t>MoSCoW</a:t>
            </a:r>
            <a:r>
              <a:rPr lang="es-ES" altLang="es-ES" sz="1600" dirty="0">
                <a:latin typeface="Calibri" pitchFamily="34" charset="0"/>
              </a:rPr>
              <a:t>:</a:t>
            </a:r>
          </a:p>
          <a:p>
            <a:pPr algn="just"/>
            <a:endParaRPr lang="es-ES" altLang="es-ES" sz="1600" dirty="0">
              <a:latin typeface="Calibri" pitchFamily="34" charset="0"/>
            </a:endParaRPr>
          </a:p>
          <a:p>
            <a:pPr marL="285750" indent="-285750" algn="just">
              <a:buFont typeface="Arial" panose="020B0604020202020204" pitchFamily="34" charset="0"/>
              <a:buChar char="•"/>
            </a:pPr>
            <a:r>
              <a:rPr lang="es-ES" altLang="es-ES" sz="1600" b="1" dirty="0" err="1">
                <a:latin typeface="Calibri" pitchFamily="34" charset="0"/>
              </a:rPr>
              <a:t>Must</a:t>
            </a:r>
            <a:r>
              <a:rPr lang="es-ES" altLang="es-ES" sz="1600" b="1" dirty="0">
                <a:latin typeface="Calibri" pitchFamily="34" charset="0"/>
              </a:rPr>
              <a:t> </a:t>
            </a:r>
            <a:r>
              <a:rPr lang="es-ES" altLang="es-ES" sz="1600" b="1" dirty="0" err="1">
                <a:latin typeface="Calibri" pitchFamily="34" charset="0"/>
              </a:rPr>
              <a:t>Have</a:t>
            </a:r>
            <a:r>
              <a:rPr lang="es-ES" altLang="es-ES" sz="1600" dirty="0">
                <a:latin typeface="Calibri" pitchFamily="34" charset="0"/>
              </a:rPr>
              <a:t>: Todas las funcionalidades en este grupo deben estar y si no, el sistema no funciona.</a:t>
            </a:r>
          </a:p>
          <a:p>
            <a:pPr marL="285750" indent="-285750" algn="just">
              <a:buFont typeface="Arial" panose="020B0604020202020204" pitchFamily="34" charset="0"/>
              <a:buChar char="•"/>
            </a:pPr>
            <a:r>
              <a:rPr lang="es-ES" altLang="es-ES" sz="1600" b="1" dirty="0" err="1">
                <a:latin typeface="Calibri" pitchFamily="34" charset="0"/>
              </a:rPr>
              <a:t>Should</a:t>
            </a:r>
            <a:r>
              <a:rPr lang="es-ES" altLang="es-ES" sz="1600" b="1" dirty="0">
                <a:latin typeface="Calibri" pitchFamily="34" charset="0"/>
              </a:rPr>
              <a:t> </a:t>
            </a:r>
            <a:r>
              <a:rPr lang="es-ES" altLang="es-ES" sz="1600" b="1" dirty="0" err="1">
                <a:latin typeface="Calibri" pitchFamily="34" charset="0"/>
              </a:rPr>
              <a:t>Have</a:t>
            </a:r>
            <a:r>
              <a:rPr lang="es-ES" altLang="es-ES" sz="1600" dirty="0">
                <a:latin typeface="Calibri" pitchFamily="34" charset="0"/>
              </a:rPr>
              <a:t>: Esta lista de funcionalidades es importante, pero se pueden omitir.</a:t>
            </a:r>
          </a:p>
          <a:p>
            <a:pPr marL="285750" indent="-285750" algn="just">
              <a:buFont typeface="Arial" panose="020B0604020202020204" pitchFamily="34" charset="0"/>
              <a:buChar char="•"/>
            </a:pPr>
            <a:r>
              <a:rPr lang="es-ES" altLang="es-ES" sz="1600" b="1" dirty="0" err="1">
                <a:latin typeface="Calibri" pitchFamily="34" charset="0"/>
              </a:rPr>
              <a:t>Could</a:t>
            </a:r>
            <a:r>
              <a:rPr lang="es-ES" altLang="es-ES" sz="1600" b="1" dirty="0">
                <a:latin typeface="Calibri" pitchFamily="34" charset="0"/>
              </a:rPr>
              <a:t> </a:t>
            </a:r>
            <a:r>
              <a:rPr lang="es-ES" altLang="es-ES" sz="1600" b="1" dirty="0" err="1">
                <a:latin typeface="Calibri" pitchFamily="34" charset="0"/>
              </a:rPr>
              <a:t>Have</a:t>
            </a:r>
            <a:r>
              <a:rPr lang="es-ES" altLang="es-ES" sz="1600" dirty="0">
                <a:latin typeface="Calibri" pitchFamily="34" charset="0"/>
              </a:rPr>
              <a:t>: Funcionalidades que pueden mejorar el sistema, pero el tiempo de desarrollo no es crítico.</a:t>
            </a:r>
          </a:p>
          <a:p>
            <a:pPr marL="285750" indent="-285750" algn="just">
              <a:buFont typeface="Arial" panose="020B0604020202020204" pitchFamily="34" charset="0"/>
              <a:buChar char="•"/>
            </a:pPr>
            <a:r>
              <a:rPr lang="es-ES" altLang="es-ES" sz="1600" b="1" dirty="0" err="1">
                <a:latin typeface="Calibri" pitchFamily="34" charset="0"/>
              </a:rPr>
              <a:t>Want</a:t>
            </a:r>
            <a:r>
              <a:rPr lang="es-ES" altLang="es-ES" sz="1600" b="1" dirty="0">
                <a:latin typeface="Calibri" pitchFamily="34" charset="0"/>
              </a:rPr>
              <a:t> to </a:t>
            </a:r>
            <a:r>
              <a:rPr lang="es-ES" altLang="es-ES" sz="1600" b="1" dirty="0" err="1">
                <a:latin typeface="Calibri" pitchFamily="34" charset="0"/>
              </a:rPr>
              <a:t>Have</a:t>
            </a:r>
            <a:r>
              <a:rPr lang="es-ES" altLang="es-ES" sz="1600" dirty="0">
                <a:latin typeface="Calibri" pitchFamily="34" charset="0"/>
              </a:rPr>
              <a:t>: Conjunto de funcionalidades que sólo son útiles para un grupo de usuarios  y el valor es mucho menor que los anteriores grupos de funcionalidades.</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67613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altLang="es-ES" sz="1600" b="1" dirty="0">
                <a:latin typeface="Calibri" pitchFamily="34" charset="0"/>
              </a:rPr>
              <a:t>Especificar y modelar requisitos:</a:t>
            </a:r>
          </a:p>
          <a:p>
            <a:pPr algn="just"/>
            <a:endParaRPr lang="es-ES" altLang="es-ES" sz="1600" dirty="0">
              <a:latin typeface="Calibri" pitchFamily="34" charset="0"/>
            </a:endParaRPr>
          </a:p>
          <a:p>
            <a:pPr algn="just"/>
            <a:r>
              <a:rPr lang="es-ES" altLang="es-ES" sz="1600" dirty="0">
                <a:latin typeface="Calibri" pitchFamily="34" charset="0"/>
              </a:rPr>
              <a:t>Sirve para analizar los requerimientos expresados por los </a:t>
            </a:r>
            <a:r>
              <a:rPr lang="es-ES" altLang="es-ES" sz="1600" dirty="0" err="1">
                <a:latin typeface="Calibri" pitchFamily="34" charset="0"/>
              </a:rPr>
              <a:t>stakeholders</a:t>
            </a:r>
            <a:r>
              <a:rPr lang="es-ES" altLang="es-ES" sz="1600" dirty="0">
                <a:latin typeface="Calibri" pitchFamily="34" charset="0"/>
              </a:rPr>
              <a:t> y el análisis del estado actual de la organización, ya sea mediante una combinación de declaraciones textuales, matrices, diagramas y modelos formales.</a:t>
            </a:r>
          </a:p>
          <a:p>
            <a:pPr algn="just"/>
            <a:endParaRPr lang="es-ES" altLang="es-ES" sz="1600" dirty="0">
              <a:latin typeface="Calibri" pitchFamily="34" charset="0"/>
            </a:endParaRPr>
          </a:p>
          <a:p>
            <a:pPr algn="just"/>
            <a:r>
              <a:rPr lang="es-ES" altLang="es-ES" sz="1600" dirty="0">
                <a:latin typeface="Calibri" pitchFamily="34" charset="0"/>
              </a:rPr>
              <a:t>Las especificaciones y modelos se crean para analizar el funcionamiento de la organización y proporcionar información sobre oportunidades de mejora. la comunicación entre los </a:t>
            </a:r>
            <a:r>
              <a:rPr lang="es-ES" altLang="es-ES" sz="1600" dirty="0" err="1">
                <a:latin typeface="Calibri" pitchFamily="34" charset="0"/>
              </a:rPr>
              <a:t>stakeholders</a:t>
            </a:r>
            <a:r>
              <a:rPr lang="es-ES" altLang="es-ES" sz="1600" dirty="0">
                <a:latin typeface="Calibri" pitchFamily="34" charset="0"/>
              </a:rPr>
              <a:t>, apoya a actividades de formación y gestión del conocimiento.</a:t>
            </a:r>
          </a:p>
          <a:p>
            <a:pPr algn="just"/>
            <a:endParaRPr lang="es-ES" altLang="es-ES" sz="1600" dirty="0">
              <a:latin typeface="Calibri" pitchFamily="34" charset="0"/>
            </a:endParaRPr>
          </a:p>
          <a:p>
            <a:pPr algn="just"/>
            <a:r>
              <a:rPr lang="es-ES" altLang="es-ES" sz="1600" dirty="0">
                <a:latin typeface="Calibri" pitchFamily="34" charset="0"/>
              </a:rPr>
              <a:t>Garantiza el cumplimiento de los contratos y reglamentos.</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11612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1117630"/>
            <a:ext cx="8452172"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es-ES" altLang="es-ES" sz="1600" b="1" dirty="0">
                <a:latin typeface="Calibri" panose="020F0502020204030204" pitchFamily="34" charset="0"/>
                <a:cs typeface="Calibri" panose="020F0502020204030204" pitchFamily="34" charset="0"/>
              </a:rPr>
              <a:t>Especificar y modelar requisitos:</a:t>
            </a:r>
          </a:p>
          <a:p>
            <a:pPr algn="just">
              <a:defRPr/>
            </a:pPr>
            <a:endParaRPr lang="es-ES" altLang="es-ES" sz="1600" dirty="0">
              <a:latin typeface="Calibri" panose="020F0502020204030204" pitchFamily="34" charset="0"/>
              <a:cs typeface="Calibri" panose="020F0502020204030204" pitchFamily="34" charset="0"/>
            </a:endParaRPr>
          </a:p>
          <a:p>
            <a:pPr algn="just">
              <a:defRPr/>
            </a:pPr>
            <a:r>
              <a:rPr lang="es-ES" altLang="es-ES" sz="1600" b="1" dirty="0">
                <a:latin typeface="Calibri" panose="020F0502020204030204" pitchFamily="34" charset="0"/>
                <a:cs typeface="Calibri" panose="020F0502020204030204" pitchFamily="34" charset="0"/>
              </a:rPr>
              <a:t>ENTRADAS</a:t>
            </a:r>
          </a:p>
          <a:p>
            <a:pPr lvl="1" algn="just">
              <a:defRPr/>
            </a:pPr>
            <a:r>
              <a:rPr lang="es-ES" altLang="es-ES" sz="1600" dirty="0">
                <a:latin typeface="Calibri" panose="020F0502020204030204" pitchFamily="34" charset="0"/>
                <a:cs typeface="Calibri" panose="020F0502020204030204" pitchFamily="34" charset="0"/>
              </a:rPr>
              <a:t>Requerimientos [declarados]. </a:t>
            </a:r>
          </a:p>
          <a:p>
            <a:pPr lvl="1" algn="just">
              <a:defRPr/>
            </a:pPr>
            <a:r>
              <a:rPr lang="es-ES" altLang="es-ES" sz="1600" dirty="0">
                <a:latin typeface="Calibri" panose="020F0502020204030204" pitchFamily="34" charset="0"/>
                <a:cs typeface="Calibri" panose="020F0502020204030204" pitchFamily="34" charset="0"/>
              </a:rPr>
              <a:t>Estructura de los requerimientos: Define de qué modo el requisito se ajusta a los requisitos generales y que otros requisitos pueden aportar información relacionada.</a:t>
            </a:r>
          </a:p>
          <a:p>
            <a:pPr algn="just">
              <a:defRPr/>
            </a:pPr>
            <a:br>
              <a:rPr lang="es-ES" altLang="es-ES" sz="1600" dirty="0">
                <a:latin typeface="Calibri" panose="020F0502020204030204" pitchFamily="34" charset="0"/>
                <a:cs typeface="Calibri" panose="020F0502020204030204" pitchFamily="34" charset="0"/>
              </a:rPr>
            </a:br>
            <a:r>
              <a:rPr lang="es-ES" altLang="es-ES" sz="1600" b="1" dirty="0">
                <a:latin typeface="Calibri" panose="020F0502020204030204" pitchFamily="34" charset="0"/>
                <a:cs typeface="Calibri" panose="020F0502020204030204" pitchFamily="34" charset="0"/>
              </a:rPr>
              <a:t>ELEMENTOS</a:t>
            </a:r>
          </a:p>
          <a:p>
            <a:pPr lvl="1" algn="just">
              <a:defRPr/>
            </a:pPr>
            <a:r>
              <a:rPr lang="es-ES" altLang="es-ES" sz="1600" dirty="0">
                <a:latin typeface="Calibri" panose="020F0502020204030204" pitchFamily="34" charset="0"/>
                <a:cs typeface="Calibri" panose="020F0502020204030204" pitchFamily="34" charset="0"/>
              </a:rPr>
              <a:t>Texto: Describe las capacidades de la solución, las condiciones y restricciones para la solución. </a:t>
            </a:r>
          </a:p>
          <a:p>
            <a:pPr lvl="1" algn="just">
              <a:defRPr/>
            </a:pPr>
            <a:r>
              <a:rPr lang="es-ES" altLang="es-ES" sz="1600" dirty="0">
                <a:latin typeface="Calibri" panose="020F0502020204030204" pitchFamily="34" charset="0"/>
                <a:cs typeface="Calibri" panose="020F0502020204030204" pitchFamily="34" charset="0"/>
              </a:rPr>
              <a:t>Documentación Matriz: Mediante una tabla se puede transmitir un conjunto de requisitos que tienen una estructura compleja, pero uniforme. Una matriz se utiliza para la trazabilidad de los requisitos, para poner a prueba los casos de uso y para el análisis de brecha.</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5170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Especificar y modelar requisitos:</a:t>
            </a:r>
          </a:p>
          <a:p>
            <a:pPr>
              <a:spcBef>
                <a:spcPct val="0"/>
              </a:spcBef>
              <a:defRPr/>
            </a:pPr>
            <a:br>
              <a:rPr lang="es-ES" altLang="es-ES" sz="1600" dirty="0">
                <a:latin typeface="Calibri" panose="020F0502020204030204" pitchFamily="34" charset="0"/>
                <a:cs typeface="Calibri" panose="020F0502020204030204" pitchFamily="34" charset="0"/>
              </a:rPr>
            </a:br>
            <a:r>
              <a:rPr lang="es-ES" altLang="es-ES" sz="1600" b="1" dirty="0">
                <a:latin typeface="Calibri" panose="020F0502020204030204" pitchFamily="34" charset="0"/>
                <a:cs typeface="Calibri" panose="020F0502020204030204" pitchFamily="34" charset="0"/>
              </a:rPr>
              <a:t>ELEMENTOS</a:t>
            </a:r>
          </a:p>
          <a:p>
            <a:pPr marL="285750" lvl="1"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Modelos: </a:t>
            </a:r>
          </a:p>
          <a:p>
            <a:pPr lvl="8">
              <a:spcBef>
                <a:spcPct val="0"/>
              </a:spcBef>
              <a:defRPr/>
            </a:pPr>
            <a:r>
              <a:rPr lang="es-ES" altLang="es-ES" sz="1600" dirty="0">
                <a:latin typeface="Calibri" panose="020F0502020204030204" pitchFamily="34" charset="0"/>
                <a:cs typeface="Calibri" panose="020F0502020204030204" pitchFamily="34" charset="0"/>
              </a:rPr>
              <a:t>          Formatos del Modelo</a:t>
            </a:r>
          </a:p>
          <a:p>
            <a:pPr lvl="8">
              <a:spcBef>
                <a:spcPct val="0"/>
              </a:spcBef>
              <a:defRPr/>
            </a:pPr>
            <a:r>
              <a:rPr lang="es-ES" altLang="es-ES" sz="1600" dirty="0">
                <a:latin typeface="Calibri" panose="020F0502020204030204" pitchFamily="34" charset="0"/>
                <a:cs typeface="Calibri" panose="020F0502020204030204" pitchFamily="34" charset="0"/>
              </a:rPr>
              <a:t>          Notaciones</a:t>
            </a:r>
          </a:p>
          <a:p>
            <a:pPr lvl="6">
              <a:spcBef>
                <a:spcPct val="0"/>
              </a:spcBef>
              <a:defRPr/>
            </a:pPr>
            <a:r>
              <a:rPr lang="es-ES" altLang="es-ES" sz="1600" dirty="0">
                <a:latin typeface="Calibri" panose="020F0502020204030204" pitchFamily="34" charset="0"/>
                <a:cs typeface="Calibri" panose="020F0502020204030204" pitchFamily="34" charset="0"/>
              </a:rPr>
              <a:t>          Modelos Formales e Informales</a:t>
            </a:r>
          </a:p>
          <a:p>
            <a:pPr marL="285750" lvl="1"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Captura de Atributos de los requerimientos.</a:t>
            </a:r>
          </a:p>
          <a:p>
            <a:pPr>
              <a:spcBef>
                <a:spcPct val="0"/>
              </a:spcBef>
              <a:defRPr/>
            </a:pPr>
            <a:endParaRPr lang="es-ES" altLang="es-ES" sz="1600" dirty="0">
              <a:latin typeface="Calibri" panose="020F0502020204030204" pitchFamily="34" charset="0"/>
              <a:cs typeface="Calibri" panose="020F0502020204030204" pitchFamily="34" charset="0"/>
            </a:endParaRPr>
          </a:p>
          <a:p>
            <a:pPr>
              <a:spcBef>
                <a:spcPct val="0"/>
              </a:spcBef>
              <a:defRPr/>
            </a:pPr>
            <a:r>
              <a:rPr lang="es-ES" altLang="es-ES" sz="1600" b="1" dirty="0">
                <a:latin typeface="Calibri" panose="020F0502020204030204" pitchFamily="34" charset="0"/>
                <a:cs typeface="Calibri" panose="020F0502020204030204" pitchFamily="34" charset="0"/>
              </a:rPr>
              <a:t>TECNICAS</a:t>
            </a:r>
          </a:p>
          <a:p>
            <a:pPr marL="285750" lvl="2"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Aceptación y definición de los criterios de evaluación</a:t>
            </a:r>
          </a:p>
          <a:p>
            <a:pPr marL="285750" lvl="2"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Análisis de las reglas de negocio </a:t>
            </a:r>
          </a:p>
          <a:p>
            <a:pPr marL="285750" lvl="2"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Diccionario de datos y glosario </a:t>
            </a:r>
          </a:p>
          <a:p>
            <a:pPr marL="285750" lvl="2"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Diagramas de flujo </a:t>
            </a:r>
          </a:p>
          <a:p>
            <a:pPr marL="285750" lvl="2"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Modelado de datos </a:t>
            </a:r>
          </a:p>
          <a:p>
            <a:pPr marL="285750" lvl="2"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Descomposición funcional 	</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71133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Especificar y modelar requisitos:</a:t>
            </a:r>
          </a:p>
          <a:p>
            <a:pPr>
              <a:spcBef>
                <a:spcPct val="0"/>
              </a:spcBef>
              <a:defRPr/>
            </a:pPr>
            <a:endParaRPr lang="es-ES" altLang="es-ES" sz="1600" b="1" dirty="0">
              <a:latin typeface="Calibri" panose="020F0502020204030204" pitchFamily="34" charset="0"/>
              <a:cs typeface="Calibri" panose="020F0502020204030204" pitchFamily="34" charset="0"/>
            </a:endParaRPr>
          </a:p>
          <a:p>
            <a:pPr>
              <a:spcBef>
                <a:spcPct val="0"/>
              </a:spcBef>
              <a:defRPr/>
            </a:pPr>
            <a:r>
              <a:rPr lang="es-ES" altLang="es-ES" sz="1600" b="1" dirty="0">
                <a:latin typeface="Calibri" panose="020F0502020204030204" pitchFamily="34" charset="0"/>
                <a:cs typeface="Calibri" panose="020F0502020204030204" pitchFamily="34" charset="0"/>
              </a:rPr>
              <a:t>STAKEHOLDERS</a:t>
            </a:r>
          </a:p>
          <a:p>
            <a:pPr lvl="1">
              <a:spcBef>
                <a:spcPct val="0"/>
              </a:spcBef>
              <a:defRPr/>
            </a:pPr>
            <a:r>
              <a:rPr lang="es-ES" altLang="es-ES" sz="1600" dirty="0">
                <a:latin typeface="Calibri" panose="020F0502020204030204" pitchFamily="34" charset="0"/>
                <a:cs typeface="Calibri" panose="020F0502020204030204" pitchFamily="34" charset="0"/>
              </a:rPr>
              <a:t>Todos los </a:t>
            </a:r>
            <a:r>
              <a:rPr lang="es-ES" altLang="es-ES" sz="1600" dirty="0" err="1">
                <a:latin typeface="Calibri" panose="020F0502020204030204" pitchFamily="34" charset="0"/>
                <a:cs typeface="Calibri" panose="020F0502020204030204" pitchFamily="34" charset="0"/>
              </a:rPr>
              <a:t>stakeholders</a:t>
            </a:r>
            <a:r>
              <a:rPr lang="es-ES" altLang="es-ES" sz="1600" dirty="0">
                <a:latin typeface="Calibri" panose="020F0502020204030204" pitchFamily="34" charset="0"/>
                <a:cs typeface="Calibri" panose="020F0502020204030204" pitchFamily="34" charset="0"/>
              </a:rPr>
              <a:t>: El analista puede optar por realizar esta tarea solo luego separar el paquete y comunicar los requerimientos al resto de los </a:t>
            </a:r>
            <a:r>
              <a:rPr lang="es-ES" altLang="es-ES" sz="1600" dirty="0" err="1">
                <a:latin typeface="Calibri" panose="020F0502020204030204" pitchFamily="34" charset="0"/>
                <a:cs typeface="Calibri" panose="020F0502020204030204" pitchFamily="34" charset="0"/>
              </a:rPr>
              <a:t>stakeholders</a:t>
            </a:r>
            <a:r>
              <a:rPr lang="es-ES" altLang="es-ES" sz="1600" dirty="0">
                <a:latin typeface="Calibri" panose="020F0502020204030204" pitchFamily="34" charset="0"/>
                <a:cs typeface="Calibri" panose="020F0502020204030204" pitchFamily="34" charset="0"/>
              </a:rPr>
              <a:t> para su revisión y/o aprobación.</a:t>
            </a:r>
            <a:endParaRPr lang="es-ES" altLang="es-ES" sz="1600" b="1" dirty="0">
              <a:latin typeface="Calibri" panose="020F0502020204030204" pitchFamily="34" charset="0"/>
              <a:cs typeface="Calibri" panose="020F0502020204030204" pitchFamily="34" charset="0"/>
            </a:endParaRPr>
          </a:p>
          <a:p>
            <a:pPr>
              <a:spcBef>
                <a:spcPct val="0"/>
              </a:spcBef>
              <a:defRPr/>
            </a:pPr>
            <a:endParaRPr lang="es-ES" altLang="es-ES" sz="1600" b="1" dirty="0">
              <a:latin typeface="Calibri" panose="020F0502020204030204" pitchFamily="34" charset="0"/>
              <a:cs typeface="Calibri" panose="020F0502020204030204" pitchFamily="34" charset="0"/>
            </a:endParaRPr>
          </a:p>
          <a:p>
            <a:pPr>
              <a:spcBef>
                <a:spcPct val="0"/>
              </a:spcBef>
              <a:defRPr/>
            </a:pPr>
            <a:r>
              <a:rPr lang="es-ES" altLang="es-ES" sz="1600" b="1" dirty="0">
                <a:latin typeface="Calibri" panose="020F0502020204030204" pitchFamily="34" charset="0"/>
                <a:cs typeface="Calibri" panose="020F0502020204030204" pitchFamily="34" charset="0"/>
              </a:rPr>
              <a:t>SALIDAS</a:t>
            </a:r>
          </a:p>
          <a:p>
            <a:pPr lvl="1">
              <a:spcBef>
                <a:spcPct val="0"/>
              </a:spcBef>
              <a:defRPr/>
            </a:pPr>
            <a:r>
              <a:rPr lang="es-ES" altLang="es-ES" sz="1600" dirty="0">
                <a:latin typeface="Calibri" panose="020F0502020204030204" pitchFamily="34" charset="0"/>
                <a:cs typeface="Calibri" panose="020F0502020204030204" pitchFamily="34" charset="0"/>
              </a:rPr>
              <a:t>Requerimientos Analizados.	</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016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69888" y="534987"/>
            <a:ext cx="7813712" cy="400110"/>
          </a:xfrm>
          <a:prstGeom prst="rect">
            <a:avLst/>
          </a:prstGeom>
          <a:noFill/>
        </p:spPr>
        <p:txBody>
          <a:bodyPr wrap="square">
            <a:spAutoFit/>
          </a:bodyPr>
          <a:lstStyle/>
          <a:p>
            <a:pPr eaLnBrk="1" fontAlgn="auto" hangingPunct="1">
              <a:spcBef>
                <a:spcPts val="0"/>
              </a:spcBef>
              <a:spcAft>
                <a:spcPts val="0"/>
              </a:spcAft>
              <a:defRPr/>
            </a:pPr>
            <a:r>
              <a:rPr lang="es-ES" sz="2000" b="1" dirty="0">
                <a:solidFill>
                  <a:schemeClr val="bg2"/>
                </a:solidFill>
                <a:latin typeface="Calibri" panose="020F0502020204030204" pitchFamily="34" charset="0"/>
                <a:cs typeface="Calibri" panose="020F0502020204030204" pitchFamily="34" charset="0"/>
              </a:rPr>
              <a:t>Definición de Requerimientos y de Análisis de Requerimientos </a:t>
            </a:r>
          </a:p>
        </p:txBody>
      </p:sp>
      <p:sp>
        <p:nvSpPr>
          <p:cNvPr id="3" name="Rectángulo 1">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5"/>
            <a:ext cx="835374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defRPr/>
            </a:pPr>
            <a:r>
              <a:rPr lang="es-ES" altLang="es-ES" sz="1600" b="1" dirty="0">
                <a:solidFill>
                  <a:schemeClr val="bg2"/>
                </a:solidFill>
                <a:cs typeface="Calibri" panose="020F0502020204030204" pitchFamily="34" charset="0"/>
              </a:rPr>
              <a:t>¿Qué es un Requerimiento? </a:t>
            </a:r>
            <a:br>
              <a:rPr lang="es-ES" altLang="es-ES" sz="1600" b="1" dirty="0">
                <a:solidFill>
                  <a:schemeClr val="bg2"/>
                </a:solidFill>
                <a:cs typeface="Calibri" panose="020F0502020204030204" pitchFamily="34" charset="0"/>
              </a:rPr>
            </a:br>
            <a:endParaRPr lang="es-ES" altLang="es-ES" sz="1600" b="1"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La definición más general alrededor de esta noción es la que brinda el Instituto de Ingeniería Electrónica y Eléctrica (IEEE, </a:t>
            </a:r>
            <a:r>
              <a:rPr lang="es-ES" altLang="es-ES" sz="1600" b="1" dirty="0">
                <a:solidFill>
                  <a:schemeClr val="bg2"/>
                </a:solidFill>
                <a:cs typeface="Calibri" panose="020F0502020204030204" pitchFamily="34" charset="0"/>
              </a:rPr>
              <a:t>https://standards.ieee.org/</a:t>
            </a:r>
            <a:r>
              <a:rPr lang="es-ES" altLang="es-ES" sz="1600" dirty="0">
                <a:solidFill>
                  <a:schemeClr val="bg2"/>
                </a:solidFill>
                <a:cs typeface="Calibri" panose="020F0502020204030204" pitchFamily="34" charset="0"/>
              </a:rPr>
              <a:t>). </a:t>
            </a:r>
          </a:p>
          <a:p>
            <a:pPr>
              <a:lnSpc>
                <a:spcPct val="100000"/>
              </a:lnSpc>
              <a:spcBef>
                <a:spcPct val="0"/>
              </a:spcBef>
              <a:buNone/>
              <a:defRPr/>
            </a:pPr>
            <a:endParaRPr lang="es-ES" altLang="es-ES" sz="1600" dirty="0">
              <a:solidFill>
                <a:schemeClr val="bg2"/>
              </a:solidFill>
              <a:cs typeface="Calibri" panose="020F0502020204030204" pitchFamily="34" charset="0"/>
            </a:endParaRPr>
          </a:p>
          <a:p>
            <a:pPr marL="342900" indent="-342900">
              <a:lnSpc>
                <a:spcPct val="100000"/>
              </a:lnSpc>
              <a:spcBef>
                <a:spcPct val="0"/>
              </a:spcBef>
              <a:defRPr/>
            </a:pPr>
            <a:r>
              <a:rPr lang="es-ES" altLang="es-ES" sz="1600" dirty="0">
                <a:solidFill>
                  <a:schemeClr val="bg2"/>
                </a:solidFill>
                <a:cs typeface="Calibri" panose="020F0502020204030204" pitchFamily="34" charset="0"/>
              </a:rPr>
              <a:t>Una condición o necesidad de un usuario para resolver un problema o alcanzar un objetivo. </a:t>
            </a:r>
            <a:br>
              <a:rPr lang="es-ES" altLang="es-ES" sz="1600" dirty="0">
                <a:solidFill>
                  <a:schemeClr val="bg2"/>
                </a:solidFill>
                <a:cs typeface="Calibri" panose="020F0502020204030204" pitchFamily="34" charset="0"/>
              </a:rPr>
            </a:br>
            <a:endParaRPr lang="es-ES" altLang="es-ES" sz="1600" dirty="0">
              <a:solidFill>
                <a:schemeClr val="bg2"/>
              </a:solidFill>
              <a:cs typeface="Calibri" panose="020F0502020204030204" pitchFamily="34" charset="0"/>
            </a:endParaRPr>
          </a:p>
          <a:p>
            <a:pPr marL="342900" indent="-342900">
              <a:lnSpc>
                <a:spcPct val="100000"/>
              </a:lnSpc>
              <a:spcBef>
                <a:spcPct val="0"/>
              </a:spcBef>
              <a:defRPr/>
            </a:pPr>
            <a:r>
              <a:rPr lang="es-ES" altLang="es-ES" sz="1600" dirty="0">
                <a:solidFill>
                  <a:schemeClr val="bg2"/>
                </a:solidFill>
                <a:cs typeface="Calibri" panose="020F0502020204030204" pitchFamily="34" charset="0"/>
              </a:rPr>
              <a:t>Una condición o capacidad que debe estar presente en un sistema o componentes de sistema para satisfacer un contrato, estándar, especificación u otro documento formal. </a:t>
            </a:r>
          </a:p>
          <a:p>
            <a:pPr>
              <a:lnSpc>
                <a:spcPct val="100000"/>
              </a:lnSpc>
              <a:spcBef>
                <a:spcPct val="0"/>
              </a:spcBef>
              <a:buFontTx/>
              <a:buNone/>
              <a:defRPr/>
            </a:pPr>
            <a:endParaRPr lang="es-ES" altLang="es-ES" sz="1600" dirty="0">
              <a:solidFill>
                <a:schemeClr val="bg2"/>
              </a:solidFill>
              <a:cs typeface="Calibri" panose="020F0502020204030204" pitchFamily="34" charset="0"/>
            </a:endParaRPr>
          </a:p>
          <a:p>
            <a:pPr marL="342900" indent="-342900">
              <a:lnSpc>
                <a:spcPct val="100000"/>
              </a:lnSpc>
              <a:spcBef>
                <a:spcPct val="0"/>
              </a:spcBef>
              <a:defRPr/>
            </a:pPr>
            <a:r>
              <a:rPr lang="es-ES" altLang="es-ES" sz="1600" dirty="0">
                <a:solidFill>
                  <a:schemeClr val="bg2"/>
                </a:solidFill>
                <a:cs typeface="Calibri" panose="020F0502020204030204" pitchFamily="34" charset="0"/>
              </a:rPr>
              <a:t>Una representación documentada de una condición o capacidad documentada como las descritas en anteriormente. </a:t>
            </a:r>
          </a:p>
        </p:txBody>
      </p:sp>
    </p:spTree>
    <p:extLst>
      <p:ext uri="{BB962C8B-B14F-4D97-AF65-F5344CB8AC3E}">
        <p14:creationId xmlns:p14="http://schemas.microsoft.com/office/powerpoint/2010/main" val="1878532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Definir supuestos y limitaciones:</a:t>
            </a:r>
          </a:p>
          <a:p>
            <a:pPr>
              <a:spcBef>
                <a:spcPct val="0"/>
              </a:spcBef>
              <a:defRPr/>
            </a:pPr>
            <a:endParaRPr lang="es-ES" altLang="es-ES" sz="1600" b="1"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Identificar otros factores de los requerimientos que puedan afectar a las soluciones. </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Las suposiciones son factores que se creen puedan ser ciertas pero que no han sido confirmadas.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Las limitaciones son restricciones a las posibles soluciones de diseño, construcción, pruebas, validación e implementación. </a:t>
            </a:r>
          </a:p>
          <a:p>
            <a:pPr>
              <a:spcBef>
                <a:spcPct val="0"/>
              </a:spcBef>
              <a:defRPr/>
            </a:pPr>
            <a:endParaRPr lang="es-ES" altLang="es-ES" sz="1600" dirty="0">
              <a:latin typeface="Calibri" panose="020F0502020204030204" pitchFamily="34" charset="0"/>
              <a:cs typeface="Calibri" panose="020F0502020204030204" pitchFamily="34" charset="0"/>
            </a:endParaRPr>
          </a:p>
          <a:p>
            <a:pPr>
              <a:spcBef>
                <a:spcPct val="0"/>
              </a:spcBef>
              <a:defRPr/>
            </a:pPr>
            <a:r>
              <a:rPr lang="es-ES" altLang="es-ES" sz="1600" b="1" dirty="0">
                <a:latin typeface="Calibri" panose="020F0502020204030204" pitchFamily="34" charset="0"/>
                <a:cs typeface="Calibri" panose="020F0502020204030204" pitchFamily="34" charset="0"/>
              </a:rPr>
              <a:t>Entradas</a:t>
            </a:r>
            <a:r>
              <a:rPr lang="es-ES" altLang="es-ES" sz="1600" dirty="0">
                <a:latin typeface="Calibri" panose="020F0502020204030204" pitchFamily="34" charset="0"/>
                <a:cs typeface="Calibri" panose="020F0502020204030204" pitchFamily="34" charset="0"/>
              </a:rPr>
              <a:t>: </a:t>
            </a:r>
          </a:p>
          <a:p>
            <a:pPr>
              <a:spcBef>
                <a:spcPct val="0"/>
              </a:spcBef>
              <a:defRPr/>
            </a:pPr>
            <a:endParaRPr lang="es-ES" altLang="es-ES" sz="1600" dirty="0">
              <a:latin typeface="Calibri" panose="020F0502020204030204" pitchFamily="34" charset="0"/>
              <a:cs typeface="Calibri" panose="020F0502020204030204" pitchFamily="34" charset="0"/>
            </a:endParaRPr>
          </a:p>
          <a:p>
            <a:pPr lvl="1">
              <a:spcBef>
                <a:spcPct val="0"/>
              </a:spcBef>
              <a:defRPr/>
            </a:pPr>
            <a:r>
              <a:rPr lang="es-ES" altLang="es-ES" sz="1600" dirty="0">
                <a:latin typeface="Calibri" panose="020F0502020204030204" pitchFamily="34" charset="0"/>
                <a:cs typeface="Calibri" panose="020F0502020204030204" pitchFamily="34" charset="0"/>
              </a:rPr>
              <a:t>Preocupación de los </a:t>
            </a:r>
            <a:r>
              <a:rPr lang="es-ES" altLang="es-ES" sz="1600" dirty="0" err="1">
                <a:latin typeface="Calibri" panose="020F0502020204030204" pitchFamily="34" charset="0"/>
                <a:cs typeface="Calibri" panose="020F0502020204030204" pitchFamily="34" charset="0"/>
              </a:rPr>
              <a:t>Stakeholders</a:t>
            </a:r>
            <a:r>
              <a:rPr lang="es-ES" altLang="es-ES" sz="1600" dirty="0">
                <a:latin typeface="Calibri" panose="020F0502020204030204" pitchFamily="34" charset="0"/>
                <a:cs typeface="Calibri" panose="020F0502020204030204" pitchFamily="34" charset="0"/>
              </a:rPr>
              <a:t> </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50468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altLang="es-ES" sz="1600" b="1" dirty="0">
                <a:latin typeface="Calibri" pitchFamily="34" charset="0"/>
              </a:rPr>
              <a:t>Definir supuestos y limitaciones:</a:t>
            </a:r>
          </a:p>
          <a:p>
            <a:endParaRPr lang="es-ES" altLang="es-ES" sz="1600" b="1" dirty="0">
              <a:latin typeface="Calibri" pitchFamily="34" charset="0"/>
            </a:endParaRPr>
          </a:p>
          <a:p>
            <a:r>
              <a:rPr lang="es-ES" altLang="es-ES" sz="1600" dirty="0">
                <a:latin typeface="Calibri" pitchFamily="34" charset="0"/>
              </a:rPr>
              <a:t>Supuestos: Los supuestos tienen que estar documentados y son una fuente de riesgo potencial; por otro lado, pueden reflejar la comprensión de cómo los resultados deseados pueden ser alcanzados.</a:t>
            </a:r>
          </a:p>
          <a:p>
            <a:r>
              <a:rPr lang="es-ES" altLang="es-ES" sz="1600" dirty="0">
                <a:latin typeface="Calibri" pitchFamily="34" charset="0"/>
              </a:rPr>
              <a:t> </a:t>
            </a:r>
          </a:p>
          <a:p>
            <a:r>
              <a:rPr lang="es-ES" altLang="es-ES" sz="1600" dirty="0">
                <a:latin typeface="Calibri" pitchFamily="34" charset="0"/>
              </a:rPr>
              <a:t>Restricciones de negocio: Describen aspectos de la situación actual que no pueden ser cambiados por el despliegue de la nueva solución. Entre ellas tenemos:</a:t>
            </a:r>
          </a:p>
          <a:p>
            <a:endParaRPr lang="es-ES" altLang="es-ES" sz="1600" dirty="0">
              <a:latin typeface="Calibri" pitchFamily="34" charset="0"/>
            </a:endParaRPr>
          </a:p>
          <a:p>
            <a:r>
              <a:rPr lang="es-ES" altLang="es-ES" sz="1600" dirty="0">
                <a:latin typeface="Calibri" pitchFamily="34" charset="0"/>
              </a:rPr>
              <a:t>Restricciones presupuestarias, de tiempo, de recursos disponibles, basadas en las habilidades del equipo de proyecto. </a:t>
            </a:r>
          </a:p>
          <a:p>
            <a:endParaRPr lang="es-ES" altLang="es-ES" sz="1600" dirty="0">
              <a:latin typeface="Calibri" pitchFamily="34" charset="0"/>
            </a:endParaRPr>
          </a:p>
          <a:p>
            <a:r>
              <a:rPr lang="es-ES" altLang="es-ES" sz="1600" dirty="0">
                <a:latin typeface="Calibri" pitchFamily="34" charset="0"/>
              </a:rPr>
              <a:t>Limitaciones Técnicas: Incluyen todas las decisiones que se toman para el diseño de la solución. </a:t>
            </a:r>
          </a:p>
          <a:p>
            <a:endParaRPr lang="es-ES" altLang="es-ES" sz="1600" dirty="0">
              <a:latin typeface="Calibri" pitchFamily="34" charset="0"/>
            </a:endParaRPr>
          </a:p>
          <a:p>
            <a:r>
              <a:rPr lang="es-ES" altLang="es-ES" sz="1600" dirty="0">
                <a:latin typeface="Calibri" pitchFamily="34" charset="0"/>
              </a:rPr>
              <a:t>Por ejemplo: Limitaciones de lenguaje de desarrollo, plataformas de hardware y software, software de aplicación, entre otros.</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89065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Definir supuestos y limitaciones:</a:t>
            </a:r>
          </a:p>
          <a:p>
            <a:pPr>
              <a:spcBef>
                <a:spcPct val="0"/>
              </a:spcBef>
              <a:defRPr/>
            </a:pPr>
            <a:endParaRPr lang="es-ES" altLang="es-ES" sz="1600" b="1" dirty="0">
              <a:latin typeface="Calibri" panose="020F0502020204030204" pitchFamily="34" charset="0"/>
              <a:cs typeface="Calibri" panose="020F0502020204030204" pitchFamily="34" charset="0"/>
            </a:endParaRPr>
          </a:p>
          <a:p>
            <a:pPr>
              <a:spcBef>
                <a:spcPct val="0"/>
              </a:spcBef>
              <a:defRPr/>
            </a:pPr>
            <a:r>
              <a:rPr lang="es-ES" altLang="es-ES" sz="1600" b="1" dirty="0" err="1">
                <a:latin typeface="Calibri" panose="020F0502020204030204" pitchFamily="34" charset="0"/>
                <a:cs typeface="Calibri" panose="020F0502020204030204" pitchFamily="34" charset="0"/>
              </a:rPr>
              <a:t>StakeHolders</a:t>
            </a:r>
            <a:r>
              <a:rPr lang="es-ES" altLang="es-ES" sz="1600" b="1" dirty="0">
                <a:latin typeface="Calibri" panose="020F0502020204030204" pitchFamily="34" charset="0"/>
                <a:cs typeface="Calibri" panose="020F0502020204030204" pitchFamily="34" charset="0"/>
              </a:rPr>
              <a:t>:</a:t>
            </a:r>
            <a:endParaRPr lang="es-ES" altLang="es-ES" sz="1600" dirty="0">
              <a:latin typeface="Calibri" panose="020F0502020204030204" pitchFamily="34" charset="0"/>
              <a:cs typeface="Calibri" panose="020F0502020204030204" pitchFamily="34" charset="0"/>
            </a:endParaRPr>
          </a:p>
          <a:p>
            <a:pPr lvl="1">
              <a:spcBef>
                <a:spcPct val="0"/>
              </a:spcBef>
              <a:defRPr/>
            </a:pPr>
            <a:r>
              <a:rPr lang="es-ES" altLang="es-ES" sz="1600" dirty="0">
                <a:latin typeface="Calibri" panose="020F0502020204030204" pitchFamily="34" charset="0"/>
                <a:cs typeface="Calibri" panose="020F0502020204030204" pitchFamily="34" charset="0"/>
              </a:rPr>
              <a:t>Director del Proyecto </a:t>
            </a:r>
          </a:p>
          <a:p>
            <a:pPr lvl="1">
              <a:spcBef>
                <a:spcPct val="0"/>
              </a:spcBef>
              <a:defRPr/>
            </a:pPr>
            <a:r>
              <a:rPr lang="es-ES" altLang="es-ES" sz="1600" dirty="0">
                <a:latin typeface="Calibri" panose="020F0502020204030204" pitchFamily="34" charset="0"/>
                <a:cs typeface="Calibri" panose="020F0502020204030204" pitchFamily="34" charset="0"/>
              </a:rPr>
              <a:t>Actores que son responsables de la definición de un supuesto o restricción particular. </a:t>
            </a:r>
          </a:p>
          <a:p>
            <a:pPr>
              <a:spcBef>
                <a:spcPct val="0"/>
              </a:spcBef>
              <a:defRPr/>
            </a:pPr>
            <a:endParaRPr lang="es-ES" altLang="es-ES" sz="1600" dirty="0">
              <a:latin typeface="Calibri" panose="020F0502020204030204" pitchFamily="34" charset="0"/>
              <a:cs typeface="Calibri" panose="020F0502020204030204" pitchFamily="34" charset="0"/>
            </a:endParaRPr>
          </a:p>
          <a:p>
            <a:pPr>
              <a:spcBef>
                <a:spcPct val="0"/>
              </a:spcBef>
              <a:defRPr/>
            </a:pPr>
            <a:r>
              <a:rPr lang="es-ES" altLang="es-ES" sz="1600" b="1" dirty="0">
                <a:latin typeface="Calibri" panose="020F0502020204030204" pitchFamily="34" charset="0"/>
                <a:cs typeface="Calibri" panose="020F0502020204030204" pitchFamily="34" charset="0"/>
              </a:rPr>
              <a:t>Salidas: </a:t>
            </a:r>
            <a:endParaRPr lang="es-ES" altLang="es-ES" sz="1600" dirty="0">
              <a:latin typeface="Calibri" panose="020F0502020204030204" pitchFamily="34" charset="0"/>
              <a:cs typeface="Calibri" panose="020F0502020204030204" pitchFamily="34" charset="0"/>
            </a:endParaRPr>
          </a:p>
          <a:p>
            <a:pPr lvl="1">
              <a:spcBef>
                <a:spcPct val="0"/>
              </a:spcBef>
              <a:defRPr/>
            </a:pPr>
            <a:r>
              <a:rPr lang="es-ES" altLang="es-ES" sz="1600" dirty="0">
                <a:latin typeface="Calibri" panose="020F0502020204030204" pitchFamily="34" charset="0"/>
                <a:cs typeface="Calibri" panose="020F0502020204030204" pitchFamily="34" charset="0"/>
              </a:rPr>
              <a:t>Supuestos y Restricciones </a:t>
            </a:r>
            <a:endParaRPr lang="es-ES" altLang="es-ES" sz="1600" b="1" dirty="0">
              <a:latin typeface="Calibri" panose="020F0502020204030204" pitchFamily="34" charset="0"/>
              <a:cs typeface="Calibri" panose="020F0502020204030204" pitchFamily="34" charset="0"/>
            </a:endParaRP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37430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Verificar Requisitos</a:t>
            </a:r>
          </a:p>
          <a:p>
            <a:pPr>
              <a:spcBef>
                <a:spcPct val="0"/>
              </a:spcBef>
              <a:defRPr/>
            </a:pPr>
            <a:endParaRPr lang="es-ES" altLang="es-ES" sz="1600" b="1" dirty="0">
              <a:latin typeface="Calibri" panose="020F0502020204030204" pitchFamily="34" charset="0"/>
              <a:cs typeface="Calibri" panose="020F0502020204030204" pitchFamily="34" charset="0"/>
            </a:endParaRPr>
          </a:p>
          <a:p>
            <a:pPr lvl="1" algn="just">
              <a:spcBef>
                <a:spcPct val="0"/>
              </a:spcBef>
              <a:defRPr/>
            </a:pPr>
            <a:r>
              <a:rPr lang="es-ES" altLang="es-ES" sz="1600" dirty="0">
                <a:latin typeface="Calibri" panose="020F0502020204030204" pitchFamily="34" charset="0"/>
                <a:cs typeface="Calibri" panose="020F0502020204030204" pitchFamily="34" charset="0"/>
              </a:rPr>
              <a:t>Garantizar que las especificaciones y modelos de los requerimientos cumplen con las normas necesarias de calidad para que puedan ser utilizados con eficacia. </a:t>
            </a:r>
          </a:p>
          <a:p>
            <a:pPr lvl="1" algn="just">
              <a:spcBef>
                <a:spcPct val="0"/>
              </a:spcBef>
              <a:defRPr/>
            </a:pPr>
            <a:endParaRPr lang="es-ES" altLang="es-ES" sz="1600" dirty="0">
              <a:latin typeface="Calibri" panose="020F0502020204030204" pitchFamily="34" charset="0"/>
              <a:cs typeface="Calibri" panose="020F0502020204030204" pitchFamily="34" charset="0"/>
            </a:endParaRPr>
          </a:p>
          <a:p>
            <a:pPr lvl="1" algn="just">
              <a:spcBef>
                <a:spcPct val="0"/>
              </a:spcBef>
              <a:defRPr/>
            </a:pPr>
            <a:r>
              <a:rPr lang="es-ES" altLang="es-ES" sz="1600" dirty="0">
                <a:latin typeface="Calibri" panose="020F0502020204030204" pitchFamily="34" charset="0"/>
                <a:cs typeface="Calibri" panose="020F0502020204030204" pitchFamily="34" charset="0"/>
              </a:rPr>
              <a:t>Asegura de que los requerimientos han sido definidos correctamente. Constituye una revisión final para determinar que los requerimientos están aptos para seguir trabajando sobre la base de estos. </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Entradas: </a:t>
            </a:r>
          </a:p>
          <a:p>
            <a:pPr lvl="1" algn="just">
              <a:spcBef>
                <a:spcPct val="0"/>
              </a:spcBef>
              <a:defRPr/>
            </a:pPr>
            <a:r>
              <a:rPr lang="es-ES" altLang="es-ES" sz="1600" dirty="0">
                <a:latin typeface="Calibri" panose="020F0502020204030204" pitchFamily="34" charset="0"/>
                <a:cs typeface="Calibri" panose="020F0502020204030204" pitchFamily="34" charset="0"/>
              </a:rPr>
              <a:t>Requerimientos [Cualquier excepción declarada] </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3552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Verificar Requisitos - Elementos</a:t>
            </a:r>
          </a:p>
          <a:p>
            <a:pPr>
              <a:spcBef>
                <a:spcPct val="0"/>
              </a:spcBef>
              <a:defRPr/>
            </a:pPr>
            <a:endParaRPr lang="es-ES" altLang="es-ES" sz="1600" b="1" dirty="0">
              <a:latin typeface="Calibri" panose="020F0502020204030204" pitchFamily="34" charset="0"/>
              <a:cs typeface="Calibri" panose="020F0502020204030204" pitchFamily="34" charset="0"/>
            </a:endParaRPr>
          </a:p>
          <a:p>
            <a:pPr>
              <a:spcBef>
                <a:spcPct val="0"/>
              </a:spcBef>
              <a:defRPr/>
            </a:pPr>
            <a:r>
              <a:rPr lang="es-ES" altLang="es-ES" sz="1600" dirty="0">
                <a:latin typeface="Calibri" panose="020F0502020204030204" pitchFamily="34" charset="0"/>
                <a:cs typeface="Calibri" panose="020F0502020204030204" pitchFamily="34" charset="0"/>
              </a:rPr>
              <a:t>Las características para que los requerimientos cumplan con la calidad deseada son: </a:t>
            </a:r>
            <a:r>
              <a:rPr lang="es-ES" altLang="es-ES" sz="1600" b="1" dirty="0">
                <a:latin typeface="Calibri" panose="020F0502020204030204" pitchFamily="34" charset="0"/>
                <a:cs typeface="Calibri" panose="020F0502020204030204" pitchFamily="34" charset="0"/>
              </a:rPr>
              <a:t>Solidez , Completos , Consistentes , Correctos , Factibles , Modificables , Inequívocos (sin ambigüedad) , Comprobables (</a:t>
            </a:r>
            <a:r>
              <a:rPr lang="es-ES" altLang="es-ES" sz="1600" b="1" dirty="0" err="1">
                <a:latin typeface="Calibri" panose="020F0502020204030204" pitchFamily="34" charset="0"/>
                <a:cs typeface="Calibri" panose="020F0502020204030204" pitchFamily="34" charset="0"/>
              </a:rPr>
              <a:t>testings</a:t>
            </a:r>
            <a:r>
              <a:rPr lang="es-ES" altLang="es-ES" sz="1600" b="1" dirty="0">
                <a:latin typeface="Calibri" panose="020F0502020204030204" pitchFamily="34" charset="0"/>
                <a:cs typeface="Calibri" panose="020F0502020204030204" pitchFamily="34" charset="0"/>
              </a:rPr>
              <a:t>).</a:t>
            </a:r>
          </a:p>
          <a:p>
            <a:pPr>
              <a:spcBef>
                <a:spcPct val="0"/>
              </a:spcBef>
              <a:defRPr/>
            </a:pPr>
            <a:endParaRPr lang="es-ES" altLang="es-ES" sz="1600" dirty="0">
              <a:latin typeface="Calibri" panose="020F0502020204030204" pitchFamily="34" charset="0"/>
              <a:cs typeface="Calibri" panose="020F0502020204030204" pitchFamily="34" charset="0"/>
            </a:endParaRPr>
          </a:p>
          <a:p>
            <a:pPr>
              <a:spcBef>
                <a:spcPct val="0"/>
              </a:spcBef>
              <a:defRPr/>
            </a:pPr>
            <a:r>
              <a:rPr lang="es-ES" altLang="es-ES" sz="1600" dirty="0">
                <a:latin typeface="Calibri" panose="020F0502020204030204" pitchFamily="34" charset="0"/>
                <a:cs typeface="Calibri" panose="020F0502020204030204" pitchFamily="34" charset="0"/>
              </a:rPr>
              <a:t>La verificación de las actividades, incluyen:</a:t>
            </a:r>
            <a:br>
              <a:rPr lang="es-ES" altLang="es-ES" sz="1600" dirty="0">
                <a:latin typeface="Calibri" panose="020F0502020204030204" pitchFamily="34" charset="0"/>
                <a:cs typeface="Calibri" panose="020F0502020204030204" pitchFamily="34" charset="0"/>
              </a:rPr>
            </a:br>
            <a:r>
              <a:rPr lang="es-ES" altLang="es-ES" sz="1600" dirty="0">
                <a:latin typeface="Calibri" panose="020F0502020204030204" pitchFamily="34" charset="0"/>
                <a:cs typeface="Calibri" panose="020F0502020204030204" pitchFamily="34" charset="0"/>
              </a:rPr>
              <a:t> </a:t>
            </a:r>
          </a:p>
          <a:p>
            <a:pPr marL="285750" lvl="2"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Comprobar la integridad dentro de cada modelo de requerimientos. </a:t>
            </a:r>
          </a:p>
          <a:p>
            <a:pPr marL="285750" lvl="2"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Comparar los requisitos entre cada modelo preparado. </a:t>
            </a:r>
          </a:p>
          <a:p>
            <a:pPr marL="285750" lvl="2"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Asegurar de que todas las modificaciones de los procesos se han identificado y documentado. </a:t>
            </a:r>
          </a:p>
          <a:p>
            <a:pPr marL="285750" lvl="2"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Asegurar de que todos los factores desencadenantes y los resultados han tenido en cuenta a todas las variaciones. </a:t>
            </a:r>
          </a:p>
          <a:p>
            <a:pPr marL="285750" lvl="2"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Asegurar de que la terminología utilizada es comprensible. </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69622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Verificar Requisitos - Técnicas</a:t>
            </a:r>
          </a:p>
          <a:p>
            <a:pPr>
              <a:spcBef>
                <a:spcPct val="0"/>
              </a:spcBef>
              <a:defRPr/>
            </a:pPr>
            <a:endParaRPr lang="es-ES" altLang="es-ES" sz="1600" b="1" dirty="0">
              <a:latin typeface="Calibri" panose="020F0502020204030204" pitchFamily="34" charset="0"/>
              <a:cs typeface="Calibri" panose="020F0502020204030204" pitchFamily="34" charset="0"/>
            </a:endParaRPr>
          </a:p>
          <a:p>
            <a:pPr>
              <a:spcBef>
                <a:spcPct val="0"/>
              </a:spcBef>
              <a:defRPr/>
            </a:pPr>
            <a:r>
              <a:rPr lang="es-ES" altLang="es-ES" sz="1600" b="1" dirty="0">
                <a:latin typeface="Calibri" panose="020F0502020204030204" pitchFamily="34" charset="0"/>
                <a:cs typeface="Calibri" panose="020F0502020204030204" pitchFamily="34" charset="0"/>
              </a:rPr>
              <a:t>Técnicas Generales:</a:t>
            </a:r>
          </a:p>
          <a:p>
            <a:pPr marL="285750" lvl="2"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Definición de los criterios de evaluación. </a:t>
            </a:r>
          </a:p>
          <a:p>
            <a:pPr marL="285750" lvl="8"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Seguimiento del Problema: Los problemas detectados se resuelven?. </a:t>
            </a:r>
          </a:p>
          <a:p>
            <a:pPr marL="285750" lvl="1"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Tutoriales Estructurados: Ayuda a identificar los requisitos ambiguos o poco claros. </a:t>
            </a:r>
          </a:p>
          <a:p>
            <a:pPr>
              <a:spcBef>
                <a:spcPct val="0"/>
              </a:spcBef>
              <a:defRPr/>
            </a:pPr>
            <a:r>
              <a:rPr lang="es-ES" altLang="es-ES" sz="1600" dirty="0">
                <a:latin typeface="Calibri" panose="020F0502020204030204" pitchFamily="34" charset="0"/>
                <a:cs typeface="Calibri" panose="020F0502020204030204" pitchFamily="34" charset="0"/>
              </a:rPr>
              <a:t>	</a:t>
            </a:r>
          </a:p>
          <a:p>
            <a:pPr>
              <a:spcBef>
                <a:spcPct val="0"/>
              </a:spcBef>
              <a:defRPr/>
            </a:pPr>
            <a:r>
              <a:rPr lang="es-ES" altLang="es-ES" sz="1600" b="1" dirty="0">
                <a:latin typeface="Calibri" panose="020F0502020204030204" pitchFamily="34" charset="0"/>
                <a:cs typeface="Calibri" panose="020F0502020204030204" pitchFamily="34" charset="0"/>
              </a:rPr>
              <a:t>Listas de Verificación: </a:t>
            </a:r>
          </a:p>
          <a:p>
            <a:pPr marL="285750" lvl="1"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Son útiles como una técnica de control de calidad para realizar la documentación de los requerimientos, incluyen estándares a cumplir. </a:t>
            </a:r>
          </a:p>
          <a:p>
            <a:pPr>
              <a:spcBef>
                <a:spcPct val="0"/>
              </a:spcBef>
              <a:defRPr/>
            </a:pPr>
            <a:endParaRPr lang="es-ES" altLang="es-ES" sz="1600" dirty="0">
              <a:latin typeface="Calibri" panose="020F0502020204030204" pitchFamily="34" charset="0"/>
              <a:cs typeface="Calibri" panose="020F0502020204030204" pitchFamily="34" charset="0"/>
            </a:endParaRPr>
          </a:p>
          <a:p>
            <a:pPr>
              <a:spcBef>
                <a:spcPct val="0"/>
              </a:spcBef>
              <a:defRPr/>
            </a:pPr>
            <a:r>
              <a:rPr lang="es-ES" altLang="es-ES" sz="1600" b="1" dirty="0">
                <a:latin typeface="Calibri" panose="020F0502020204030204" pitchFamily="34" charset="0"/>
                <a:cs typeface="Calibri" panose="020F0502020204030204" pitchFamily="34" charset="0"/>
              </a:rPr>
              <a:t>STAKEHOLDERS</a:t>
            </a:r>
            <a:r>
              <a:rPr lang="es-ES" altLang="es-ES" sz="1600" dirty="0">
                <a:latin typeface="Calibri" panose="020F0502020204030204" pitchFamily="34" charset="0"/>
                <a:cs typeface="Calibri" panose="020F0502020204030204" pitchFamily="34" charset="0"/>
              </a:rPr>
              <a:t>: Todos los </a:t>
            </a:r>
            <a:r>
              <a:rPr lang="es-ES" altLang="es-ES" sz="1600" dirty="0" err="1">
                <a:latin typeface="Calibri" panose="020F0502020204030204" pitchFamily="34" charset="0"/>
                <a:cs typeface="Calibri" panose="020F0502020204030204" pitchFamily="34" charset="0"/>
              </a:rPr>
              <a:t>stakeholders</a:t>
            </a:r>
            <a:r>
              <a:rPr lang="es-ES" altLang="es-ES" sz="1600" dirty="0">
                <a:latin typeface="Calibri" panose="020F0502020204030204" pitchFamily="34" charset="0"/>
                <a:cs typeface="Calibri" panose="020F0502020204030204" pitchFamily="34" charset="0"/>
              </a:rPr>
              <a:t>. </a:t>
            </a:r>
          </a:p>
          <a:p>
            <a:pPr>
              <a:spcBef>
                <a:spcPct val="0"/>
              </a:spcBef>
              <a:defRPr/>
            </a:pPr>
            <a:endParaRPr lang="es-ES" altLang="es-ES" sz="1600" dirty="0">
              <a:latin typeface="Calibri" panose="020F0502020204030204" pitchFamily="34" charset="0"/>
              <a:cs typeface="Calibri" panose="020F0502020204030204" pitchFamily="34" charset="0"/>
            </a:endParaRPr>
          </a:p>
          <a:p>
            <a:pPr>
              <a:spcBef>
                <a:spcPct val="0"/>
              </a:spcBef>
              <a:defRPr/>
            </a:pPr>
            <a:r>
              <a:rPr lang="es-ES" altLang="es-ES" sz="1600" b="1" dirty="0">
                <a:latin typeface="Calibri" panose="020F0502020204030204" pitchFamily="34" charset="0"/>
                <a:cs typeface="Calibri" panose="020F0502020204030204" pitchFamily="34" charset="0"/>
              </a:rPr>
              <a:t>SALIDAS:</a:t>
            </a:r>
            <a:r>
              <a:rPr lang="es-ES" altLang="es-ES" sz="1600" dirty="0">
                <a:latin typeface="Calibri" panose="020F0502020204030204" pitchFamily="34" charset="0"/>
                <a:cs typeface="Calibri" panose="020F0502020204030204" pitchFamily="34" charset="0"/>
              </a:rPr>
              <a:t> Requerimientos [Verificados] </a:t>
            </a: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9904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Validar Requerimientos</a:t>
            </a:r>
          </a:p>
          <a:p>
            <a:pPr algn="just">
              <a:spcBef>
                <a:spcPct val="0"/>
              </a:spcBef>
              <a:defRPr/>
            </a:pPr>
            <a:endParaRPr lang="es-ES" altLang="es-ES" sz="1600" b="1" dirty="0">
              <a:latin typeface="Calibri" panose="020F0502020204030204" pitchFamily="34" charset="0"/>
              <a:cs typeface="Calibri" panose="020F0502020204030204" pitchFamily="34" charset="0"/>
            </a:endParaRP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Asegurar que todos los requerimientos entreguen un valor al negocio, cumplan con sus metas y objetivos, y respondan a una necesidad. </a:t>
            </a:r>
          </a:p>
          <a:p>
            <a:pPr marL="285750" lvl="1" indent="-285750" algn="just">
              <a:spcBef>
                <a:spcPct val="0"/>
              </a:spcBef>
              <a:buFont typeface="Arial" panose="020B0604020202020204" pitchFamily="34" charset="0"/>
              <a:buChar char="•"/>
              <a:defRPr/>
            </a:pPr>
            <a:endParaRPr lang="es-ES" altLang="es-ES" sz="1600" dirty="0">
              <a:latin typeface="Calibri" panose="020F0502020204030204" pitchFamily="34" charset="0"/>
              <a:cs typeface="Calibri" panose="020F0502020204030204" pitchFamily="34" charset="0"/>
            </a:endParaRP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Asegura que los </a:t>
            </a:r>
            <a:r>
              <a:rPr lang="es-ES" altLang="es-ES" sz="1600" dirty="0" err="1">
                <a:latin typeface="Calibri" panose="020F0502020204030204" pitchFamily="34" charset="0"/>
                <a:cs typeface="Calibri" panose="020F0502020204030204" pitchFamily="34" charset="0"/>
              </a:rPr>
              <a:t>stakeholders</a:t>
            </a:r>
            <a:r>
              <a:rPr lang="es-ES" altLang="es-ES" sz="1600" dirty="0">
                <a:latin typeface="Calibri" panose="020F0502020204030204" pitchFamily="34" charset="0"/>
                <a:cs typeface="Calibri" panose="020F0502020204030204" pitchFamily="34" charset="0"/>
              </a:rPr>
              <a:t>, la solución y las disposiciones transitorias se alinean con los requerimientos del negocio. </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ENTRADAS:</a:t>
            </a:r>
          </a:p>
          <a:p>
            <a:pPr marL="285750" lvl="1" indent="-285750" algn="just">
              <a:spcBef>
                <a:spcPct val="0"/>
              </a:spcBef>
              <a:buFont typeface="Arial" panose="020B0604020202020204" pitchFamily="34" charset="0"/>
              <a:buChar char="•"/>
              <a:defRPr/>
            </a:pPr>
            <a:r>
              <a:rPr lang="es-ES" altLang="es-ES" sz="1600" b="1" dirty="0">
                <a:latin typeface="Calibri" panose="020F0502020204030204" pitchFamily="34" charset="0"/>
                <a:cs typeface="Calibri" panose="020F0502020204030204" pitchFamily="34" charset="0"/>
              </a:rPr>
              <a:t>Caso del Negocio</a:t>
            </a:r>
            <a:r>
              <a:rPr lang="es-ES" altLang="es-ES" sz="1600" dirty="0">
                <a:latin typeface="Calibri" panose="020F0502020204030204" pitchFamily="34" charset="0"/>
                <a:cs typeface="Calibri" panose="020F0502020204030204" pitchFamily="34" charset="0"/>
              </a:rPr>
              <a:t>: Se encuentran los objetivos generales del negocio y las medidas que la solución debe ofrecer. </a:t>
            </a:r>
            <a:endParaRPr lang="es-ES" altLang="es-ES" sz="1600" b="1" dirty="0">
              <a:latin typeface="Calibri" panose="020F0502020204030204" pitchFamily="34" charset="0"/>
              <a:cs typeface="Calibri" panose="020F0502020204030204" pitchFamily="34" charset="0"/>
            </a:endParaRPr>
          </a:p>
          <a:p>
            <a:pPr lvl="1" algn="just">
              <a:spcBef>
                <a:spcPct val="0"/>
              </a:spcBef>
              <a:defRPr/>
            </a:pP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04066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Validar Requerimientos</a:t>
            </a:r>
          </a:p>
          <a:p>
            <a:pPr>
              <a:spcBef>
                <a:spcPct val="0"/>
              </a:spcBef>
              <a:defRPr/>
            </a:pPr>
            <a:endParaRPr lang="es-ES" altLang="es-ES" sz="1600" b="1"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ELEMENTOS</a:t>
            </a:r>
          </a:p>
          <a:p>
            <a:pPr algn="just">
              <a:spcBef>
                <a:spcPct val="0"/>
              </a:spcBef>
              <a:defRPr/>
            </a:pPr>
            <a:endParaRPr lang="es-ES" altLang="es-ES" sz="1600" b="1" dirty="0">
              <a:latin typeface="Calibri" panose="020F0502020204030204" pitchFamily="34" charset="0"/>
              <a:cs typeface="Calibri" panose="020F0502020204030204" pitchFamily="34" charset="0"/>
            </a:endParaRP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Identificar los supuestos. </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Definir criterios mensurables de evaluación, los cuales servirán para evaluar el éxito del cambio resultante implementado en la solución. </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Determinar el valor del negocio. </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Determinar las dependencias para la realización de beneficios, no todos contribuyen directamente con el resultado final deseado. </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Evaluar la alineación de lo contenido en el Caso del Negocio con el Costo de Oportunidad.</a:t>
            </a:r>
          </a:p>
        </p:txBody>
      </p:sp>
    </p:spTree>
    <p:extLst>
      <p:ext uri="{BB962C8B-B14F-4D97-AF65-F5344CB8AC3E}">
        <p14:creationId xmlns:p14="http://schemas.microsoft.com/office/powerpoint/2010/main" val="836527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Análisis de Requisitos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Validar Requerimientos</a:t>
            </a:r>
          </a:p>
          <a:p>
            <a:pPr>
              <a:spcBef>
                <a:spcPct val="0"/>
              </a:spcBef>
              <a:defRPr/>
            </a:pPr>
            <a:endParaRPr lang="es-ES" altLang="es-ES" sz="1600" b="1"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TECNICAS</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Definición de los criterios de evaluación. </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Métricas e indicadores de rendimiento. </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Prototipos. </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Análisis de Riesgos. </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Tutoriales Estructurados: Reuniones de seguimiento</a:t>
            </a:r>
          </a:p>
          <a:p>
            <a:pPr algn="just">
              <a:spcBef>
                <a:spcPct val="0"/>
              </a:spcBef>
              <a:defRPr/>
            </a:pPr>
            <a:r>
              <a:rPr lang="es-ES" altLang="es-ES" sz="1600" b="1" dirty="0">
                <a:latin typeface="Calibri" panose="020F0502020204030204" pitchFamily="34" charset="0"/>
                <a:cs typeface="Calibri" panose="020F0502020204030204" pitchFamily="34" charset="0"/>
              </a:rPr>
              <a:t>STAKEHOLDERS: </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Todos los </a:t>
            </a:r>
            <a:r>
              <a:rPr lang="es-ES" altLang="es-ES" sz="1600" dirty="0" err="1">
                <a:latin typeface="Calibri" panose="020F0502020204030204" pitchFamily="34" charset="0"/>
                <a:cs typeface="Calibri" panose="020F0502020204030204" pitchFamily="34" charset="0"/>
              </a:rPr>
              <a:t>stakeholders</a:t>
            </a:r>
            <a:r>
              <a:rPr lang="es-ES" altLang="es-ES" sz="1600" dirty="0">
                <a:latin typeface="Calibri" panose="020F0502020204030204" pitchFamily="34" charset="0"/>
                <a:cs typeface="Calibri" panose="020F0502020204030204" pitchFamily="34" charset="0"/>
              </a:rPr>
              <a:t>. </a:t>
            </a:r>
          </a:p>
          <a:p>
            <a:pPr algn="just">
              <a:spcBef>
                <a:spcPct val="0"/>
              </a:spcBef>
              <a:defRPr/>
            </a:pPr>
            <a:r>
              <a:rPr lang="es-ES" altLang="es-ES" sz="1600" b="1" dirty="0">
                <a:latin typeface="Calibri" panose="020F0502020204030204" pitchFamily="34" charset="0"/>
                <a:cs typeface="Calibri" panose="020F0502020204030204" pitchFamily="34" charset="0"/>
              </a:rPr>
              <a:t>SALIDAS: </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Requerimientos [Validados]. 	</a:t>
            </a:r>
            <a:endParaRPr lang="es-ES" altLang="es-ES"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6986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Cambios en los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dirty="0">
                <a:latin typeface="Calibri" panose="020F0502020204030204" pitchFamily="34" charset="0"/>
                <a:cs typeface="Calibri" panose="020F0502020204030204" pitchFamily="34" charset="0"/>
              </a:rPr>
              <a:t>Los requisitos cambian y esto persiste a lo largo de la vida del sistema. Los cambios ocurren por:</a:t>
            </a:r>
          </a:p>
          <a:p>
            <a:pPr>
              <a:spcBef>
                <a:spcPct val="0"/>
              </a:spcBef>
              <a:defRPr/>
            </a:pPr>
            <a:endParaRPr lang="es-ES" altLang="es-ES" sz="1600" dirty="0">
              <a:latin typeface="Calibri" panose="020F0502020204030204" pitchFamily="34" charset="0"/>
              <a:cs typeface="Calibri" panose="020F0502020204030204" pitchFamily="34" charset="0"/>
            </a:endParaRP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Cambios tecnológicos.</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Cambios en las estrategias o prioridades del negocio.</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Modificaciones en leyes y/o regulaciones.</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Porque al analizar el problema, no se hacen las preguntas correctas a las personas correctas.</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Porque cambió el problema que se estaba resolviendo.</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Por que los usuarios cambiaron su forma de pensar o sus percepciones.</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Porque cambió el ambiente de negocios.</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Porque cambió el mercado en el cual se desenvuelve el negocio.</a:t>
            </a:r>
          </a:p>
        </p:txBody>
      </p:sp>
    </p:spTree>
    <p:extLst>
      <p:ext uri="{BB962C8B-B14F-4D97-AF65-F5344CB8AC3E}">
        <p14:creationId xmlns:p14="http://schemas.microsoft.com/office/powerpoint/2010/main" val="274166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p:cNvPr>
          <p:cNvSpPr txBox="1"/>
          <p:nvPr/>
        </p:nvSpPr>
        <p:spPr>
          <a:xfrm>
            <a:off x="368299" y="537358"/>
            <a:ext cx="7851367" cy="338554"/>
          </a:xfrm>
          <a:prstGeom prst="rect">
            <a:avLst/>
          </a:prstGeom>
          <a:noFill/>
        </p:spPr>
        <p:txBody>
          <a:bodyPr wrap="square">
            <a:spAutoFit/>
          </a:bodyPr>
          <a:lstStyle/>
          <a:p>
            <a:pPr eaLnBrk="1" fontAlgn="auto" hangingPunct="1">
              <a:spcBef>
                <a:spcPts val="0"/>
              </a:spcBef>
              <a:spcAft>
                <a:spcPts val="0"/>
              </a:spcAft>
              <a:defRPr/>
            </a:pPr>
            <a:r>
              <a:rPr lang="es-ES" sz="1600" dirty="0">
                <a:solidFill>
                  <a:schemeClr val="bg2"/>
                </a:solidFill>
                <a:latin typeface="Calibri" panose="020F0502020204030204" pitchFamily="34" charset="0"/>
                <a:cs typeface="Calibri" panose="020F0502020204030204" pitchFamily="34" charset="0"/>
              </a:rPr>
              <a:t>Definición de Requerimientos y de Análisis de Requerimientos </a:t>
            </a:r>
          </a:p>
        </p:txBody>
      </p:sp>
      <p:sp>
        <p:nvSpPr>
          <p:cNvPr id="4" name="Rectángulo 1">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50507"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defRPr/>
            </a:pPr>
            <a:r>
              <a:rPr lang="es-ES" altLang="es-ES" sz="1600" b="1" dirty="0">
                <a:solidFill>
                  <a:schemeClr val="bg2"/>
                </a:solidFill>
                <a:cs typeface="Calibri" panose="020F0502020204030204" pitchFamily="34" charset="0"/>
              </a:rPr>
              <a:t>¿Qué es un Requerimiento? </a:t>
            </a:r>
            <a:br>
              <a:rPr lang="es-ES" altLang="es-ES" sz="1600" b="1" dirty="0">
                <a:solidFill>
                  <a:schemeClr val="bg2"/>
                </a:solidFill>
                <a:cs typeface="Calibri" panose="020F0502020204030204" pitchFamily="34" charset="0"/>
              </a:rPr>
            </a:br>
            <a:endParaRPr lang="es-ES" altLang="es-ES" sz="1600" b="1" dirty="0">
              <a:solidFill>
                <a:schemeClr val="bg2"/>
              </a:solidFill>
              <a:cs typeface="Calibri" panose="020F0502020204030204" pitchFamily="34" charset="0"/>
            </a:endParaRPr>
          </a:p>
          <a:p>
            <a:pPr algn="just">
              <a:lnSpc>
                <a:spcPct val="100000"/>
              </a:lnSpc>
              <a:spcBef>
                <a:spcPct val="0"/>
              </a:spcBef>
              <a:buFontTx/>
              <a:buNone/>
              <a:defRPr/>
            </a:pPr>
            <a:r>
              <a:rPr lang="es-ES" altLang="es-ES" sz="1600" dirty="0">
                <a:solidFill>
                  <a:schemeClr val="bg2"/>
                </a:solidFill>
                <a:cs typeface="Calibri" panose="020F0502020204030204" pitchFamily="34" charset="0"/>
              </a:rPr>
              <a:t>Esta definición expresa la perspectiva clásica de los requerimientos como </a:t>
            </a:r>
            <a:r>
              <a:rPr lang="es-ES" altLang="es-ES" sz="1600" b="1" dirty="0">
                <a:solidFill>
                  <a:schemeClr val="bg2"/>
                </a:solidFill>
                <a:cs typeface="Calibri" panose="020F0502020204030204" pitchFamily="34" charset="0"/>
              </a:rPr>
              <a:t>elementos de un producto</a:t>
            </a:r>
            <a:r>
              <a:rPr lang="es-ES" altLang="es-ES" sz="1600" dirty="0">
                <a:solidFill>
                  <a:schemeClr val="bg2"/>
                </a:solidFill>
                <a:cs typeface="Calibri" panose="020F0502020204030204" pitchFamily="34" charset="0"/>
              </a:rPr>
              <a:t>, o criterios para acuerdos. Sin embrago, otros autores son más específicos frente a la relación de los requerimientos con relación al sistema que van a representar: </a:t>
            </a:r>
          </a:p>
          <a:p>
            <a:pPr algn="just">
              <a:lnSpc>
                <a:spcPct val="100000"/>
              </a:lnSpc>
              <a:spcBef>
                <a:spcPct val="0"/>
              </a:spcBef>
              <a:buFontTx/>
              <a:buNone/>
              <a:defRPr/>
            </a:pPr>
            <a:endParaRPr lang="es-ES" altLang="es-ES" sz="1600" dirty="0">
              <a:solidFill>
                <a:schemeClr val="bg2"/>
              </a:solidFill>
              <a:cs typeface="Calibri" panose="020F0502020204030204" pitchFamily="34" charset="0"/>
            </a:endParaRPr>
          </a:p>
          <a:p>
            <a:pPr algn="just">
              <a:lnSpc>
                <a:spcPct val="100000"/>
              </a:lnSpc>
              <a:spcBef>
                <a:spcPct val="0"/>
              </a:spcBef>
              <a:buFontTx/>
              <a:buNone/>
              <a:defRPr/>
            </a:pPr>
            <a:r>
              <a:rPr lang="es-ES" altLang="es-ES" sz="1600" dirty="0">
                <a:solidFill>
                  <a:schemeClr val="bg2"/>
                </a:solidFill>
                <a:cs typeface="Calibri" panose="020F0502020204030204" pitchFamily="34" charset="0"/>
              </a:rPr>
              <a:t>“Los requerimientos son una especificación de lo que debe ser implementado. Estos son descripciones de cómo el sistema se debe comportar, de las propiedades y atributos del mismo. Deben ser una restricción del proceso de desarrollo del sistema”</a:t>
            </a:r>
          </a:p>
          <a:p>
            <a:pPr algn="just">
              <a:lnSpc>
                <a:spcPct val="100000"/>
              </a:lnSpc>
              <a:spcBef>
                <a:spcPct val="0"/>
              </a:spcBef>
              <a:buFontTx/>
              <a:buNone/>
              <a:defRPr/>
            </a:pPr>
            <a:endParaRPr lang="es-ES" altLang="es-ES" sz="1600" b="1" dirty="0">
              <a:solidFill>
                <a:schemeClr val="bg2"/>
              </a:solidFill>
              <a:cs typeface="Calibri" panose="020F0502020204030204" pitchFamily="34" charset="0"/>
            </a:endParaRPr>
          </a:p>
          <a:p>
            <a:pPr algn="just">
              <a:lnSpc>
                <a:spcPct val="100000"/>
              </a:lnSpc>
              <a:spcBef>
                <a:spcPct val="0"/>
              </a:spcBef>
              <a:buFontTx/>
              <a:buNone/>
              <a:defRPr/>
            </a:pPr>
            <a:r>
              <a:rPr lang="en-US" altLang="es-ES" sz="1000" b="1" dirty="0">
                <a:solidFill>
                  <a:schemeClr val="bg2"/>
                </a:solidFill>
                <a:cs typeface="Calibri" panose="020F0502020204030204" pitchFamily="34" charset="0"/>
              </a:rPr>
              <a:t>SOMMERVILLE Ian y </a:t>
            </a:r>
            <a:r>
              <a:rPr lang="en-US" altLang="es-ES" sz="1000" b="1" dirty="0" err="1">
                <a:solidFill>
                  <a:schemeClr val="bg2"/>
                </a:solidFill>
                <a:cs typeface="Calibri" panose="020F0502020204030204" pitchFamily="34" charset="0"/>
              </a:rPr>
              <a:t>SAWYER,Peter</a:t>
            </a:r>
            <a:r>
              <a:rPr lang="en-US" altLang="es-ES" sz="1000" b="1" dirty="0">
                <a:solidFill>
                  <a:schemeClr val="bg2"/>
                </a:solidFill>
                <a:cs typeface="Calibri" panose="020F0502020204030204" pitchFamily="34" charset="0"/>
              </a:rPr>
              <a:t>. Requirements engineering: A good practice guide. 3ed.Chinchester, </a:t>
            </a:r>
            <a:r>
              <a:rPr lang="en-US" altLang="es-ES" sz="1000" b="1" dirty="0" err="1">
                <a:solidFill>
                  <a:schemeClr val="bg2"/>
                </a:solidFill>
                <a:cs typeface="Calibri" panose="020F0502020204030204" pitchFamily="34" charset="0"/>
              </a:rPr>
              <a:t>Inglaterra</a:t>
            </a:r>
            <a:r>
              <a:rPr lang="en-US" altLang="es-ES" sz="1000" b="1" dirty="0">
                <a:solidFill>
                  <a:schemeClr val="bg2"/>
                </a:solidFill>
                <a:cs typeface="Calibri" panose="020F0502020204030204" pitchFamily="34" charset="0"/>
              </a:rPr>
              <a:t>: John Wiley &amp; Sons Ltd., 2000. </a:t>
            </a:r>
          </a:p>
        </p:txBody>
      </p:sp>
    </p:spTree>
    <p:extLst>
      <p:ext uri="{BB962C8B-B14F-4D97-AF65-F5344CB8AC3E}">
        <p14:creationId xmlns:p14="http://schemas.microsoft.com/office/powerpoint/2010/main" val="34321891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Cambios en los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dirty="0">
                <a:latin typeface="Calibri" panose="020F0502020204030204" pitchFamily="34" charset="0"/>
                <a:cs typeface="Calibri" panose="020F0502020204030204" pitchFamily="34" charset="0"/>
              </a:rPr>
              <a:t>La Gestión de Requisitos es el conjunto de actividades que ayudan al equipo de trabajo a identificar, controlar y seguir los requisitos y sus cambios en cualquier momento. O sea, básicamente, consiste en gestionar los cambios a los requisitos acordados, las relaciones entre ellos, las dependencias entre la </a:t>
            </a:r>
            <a:r>
              <a:rPr lang="es-ES" altLang="es-ES" sz="1600" b="1" dirty="0">
                <a:latin typeface="Calibri" panose="020F0502020204030204" pitchFamily="34" charset="0"/>
                <a:cs typeface="Calibri" panose="020F0502020204030204" pitchFamily="34" charset="0"/>
              </a:rPr>
              <a:t>Especificación de Requisitos del Software (ERS) </a:t>
            </a:r>
            <a:r>
              <a:rPr lang="es-ES" altLang="es-ES" sz="1600" dirty="0">
                <a:latin typeface="Calibri" panose="020F0502020204030204" pitchFamily="34" charset="0"/>
                <a:cs typeface="Calibri" panose="020F0502020204030204" pitchFamily="34" charset="0"/>
              </a:rPr>
              <a:t>y otros documentos producidos por el proceso de desarrollo de software. Esta actividad asegura la consistencia entre los requisitos y el sistema construido (o en construcción). </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Consume grandes cantidades de tiempo y esfuerzo. Abarca todo el ciclo de vida del producto.</a:t>
            </a:r>
          </a:p>
        </p:txBody>
      </p:sp>
    </p:spTree>
    <p:extLst>
      <p:ext uri="{BB962C8B-B14F-4D97-AF65-F5344CB8AC3E}">
        <p14:creationId xmlns:p14="http://schemas.microsoft.com/office/powerpoint/2010/main" val="2938657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Cambios en los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dirty="0">
                <a:latin typeface="Calibri" panose="020F0502020204030204" pitchFamily="34" charset="0"/>
                <a:cs typeface="Calibri" panose="020F0502020204030204" pitchFamily="34" charset="0"/>
              </a:rPr>
              <a:t>Cambios a los requisitos involucra modificar el tiempo en el que se va a implementar una característica en particular, modificación que a la vez puede tener impacto en otros requerimientos. Por esto, la gestión de cambios involucra actividades como establecer políticas, guardar históricos de cada requerimiento, identificar dependencias entre ellos y mantener un</a:t>
            </a:r>
          </a:p>
          <a:p>
            <a:pPr algn="just">
              <a:spcBef>
                <a:spcPct val="0"/>
              </a:spcBef>
              <a:defRPr/>
            </a:pPr>
            <a:r>
              <a:rPr lang="es-ES" altLang="es-ES" sz="1600" dirty="0">
                <a:latin typeface="Calibri" panose="020F0502020204030204" pitchFamily="34" charset="0"/>
                <a:cs typeface="Calibri" panose="020F0502020204030204" pitchFamily="34" charset="0"/>
              </a:rPr>
              <a:t>Control de Versiones.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dirty="0">
                <a:latin typeface="Calibri" panose="020F0502020204030204" pitchFamily="34" charset="0"/>
                <a:cs typeface="Calibri" panose="020F0502020204030204" pitchFamily="34" charset="0"/>
              </a:rPr>
              <a:t>Como ya se ha expuesto, es vital planificar los cambios, de acuerdo a las prioridades que los clientes determinen durante la identificación. Hay que aprobar los mecanismos para la configuración del cambio y las políticas de trazabilidad. </a:t>
            </a:r>
          </a:p>
        </p:txBody>
      </p:sp>
    </p:spTree>
    <p:extLst>
      <p:ext uri="{BB962C8B-B14F-4D97-AF65-F5344CB8AC3E}">
        <p14:creationId xmlns:p14="http://schemas.microsoft.com/office/powerpoint/2010/main" val="29132526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Cambios en los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0"/>
              </a:spcBef>
              <a:defRPr/>
            </a:pPr>
            <a:r>
              <a:rPr lang="es-ES" altLang="es-ES" sz="1600" b="1" dirty="0">
                <a:latin typeface="Calibri" panose="020F0502020204030204" pitchFamily="34" charset="0"/>
                <a:cs typeface="Calibri" panose="020F0502020204030204" pitchFamily="34" charset="0"/>
              </a:rPr>
              <a:t>Identificación Control de cambios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Valorar el cambio</a:t>
            </a:r>
          </a:p>
          <a:p>
            <a:pPr marL="285750" lvl="1"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Analizar Modificación</a:t>
            </a: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Documentar Cambio</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algn="just">
              <a:spcBef>
                <a:spcPct val="0"/>
              </a:spcBef>
              <a:defRPr/>
            </a:pPr>
            <a:r>
              <a:rPr lang="es-ES" altLang="es-ES" sz="1600" b="1" dirty="0">
                <a:latin typeface="Calibri" panose="020F0502020204030204" pitchFamily="34" charset="0"/>
                <a:cs typeface="Calibri" panose="020F0502020204030204" pitchFamily="34" charset="0"/>
              </a:rPr>
              <a:t>Aprobación Control de Cambios</a:t>
            </a:r>
          </a:p>
          <a:p>
            <a:pPr algn="just">
              <a:spcBef>
                <a:spcPct val="0"/>
              </a:spcBef>
              <a:defRPr/>
            </a:pPr>
            <a:endParaRPr lang="es-ES" altLang="es-ES" sz="1600" dirty="0">
              <a:latin typeface="Calibri" panose="020F0502020204030204" pitchFamily="34" charset="0"/>
              <a:cs typeface="Calibri" panose="020F0502020204030204" pitchFamily="34" charset="0"/>
            </a:endParaRPr>
          </a:p>
          <a:p>
            <a:pPr marL="285750" lvl="1" indent="-285750" algn="just">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Planear Cambio</a:t>
            </a:r>
          </a:p>
          <a:p>
            <a:pPr marL="285750" lvl="1"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Realizar Cambio</a:t>
            </a:r>
          </a:p>
          <a:p>
            <a:pPr marL="285750" lvl="1"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Revisar Cambio</a:t>
            </a:r>
          </a:p>
          <a:p>
            <a:pPr marL="285750" lvl="1"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Actualizar Línea Base</a:t>
            </a:r>
          </a:p>
          <a:p>
            <a:pPr marL="285750" lvl="1" indent="-285750">
              <a:spcBef>
                <a:spcPct val="0"/>
              </a:spcBef>
              <a:buFont typeface="Arial" panose="020B0604020202020204" pitchFamily="34" charset="0"/>
              <a:buChar char="•"/>
              <a:defRPr/>
            </a:pPr>
            <a:r>
              <a:rPr lang="es-ES" altLang="es-ES" sz="1600" dirty="0">
                <a:latin typeface="Calibri" panose="020F0502020204030204" pitchFamily="34" charset="0"/>
                <a:cs typeface="Calibri" panose="020F0502020204030204" pitchFamily="34" charset="0"/>
              </a:rPr>
              <a:t>Informar</a:t>
            </a:r>
          </a:p>
        </p:txBody>
      </p:sp>
    </p:spTree>
    <p:extLst>
      <p:ext uri="{BB962C8B-B14F-4D97-AF65-F5344CB8AC3E}">
        <p14:creationId xmlns:p14="http://schemas.microsoft.com/office/powerpoint/2010/main" val="1462105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75590" y="406430"/>
            <a:ext cx="7905774" cy="400110"/>
          </a:xfrm>
          <a:prstGeom prst="rect">
            <a:avLst/>
          </a:prstGeom>
          <a:noFill/>
        </p:spPr>
        <p:txBody>
          <a:bodyPr wrap="square">
            <a:spAutoFit/>
          </a:bodyPr>
          <a:lstStyle/>
          <a:p>
            <a:pPr>
              <a:defRPr/>
            </a:pPr>
            <a:r>
              <a:rPr lang="es-ES" sz="2000" b="1" dirty="0">
                <a:latin typeface="Calibri" panose="020F0502020204030204" pitchFamily="34" charset="0"/>
                <a:cs typeface="Calibri" panose="020F0502020204030204" pitchFamily="34" charset="0"/>
              </a:rPr>
              <a:t>Ingeniería de Requerimientos – Cambios en los requerimientos</a:t>
            </a:r>
          </a:p>
        </p:txBody>
      </p:sp>
      <p:sp>
        <p:nvSpPr>
          <p:cNvPr id="3" name="Rectángulo 1">
            <a:extLst/>
          </p:cNvPr>
          <p:cNvSpPr/>
          <p:nvPr/>
        </p:nvSpPr>
        <p:spPr>
          <a:xfrm flipV="1">
            <a:off x="486714" y="909667"/>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75589" y="995972"/>
            <a:ext cx="845217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altLang="es-ES" sz="1600" dirty="0">
                <a:latin typeface="Calibri" pitchFamily="34" charset="0"/>
              </a:rPr>
              <a:t>“Nada es veneno, todo es veneno… la diferencia está en la dosis” (</a:t>
            </a:r>
            <a:r>
              <a:rPr lang="es-ES" altLang="es-ES" sz="1600" dirty="0" err="1">
                <a:latin typeface="Calibri" pitchFamily="34" charset="0"/>
              </a:rPr>
              <a:t>Paracelso</a:t>
            </a:r>
            <a:r>
              <a:rPr lang="es-ES" altLang="es-ES" sz="1600" dirty="0">
                <a:latin typeface="Calibri" pitchFamily="34" charset="0"/>
              </a:rPr>
              <a:t>).</a:t>
            </a:r>
          </a:p>
          <a:p>
            <a:pPr algn="just"/>
            <a:endParaRPr lang="es-ES" altLang="es-ES" sz="1600" dirty="0">
              <a:latin typeface="Calibri" pitchFamily="34" charset="0"/>
            </a:endParaRPr>
          </a:p>
          <a:p>
            <a:pPr algn="just"/>
            <a:r>
              <a:rPr lang="es-ES" altLang="es-ES" sz="1600" dirty="0">
                <a:latin typeface="Calibri" pitchFamily="34" charset="0"/>
              </a:rPr>
              <a:t>La trazabilidad de requisitos es un concepto, cuando hablamos de gestión de requisitos, que a veces relacionamos con un montón de trabajo, con la necesidad de disponer de herramientas complejas, y en muchas ocasiones con una pérdida de tiempo innecesaria. Sin embargo, es como la mayor parte de técnicas y disciplinas de </a:t>
            </a:r>
            <a:r>
              <a:rPr lang="es-ES" altLang="es-ES" sz="1600" b="1" dirty="0">
                <a:latin typeface="Calibri" pitchFamily="34" charset="0"/>
              </a:rPr>
              <a:t>Business </a:t>
            </a:r>
            <a:r>
              <a:rPr lang="es-ES" altLang="es-ES" sz="1600" b="1" dirty="0" err="1">
                <a:latin typeface="Calibri" pitchFamily="34" charset="0"/>
              </a:rPr>
              <a:t>Analysis</a:t>
            </a:r>
            <a:r>
              <a:rPr lang="es-ES" altLang="es-ES" sz="1600" b="1" dirty="0">
                <a:latin typeface="Calibri" pitchFamily="34" charset="0"/>
              </a:rPr>
              <a:t> </a:t>
            </a:r>
            <a:r>
              <a:rPr lang="es-ES" altLang="es-ES" sz="1600" dirty="0">
                <a:latin typeface="Calibri" pitchFamily="34" charset="0"/>
              </a:rPr>
              <a:t>y </a:t>
            </a:r>
            <a:r>
              <a:rPr lang="es-ES" altLang="es-ES" sz="1600" b="1" dirty="0">
                <a:latin typeface="Calibri" pitchFamily="34" charset="0"/>
              </a:rPr>
              <a:t>Project Management</a:t>
            </a:r>
            <a:r>
              <a:rPr lang="es-ES" altLang="es-ES" sz="1600" dirty="0">
                <a:latin typeface="Calibri" pitchFamily="34" charset="0"/>
              </a:rPr>
              <a:t>, en su justa medida puede contribuir de manera muy importante al éxito del proyecto.</a:t>
            </a:r>
          </a:p>
        </p:txBody>
      </p:sp>
    </p:spTree>
    <p:extLst>
      <p:ext uri="{BB962C8B-B14F-4D97-AF65-F5344CB8AC3E}">
        <p14:creationId xmlns:p14="http://schemas.microsoft.com/office/powerpoint/2010/main" val="4130941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68301" y="917575"/>
            <a:ext cx="7905774" cy="400110"/>
          </a:xfrm>
          <a:prstGeom prst="rect">
            <a:avLst/>
          </a:prstGeom>
          <a:noFill/>
        </p:spPr>
        <p:txBody>
          <a:bodyPr wrap="square">
            <a:spAutoFit/>
          </a:bodyPr>
          <a:lstStyle/>
          <a:p>
            <a:pPr eaLnBrk="1" fontAlgn="auto" hangingPunct="1">
              <a:spcBef>
                <a:spcPts val="0"/>
              </a:spcBef>
              <a:spcAft>
                <a:spcPts val="0"/>
              </a:spcAft>
              <a:defRPr/>
            </a:pPr>
            <a:r>
              <a:rPr lang="es-ES" sz="2000" b="1" dirty="0">
                <a:latin typeface="Calibri" panose="020F0502020204030204" pitchFamily="34" charset="0"/>
                <a:cs typeface="Calibri" panose="020F0502020204030204" pitchFamily="34" charset="0"/>
              </a:rPr>
              <a:t>Definición de Requerimientos y de Análisis de Requerimientos </a:t>
            </a:r>
          </a:p>
        </p:txBody>
      </p:sp>
      <p:sp>
        <p:nvSpPr>
          <p:cNvPr id="3" name="Rectángulo 1">
            <a:extLst/>
          </p:cNvPr>
          <p:cNvSpPr/>
          <p:nvPr/>
        </p:nvSpPr>
        <p:spPr>
          <a:xfrm flipV="1">
            <a:off x="479425" y="1420812"/>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68300" y="1628775"/>
            <a:ext cx="845217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es-ES" sz="1600" b="1" dirty="0">
                <a:latin typeface="Calibri" panose="020F0502020204030204" pitchFamily="34" charset="0"/>
                <a:cs typeface="Calibri" panose="020F0502020204030204" pitchFamily="34" charset="0"/>
              </a:rPr>
              <a:t>Tipos de Requerimiento </a:t>
            </a:r>
            <a:br>
              <a:rPr lang="es-ES" sz="1600" b="1" dirty="0">
                <a:latin typeface="Calibri" panose="020F0502020204030204" pitchFamily="34" charset="0"/>
                <a:cs typeface="Calibri" panose="020F0502020204030204" pitchFamily="34" charset="0"/>
              </a:rPr>
            </a:br>
            <a:endParaRPr lang="es-ES" sz="1600" b="1" dirty="0">
              <a:latin typeface="Calibri" panose="020F0502020204030204" pitchFamily="34" charset="0"/>
              <a:cs typeface="Calibri" panose="020F0502020204030204" pitchFamily="34" charset="0"/>
            </a:endParaRPr>
          </a:p>
          <a:p>
            <a:pPr algn="just">
              <a:defRPr/>
            </a:pPr>
            <a:r>
              <a:rPr lang="es-ES" sz="1600" dirty="0">
                <a:latin typeface="Calibri" panose="020F0502020204030204" pitchFamily="34" charset="0"/>
                <a:cs typeface="Calibri" panose="020F0502020204030204" pitchFamily="34" charset="0"/>
              </a:rPr>
              <a:t>Los requerimientos se clasifican principalmente en los siguientes:</a:t>
            </a:r>
          </a:p>
          <a:p>
            <a:pPr algn="just">
              <a:defRPr/>
            </a:pPr>
            <a:endParaRPr lang="es-ES" sz="1600" dirty="0">
              <a:latin typeface="Calibri" panose="020F0502020204030204" pitchFamily="34" charset="0"/>
              <a:cs typeface="Calibri" panose="020F0502020204030204" pitchFamily="34" charset="0"/>
            </a:endParaRPr>
          </a:p>
          <a:p>
            <a:pPr marL="171450" indent="-17145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Del Usuario</a:t>
            </a:r>
          </a:p>
          <a:p>
            <a:pPr marL="171450" indent="-17145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Funcionales</a:t>
            </a:r>
          </a:p>
          <a:p>
            <a:pPr marL="171450" indent="-171450" algn="just">
              <a:buFont typeface="Arial" panose="020B0604020202020204" pitchFamily="34" charset="0"/>
              <a:buChar char="•"/>
              <a:defRPr/>
            </a:pPr>
            <a:r>
              <a:rPr lang="es-ES" sz="1600" dirty="0">
                <a:latin typeface="Calibri" panose="020F0502020204030204" pitchFamily="34" charset="0"/>
                <a:cs typeface="Calibri" panose="020F0502020204030204" pitchFamily="34" charset="0"/>
              </a:rPr>
              <a:t>No Funcionales</a:t>
            </a:r>
          </a:p>
        </p:txBody>
      </p:sp>
    </p:spTree>
    <p:extLst>
      <p:ext uri="{BB962C8B-B14F-4D97-AF65-F5344CB8AC3E}">
        <p14:creationId xmlns:p14="http://schemas.microsoft.com/office/powerpoint/2010/main" val="388508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p:cNvPr>
          <p:cNvSpPr txBox="1"/>
          <p:nvPr/>
        </p:nvSpPr>
        <p:spPr>
          <a:xfrm>
            <a:off x="368301" y="917575"/>
            <a:ext cx="7905774" cy="400110"/>
          </a:xfrm>
          <a:prstGeom prst="rect">
            <a:avLst/>
          </a:prstGeom>
          <a:noFill/>
        </p:spPr>
        <p:txBody>
          <a:bodyPr wrap="square">
            <a:spAutoFit/>
          </a:bodyPr>
          <a:lstStyle/>
          <a:p>
            <a:pPr eaLnBrk="1" fontAlgn="auto" hangingPunct="1">
              <a:spcBef>
                <a:spcPts val="0"/>
              </a:spcBef>
              <a:spcAft>
                <a:spcPts val="0"/>
              </a:spcAft>
              <a:defRPr/>
            </a:pPr>
            <a:r>
              <a:rPr lang="es-ES" sz="2000" b="1" dirty="0">
                <a:latin typeface="Calibri" panose="020F0502020204030204" pitchFamily="34" charset="0"/>
                <a:cs typeface="Calibri" panose="020F0502020204030204" pitchFamily="34" charset="0"/>
              </a:rPr>
              <a:t>Definición de Requerimientos y de Análisis de Requerimientos </a:t>
            </a:r>
          </a:p>
        </p:txBody>
      </p:sp>
      <p:sp>
        <p:nvSpPr>
          <p:cNvPr id="3" name="Rectángulo 1">
            <a:extLst/>
          </p:cNvPr>
          <p:cNvSpPr/>
          <p:nvPr/>
        </p:nvSpPr>
        <p:spPr>
          <a:xfrm flipV="1">
            <a:off x="479425" y="1420812"/>
            <a:ext cx="8452172" cy="460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4" name="TextBox 3"/>
          <p:cNvSpPr txBox="1"/>
          <p:nvPr/>
        </p:nvSpPr>
        <p:spPr bwMode="auto">
          <a:xfrm>
            <a:off x="368300" y="1628775"/>
            <a:ext cx="845217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es-ES" altLang="es-ES" sz="1600" b="1" dirty="0">
                <a:latin typeface="Calibri" panose="020F0502020204030204" pitchFamily="34" charset="0"/>
                <a:cs typeface="Calibri" panose="020F0502020204030204" pitchFamily="34" charset="0"/>
              </a:rPr>
              <a:t>Requerimientos del Usuario</a:t>
            </a:r>
            <a:br>
              <a:rPr lang="es-ES" altLang="es-ES" sz="1600" b="1" dirty="0">
                <a:latin typeface="Calibri" panose="020F0502020204030204" pitchFamily="34" charset="0"/>
                <a:cs typeface="Calibri" panose="020F0502020204030204" pitchFamily="34" charset="0"/>
              </a:rPr>
            </a:br>
            <a:endParaRPr lang="es-ES" altLang="es-ES" sz="1600" b="1" dirty="0">
              <a:latin typeface="Calibri" panose="020F0502020204030204" pitchFamily="34" charset="0"/>
              <a:cs typeface="Calibri" panose="020F0502020204030204" pitchFamily="34" charset="0"/>
            </a:endParaRPr>
          </a:p>
          <a:p>
            <a:pPr>
              <a:spcBef>
                <a:spcPct val="0"/>
              </a:spcBef>
              <a:defRPr/>
            </a:pPr>
            <a:r>
              <a:rPr lang="es-ES" altLang="es-ES" sz="1600" dirty="0">
                <a:latin typeface="Calibri" panose="020F0502020204030204" pitchFamily="34" charset="0"/>
                <a:cs typeface="Calibri" panose="020F0502020204030204" pitchFamily="34" charset="0"/>
              </a:rPr>
              <a:t>Son declaraciones, en lenguaje natural y en diagramas, de los servicios que se espera que el sistema proporcione y de las restricciones bajo las cuales debe funcionar.</a:t>
            </a:r>
          </a:p>
        </p:txBody>
      </p:sp>
    </p:spTree>
    <p:extLst>
      <p:ext uri="{BB962C8B-B14F-4D97-AF65-F5344CB8AC3E}">
        <p14:creationId xmlns:p14="http://schemas.microsoft.com/office/powerpoint/2010/main" val="1996157479"/>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13224</TotalTime>
  <Words>4524</Words>
  <Application>Microsoft Macintosh PowerPoint</Application>
  <PresentationFormat>Presentación en pantalla (16:9)</PresentationFormat>
  <Paragraphs>542</Paragraphs>
  <Slides>73</Slides>
  <Notes>71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73</vt:i4>
      </vt:variant>
    </vt:vector>
  </HeadingPairs>
  <TitlesOfParts>
    <vt:vector size="80" baseType="lpstr">
      <vt:lpstr>Calibri Light</vt:lpstr>
      <vt:lpstr>Century Gothic</vt:lpstr>
      <vt:lpstr>Wingdings 3</vt:lpstr>
      <vt:lpstr>Nunito</vt:lpstr>
      <vt:lpstr>Calibri</vt:lpstr>
      <vt:lpstr>Arial</vt:lpstr>
      <vt:lpstr>Shift</vt:lpstr>
      <vt:lpstr>GESTIÓN DE REQUISITOS PARA LA CONSTRUCCIÓN DE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Documentación – Historias de Usuario </vt:lpstr>
      <vt:lpstr>La Documentación – Historias de Usuario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Integración de módulos de software</dc:title>
  <dc:creator>David Villar-Sed</dc:creator>
  <cp:lastModifiedBy>Microsoft Office User</cp:lastModifiedBy>
  <cp:revision>167</cp:revision>
  <dcterms:modified xsi:type="dcterms:W3CDTF">2018-10-29T02:49:21Z</dcterms:modified>
</cp:coreProperties>
</file>