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3"/>
  </p:notesMasterIdLst>
  <p:sldIdLst>
    <p:sldId id="256" r:id="rId2"/>
    <p:sldId id="258" r:id="rId3"/>
    <p:sldId id="261" r:id="rId4"/>
    <p:sldId id="262" r:id="rId5"/>
    <p:sldId id="286" r:id="rId6"/>
    <p:sldId id="287" r:id="rId7"/>
    <p:sldId id="288" r:id="rId8"/>
    <p:sldId id="289" r:id="rId9"/>
    <p:sldId id="290" r:id="rId10"/>
    <p:sldId id="291" r:id="rId11"/>
    <p:sldId id="292" r:id="rId12"/>
    <p:sldId id="293" r:id="rId13"/>
    <p:sldId id="294" r:id="rId14"/>
    <p:sldId id="285"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333" r:id="rId38"/>
    <p:sldId id="334" r:id="rId39"/>
    <p:sldId id="335" r:id="rId40"/>
    <p:sldId id="336" r:id="rId41"/>
    <p:sldId id="337" r:id="rId42"/>
    <p:sldId id="338" r:id="rId43"/>
    <p:sldId id="339" r:id="rId44"/>
    <p:sldId id="341" r:id="rId45"/>
    <p:sldId id="296" r:id="rId46"/>
    <p:sldId id="297" r:id="rId47"/>
    <p:sldId id="298" r:id="rId48"/>
    <p:sldId id="295" r:id="rId49"/>
    <p:sldId id="299" r:id="rId50"/>
    <p:sldId id="300" r:id="rId51"/>
    <p:sldId id="301" r:id="rId52"/>
    <p:sldId id="302" r:id="rId53"/>
    <p:sldId id="303" r:id="rId54"/>
    <p:sldId id="304" r:id="rId55"/>
    <p:sldId id="305" r:id="rId56"/>
    <p:sldId id="306" r:id="rId57"/>
    <p:sldId id="307" r:id="rId58"/>
    <p:sldId id="308" r:id="rId59"/>
    <p:sldId id="311" r:id="rId60"/>
    <p:sldId id="309" r:id="rId61"/>
    <p:sldId id="310" r:id="rId62"/>
    <p:sldId id="314" r:id="rId63"/>
    <p:sldId id="313" r:id="rId64"/>
    <p:sldId id="315" r:id="rId65"/>
    <p:sldId id="316" r:id="rId66"/>
    <p:sldId id="317" r:id="rId67"/>
    <p:sldId id="318" r:id="rId68"/>
    <p:sldId id="319" r:id="rId69"/>
    <p:sldId id="320" r:id="rId70"/>
    <p:sldId id="322" r:id="rId71"/>
    <p:sldId id="321" r:id="rId72"/>
    <p:sldId id="323" r:id="rId73"/>
    <p:sldId id="324" r:id="rId74"/>
    <p:sldId id="325" r:id="rId75"/>
    <p:sldId id="326" r:id="rId76"/>
    <p:sldId id="327" r:id="rId77"/>
    <p:sldId id="328" r:id="rId78"/>
    <p:sldId id="329" r:id="rId79"/>
    <p:sldId id="330" r:id="rId80"/>
    <p:sldId id="331" r:id="rId81"/>
    <p:sldId id="332" r:id="rId82"/>
  </p:sldIdLst>
  <p:sldSz cx="9144000" cy="5143500" type="screen16x9"/>
  <p:notesSz cx="6858000" cy="9144000"/>
  <p:embeddedFontLst>
    <p:embeddedFont>
      <p:font typeface="Nunito" panose="020B0604020202020204" charset="0"/>
      <p:regular r:id="rId84"/>
      <p:bold r:id="rId85"/>
      <p:italic r:id="rId86"/>
      <p:boldItalic r:id="rId87"/>
    </p:embeddedFont>
    <p:embeddedFont>
      <p:font typeface="Calibri" panose="020F0502020204030204" pitchFamily="34" charset="0"/>
      <p:regular r:id="rId88"/>
      <p:bold r:id="rId89"/>
      <p:italic r:id="rId90"/>
      <p:boldItalic r:id="rId91"/>
    </p:embeddedFont>
    <p:embeddedFont>
      <p:font typeface="Wingdings 3" panose="05040102010807070707" pitchFamily="18" charset="2"/>
      <p:regular r:id="rId92"/>
    </p:embeddedFont>
    <p:embeddedFont>
      <p:font typeface="Century Gothic" panose="020B0502020202020204" pitchFamily="34" charset="0"/>
      <p:regular r:id="rId93"/>
      <p:bold r:id="rId94"/>
      <p:italic r:id="rId95"/>
      <p:boldItalic r:id="rId9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44892636-1EC3-4C97-9B56-6073FA667F38}">
  <a:tblStyle styleId="{44892636-1EC3-4C97-9B56-6073FA667F38}"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168" autoAdjust="0"/>
  </p:normalViewPr>
  <p:slideViewPr>
    <p:cSldViewPr>
      <p:cViewPr>
        <p:scale>
          <a:sx n="100" d="100"/>
          <a:sy n="100" d="100"/>
        </p:scale>
        <p:origin x="-432"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1.fntdata"/><Relationship Id="rId89" Type="http://schemas.openxmlformats.org/officeDocument/2006/relationships/font" Target="fonts/font6.fntdata"/><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4.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font" Target="fonts/font7.fntdata"/><Relationship Id="rId95" Type="http://schemas.openxmlformats.org/officeDocument/2006/relationships/font" Target="fonts/font1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font" Target="fonts/font2.fntdata"/><Relationship Id="rId93" Type="http://schemas.openxmlformats.org/officeDocument/2006/relationships/font" Target="fonts/font10.fntdata"/><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font" Target="fonts/font5.fntdata"/><Relationship Id="rId91" Type="http://schemas.openxmlformats.org/officeDocument/2006/relationships/font" Target="fonts/font8.fntdata"/><Relationship Id="rId96"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3.fntdata"/><Relationship Id="rId94" Type="http://schemas.openxmlformats.org/officeDocument/2006/relationships/font" Target="fonts/font11.fntdata"/><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51093391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accent6"/>
        </a:solidFill>
        <a:effectLst/>
      </p:bgPr>
    </p:bg>
    <p:spTree>
      <p:nvGrpSpPr>
        <p:cNvPr id="1"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6" name="Shape 16"/>
            <p:cNvSpPr/>
            <p:nvPr/>
          </p:nvSpPr>
          <p:spPr>
            <a:xfrm>
              <a:off x="509632" y="592"/>
              <a:ext cx="1741500" cy="10443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7" name="Shape 17"/>
            <p:cNvSpPr/>
            <p:nvPr/>
          </p:nvSpPr>
          <p:spPr>
            <a:xfrm>
              <a:off x="255200" y="592"/>
              <a:ext cx="1741500" cy="10443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name="adj" fmla="val 153193"/>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20" name="Shape 20"/>
            <p:cNvSpPr/>
            <p:nvPr/>
          </p:nvSpPr>
          <p:spPr>
            <a:xfrm>
              <a:off x="1159826" y="592"/>
              <a:ext cx="1741500" cy="1044300"/>
            </a:xfrm>
            <a:prstGeom prst="parallelogram">
              <a:avLst>
                <a:gd name="adj" fmla="val 153193"/>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21" name="Shape 21"/>
            <p:cNvSpPr/>
            <p:nvPr/>
          </p:nvSpPr>
          <p:spPr>
            <a:xfrm>
              <a:off x="905395" y="592"/>
              <a:ext cx="1741500" cy="1044300"/>
            </a:xfrm>
            <a:prstGeom prst="parallelogram">
              <a:avLst>
                <a:gd name="adj" fmla="val 153193"/>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24" name="Shape 24"/>
            <p:cNvSpPr/>
            <p:nvPr/>
          </p:nvSpPr>
          <p:spPr>
            <a:xfrm>
              <a:off x="7279439"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25" name="Shape 25"/>
            <p:cNvSpPr/>
            <p:nvPr/>
          </p:nvSpPr>
          <p:spPr>
            <a:xfrm>
              <a:off x="6917201"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name="adj" fmla="val 158024"/>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8" name="Shape 28"/>
            <p:cNvSpPr/>
            <p:nvPr/>
          </p:nvSpPr>
          <p:spPr>
            <a:xfrm>
              <a:off x="7279439" y="0"/>
              <a:ext cx="1503300" cy="863400"/>
            </a:xfrm>
            <a:prstGeom prst="parallelogram">
              <a:avLst>
                <a:gd name="adj" fmla="val 158024"/>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9" name="Shape 29"/>
            <p:cNvSpPr/>
            <p:nvPr/>
          </p:nvSpPr>
          <p:spPr>
            <a:xfrm>
              <a:off x="6917201" y="0"/>
              <a:ext cx="1503300" cy="863400"/>
            </a:xfrm>
            <a:prstGeom prst="parallelogram">
              <a:avLst>
                <a:gd name="adj" fmla="val 158024"/>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32" name="Shape 32"/>
            <p:cNvSpPr/>
            <p:nvPr/>
          </p:nvSpPr>
          <p:spPr>
            <a:xfrm>
              <a:off x="7279439"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a:off x="6917201"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grpSp>
      <p:sp>
        <p:nvSpPr>
          <p:cNvPr id="34" name="Shape 34"/>
          <p:cNvSpPr txBox="1">
            <a:spLocks noGrp="1"/>
          </p:cNvSpPr>
          <p:nvPr>
            <p:ph type="ctrTitle"/>
          </p:nvPr>
        </p:nvSpPr>
        <p:spPr>
          <a:xfrm>
            <a:off x="1858703" y="1822833"/>
            <a:ext cx="5361300" cy="1448100"/>
          </a:xfrm>
          <a:prstGeom prst="rect">
            <a:avLst/>
          </a:prstGeom>
        </p:spPr>
        <p:txBody>
          <a:bodyPr wrap="square" lIns="91425" tIns="91425" rIns="91425" bIns="91425" anchor="ctr" anchorCtr="0"/>
          <a:lstStyle>
            <a:lvl1pPr lvl="0" algn="ctr">
              <a:spcBef>
                <a:spcPts val="0"/>
              </a:spcBef>
              <a:buSzPts val="3800"/>
              <a:buNone/>
              <a:defRPr sz="3800"/>
            </a:lvl1pPr>
            <a:lvl2pPr lvl="1" algn="ctr">
              <a:spcBef>
                <a:spcPts val="0"/>
              </a:spcBef>
              <a:buSzPts val="3800"/>
              <a:buNone/>
              <a:defRPr sz="3800"/>
            </a:lvl2pPr>
            <a:lvl3pPr lvl="2" algn="ctr">
              <a:spcBef>
                <a:spcPts val="0"/>
              </a:spcBef>
              <a:buSzPts val="3800"/>
              <a:buNone/>
              <a:defRPr sz="3800"/>
            </a:lvl3pPr>
            <a:lvl4pPr lvl="3" algn="ctr">
              <a:spcBef>
                <a:spcPts val="0"/>
              </a:spcBef>
              <a:buSzPts val="3800"/>
              <a:buNone/>
              <a:defRPr sz="3800"/>
            </a:lvl4pPr>
            <a:lvl5pPr lvl="4" algn="ctr">
              <a:spcBef>
                <a:spcPts val="0"/>
              </a:spcBef>
              <a:buSzPts val="3800"/>
              <a:buNone/>
              <a:defRPr sz="3800"/>
            </a:lvl5pPr>
            <a:lvl6pPr lvl="5" algn="ctr">
              <a:spcBef>
                <a:spcPts val="0"/>
              </a:spcBef>
              <a:buSzPts val="3800"/>
              <a:buNone/>
              <a:defRPr sz="3800"/>
            </a:lvl6pPr>
            <a:lvl7pPr lvl="6" algn="ctr">
              <a:spcBef>
                <a:spcPts val="0"/>
              </a:spcBef>
              <a:buSzPts val="3800"/>
              <a:buNone/>
              <a:defRPr sz="3800"/>
            </a:lvl7pPr>
            <a:lvl8pPr lvl="7" algn="ctr">
              <a:spcBef>
                <a:spcPts val="0"/>
              </a:spcBef>
              <a:buSzPts val="3800"/>
              <a:buNone/>
              <a:defRPr sz="3800"/>
            </a:lvl8pPr>
            <a:lvl9pPr lvl="8" algn="ctr">
              <a:spcBef>
                <a:spcPts val="0"/>
              </a:spcBef>
              <a:buSzPts val="3800"/>
              <a:buNone/>
              <a:defRPr sz="3800"/>
            </a:lvl9pPr>
          </a:lstStyle>
          <a:p>
            <a:endParaRPr/>
          </a:p>
        </p:txBody>
      </p:sp>
      <p:sp>
        <p:nvSpPr>
          <p:cNvPr id="35" name="Shape 35"/>
          <p:cNvSpPr txBox="1">
            <a:spLocks noGrp="1"/>
          </p:cNvSpPr>
          <p:nvPr>
            <p:ph type="subTitle" idx="1"/>
          </p:nvPr>
        </p:nvSpPr>
        <p:spPr>
          <a:xfrm>
            <a:off x="1858700" y="3413158"/>
            <a:ext cx="5361300" cy="522600"/>
          </a:xfrm>
          <a:prstGeom prst="rect">
            <a:avLst/>
          </a:prstGeom>
        </p:spPr>
        <p:txBody>
          <a:bodyPr wrap="square" lIns="91425" tIns="91425" rIns="91425" bIns="91425" anchor="t" anchorCtr="0"/>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Shape 36"/>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x-none"/>
              <a:t>‹Nº›</a:t>
            </a:fld>
            <a:endParaRPr lang="x-non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3"/>
        </a:solidFill>
        <a:effectLst/>
      </p:bgPr>
    </p:bg>
    <p:spTree>
      <p:nvGrpSpPr>
        <p:cNvPr id="1"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113" name="Shape 113"/>
            <p:cNvSpPr/>
            <p:nvPr/>
          </p:nvSpPr>
          <p:spPr>
            <a:xfrm>
              <a:off x="7279439"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114" name="Shape 114"/>
            <p:cNvSpPr/>
            <p:nvPr/>
          </p:nvSpPr>
          <p:spPr>
            <a:xfrm>
              <a:off x="6917201"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117" name="Shape 117"/>
            <p:cNvSpPr/>
            <p:nvPr/>
          </p:nvSpPr>
          <p:spPr>
            <a:xfrm>
              <a:off x="7279439"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118" name="Shape 118"/>
            <p:cNvSpPr/>
            <p:nvPr/>
          </p:nvSpPr>
          <p:spPr>
            <a:xfrm>
              <a:off x="6917201"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grpSp>
      <p:sp>
        <p:nvSpPr>
          <p:cNvPr id="119" name="Shape 119"/>
          <p:cNvSpPr txBox="1">
            <a:spLocks noGrp="1"/>
          </p:cNvSpPr>
          <p:nvPr>
            <p:ph type="title"/>
          </p:nvPr>
        </p:nvSpPr>
        <p:spPr>
          <a:xfrm>
            <a:off x="1385850" y="1383850"/>
            <a:ext cx="6372300" cy="1379700"/>
          </a:xfrm>
          <a:prstGeom prst="rect">
            <a:avLst/>
          </a:prstGeom>
        </p:spPr>
        <p:txBody>
          <a:bodyPr wrap="square" lIns="91425" tIns="91425" rIns="91425" bIns="91425" anchor="ctr" anchorCtr="0"/>
          <a:lstStyle>
            <a:lvl1pPr lvl="0" algn="ctr">
              <a:spcBef>
                <a:spcPts val="0"/>
              </a:spcBef>
              <a:buClr>
                <a:schemeClr val="dk2"/>
              </a:buClr>
              <a:buSzPts val="8600"/>
              <a:buNone/>
              <a:defRPr sz="8600">
                <a:solidFill>
                  <a:schemeClr val="dk2"/>
                </a:solidFill>
              </a:defRPr>
            </a:lvl1pPr>
            <a:lvl2pPr lvl="1" algn="ctr">
              <a:spcBef>
                <a:spcPts val="0"/>
              </a:spcBef>
              <a:buClr>
                <a:schemeClr val="dk2"/>
              </a:buClr>
              <a:buSzPts val="8600"/>
              <a:buNone/>
              <a:defRPr sz="8600">
                <a:solidFill>
                  <a:schemeClr val="dk2"/>
                </a:solidFill>
              </a:defRPr>
            </a:lvl2pPr>
            <a:lvl3pPr lvl="2" algn="ctr">
              <a:spcBef>
                <a:spcPts val="0"/>
              </a:spcBef>
              <a:buClr>
                <a:schemeClr val="dk2"/>
              </a:buClr>
              <a:buSzPts val="8600"/>
              <a:buNone/>
              <a:defRPr sz="8600">
                <a:solidFill>
                  <a:schemeClr val="dk2"/>
                </a:solidFill>
              </a:defRPr>
            </a:lvl3pPr>
            <a:lvl4pPr lvl="3" algn="ctr">
              <a:spcBef>
                <a:spcPts val="0"/>
              </a:spcBef>
              <a:buClr>
                <a:schemeClr val="dk2"/>
              </a:buClr>
              <a:buSzPts val="8600"/>
              <a:buNone/>
              <a:defRPr sz="8600">
                <a:solidFill>
                  <a:schemeClr val="dk2"/>
                </a:solidFill>
              </a:defRPr>
            </a:lvl4pPr>
            <a:lvl5pPr lvl="4" algn="ctr">
              <a:spcBef>
                <a:spcPts val="0"/>
              </a:spcBef>
              <a:buClr>
                <a:schemeClr val="dk2"/>
              </a:buClr>
              <a:buSzPts val="8600"/>
              <a:buNone/>
              <a:defRPr sz="8600">
                <a:solidFill>
                  <a:schemeClr val="dk2"/>
                </a:solidFill>
              </a:defRPr>
            </a:lvl5pPr>
            <a:lvl6pPr lvl="5" algn="ctr">
              <a:spcBef>
                <a:spcPts val="0"/>
              </a:spcBef>
              <a:buClr>
                <a:schemeClr val="dk2"/>
              </a:buClr>
              <a:buSzPts val="8600"/>
              <a:buNone/>
              <a:defRPr sz="8600">
                <a:solidFill>
                  <a:schemeClr val="dk2"/>
                </a:solidFill>
              </a:defRPr>
            </a:lvl6pPr>
            <a:lvl7pPr lvl="6" algn="ctr">
              <a:spcBef>
                <a:spcPts val="0"/>
              </a:spcBef>
              <a:buClr>
                <a:schemeClr val="dk2"/>
              </a:buClr>
              <a:buSzPts val="8600"/>
              <a:buNone/>
              <a:defRPr sz="8600">
                <a:solidFill>
                  <a:schemeClr val="dk2"/>
                </a:solidFill>
              </a:defRPr>
            </a:lvl7pPr>
            <a:lvl8pPr lvl="7" algn="ctr">
              <a:spcBef>
                <a:spcPts val="0"/>
              </a:spcBef>
              <a:buClr>
                <a:schemeClr val="dk2"/>
              </a:buClr>
              <a:buSzPts val="8600"/>
              <a:buNone/>
              <a:defRPr sz="8600">
                <a:solidFill>
                  <a:schemeClr val="dk2"/>
                </a:solidFill>
              </a:defRPr>
            </a:lvl8pPr>
            <a:lvl9pPr lvl="8" algn="ctr">
              <a:spcBef>
                <a:spcPts val="0"/>
              </a:spcBef>
              <a:buClr>
                <a:schemeClr val="dk2"/>
              </a:buClr>
              <a:buSzPts val="8600"/>
              <a:buNone/>
              <a:defRPr sz="8600">
                <a:solidFill>
                  <a:schemeClr val="dk2"/>
                </a:solidFill>
              </a:defRPr>
            </a:lvl9pPr>
          </a:lstStyle>
          <a:p>
            <a:endParaRPr/>
          </a:p>
        </p:txBody>
      </p:sp>
      <p:sp>
        <p:nvSpPr>
          <p:cNvPr id="120" name="Shape 120"/>
          <p:cNvSpPr txBox="1">
            <a:spLocks noGrp="1"/>
          </p:cNvSpPr>
          <p:nvPr>
            <p:ph type="body" idx="1"/>
          </p:nvPr>
        </p:nvSpPr>
        <p:spPr>
          <a:xfrm>
            <a:off x="1385850" y="2863850"/>
            <a:ext cx="6372300" cy="641100"/>
          </a:xfrm>
          <a:prstGeom prst="rect">
            <a:avLst/>
          </a:prstGeom>
        </p:spPr>
        <p:txBody>
          <a:bodyPr wrap="square" lIns="91425" tIns="91425" rIns="91425" bIns="91425" anchor="t" anchorCtr="0"/>
          <a:lstStyle>
            <a:lvl1pPr lvl="0" algn="ctr">
              <a:spcBef>
                <a:spcPts val="0"/>
              </a:spcBef>
              <a:buSzPts val="1300"/>
              <a:buChar char="●"/>
              <a:defRPr/>
            </a:lvl1pPr>
            <a:lvl2pPr lvl="1" algn="ctr">
              <a:spcBef>
                <a:spcPts val="0"/>
              </a:spcBef>
              <a:buSzPts val="1100"/>
              <a:buChar char="○"/>
              <a:defRPr/>
            </a:lvl2pPr>
            <a:lvl3pPr lvl="2" algn="ctr">
              <a:spcBef>
                <a:spcPts val="0"/>
              </a:spcBef>
              <a:buSzPts val="1100"/>
              <a:buChar char="■"/>
              <a:defRPr/>
            </a:lvl3pPr>
            <a:lvl4pPr lvl="3" algn="ctr">
              <a:spcBef>
                <a:spcPts val="0"/>
              </a:spcBef>
              <a:buSzPts val="1100"/>
              <a:buChar char="●"/>
              <a:defRPr/>
            </a:lvl4pPr>
            <a:lvl5pPr lvl="4" algn="ctr">
              <a:spcBef>
                <a:spcPts val="0"/>
              </a:spcBef>
              <a:buSzPts val="1100"/>
              <a:buChar char="○"/>
              <a:defRPr/>
            </a:lvl5pPr>
            <a:lvl6pPr lvl="5" algn="ctr">
              <a:spcBef>
                <a:spcPts val="0"/>
              </a:spcBef>
              <a:buSzPts val="1100"/>
              <a:buChar char="■"/>
              <a:defRPr/>
            </a:lvl6pPr>
            <a:lvl7pPr lvl="6" algn="ctr">
              <a:spcBef>
                <a:spcPts val="0"/>
              </a:spcBef>
              <a:buSzPts val="1100"/>
              <a:buChar char="●"/>
              <a:defRPr/>
            </a:lvl7pPr>
            <a:lvl8pPr lvl="7" algn="ctr">
              <a:spcBef>
                <a:spcPts val="0"/>
              </a:spcBef>
              <a:buSzPts val="1100"/>
              <a:buChar char="○"/>
              <a:defRPr/>
            </a:lvl8pPr>
            <a:lvl9pPr lvl="8" algn="ctr">
              <a:spcBef>
                <a:spcPts val="0"/>
              </a:spcBef>
              <a:buSzPts val="1100"/>
              <a:buChar char="■"/>
              <a:defRPr/>
            </a:lvl9pPr>
          </a:lstStyle>
          <a:p>
            <a:endParaRPr/>
          </a:p>
        </p:txBody>
      </p:sp>
      <p:sp>
        <p:nvSpPr>
          <p:cNvPr id="121" name="Shape 121"/>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x-none"/>
              <a:t>‹Nº›</a:t>
            </a:fld>
            <a:endParaRPr lang="x-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accent3"/>
        </a:solidFill>
        <a:effectLst/>
      </p:bgPr>
    </p:bg>
    <p:spTree>
      <p:nvGrpSpPr>
        <p:cNvPr id="1"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41" name="Shape 41"/>
            <p:cNvSpPr/>
            <p:nvPr/>
          </p:nvSpPr>
          <p:spPr>
            <a:xfrm>
              <a:off x="7279439"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42" name="Shape 42"/>
            <p:cNvSpPr/>
            <p:nvPr/>
          </p:nvSpPr>
          <p:spPr>
            <a:xfrm>
              <a:off x="6917201"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45" name="Shape 45"/>
            <p:cNvSpPr/>
            <p:nvPr/>
          </p:nvSpPr>
          <p:spPr>
            <a:xfrm>
              <a:off x="7279439"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46" name="Shape 46"/>
            <p:cNvSpPr/>
            <p:nvPr/>
          </p:nvSpPr>
          <p:spPr>
            <a:xfrm>
              <a:off x="6917201"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grpSp>
      <p:sp>
        <p:nvSpPr>
          <p:cNvPr id="47" name="Shape 47"/>
          <p:cNvSpPr txBox="1">
            <a:spLocks noGrp="1"/>
          </p:cNvSpPr>
          <p:nvPr>
            <p:ph type="title"/>
          </p:nvPr>
        </p:nvSpPr>
        <p:spPr>
          <a:xfrm>
            <a:off x="1888684" y="1746100"/>
            <a:ext cx="5377500" cy="1646100"/>
          </a:xfrm>
          <a:prstGeom prst="rect">
            <a:avLst/>
          </a:prstGeom>
        </p:spPr>
        <p:txBody>
          <a:bodyPr wrap="square" lIns="91425" tIns="91425" rIns="91425" bIns="91425" anchor="ctr" anchorCtr="0"/>
          <a:lstStyle>
            <a:lvl1pPr lvl="0" algn="ctr">
              <a:spcBef>
                <a:spcPts val="0"/>
              </a:spcBef>
              <a:buClr>
                <a:schemeClr val="dk2"/>
              </a:buClr>
              <a:buSzPts val="3200"/>
              <a:buNone/>
              <a:defRPr sz="3200">
                <a:solidFill>
                  <a:schemeClr val="dk2"/>
                </a:solidFill>
              </a:defRPr>
            </a:lvl1pPr>
            <a:lvl2pPr lvl="1" algn="ctr">
              <a:spcBef>
                <a:spcPts val="0"/>
              </a:spcBef>
              <a:buClr>
                <a:schemeClr val="dk2"/>
              </a:buClr>
              <a:buSzPts val="3200"/>
              <a:buNone/>
              <a:defRPr sz="3200">
                <a:solidFill>
                  <a:schemeClr val="dk2"/>
                </a:solidFill>
              </a:defRPr>
            </a:lvl2pPr>
            <a:lvl3pPr lvl="2" algn="ctr">
              <a:spcBef>
                <a:spcPts val="0"/>
              </a:spcBef>
              <a:buClr>
                <a:schemeClr val="dk2"/>
              </a:buClr>
              <a:buSzPts val="3200"/>
              <a:buNone/>
              <a:defRPr sz="3200">
                <a:solidFill>
                  <a:schemeClr val="dk2"/>
                </a:solidFill>
              </a:defRPr>
            </a:lvl3pPr>
            <a:lvl4pPr lvl="3" algn="ctr">
              <a:spcBef>
                <a:spcPts val="0"/>
              </a:spcBef>
              <a:buClr>
                <a:schemeClr val="dk2"/>
              </a:buClr>
              <a:buSzPts val="3200"/>
              <a:buNone/>
              <a:defRPr sz="3200">
                <a:solidFill>
                  <a:schemeClr val="dk2"/>
                </a:solidFill>
              </a:defRPr>
            </a:lvl4pPr>
            <a:lvl5pPr lvl="4" algn="ctr">
              <a:spcBef>
                <a:spcPts val="0"/>
              </a:spcBef>
              <a:buClr>
                <a:schemeClr val="dk2"/>
              </a:buClr>
              <a:buSzPts val="3200"/>
              <a:buNone/>
              <a:defRPr sz="3200">
                <a:solidFill>
                  <a:schemeClr val="dk2"/>
                </a:solidFill>
              </a:defRPr>
            </a:lvl5pPr>
            <a:lvl6pPr lvl="5" algn="ctr">
              <a:spcBef>
                <a:spcPts val="0"/>
              </a:spcBef>
              <a:buClr>
                <a:schemeClr val="dk2"/>
              </a:buClr>
              <a:buSzPts val="3200"/>
              <a:buNone/>
              <a:defRPr sz="3200">
                <a:solidFill>
                  <a:schemeClr val="dk2"/>
                </a:solidFill>
              </a:defRPr>
            </a:lvl6pPr>
            <a:lvl7pPr lvl="6" algn="ctr">
              <a:spcBef>
                <a:spcPts val="0"/>
              </a:spcBef>
              <a:buClr>
                <a:schemeClr val="dk2"/>
              </a:buClr>
              <a:buSzPts val="3200"/>
              <a:buNone/>
              <a:defRPr sz="3200">
                <a:solidFill>
                  <a:schemeClr val="dk2"/>
                </a:solidFill>
              </a:defRPr>
            </a:lvl7pPr>
            <a:lvl8pPr lvl="7" algn="ctr">
              <a:spcBef>
                <a:spcPts val="0"/>
              </a:spcBef>
              <a:buClr>
                <a:schemeClr val="dk2"/>
              </a:buClr>
              <a:buSzPts val="3200"/>
              <a:buNone/>
              <a:defRPr sz="3200">
                <a:solidFill>
                  <a:schemeClr val="dk2"/>
                </a:solidFill>
              </a:defRPr>
            </a:lvl8pPr>
            <a:lvl9pPr lvl="8" algn="ctr">
              <a:spcBef>
                <a:spcPts val="0"/>
              </a:spcBef>
              <a:buClr>
                <a:schemeClr val="dk2"/>
              </a:buClr>
              <a:buSzPts val="3200"/>
              <a:buNone/>
              <a:defRPr sz="3200">
                <a:solidFill>
                  <a:schemeClr val="dk2"/>
                </a:solidFill>
              </a:defRPr>
            </a:lvl9pPr>
          </a:lstStyle>
          <a:p>
            <a:endParaRPr/>
          </a:p>
        </p:txBody>
      </p:sp>
      <p:sp>
        <p:nvSpPr>
          <p:cNvPr id="48" name="Shape 48"/>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x-none"/>
              <a:t>‹Nº›</a:t>
            </a:fld>
            <a:endParaRPr lang="x-non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51" name="Shape 51"/>
          <p:cNvSpPr/>
          <p:nvPr/>
        </p:nvSpPr>
        <p:spPr>
          <a:xfrm>
            <a:off x="31" y="2824500"/>
            <a:ext cx="7370400" cy="23190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53" name="Shape 53"/>
          <p:cNvSpPr txBox="1">
            <a:spLocks noGrp="1"/>
          </p:cNvSpPr>
          <p:nvPr>
            <p:ph type="title"/>
          </p:nvPr>
        </p:nvSpPr>
        <p:spPr>
          <a:xfrm>
            <a:off x="819150" y="845600"/>
            <a:ext cx="7505700" cy="954600"/>
          </a:xfrm>
          <a:prstGeom prst="rect">
            <a:avLst/>
          </a:prstGeom>
        </p:spPr>
        <p:txBody>
          <a:bodyPr wrap="square" lIns="91425" tIns="91425" rIns="91425" bIns="91425" anchor="t" anchorCtr="0"/>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a:endParaRPr/>
          </a:p>
        </p:txBody>
      </p:sp>
      <p:sp>
        <p:nvSpPr>
          <p:cNvPr id="54" name="Shape 54"/>
          <p:cNvSpPr txBox="1">
            <a:spLocks noGrp="1"/>
          </p:cNvSpPr>
          <p:nvPr>
            <p:ph type="body" idx="1"/>
          </p:nvPr>
        </p:nvSpPr>
        <p:spPr>
          <a:xfrm>
            <a:off x="819150" y="1990725"/>
            <a:ext cx="7505700" cy="24480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55" name="Shape 55"/>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x-none"/>
              <a:t>‹Nº›</a:t>
            </a:fld>
            <a:endParaRPr lang="x-non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bg>
      <p:bgPr>
        <a:solidFill>
          <a:schemeClr val="dk2"/>
        </a:solidFill>
        <a:effectLst/>
      </p:bgPr>
    </p:bg>
    <p:spTree>
      <p:nvGrpSpPr>
        <p:cNvPr id="1"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58" name="Shape 58"/>
          <p:cNvSpPr/>
          <p:nvPr/>
        </p:nvSpPr>
        <p:spPr>
          <a:xfrm>
            <a:off x="31" y="2824500"/>
            <a:ext cx="7370400" cy="23190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60" name="Shape 60"/>
          <p:cNvSpPr txBox="1">
            <a:spLocks noGrp="1"/>
          </p:cNvSpPr>
          <p:nvPr>
            <p:ph type="title"/>
          </p:nvPr>
        </p:nvSpPr>
        <p:spPr>
          <a:xfrm>
            <a:off x="819150" y="845600"/>
            <a:ext cx="7505700" cy="954600"/>
          </a:xfrm>
          <a:prstGeom prst="rect">
            <a:avLst/>
          </a:prstGeom>
        </p:spPr>
        <p:txBody>
          <a:bodyPr wrap="square" lIns="91425" tIns="91425" rIns="91425" bIns="91425" anchor="t" anchorCtr="0"/>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a:endParaRPr/>
          </a:p>
        </p:txBody>
      </p:sp>
      <p:sp>
        <p:nvSpPr>
          <p:cNvPr id="61" name="Shape 61"/>
          <p:cNvSpPr txBox="1">
            <a:spLocks noGrp="1"/>
          </p:cNvSpPr>
          <p:nvPr>
            <p:ph type="body" idx="1"/>
          </p:nvPr>
        </p:nvSpPr>
        <p:spPr>
          <a:xfrm>
            <a:off x="819150" y="1990725"/>
            <a:ext cx="3686100" cy="24480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62" name="Shape 62"/>
          <p:cNvSpPr txBox="1">
            <a:spLocks noGrp="1"/>
          </p:cNvSpPr>
          <p:nvPr>
            <p:ph type="body" idx="2"/>
          </p:nvPr>
        </p:nvSpPr>
        <p:spPr>
          <a:xfrm>
            <a:off x="4638675" y="1990725"/>
            <a:ext cx="3686100" cy="24480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63" name="Shape 63"/>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x-none"/>
              <a:t>‹Nº›</a:t>
            </a:fld>
            <a:endParaRPr lang="x-non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bg>
      <p:bgPr>
        <a:solidFill>
          <a:schemeClr val="dk2"/>
        </a:solidFill>
        <a:effectLst/>
      </p:bgPr>
    </p:bg>
    <p:spTree>
      <p:nvGrpSpPr>
        <p:cNvPr id="1"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66" name="Shape 66"/>
          <p:cNvSpPr/>
          <p:nvPr/>
        </p:nvSpPr>
        <p:spPr>
          <a:xfrm>
            <a:off x="31" y="2824500"/>
            <a:ext cx="7370400" cy="23190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68" name="Shape 68"/>
          <p:cNvSpPr txBox="1">
            <a:spLocks noGrp="1"/>
          </p:cNvSpPr>
          <p:nvPr>
            <p:ph type="title"/>
          </p:nvPr>
        </p:nvSpPr>
        <p:spPr>
          <a:xfrm>
            <a:off x="819150" y="845600"/>
            <a:ext cx="7505700" cy="954600"/>
          </a:xfrm>
          <a:prstGeom prst="rect">
            <a:avLst/>
          </a:prstGeom>
        </p:spPr>
        <p:txBody>
          <a:bodyPr wrap="square" lIns="91425" tIns="91425" rIns="91425" bIns="91425" anchor="t" anchorCtr="0"/>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a:endParaRPr/>
          </a:p>
        </p:txBody>
      </p:sp>
      <p:sp>
        <p:nvSpPr>
          <p:cNvPr id="69" name="Shape 69"/>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x-none"/>
              <a:t>‹Nº›</a:t>
            </a:fld>
            <a:endParaRPr lang="x-non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bg>
      <p:bgPr>
        <a:solidFill>
          <a:schemeClr val="accent3"/>
        </a:solidFill>
        <a:effectLst/>
      </p:bgPr>
    </p:bg>
    <p:spTree>
      <p:nvGrpSpPr>
        <p:cNvPr id="1"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72" name="Shape 72"/>
          <p:cNvSpPr/>
          <p:nvPr/>
        </p:nvSpPr>
        <p:spPr>
          <a:xfrm>
            <a:off x="31" y="2824500"/>
            <a:ext cx="7370400" cy="2319000"/>
          </a:xfrm>
          <a:prstGeom prst="rtTriangle">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74" name="Shape 74"/>
          <p:cNvSpPr txBox="1">
            <a:spLocks noGrp="1"/>
          </p:cNvSpPr>
          <p:nvPr>
            <p:ph type="title"/>
          </p:nvPr>
        </p:nvSpPr>
        <p:spPr>
          <a:xfrm>
            <a:off x="819150" y="845600"/>
            <a:ext cx="3709200" cy="1383000"/>
          </a:xfrm>
          <a:prstGeom prst="rect">
            <a:avLst/>
          </a:prstGeom>
        </p:spPr>
        <p:txBody>
          <a:bodyPr wrap="square" lIns="91425" tIns="91425" rIns="91425" bIns="91425" anchor="t" anchorCtr="0"/>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a:endParaRPr/>
          </a:p>
        </p:txBody>
      </p:sp>
      <p:sp>
        <p:nvSpPr>
          <p:cNvPr id="75" name="Shape 75"/>
          <p:cNvSpPr txBox="1">
            <a:spLocks noGrp="1"/>
          </p:cNvSpPr>
          <p:nvPr>
            <p:ph type="body" idx="1"/>
          </p:nvPr>
        </p:nvSpPr>
        <p:spPr>
          <a:xfrm>
            <a:off x="830700" y="2319050"/>
            <a:ext cx="3709200" cy="21198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76" name="Shape 76"/>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x-none"/>
              <a:t>‹Nº›</a:t>
            </a:fld>
            <a:endParaRPr lang="x-non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1"/>
        </a:solidFill>
        <a:effectLst/>
      </p:bgPr>
    </p:bg>
    <p:spTree>
      <p:nvGrpSpPr>
        <p:cNvPr id="1"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82" name="Shape 82"/>
            <p:cNvSpPr/>
            <p:nvPr/>
          </p:nvSpPr>
          <p:spPr>
            <a:xfrm>
              <a:off x="4093430" y="4383950"/>
              <a:ext cx="897600" cy="5487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83" name="Shape 83"/>
            <p:cNvSpPr/>
            <p:nvPr/>
          </p:nvSpPr>
          <p:spPr>
            <a:xfrm>
              <a:off x="3961956" y="4383950"/>
              <a:ext cx="897600" cy="5487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name="adj" fmla="val 158024"/>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87" name="Shape 87"/>
            <p:cNvSpPr/>
            <p:nvPr/>
          </p:nvSpPr>
          <p:spPr>
            <a:xfrm>
              <a:off x="7279439" y="0"/>
              <a:ext cx="1503300" cy="863400"/>
            </a:xfrm>
            <a:prstGeom prst="parallelogram">
              <a:avLst>
                <a:gd name="adj" fmla="val 158024"/>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88" name="Shape 88"/>
            <p:cNvSpPr/>
            <p:nvPr/>
          </p:nvSpPr>
          <p:spPr>
            <a:xfrm>
              <a:off x="6917201" y="0"/>
              <a:ext cx="1503300" cy="863400"/>
            </a:xfrm>
            <a:prstGeom prst="parallelogram">
              <a:avLst>
                <a:gd name="adj" fmla="val 158024"/>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91" name="Shape 91"/>
            <p:cNvSpPr/>
            <p:nvPr/>
          </p:nvSpPr>
          <p:spPr>
            <a:xfrm>
              <a:off x="7279439"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92" name="Shape 92"/>
            <p:cNvSpPr/>
            <p:nvPr/>
          </p:nvSpPr>
          <p:spPr>
            <a:xfrm>
              <a:off x="6917201"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grpSp>
      <p:sp>
        <p:nvSpPr>
          <p:cNvPr id="93" name="Shape 93"/>
          <p:cNvSpPr txBox="1">
            <a:spLocks noGrp="1"/>
          </p:cNvSpPr>
          <p:nvPr>
            <p:ph type="title"/>
          </p:nvPr>
        </p:nvSpPr>
        <p:spPr>
          <a:xfrm>
            <a:off x="1393929" y="1301146"/>
            <a:ext cx="6366900" cy="2539200"/>
          </a:xfrm>
          <a:prstGeom prst="rect">
            <a:avLst/>
          </a:prstGeom>
        </p:spPr>
        <p:txBody>
          <a:bodyPr wrap="square" lIns="91425" tIns="91425" rIns="91425" bIns="91425" anchor="ctr" anchorCtr="0"/>
          <a:lstStyle>
            <a:lvl1pPr lvl="0" algn="ctr">
              <a:spcBef>
                <a:spcPts val="0"/>
              </a:spcBef>
              <a:buSzPts val="3200"/>
              <a:buNone/>
              <a:defRPr sz="3200"/>
            </a:lvl1pPr>
            <a:lvl2pPr lvl="1" algn="ctr">
              <a:spcBef>
                <a:spcPts val="0"/>
              </a:spcBef>
              <a:buSzPts val="3200"/>
              <a:buNone/>
              <a:defRPr sz="3200"/>
            </a:lvl2pPr>
            <a:lvl3pPr lvl="2" algn="ctr">
              <a:spcBef>
                <a:spcPts val="0"/>
              </a:spcBef>
              <a:buSzPts val="3200"/>
              <a:buNone/>
              <a:defRPr sz="3200"/>
            </a:lvl3pPr>
            <a:lvl4pPr lvl="3" algn="ctr">
              <a:spcBef>
                <a:spcPts val="0"/>
              </a:spcBef>
              <a:buSzPts val="3200"/>
              <a:buNone/>
              <a:defRPr sz="3200"/>
            </a:lvl4pPr>
            <a:lvl5pPr lvl="4" algn="ctr">
              <a:spcBef>
                <a:spcPts val="0"/>
              </a:spcBef>
              <a:buSzPts val="3200"/>
              <a:buNone/>
              <a:defRPr sz="3200"/>
            </a:lvl5pPr>
            <a:lvl6pPr lvl="5" algn="ctr">
              <a:spcBef>
                <a:spcPts val="0"/>
              </a:spcBef>
              <a:buSzPts val="3200"/>
              <a:buNone/>
              <a:defRPr sz="3200"/>
            </a:lvl6pPr>
            <a:lvl7pPr lvl="6" algn="ctr">
              <a:spcBef>
                <a:spcPts val="0"/>
              </a:spcBef>
              <a:buSzPts val="3200"/>
              <a:buNone/>
              <a:defRPr sz="3200"/>
            </a:lvl7pPr>
            <a:lvl8pPr lvl="7" algn="ctr">
              <a:spcBef>
                <a:spcPts val="0"/>
              </a:spcBef>
              <a:buSzPts val="3200"/>
              <a:buNone/>
              <a:defRPr sz="3200"/>
            </a:lvl8pPr>
            <a:lvl9pPr lvl="8" algn="ctr">
              <a:spcBef>
                <a:spcPts val="0"/>
              </a:spcBef>
              <a:buSzPts val="3200"/>
              <a:buNone/>
              <a:defRPr sz="3200"/>
            </a:lvl9pPr>
          </a:lstStyle>
          <a:p>
            <a:endParaRPr/>
          </a:p>
        </p:txBody>
      </p:sp>
      <p:sp>
        <p:nvSpPr>
          <p:cNvPr id="94" name="Shape 94"/>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x-none"/>
              <a:t>‹Nº›</a:t>
            </a:fld>
            <a:endParaRPr lang="x-non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bg>
      <p:bgPr>
        <a:solidFill>
          <a:schemeClr val="dk2"/>
        </a:solidFill>
        <a:effectLst/>
      </p:bgPr>
    </p:bg>
    <p:spTree>
      <p:nvGrpSpPr>
        <p:cNvPr id="1"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97" name="Shape 97"/>
          <p:cNvSpPr/>
          <p:nvPr/>
        </p:nvSpPr>
        <p:spPr>
          <a:xfrm>
            <a:off x="31" y="2824500"/>
            <a:ext cx="7370400" cy="23190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99" name="Shape 99"/>
          <p:cNvSpPr txBox="1">
            <a:spLocks noGrp="1"/>
          </p:cNvSpPr>
          <p:nvPr>
            <p:ph type="title"/>
          </p:nvPr>
        </p:nvSpPr>
        <p:spPr>
          <a:xfrm>
            <a:off x="819150" y="845600"/>
            <a:ext cx="6424200" cy="705000"/>
          </a:xfrm>
          <a:prstGeom prst="rect">
            <a:avLst/>
          </a:prstGeom>
        </p:spPr>
        <p:txBody>
          <a:bodyPr wrap="square" lIns="91425" tIns="91425" rIns="91425" bIns="91425" anchor="t" anchorCtr="0"/>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a:endParaRPr/>
          </a:p>
        </p:txBody>
      </p:sp>
      <p:sp>
        <p:nvSpPr>
          <p:cNvPr id="100" name="Shape 100"/>
          <p:cNvSpPr txBox="1">
            <a:spLocks noGrp="1"/>
          </p:cNvSpPr>
          <p:nvPr>
            <p:ph type="subTitle" idx="1"/>
          </p:nvPr>
        </p:nvSpPr>
        <p:spPr>
          <a:xfrm>
            <a:off x="819150" y="1550700"/>
            <a:ext cx="5859900" cy="393600"/>
          </a:xfrm>
          <a:prstGeom prst="rect">
            <a:avLst/>
          </a:prstGeom>
        </p:spPr>
        <p:txBody>
          <a:bodyPr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Shape 101"/>
          <p:cNvSpPr txBox="1">
            <a:spLocks noGrp="1"/>
          </p:cNvSpPr>
          <p:nvPr>
            <p:ph type="body" idx="2"/>
          </p:nvPr>
        </p:nvSpPr>
        <p:spPr>
          <a:xfrm>
            <a:off x="819150" y="2467050"/>
            <a:ext cx="5859900" cy="20955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102" name="Shape 102"/>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x-none"/>
              <a:t>‹Nº›</a:t>
            </a:fld>
            <a:endParaRPr lang="x-non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bg>
      <p:bgPr>
        <a:solidFill>
          <a:schemeClr val="accent1"/>
        </a:solidFill>
        <a:effectLst/>
      </p:bgPr>
    </p:bg>
    <p:spTree>
      <p:nvGrpSpPr>
        <p:cNvPr id="1"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107" name="Shape 107"/>
          <p:cNvSpPr txBox="1">
            <a:spLocks noGrp="1"/>
          </p:cNvSpPr>
          <p:nvPr>
            <p:ph type="body" idx="1"/>
          </p:nvPr>
        </p:nvSpPr>
        <p:spPr>
          <a:xfrm>
            <a:off x="328025" y="4163500"/>
            <a:ext cx="7415100" cy="605100"/>
          </a:xfrm>
          <a:prstGeom prst="rect">
            <a:avLst/>
          </a:prstGeom>
        </p:spPr>
        <p:txBody>
          <a:bodyPr wrap="square" lIns="91425" tIns="91425" rIns="91425" bIns="91425" anchor="b" anchorCtr="0"/>
          <a:lstStyle>
            <a:lvl1pPr lvl="0">
              <a:lnSpc>
                <a:spcPct val="100000"/>
              </a:lnSpc>
              <a:spcBef>
                <a:spcPts val="0"/>
              </a:spcBef>
              <a:spcAft>
                <a:spcPts val="0"/>
              </a:spcAft>
              <a:buSzPts val="1300"/>
              <a:buNone/>
              <a:defRPr/>
            </a:lvl1pPr>
          </a:lstStyle>
          <a:p>
            <a:endParaRPr/>
          </a:p>
        </p:txBody>
      </p:sp>
      <p:sp>
        <p:nvSpPr>
          <p:cNvPr id="108" name="Shape 108"/>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x-none"/>
              <a:t>‹Nº›</a:t>
            </a:fld>
            <a:endParaRPr lang="x-non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lt1"/>
              </a:buClr>
              <a:buSzPts val="2800"/>
              <a:buFont typeface="Nunito"/>
              <a:buNone/>
              <a:defRPr sz="2800">
                <a:solidFill>
                  <a:schemeClr val="lt1"/>
                </a:solidFill>
                <a:latin typeface="Nunito"/>
                <a:ea typeface="Nunito"/>
                <a:cs typeface="Nunito"/>
                <a:sym typeface="Nunito"/>
              </a:defRPr>
            </a:lvl1pPr>
            <a:lvl2pPr lvl="1">
              <a:spcBef>
                <a:spcPts val="0"/>
              </a:spcBef>
              <a:buClr>
                <a:schemeClr val="lt1"/>
              </a:buClr>
              <a:buSzPts val="2800"/>
              <a:buFont typeface="Nunito"/>
              <a:buNone/>
              <a:defRPr sz="2800">
                <a:solidFill>
                  <a:schemeClr val="lt1"/>
                </a:solidFill>
                <a:latin typeface="Nunito"/>
                <a:ea typeface="Nunito"/>
                <a:cs typeface="Nunito"/>
                <a:sym typeface="Nunito"/>
              </a:defRPr>
            </a:lvl2pPr>
            <a:lvl3pPr lvl="2">
              <a:spcBef>
                <a:spcPts val="0"/>
              </a:spcBef>
              <a:buClr>
                <a:schemeClr val="lt1"/>
              </a:buClr>
              <a:buSzPts val="2800"/>
              <a:buFont typeface="Nunito"/>
              <a:buNone/>
              <a:defRPr sz="2800">
                <a:solidFill>
                  <a:schemeClr val="lt1"/>
                </a:solidFill>
                <a:latin typeface="Nunito"/>
                <a:ea typeface="Nunito"/>
                <a:cs typeface="Nunito"/>
                <a:sym typeface="Nunito"/>
              </a:defRPr>
            </a:lvl3pPr>
            <a:lvl4pPr lvl="3">
              <a:spcBef>
                <a:spcPts val="0"/>
              </a:spcBef>
              <a:buClr>
                <a:schemeClr val="lt1"/>
              </a:buClr>
              <a:buSzPts val="2800"/>
              <a:buFont typeface="Nunito"/>
              <a:buNone/>
              <a:defRPr sz="2800">
                <a:solidFill>
                  <a:schemeClr val="lt1"/>
                </a:solidFill>
                <a:latin typeface="Nunito"/>
                <a:ea typeface="Nunito"/>
                <a:cs typeface="Nunito"/>
                <a:sym typeface="Nunito"/>
              </a:defRPr>
            </a:lvl4pPr>
            <a:lvl5pPr lvl="4">
              <a:spcBef>
                <a:spcPts val="0"/>
              </a:spcBef>
              <a:buClr>
                <a:schemeClr val="lt1"/>
              </a:buClr>
              <a:buSzPts val="2800"/>
              <a:buFont typeface="Nunito"/>
              <a:buNone/>
              <a:defRPr sz="2800">
                <a:solidFill>
                  <a:schemeClr val="lt1"/>
                </a:solidFill>
                <a:latin typeface="Nunito"/>
                <a:ea typeface="Nunito"/>
                <a:cs typeface="Nunito"/>
                <a:sym typeface="Nunito"/>
              </a:defRPr>
            </a:lvl5pPr>
            <a:lvl6pPr lvl="5">
              <a:spcBef>
                <a:spcPts val="0"/>
              </a:spcBef>
              <a:buClr>
                <a:schemeClr val="lt1"/>
              </a:buClr>
              <a:buSzPts val="2800"/>
              <a:buFont typeface="Nunito"/>
              <a:buNone/>
              <a:defRPr sz="2800">
                <a:solidFill>
                  <a:schemeClr val="lt1"/>
                </a:solidFill>
                <a:latin typeface="Nunito"/>
                <a:ea typeface="Nunito"/>
                <a:cs typeface="Nunito"/>
                <a:sym typeface="Nunito"/>
              </a:defRPr>
            </a:lvl6pPr>
            <a:lvl7pPr lvl="6">
              <a:spcBef>
                <a:spcPts val="0"/>
              </a:spcBef>
              <a:buClr>
                <a:schemeClr val="lt1"/>
              </a:buClr>
              <a:buSzPts val="2800"/>
              <a:buFont typeface="Nunito"/>
              <a:buNone/>
              <a:defRPr sz="2800">
                <a:solidFill>
                  <a:schemeClr val="lt1"/>
                </a:solidFill>
                <a:latin typeface="Nunito"/>
                <a:ea typeface="Nunito"/>
                <a:cs typeface="Nunito"/>
                <a:sym typeface="Nunito"/>
              </a:defRPr>
            </a:lvl7pPr>
            <a:lvl8pPr lvl="7">
              <a:spcBef>
                <a:spcPts val="0"/>
              </a:spcBef>
              <a:buClr>
                <a:schemeClr val="lt1"/>
              </a:buClr>
              <a:buSzPts val="2800"/>
              <a:buFont typeface="Nunito"/>
              <a:buNone/>
              <a:defRPr sz="2800">
                <a:solidFill>
                  <a:schemeClr val="lt1"/>
                </a:solidFill>
                <a:latin typeface="Nunito"/>
                <a:ea typeface="Nunito"/>
                <a:cs typeface="Nunito"/>
                <a:sym typeface="Nunito"/>
              </a:defRPr>
            </a:lvl8pPr>
            <a:lvl9pPr lvl="8">
              <a:spcBef>
                <a:spcPts val="0"/>
              </a:spcBef>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Shape 7"/>
          <p:cNvSpPr txBox="1">
            <a:spLocks noGrp="1"/>
          </p:cNvSpPr>
          <p:nvPr>
            <p:ph type="body" idx="1"/>
          </p:nvPr>
        </p:nvSpPr>
        <p:spPr>
          <a:xfrm>
            <a:off x="311700" y="1152475"/>
            <a:ext cx="8520600" cy="3391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300"/>
              <a:buFont typeface="Calibri"/>
              <a:buChar char="●"/>
              <a:defRPr sz="1300">
                <a:solidFill>
                  <a:schemeClr val="dk2"/>
                </a:solidFill>
                <a:latin typeface="Calibri"/>
                <a:ea typeface="Calibri"/>
                <a:cs typeface="Calibri"/>
                <a:sym typeface="Calibri"/>
              </a:defRPr>
            </a:lvl1pPr>
            <a:lvl2pPr lvl="1">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2pPr>
            <a:lvl3pPr lvl="2">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3pPr>
            <a:lvl4pPr lvl="3">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4pPr>
            <a:lvl5pPr lvl="4">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5pPr>
            <a:lvl6pPr lvl="5">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6pPr>
            <a:lvl7pPr lvl="6">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7pPr>
            <a:lvl8pPr lvl="7">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8pPr>
            <a:lvl9pPr lvl="8">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390734" y="4543668"/>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x-none" sz="1000">
                <a:solidFill>
                  <a:schemeClr val="dk2"/>
                </a:solidFill>
                <a:latin typeface="Nunito"/>
                <a:ea typeface="Nunito"/>
                <a:cs typeface="Nunito"/>
                <a:sym typeface="Nunito"/>
              </a:rPr>
              <a:t>‹Nº›</a:t>
            </a:fld>
            <a:endParaRPr lang="x-none" sz="1000">
              <a:solidFill>
                <a:schemeClr val="dk2"/>
              </a:solidFill>
              <a:latin typeface="Nunito"/>
              <a:ea typeface="Nunito"/>
              <a:cs typeface="Nunito"/>
              <a:sym typeface="Nuni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1.xml"/><Relationship Id="rId1" Type="http://schemas.openxmlformats.org/officeDocument/2006/relationships/slideLayout" Target="../slideLayouts/slideLayout3.xml"/><Relationship Id="rId4" Type="http://schemas.openxmlformats.org/officeDocument/2006/relationships/image" Target="../media/image5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858703" y="1822833"/>
            <a:ext cx="5361300" cy="1448100"/>
          </a:xfrm>
          <a:prstGeom prst="rect">
            <a:avLst/>
          </a:prstGeom>
        </p:spPr>
        <p:txBody>
          <a:bodyPr wrap="square" lIns="91425" tIns="91425" rIns="91425" bIns="91425" anchor="ctr" anchorCtr="0">
            <a:noAutofit/>
          </a:bodyPr>
          <a:lstStyle/>
          <a:p>
            <a:pPr lvl="0"/>
            <a:r>
              <a:rPr lang="es-ES" b="1" dirty="0" smtClean="0"/>
              <a:t>DESARROLLO DE SOFTWARE</a:t>
            </a:r>
            <a:br>
              <a:rPr lang="es-ES" b="1" dirty="0" smtClean="0"/>
            </a:br>
            <a:r>
              <a:rPr lang="es-ES" sz="2000" b="1" dirty="0" smtClean="0"/>
              <a:t>Parte 1</a:t>
            </a:r>
            <a:endParaRPr lang="x-none" dirty="0"/>
          </a:p>
        </p:txBody>
      </p:sp>
      <p:sp>
        <p:nvSpPr>
          <p:cNvPr id="5" name="CuadroTexto 3"/>
          <p:cNvSpPr txBox="1">
            <a:spLocks noGrp="1" noChangeArrowheads="1"/>
          </p:cNvSpPr>
          <p:nvPr>
            <p:ph type="subTitle" idx="1"/>
          </p:nvPr>
        </p:nvSpPr>
        <p:spPr bwMode="auto">
          <a:xfrm>
            <a:off x="4644008" y="4227934"/>
            <a:ext cx="4320480" cy="35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orbel" panose="020B0503020204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orbel" panose="020B0503020204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orbel" panose="020B0503020204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orbel" panose="020B0503020204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orbel" panose="020B0503020204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orbel" panose="020B0503020204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orbel" panose="020B0503020204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orbel" panose="020B0503020204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orbel" panose="020B0503020204020204" pitchFamily="34" charset="0"/>
              </a:defRPr>
            </a:lvl9pPr>
          </a:lstStyle>
          <a:p>
            <a:pPr eaLnBrk="1" hangingPunct="1">
              <a:lnSpc>
                <a:spcPct val="100000"/>
              </a:lnSpc>
              <a:spcBef>
                <a:spcPct val="0"/>
              </a:spcBef>
              <a:buFontTx/>
              <a:buNone/>
            </a:pPr>
            <a:r>
              <a:rPr lang="es-ES" altLang="es-ES" sz="1100" b="1" dirty="0">
                <a:solidFill>
                  <a:schemeClr val="accent1"/>
                </a:solidFill>
                <a:latin typeface="Century Gothic" panose="020B0502020202020204" pitchFamily="34" charset="0"/>
              </a:rPr>
              <a:t>ANALISTA DESARROLLADOR DE APLICACION DE </a:t>
            </a:r>
            <a:r>
              <a:rPr lang="es-ES" altLang="es-ES" sz="1100" b="1" dirty="0" smtClean="0">
                <a:solidFill>
                  <a:schemeClr val="accent1"/>
                </a:solidFill>
                <a:latin typeface="Century Gothic" panose="020B0502020202020204" pitchFamily="34" charset="0"/>
              </a:rPr>
              <a:t>SOFTWARE.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a:ext uri="{FF2B5EF4-FFF2-40B4-BE49-F238E27FC236}"/>
            </a:extLst>
          </p:cNvPr>
          <p:cNvSpPr txBox="1"/>
          <p:nvPr/>
        </p:nvSpPr>
        <p:spPr>
          <a:xfrm>
            <a:off x="369888" y="534987"/>
            <a:ext cx="7813712" cy="400110"/>
          </a:xfrm>
          <a:prstGeom prst="rect">
            <a:avLst/>
          </a:prstGeom>
          <a:noFill/>
        </p:spPr>
        <p:txBody>
          <a:bodyPr wrap="square">
            <a:spAutoFit/>
          </a:bodyPr>
          <a:lstStyle/>
          <a:p>
            <a:pPr>
              <a:defRPr/>
            </a:pPr>
            <a:r>
              <a:rPr lang="es-ES" sz="2000" b="1" dirty="0">
                <a:solidFill>
                  <a:schemeClr val="bg2"/>
                </a:solidFill>
                <a:latin typeface="Calibri" panose="020F0502020204030204" pitchFamily="34" charset="0"/>
                <a:cs typeface="Calibri" panose="020F0502020204030204" pitchFamily="34" charset="0"/>
              </a:rPr>
              <a:t>Literales o constantes literales de los tipos de datos </a:t>
            </a:r>
            <a:r>
              <a:rPr lang="es-ES" sz="2000" b="1" dirty="0" smtClean="0">
                <a:solidFill>
                  <a:schemeClr val="bg2"/>
                </a:solidFill>
                <a:latin typeface="Calibri" panose="020F0502020204030204" pitchFamily="34" charset="0"/>
                <a:cs typeface="Calibri" panose="020F0502020204030204" pitchFamily="34" charset="0"/>
              </a:rPr>
              <a:t>primitivos</a:t>
            </a:r>
            <a:endParaRPr lang="es-ES" sz="2000" b="1" dirty="0">
              <a:solidFill>
                <a:schemeClr val="bg2"/>
              </a:solidFill>
              <a:latin typeface="Calibri" panose="020F0502020204030204" pitchFamily="34" charset="0"/>
              <a:cs typeface="Calibri" panose="020F0502020204030204" pitchFamily="34" charset="0"/>
            </a:endParaRPr>
          </a:p>
        </p:txBody>
      </p:sp>
      <p:sp>
        <p:nvSpPr>
          <p:cNvPr id="3" name="Rectángulo 1">
            <a:extLst>
              <a:ext uri="{FF2B5EF4-FFF2-40B4-BE49-F238E27FC236}"/>
            </a:extLst>
          </p:cNvPr>
          <p:cNvSpPr/>
          <p:nvPr/>
        </p:nvSpPr>
        <p:spPr>
          <a:xfrm flipV="1">
            <a:off x="466726" y="935097"/>
            <a:ext cx="8353746"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9" name="TextBox 2"/>
          <p:cNvSpPr txBox="1">
            <a:spLocks noChangeArrowheads="1"/>
          </p:cNvSpPr>
          <p:nvPr/>
        </p:nvSpPr>
        <p:spPr bwMode="auto">
          <a:xfrm>
            <a:off x="574738" y="1347614"/>
            <a:ext cx="8137721"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400" dirty="0">
                <a:solidFill>
                  <a:schemeClr val="bg2"/>
                </a:solidFill>
                <a:cs typeface="Calibri" panose="020F0502020204030204" pitchFamily="34" charset="0"/>
              </a:rPr>
              <a:t>Un literal, valor literal ó constante literal es una </a:t>
            </a:r>
            <a:r>
              <a:rPr lang="es-ES" altLang="es-ES" sz="1400" b="1" dirty="0">
                <a:solidFill>
                  <a:schemeClr val="bg2"/>
                </a:solidFill>
                <a:cs typeface="Calibri" panose="020F0502020204030204" pitchFamily="34" charset="0"/>
              </a:rPr>
              <a:t>constante</a:t>
            </a:r>
            <a:r>
              <a:rPr lang="es-ES" altLang="es-ES" sz="1400" dirty="0">
                <a:solidFill>
                  <a:schemeClr val="bg2"/>
                </a:solidFill>
                <a:cs typeface="Calibri" panose="020F0502020204030204" pitchFamily="34" charset="0"/>
              </a:rPr>
              <a:t> cuyo nombre o identificador es la representación escrita de su valor y tiene ya ese significado en el código fuente de un programa Java. </a:t>
            </a:r>
            <a:endParaRPr lang="es-ES" altLang="es-ES" sz="1400" dirty="0" smtClean="0">
              <a:solidFill>
                <a:schemeClr val="bg2"/>
              </a:solidFill>
              <a:cs typeface="Calibri" panose="020F0502020204030204" pitchFamily="34" charset="0"/>
            </a:endParaRP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smtClean="0">
                <a:solidFill>
                  <a:schemeClr val="bg2"/>
                </a:solidFill>
                <a:cs typeface="Calibri" panose="020F0502020204030204" pitchFamily="34" charset="0"/>
              </a:rPr>
              <a:t>Seguidamente </a:t>
            </a:r>
            <a:r>
              <a:rPr lang="es-ES" altLang="es-ES" sz="1400" dirty="0">
                <a:solidFill>
                  <a:schemeClr val="bg2"/>
                </a:solidFill>
                <a:cs typeface="Calibri" panose="020F0502020204030204" pitchFamily="34" charset="0"/>
              </a:rPr>
              <a:t>se muestran algunos ejemplos de valores o constantes literales pertenecientes a los tipos primitivos que pueden utilizarse directamente en un programa fuente de Java.</a:t>
            </a: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a:solidFill>
                  <a:schemeClr val="bg2"/>
                </a:solidFill>
                <a:cs typeface="Calibri" panose="020F0502020204030204" pitchFamily="34" charset="0"/>
              </a:rPr>
              <a:t>Las constantes literales </a:t>
            </a:r>
            <a:r>
              <a:rPr lang="es-ES" altLang="es-ES" sz="1400" b="1" dirty="0">
                <a:solidFill>
                  <a:schemeClr val="bg2"/>
                </a:solidFill>
                <a:cs typeface="Calibri" panose="020F0502020204030204" pitchFamily="34" charset="0"/>
              </a:rPr>
              <a:t>booleanas</a:t>
            </a:r>
            <a:r>
              <a:rPr lang="es-ES" altLang="es-ES" sz="1400" dirty="0">
                <a:solidFill>
                  <a:schemeClr val="bg2"/>
                </a:solidFill>
                <a:cs typeface="Calibri" panose="020F0502020204030204" pitchFamily="34" charset="0"/>
              </a:rPr>
              <a:t> son </a:t>
            </a:r>
            <a:r>
              <a:rPr lang="es-ES" altLang="es-ES" sz="1400" b="1" dirty="0">
                <a:solidFill>
                  <a:schemeClr val="bg2"/>
                </a:solidFill>
                <a:cs typeface="Calibri" panose="020F0502020204030204" pitchFamily="34" charset="0"/>
              </a:rPr>
              <a:t>false</a:t>
            </a:r>
            <a:r>
              <a:rPr lang="es-ES" altLang="es-ES" sz="1400" dirty="0">
                <a:solidFill>
                  <a:schemeClr val="bg2"/>
                </a:solidFill>
                <a:cs typeface="Calibri" panose="020F0502020204030204" pitchFamily="34" charset="0"/>
              </a:rPr>
              <a:t> y </a:t>
            </a:r>
            <a:r>
              <a:rPr lang="es-ES" altLang="es-ES" sz="1400" b="1" dirty="0">
                <a:solidFill>
                  <a:schemeClr val="bg2"/>
                </a:solidFill>
                <a:cs typeface="Calibri" panose="020F0502020204030204" pitchFamily="34" charset="0"/>
              </a:rPr>
              <a:t>true</a:t>
            </a:r>
            <a:r>
              <a:rPr lang="es-ES" altLang="es-ES" sz="1400" dirty="0">
                <a:solidFill>
                  <a:schemeClr val="bg2"/>
                </a:solidFill>
                <a:cs typeface="Calibri" panose="020F0502020204030204" pitchFamily="34" charset="0"/>
              </a:rPr>
              <a:t>.</a:t>
            </a:r>
          </a:p>
        </p:txBody>
      </p:sp>
    </p:spTree>
    <p:extLst>
      <p:ext uri="{BB962C8B-B14F-4D97-AF65-F5344CB8AC3E}">
        <p14:creationId xmlns:p14="http://schemas.microsoft.com/office/powerpoint/2010/main" val="16264723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a:ext uri="{FF2B5EF4-FFF2-40B4-BE49-F238E27FC236}"/>
            </a:extLst>
          </p:cNvPr>
          <p:cNvSpPr txBox="1"/>
          <p:nvPr/>
        </p:nvSpPr>
        <p:spPr>
          <a:xfrm>
            <a:off x="369888" y="534987"/>
            <a:ext cx="7813712" cy="400110"/>
          </a:xfrm>
          <a:prstGeom prst="rect">
            <a:avLst/>
          </a:prstGeom>
          <a:noFill/>
        </p:spPr>
        <p:txBody>
          <a:bodyPr wrap="square">
            <a:spAutoFit/>
          </a:bodyPr>
          <a:lstStyle/>
          <a:p>
            <a:pPr>
              <a:defRPr/>
            </a:pPr>
            <a:r>
              <a:rPr lang="es-ES" sz="2000" b="1" dirty="0">
                <a:solidFill>
                  <a:schemeClr val="bg2"/>
                </a:solidFill>
                <a:latin typeface="Calibri" panose="020F0502020204030204" pitchFamily="34" charset="0"/>
                <a:cs typeface="Calibri" panose="020F0502020204030204" pitchFamily="34" charset="0"/>
              </a:rPr>
              <a:t>Literales o constantes literales de los tipos de datos </a:t>
            </a:r>
            <a:r>
              <a:rPr lang="es-ES" sz="2000" b="1" dirty="0" smtClean="0">
                <a:solidFill>
                  <a:schemeClr val="bg2"/>
                </a:solidFill>
                <a:latin typeface="Calibri" panose="020F0502020204030204" pitchFamily="34" charset="0"/>
                <a:cs typeface="Calibri" panose="020F0502020204030204" pitchFamily="34" charset="0"/>
              </a:rPr>
              <a:t>primitivos</a:t>
            </a:r>
            <a:endParaRPr lang="es-ES" sz="2000" b="1" dirty="0">
              <a:solidFill>
                <a:schemeClr val="bg2"/>
              </a:solidFill>
              <a:latin typeface="Calibri" panose="020F0502020204030204" pitchFamily="34" charset="0"/>
              <a:cs typeface="Calibri" panose="020F0502020204030204" pitchFamily="34" charset="0"/>
            </a:endParaRPr>
          </a:p>
        </p:txBody>
      </p:sp>
      <p:sp>
        <p:nvSpPr>
          <p:cNvPr id="3" name="Rectángulo 1">
            <a:extLst>
              <a:ext uri="{FF2B5EF4-FFF2-40B4-BE49-F238E27FC236}"/>
            </a:extLst>
          </p:cNvPr>
          <p:cNvSpPr/>
          <p:nvPr/>
        </p:nvSpPr>
        <p:spPr>
          <a:xfrm flipV="1">
            <a:off x="466726" y="935097"/>
            <a:ext cx="8353746"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9" name="TextBox 2"/>
          <p:cNvSpPr txBox="1">
            <a:spLocks noChangeArrowheads="1"/>
          </p:cNvSpPr>
          <p:nvPr/>
        </p:nvSpPr>
        <p:spPr bwMode="auto">
          <a:xfrm>
            <a:off x="574738" y="1347614"/>
            <a:ext cx="8137721"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400" dirty="0">
                <a:solidFill>
                  <a:schemeClr val="bg2"/>
                </a:solidFill>
                <a:cs typeface="Calibri" panose="020F0502020204030204" pitchFamily="34" charset="0"/>
              </a:rPr>
              <a:t>Aunque en realidad una cadena no es un tipo primitivo de Java pueden construirse constantes literales de cadenas de caracteres. </a:t>
            </a:r>
            <a:endParaRPr lang="es-ES" altLang="es-ES" sz="1400" dirty="0" smtClean="0">
              <a:solidFill>
                <a:schemeClr val="bg2"/>
              </a:solidFill>
              <a:cs typeface="Calibri" panose="020F0502020204030204" pitchFamily="34" charset="0"/>
            </a:endParaRP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smtClean="0">
                <a:solidFill>
                  <a:schemeClr val="bg2"/>
                </a:solidFill>
                <a:cs typeface="Calibri" panose="020F0502020204030204" pitchFamily="34" charset="0"/>
              </a:rPr>
              <a:t>Las </a:t>
            </a:r>
            <a:r>
              <a:rPr lang="es-ES" altLang="es-ES" sz="1400" dirty="0">
                <a:solidFill>
                  <a:schemeClr val="bg2"/>
                </a:solidFill>
                <a:cs typeface="Calibri" panose="020F0502020204030204" pitchFamily="34" charset="0"/>
              </a:rPr>
              <a:t>constantes literales de cadenas de texto se indican entre comillas dobles. Por ejemplo:</a:t>
            </a: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endParaRPr lang="es-ES" altLang="es-ES" sz="1400" dirty="0" smtClean="0">
              <a:solidFill>
                <a:schemeClr val="bg2"/>
              </a:solidFill>
              <a:cs typeface="Calibri" panose="020F0502020204030204" pitchFamily="34" charset="0"/>
            </a:endParaRP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a:solidFill>
                  <a:schemeClr val="bg2"/>
                </a:solidFill>
                <a:cs typeface="Calibri" panose="020F0502020204030204" pitchFamily="34" charset="0"/>
              </a:rPr>
              <a:t>Al construir una cadena de caracteres se puede incluir cualquier carácter </a:t>
            </a:r>
            <a:r>
              <a:rPr lang="es-ES" altLang="es-ES" sz="1400" dirty="0" smtClean="0">
                <a:solidFill>
                  <a:schemeClr val="bg2"/>
                </a:solidFill>
                <a:cs typeface="Calibri" panose="020F0502020204030204" pitchFamily="34" charset="0"/>
              </a:rPr>
              <a:t>excepto </a:t>
            </a:r>
            <a:r>
              <a:rPr lang="es-ES" altLang="es-ES" sz="1400" dirty="0">
                <a:solidFill>
                  <a:schemeClr val="bg2"/>
                </a:solidFill>
                <a:cs typeface="Calibri" panose="020F0502020204030204" pitchFamily="34" charset="0"/>
              </a:rPr>
              <a:t>un carácter de nueva línea. Si se desea incluir un salto de línea en una cadena de caracteres debe utilizarse la secuencia de escape </a:t>
            </a:r>
            <a:r>
              <a:rPr lang="es-ES" altLang="es-ES" sz="1400" b="1" dirty="0">
                <a:solidFill>
                  <a:schemeClr val="bg2"/>
                </a:solidFill>
                <a:cs typeface="Calibri" panose="020F0502020204030204" pitchFamily="34" charset="0"/>
              </a:rPr>
              <a:t>\n</a:t>
            </a:r>
            <a:r>
              <a:rPr lang="es-ES" altLang="es-ES" sz="1400" dirty="0">
                <a:solidFill>
                  <a:schemeClr val="bg2"/>
                </a:solidFill>
                <a:cs typeface="Calibri" panose="020F0502020204030204" pitchFamily="34" charset="0"/>
              </a:rPr>
              <a:t>.</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9849" y="2503596"/>
            <a:ext cx="36337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70113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a:ext uri="{FF2B5EF4-FFF2-40B4-BE49-F238E27FC236}"/>
            </a:extLst>
          </p:cNvPr>
          <p:cNvSpPr txBox="1"/>
          <p:nvPr/>
        </p:nvSpPr>
        <p:spPr>
          <a:xfrm>
            <a:off x="369888" y="534987"/>
            <a:ext cx="7813712" cy="400110"/>
          </a:xfrm>
          <a:prstGeom prst="rect">
            <a:avLst/>
          </a:prstGeom>
          <a:noFill/>
        </p:spPr>
        <p:txBody>
          <a:bodyPr wrap="square">
            <a:spAutoFit/>
          </a:bodyPr>
          <a:lstStyle/>
          <a:p>
            <a:pPr>
              <a:defRPr/>
            </a:pPr>
            <a:r>
              <a:rPr lang="es-ES" sz="2000" b="1" dirty="0">
                <a:solidFill>
                  <a:schemeClr val="bg2"/>
                </a:solidFill>
                <a:latin typeface="Calibri" panose="020F0502020204030204" pitchFamily="34" charset="0"/>
                <a:cs typeface="Calibri" panose="020F0502020204030204" pitchFamily="34" charset="0"/>
              </a:rPr>
              <a:t>Literales o constantes literales de los tipos de datos </a:t>
            </a:r>
            <a:r>
              <a:rPr lang="es-ES" sz="2000" b="1" dirty="0" smtClean="0">
                <a:solidFill>
                  <a:schemeClr val="bg2"/>
                </a:solidFill>
                <a:latin typeface="Calibri" panose="020F0502020204030204" pitchFamily="34" charset="0"/>
                <a:cs typeface="Calibri" panose="020F0502020204030204" pitchFamily="34" charset="0"/>
              </a:rPr>
              <a:t>primitivos</a:t>
            </a:r>
            <a:endParaRPr lang="es-ES" sz="2000" b="1" dirty="0">
              <a:solidFill>
                <a:schemeClr val="bg2"/>
              </a:solidFill>
              <a:latin typeface="Calibri" panose="020F0502020204030204" pitchFamily="34" charset="0"/>
              <a:cs typeface="Calibri" panose="020F0502020204030204" pitchFamily="34" charset="0"/>
            </a:endParaRPr>
          </a:p>
        </p:txBody>
      </p:sp>
      <p:sp>
        <p:nvSpPr>
          <p:cNvPr id="3" name="Rectángulo 1">
            <a:extLst>
              <a:ext uri="{FF2B5EF4-FFF2-40B4-BE49-F238E27FC236}"/>
            </a:extLst>
          </p:cNvPr>
          <p:cNvSpPr/>
          <p:nvPr/>
        </p:nvSpPr>
        <p:spPr>
          <a:xfrm flipV="1">
            <a:off x="466726" y="935097"/>
            <a:ext cx="8353746"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9" name="TextBox 2"/>
          <p:cNvSpPr txBox="1">
            <a:spLocks noChangeArrowheads="1"/>
          </p:cNvSpPr>
          <p:nvPr/>
        </p:nvSpPr>
        <p:spPr bwMode="auto">
          <a:xfrm>
            <a:off x="568661" y="1131590"/>
            <a:ext cx="7614939"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400" dirty="0">
                <a:solidFill>
                  <a:schemeClr val="bg2"/>
                </a:solidFill>
                <a:cs typeface="Calibri" panose="020F0502020204030204" pitchFamily="34" charset="0"/>
              </a:rPr>
              <a:t>Las constantes enteras son secuencias de dígitos octales, decimales o hexadecimales en las que no se emplea el punto o coma decimal</a:t>
            </a:r>
            <a:r>
              <a:rPr lang="es-ES" altLang="es-ES" sz="1400" dirty="0" smtClean="0">
                <a:solidFill>
                  <a:schemeClr val="bg2"/>
                </a:solidFill>
                <a:cs typeface="Calibri" panose="020F0502020204030204" pitchFamily="34" charset="0"/>
              </a:rPr>
              <a:t>.</a:t>
            </a:r>
          </a:p>
          <a:p>
            <a:pPr>
              <a:lnSpc>
                <a:spcPct val="100000"/>
              </a:lnSpc>
              <a:spcBef>
                <a:spcPct val="0"/>
              </a:spcBef>
              <a:buNone/>
              <a:defRPr/>
            </a:pPr>
            <a:endParaRPr lang="es-ES" altLang="es-ES" sz="1400" dirty="0" smtClean="0">
              <a:solidFill>
                <a:schemeClr val="bg2"/>
              </a:solidFill>
              <a:cs typeface="Calibri" panose="020F0502020204030204" pitchFamily="34" charset="0"/>
            </a:endParaRPr>
          </a:p>
          <a:p>
            <a:pPr marL="285750" indent="-285750">
              <a:lnSpc>
                <a:spcPct val="100000"/>
              </a:lnSpc>
              <a:spcBef>
                <a:spcPct val="0"/>
              </a:spcBef>
              <a:defRPr/>
            </a:pPr>
            <a:r>
              <a:rPr lang="es-ES" altLang="es-ES" sz="1400" dirty="0" smtClean="0">
                <a:solidFill>
                  <a:schemeClr val="bg2"/>
                </a:solidFill>
                <a:cs typeface="Calibri" panose="020F0502020204030204" pitchFamily="34" charset="0"/>
              </a:rPr>
              <a:t>Si </a:t>
            </a:r>
            <a:r>
              <a:rPr lang="es-ES" altLang="es-ES" sz="1400" dirty="0">
                <a:solidFill>
                  <a:schemeClr val="bg2"/>
                </a:solidFill>
                <a:cs typeface="Calibri" panose="020F0502020204030204" pitchFamily="34" charset="0"/>
              </a:rPr>
              <a:t>comienza por un 0 indica un formato octal. </a:t>
            </a:r>
            <a:endParaRPr lang="es-ES" altLang="es-ES" sz="1400" dirty="0" smtClean="0">
              <a:solidFill>
                <a:schemeClr val="bg2"/>
              </a:solidFill>
              <a:cs typeface="Calibri" panose="020F0502020204030204" pitchFamily="34" charset="0"/>
            </a:endParaRPr>
          </a:p>
          <a:p>
            <a:pPr marL="285750" indent="-285750">
              <a:lnSpc>
                <a:spcPct val="100000"/>
              </a:lnSpc>
              <a:spcBef>
                <a:spcPct val="0"/>
              </a:spcBef>
              <a:defRPr/>
            </a:pPr>
            <a:r>
              <a:rPr lang="es-ES" altLang="es-ES" sz="1400" dirty="0" smtClean="0">
                <a:solidFill>
                  <a:schemeClr val="bg2"/>
                </a:solidFill>
                <a:cs typeface="Calibri" panose="020F0502020204030204" pitchFamily="34" charset="0"/>
              </a:rPr>
              <a:t>Si </a:t>
            </a:r>
            <a:r>
              <a:rPr lang="es-ES" altLang="es-ES" sz="1400" dirty="0">
                <a:solidFill>
                  <a:schemeClr val="bg2"/>
                </a:solidFill>
                <a:cs typeface="Calibri" panose="020F0502020204030204" pitchFamily="34" charset="0"/>
              </a:rPr>
              <a:t>comienza por un 0x ó 0X indica un formato hexadecimal. </a:t>
            </a:r>
            <a:endParaRPr lang="es-ES" altLang="es-ES" sz="1400" dirty="0" smtClean="0">
              <a:solidFill>
                <a:schemeClr val="bg2"/>
              </a:solidFill>
              <a:cs typeface="Calibri" panose="020F0502020204030204" pitchFamily="34" charset="0"/>
            </a:endParaRPr>
          </a:p>
          <a:p>
            <a:pPr marL="285750" indent="-285750">
              <a:lnSpc>
                <a:spcPct val="100000"/>
              </a:lnSpc>
              <a:spcBef>
                <a:spcPct val="0"/>
              </a:spcBef>
              <a:defRPr/>
            </a:pPr>
            <a:r>
              <a:rPr lang="es-ES" altLang="es-ES" sz="1400" dirty="0" smtClean="0">
                <a:solidFill>
                  <a:schemeClr val="bg2"/>
                </a:solidFill>
                <a:cs typeface="Calibri" panose="020F0502020204030204" pitchFamily="34" charset="0"/>
              </a:rPr>
              <a:t>El </a:t>
            </a:r>
            <a:r>
              <a:rPr lang="es-ES" altLang="es-ES" sz="1400" dirty="0">
                <a:solidFill>
                  <a:schemeClr val="bg2"/>
                </a:solidFill>
                <a:cs typeface="Calibri" panose="020F0502020204030204" pitchFamily="34" charset="0"/>
              </a:rPr>
              <a:t>resto se considera en formato decimal. </a:t>
            </a:r>
            <a:endParaRPr lang="es-ES" altLang="es-ES" sz="1400" dirty="0" smtClean="0">
              <a:solidFill>
                <a:schemeClr val="bg2"/>
              </a:solidFill>
              <a:cs typeface="Calibri" panose="020F0502020204030204" pitchFamily="34" charset="0"/>
            </a:endParaRP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smtClean="0">
                <a:solidFill>
                  <a:schemeClr val="bg2"/>
                </a:solidFill>
                <a:cs typeface="Calibri" panose="020F0502020204030204" pitchFamily="34" charset="0"/>
              </a:rPr>
              <a:t>Las </a:t>
            </a:r>
            <a:r>
              <a:rPr lang="es-ES" altLang="es-ES" sz="1400" dirty="0">
                <a:solidFill>
                  <a:schemeClr val="bg2"/>
                </a:solidFill>
                <a:cs typeface="Calibri" panose="020F0502020204030204" pitchFamily="34" charset="0"/>
              </a:rPr>
              <a:t>constantes de tipo </a:t>
            </a:r>
            <a:r>
              <a:rPr lang="es-ES" altLang="es-ES" sz="1400" b="1" dirty="0" err="1">
                <a:solidFill>
                  <a:schemeClr val="bg2"/>
                </a:solidFill>
                <a:cs typeface="Calibri" panose="020F0502020204030204" pitchFamily="34" charset="0"/>
              </a:rPr>
              <a:t>long</a:t>
            </a:r>
            <a:r>
              <a:rPr lang="es-ES" altLang="es-ES" sz="1400" dirty="0">
                <a:solidFill>
                  <a:schemeClr val="bg2"/>
                </a:solidFill>
                <a:cs typeface="Calibri" panose="020F0502020204030204" pitchFamily="34" charset="0"/>
              </a:rPr>
              <a:t> se indican con una </a:t>
            </a:r>
            <a:r>
              <a:rPr lang="es-ES" altLang="es-ES" sz="1400" b="1" dirty="0">
                <a:solidFill>
                  <a:schemeClr val="bg2"/>
                </a:solidFill>
                <a:cs typeface="Calibri" panose="020F0502020204030204" pitchFamily="34" charset="0"/>
              </a:rPr>
              <a:t>l</a:t>
            </a:r>
            <a:r>
              <a:rPr lang="es-ES" altLang="es-ES" sz="1400" dirty="0">
                <a:solidFill>
                  <a:schemeClr val="bg2"/>
                </a:solidFill>
                <a:cs typeface="Calibri" panose="020F0502020204030204" pitchFamily="34" charset="0"/>
              </a:rPr>
              <a:t> o una </a:t>
            </a:r>
            <a:r>
              <a:rPr lang="es-ES" altLang="es-ES" sz="1400" b="1" dirty="0">
                <a:solidFill>
                  <a:schemeClr val="bg2"/>
                </a:solidFill>
                <a:cs typeface="Calibri" panose="020F0502020204030204" pitchFamily="34" charset="0"/>
              </a:rPr>
              <a:t>L</a:t>
            </a:r>
            <a:r>
              <a:rPr lang="es-ES" altLang="es-ES" sz="1400" dirty="0">
                <a:solidFill>
                  <a:schemeClr val="bg2"/>
                </a:solidFill>
                <a:cs typeface="Calibri" panose="020F0502020204030204" pitchFamily="34" charset="0"/>
              </a:rPr>
              <a:t> al final. </a:t>
            </a:r>
            <a:endParaRPr lang="es-ES" altLang="es-ES" sz="1400" dirty="0" smtClean="0">
              <a:solidFill>
                <a:schemeClr val="bg2"/>
              </a:solidFill>
              <a:cs typeface="Calibri" panose="020F0502020204030204" pitchFamily="34" charset="0"/>
            </a:endParaRPr>
          </a:p>
          <a:p>
            <a:pPr>
              <a:lnSpc>
                <a:spcPct val="100000"/>
              </a:lnSpc>
              <a:spcBef>
                <a:spcPct val="0"/>
              </a:spcBef>
              <a:buNone/>
              <a:defRPr/>
            </a:pPr>
            <a:endParaRPr lang="es-ES" altLang="es-ES" sz="1400" dirty="0">
              <a:solidFill>
                <a:schemeClr val="bg2"/>
              </a:solidFill>
              <a:cs typeface="Calibri" panose="020F0502020204030204" pitchFamily="34" charset="0"/>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1561" y="3162915"/>
            <a:ext cx="4664075" cy="135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11846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a:ext uri="{FF2B5EF4-FFF2-40B4-BE49-F238E27FC236}"/>
            </a:extLst>
          </p:cNvPr>
          <p:cNvSpPr txBox="1"/>
          <p:nvPr/>
        </p:nvSpPr>
        <p:spPr>
          <a:xfrm>
            <a:off x="369888" y="534987"/>
            <a:ext cx="7813712" cy="400110"/>
          </a:xfrm>
          <a:prstGeom prst="rect">
            <a:avLst/>
          </a:prstGeom>
          <a:noFill/>
        </p:spPr>
        <p:txBody>
          <a:bodyPr wrap="square">
            <a:spAutoFit/>
          </a:bodyPr>
          <a:lstStyle/>
          <a:p>
            <a:pPr>
              <a:defRPr/>
            </a:pPr>
            <a:r>
              <a:rPr lang="es-ES" sz="2000" b="1" dirty="0">
                <a:solidFill>
                  <a:schemeClr val="bg2"/>
                </a:solidFill>
                <a:latin typeface="Calibri" panose="020F0502020204030204" pitchFamily="34" charset="0"/>
                <a:cs typeface="Calibri" panose="020F0502020204030204" pitchFamily="34" charset="0"/>
              </a:rPr>
              <a:t>Literales o constantes literales de los tipos de datos </a:t>
            </a:r>
            <a:r>
              <a:rPr lang="es-ES" sz="2000" b="1" dirty="0" smtClean="0">
                <a:solidFill>
                  <a:schemeClr val="bg2"/>
                </a:solidFill>
                <a:latin typeface="Calibri" panose="020F0502020204030204" pitchFamily="34" charset="0"/>
                <a:cs typeface="Calibri" panose="020F0502020204030204" pitchFamily="34" charset="0"/>
              </a:rPr>
              <a:t>primitivos</a:t>
            </a:r>
            <a:endParaRPr lang="es-ES" sz="2000" b="1" dirty="0">
              <a:solidFill>
                <a:schemeClr val="bg2"/>
              </a:solidFill>
              <a:latin typeface="Calibri" panose="020F0502020204030204" pitchFamily="34" charset="0"/>
              <a:cs typeface="Calibri" panose="020F0502020204030204" pitchFamily="34" charset="0"/>
            </a:endParaRPr>
          </a:p>
        </p:txBody>
      </p:sp>
      <p:sp>
        <p:nvSpPr>
          <p:cNvPr id="3" name="Rectángulo 1">
            <a:extLst>
              <a:ext uri="{FF2B5EF4-FFF2-40B4-BE49-F238E27FC236}"/>
            </a:extLst>
          </p:cNvPr>
          <p:cNvSpPr/>
          <p:nvPr/>
        </p:nvSpPr>
        <p:spPr>
          <a:xfrm flipV="1">
            <a:off x="466726" y="935097"/>
            <a:ext cx="8353746"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9" name="TextBox 2"/>
          <p:cNvSpPr txBox="1">
            <a:spLocks noChangeArrowheads="1"/>
          </p:cNvSpPr>
          <p:nvPr/>
        </p:nvSpPr>
        <p:spPr bwMode="auto">
          <a:xfrm>
            <a:off x="568661" y="1131590"/>
            <a:ext cx="761493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400" dirty="0">
                <a:solidFill>
                  <a:schemeClr val="bg2"/>
                </a:solidFill>
                <a:cs typeface="Calibri" panose="020F0502020204030204" pitchFamily="34" charset="0"/>
              </a:rPr>
              <a:t>Las constantes reales o en coma flotante se expresan con coma decimal y opcionalmente seguidos de un exponente</a:t>
            </a:r>
            <a:r>
              <a:rPr lang="es-ES" altLang="es-ES" sz="1400" dirty="0" smtClean="0">
                <a:solidFill>
                  <a:schemeClr val="bg2"/>
                </a:solidFill>
                <a:cs typeface="Calibri" panose="020F0502020204030204" pitchFamily="34" charset="0"/>
              </a:rPr>
              <a:t>.</a:t>
            </a:r>
          </a:p>
          <a:p>
            <a:pPr>
              <a:lnSpc>
                <a:spcPct val="100000"/>
              </a:lnSpc>
              <a:spcBef>
                <a:spcPct val="0"/>
              </a:spcBef>
              <a:buNone/>
              <a:defRPr/>
            </a:pPr>
            <a:endParaRPr lang="es-ES" altLang="es-ES" sz="1400" dirty="0" smtClean="0">
              <a:solidFill>
                <a:schemeClr val="bg2"/>
              </a:solidFill>
              <a:cs typeface="Calibri" panose="020F0502020204030204" pitchFamily="34" charset="0"/>
            </a:endParaRPr>
          </a:p>
          <a:p>
            <a:pPr>
              <a:lnSpc>
                <a:spcPct val="100000"/>
              </a:lnSpc>
              <a:spcBef>
                <a:spcPct val="0"/>
              </a:spcBef>
              <a:buNone/>
              <a:defRPr/>
            </a:pPr>
            <a:r>
              <a:rPr lang="es-ES" altLang="es-ES" sz="1400" dirty="0" smtClean="0">
                <a:solidFill>
                  <a:schemeClr val="bg2"/>
                </a:solidFill>
                <a:cs typeface="Calibri" panose="020F0502020204030204" pitchFamily="34" charset="0"/>
              </a:rPr>
              <a:t>El </a:t>
            </a:r>
            <a:r>
              <a:rPr lang="es-ES" altLang="es-ES" sz="1400" dirty="0">
                <a:solidFill>
                  <a:schemeClr val="bg2"/>
                </a:solidFill>
                <a:cs typeface="Calibri" panose="020F0502020204030204" pitchFamily="34" charset="0"/>
              </a:rPr>
              <a:t>valor puede finalizarse con una </a:t>
            </a:r>
            <a:r>
              <a:rPr lang="es-ES" altLang="es-ES" sz="1400" b="1" dirty="0">
                <a:solidFill>
                  <a:schemeClr val="bg2"/>
                </a:solidFill>
                <a:cs typeface="Calibri" panose="020F0502020204030204" pitchFamily="34" charset="0"/>
              </a:rPr>
              <a:t>f</a:t>
            </a:r>
            <a:r>
              <a:rPr lang="es-ES" altLang="es-ES" sz="1400" dirty="0">
                <a:solidFill>
                  <a:schemeClr val="bg2"/>
                </a:solidFill>
                <a:cs typeface="Calibri" panose="020F0502020204030204" pitchFamily="34" charset="0"/>
              </a:rPr>
              <a:t> o una </a:t>
            </a:r>
            <a:r>
              <a:rPr lang="es-ES" altLang="es-ES" sz="1400" b="1" dirty="0">
                <a:solidFill>
                  <a:schemeClr val="bg2"/>
                </a:solidFill>
                <a:cs typeface="Calibri" panose="020F0502020204030204" pitchFamily="34" charset="0"/>
              </a:rPr>
              <a:t>F</a:t>
            </a:r>
            <a:r>
              <a:rPr lang="es-ES" altLang="es-ES" sz="1400" dirty="0">
                <a:solidFill>
                  <a:schemeClr val="bg2"/>
                </a:solidFill>
                <a:cs typeface="Calibri" panose="020F0502020204030204" pitchFamily="34" charset="0"/>
              </a:rPr>
              <a:t> para indica el formato </a:t>
            </a:r>
            <a:r>
              <a:rPr lang="es-ES" altLang="es-ES" sz="1400" b="1" dirty="0" err="1">
                <a:solidFill>
                  <a:schemeClr val="bg2"/>
                </a:solidFill>
                <a:cs typeface="Calibri" panose="020F0502020204030204" pitchFamily="34" charset="0"/>
              </a:rPr>
              <a:t>float</a:t>
            </a:r>
            <a:r>
              <a:rPr lang="es-ES" altLang="es-ES" sz="1400" dirty="0">
                <a:solidFill>
                  <a:schemeClr val="bg2"/>
                </a:solidFill>
                <a:cs typeface="Calibri" panose="020F0502020204030204" pitchFamily="34" charset="0"/>
              </a:rPr>
              <a:t> (por defecto es </a:t>
            </a:r>
            <a:r>
              <a:rPr lang="es-ES" altLang="es-ES" sz="1400" b="1" dirty="0" err="1">
                <a:solidFill>
                  <a:schemeClr val="bg2"/>
                </a:solidFill>
                <a:cs typeface="Calibri" panose="020F0502020204030204" pitchFamily="34" charset="0"/>
              </a:rPr>
              <a:t>double</a:t>
            </a:r>
            <a:r>
              <a:rPr lang="es-ES" altLang="es-ES" sz="1400" dirty="0">
                <a:solidFill>
                  <a:schemeClr val="bg2"/>
                </a:solidFill>
                <a:cs typeface="Calibri" panose="020F0502020204030204" pitchFamily="34" charset="0"/>
              </a:rPr>
              <a:t>). </a:t>
            </a:r>
            <a:endParaRPr lang="es-ES" altLang="es-ES" sz="1400" dirty="0" smtClean="0">
              <a:solidFill>
                <a:schemeClr val="bg2"/>
              </a:solidFill>
              <a:cs typeface="Calibri" panose="020F0502020204030204" pitchFamily="34" charset="0"/>
            </a:endParaRPr>
          </a:p>
          <a:p>
            <a:pPr>
              <a:lnSpc>
                <a:spcPct val="100000"/>
              </a:lnSpc>
              <a:spcBef>
                <a:spcPct val="0"/>
              </a:spcBef>
              <a:buNone/>
              <a:defRPr/>
            </a:pPr>
            <a:r>
              <a:rPr lang="es-ES" altLang="es-ES" sz="1400" dirty="0" smtClean="0">
                <a:solidFill>
                  <a:schemeClr val="bg2"/>
                </a:solidFill>
                <a:cs typeface="Calibri" panose="020F0502020204030204" pitchFamily="34" charset="0"/>
              </a:rPr>
              <a:t>Por </a:t>
            </a:r>
            <a:r>
              <a:rPr lang="es-ES" altLang="es-ES" sz="1400" dirty="0">
                <a:solidFill>
                  <a:schemeClr val="bg2"/>
                </a:solidFill>
                <a:cs typeface="Calibri" panose="020F0502020204030204" pitchFamily="34" charset="0"/>
              </a:rPr>
              <a:t>ejemplo:</a:t>
            </a:r>
          </a:p>
          <a:p>
            <a:pPr>
              <a:lnSpc>
                <a:spcPct val="100000"/>
              </a:lnSpc>
              <a:spcBef>
                <a:spcPct val="0"/>
              </a:spcBef>
              <a:buNone/>
              <a:defRPr/>
            </a:pPr>
            <a:endParaRPr lang="es-ES" altLang="es-ES" sz="1400" dirty="0">
              <a:solidFill>
                <a:schemeClr val="bg2"/>
              </a:solidFill>
              <a:cs typeface="Calibri" panose="020F0502020204030204" pitchFamily="34" charset="0"/>
            </a:endParaRPr>
          </a:p>
        </p:txBody>
      </p:sp>
      <p:pic>
        <p:nvPicPr>
          <p:cNvPr id="6" name="Imagen 4"/>
          <p:cNvPicPr>
            <a:picLocks noChangeAspect="1"/>
          </p:cNvPicPr>
          <p:nvPr/>
        </p:nvPicPr>
        <p:blipFill>
          <a:blip r:embed="rId3"/>
          <a:stretch>
            <a:fillRect/>
          </a:stretch>
        </p:blipFill>
        <p:spPr>
          <a:xfrm>
            <a:off x="3010061" y="2620516"/>
            <a:ext cx="3267075"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334120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a:ext uri="{FF2B5EF4-FFF2-40B4-BE49-F238E27FC236}"/>
            </a:extLst>
          </p:cNvPr>
          <p:cNvSpPr txBox="1"/>
          <p:nvPr/>
        </p:nvSpPr>
        <p:spPr>
          <a:xfrm>
            <a:off x="369888" y="534987"/>
            <a:ext cx="7813712" cy="400110"/>
          </a:xfrm>
          <a:prstGeom prst="rect">
            <a:avLst/>
          </a:prstGeom>
          <a:noFill/>
        </p:spPr>
        <p:txBody>
          <a:bodyPr wrap="square">
            <a:spAutoFit/>
          </a:bodyPr>
          <a:lstStyle/>
          <a:p>
            <a:pPr>
              <a:defRPr/>
            </a:pPr>
            <a:r>
              <a:rPr lang="es-ES" sz="2000" b="1" dirty="0">
                <a:solidFill>
                  <a:schemeClr val="bg2"/>
                </a:solidFill>
                <a:latin typeface="Calibri" panose="020F0502020204030204" pitchFamily="34" charset="0"/>
                <a:cs typeface="Calibri" panose="020F0502020204030204" pitchFamily="34" charset="0"/>
              </a:rPr>
              <a:t>V</a:t>
            </a:r>
            <a:r>
              <a:rPr lang="es-ES" sz="2000" b="1" dirty="0" smtClean="0">
                <a:solidFill>
                  <a:schemeClr val="bg2"/>
                </a:solidFill>
                <a:latin typeface="Calibri" panose="020F0502020204030204" pitchFamily="34" charset="0"/>
                <a:cs typeface="Calibri" panose="020F0502020204030204" pitchFamily="34" charset="0"/>
              </a:rPr>
              <a:t>ariables</a:t>
            </a:r>
            <a:endParaRPr lang="es-ES" sz="2000" b="1" dirty="0">
              <a:solidFill>
                <a:schemeClr val="bg2"/>
              </a:solidFill>
              <a:latin typeface="Calibri" panose="020F0502020204030204" pitchFamily="34" charset="0"/>
              <a:cs typeface="Calibri" panose="020F0502020204030204" pitchFamily="34" charset="0"/>
            </a:endParaRPr>
          </a:p>
        </p:txBody>
      </p:sp>
      <p:sp>
        <p:nvSpPr>
          <p:cNvPr id="3" name="Rectángulo 1">
            <a:extLst>
              <a:ext uri="{FF2B5EF4-FFF2-40B4-BE49-F238E27FC236}"/>
            </a:extLst>
          </p:cNvPr>
          <p:cNvSpPr/>
          <p:nvPr/>
        </p:nvSpPr>
        <p:spPr>
          <a:xfrm flipV="1">
            <a:off x="466726" y="1058862"/>
            <a:ext cx="8353746"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4" name="TextBox 2"/>
          <p:cNvSpPr txBox="1">
            <a:spLocks noChangeArrowheads="1"/>
          </p:cNvSpPr>
          <p:nvPr/>
        </p:nvSpPr>
        <p:spPr bwMode="auto">
          <a:xfrm>
            <a:off x="468312" y="1203325"/>
            <a:ext cx="835374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eaLnBrk="1" hangingPunct="1">
              <a:lnSpc>
                <a:spcPct val="100000"/>
              </a:lnSpc>
              <a:spcBef>
                <a:spcPct val="0"/>
              </a:spcBef>
              <a:buFontTx/>
              <a:buNone/>
              <a:defRPr/>
            </a:pPr>
            <a:r>
              <a:rPr lang="es-ES" altLang="es-ES" sz="1600" b="1" dirty="0" smtClean="0">
                <a:solidFill>
                  <a:schemeClr val="bg2"/>
                </a:solidFill>
                <a:cs typeface="Calibri" panose="020F0502020204030204" pitchFamily="34" charset="0"/>
              </a:rPr>
              <a:t>¿Qué es una variable? </a:t>
            </a:r>
            <a:br>
              <a:rPr lang="es-ES" altLang="es-ES" sz="1600" b="1" dirty="0" smtClean="0">
                <a:solidFill>
                  <a:schemeClr val="bg2"/>
                </a:solidFill>
                <a:cs typeface="Calibri" panose="020F0502020204030204" pitchFamily="34" charset="0"/>
              </a:rPr>
            </a:br>
            <a:endParaRPr lang="es-ES" altLang="es-ES" sz="1600" b="1" dirty="0" smtClean="0">
              <a:solidFill>
                <a:schemeClr val="bg2"/>
              </a:solidFill>
              <a:cs typeface="Calibri" panose="020F0502020204030204" pitchFamily="34" charset="0"/>
            </a:endParaRPr>
          </a:p>
          <a:p>
            <a:pPr>
              <a:lnSpc>
                <a:spcPct val="100000"/>
              </a:lnSpc>
              <a:spcBef>
                <a:spcPct val="0"/>
              </a:spcBef>
              <a:buNone/>
              <a:defRPr/>
            </a:pPr>
            <a:r>
              <a:rPr lang="es-ES" altLang="es-ES" sz="1600" dirty="0">
                <a:solidFill>
                  <a:schemeClr val="bg2"/>
                </a:solidFill>
                <a:cs typeface="Calibri" panose="020F0502020204030204" pitchFamily="34" charset="0"/>
              </a:rPr>
              <a:t>Es un espacio de la </a:t>
            </a:r>
            <a:r>
              <a:rPr lang="es-ES" altLang="es-ES" sz="1600" b="1" dirty="0">
                <a:solidFill>
                  <a:schemeClr val="bg2"/>
                </a:solidFill>
                <a:cs typeface="Calibri" panose="020F0502020204030204" pitchFamily="34" charset="0"/>
              </a:rPr>
              <a:t>memoria</a:t>
            </a:r>
            <a:r>
              <a:rPr lang="es-ES" altLang="es-ES" sz="1600" dirty="0">
                <a:solidFill>
                  <a:schemeClr val="bg2"/>
                </a:solidFill>
                <a:cs typeface="Calibri" panose="020F0502020204030204" pitchFamily="34" charset="0"/>
              </a:rPr>
              <a:t> del ordenador a la que asignamos un contenido que puede ser un valor numérico (sólo números, con su valor de cálculo) o de tipo carácter o cadena de caracteres (valor alfanumérico que constará sólo de texto o de texto mezclado con números</a:t>
            </a:r>
            <a:r>
              <a:rPr lang="es-ES" altLang="es-ES" sz="1600" dirty="0" smtClean="0">
                <a:solidFill>
                  <a:schemeClr val="bg2"/>
                </a:solidFill>
                <a:cs typeface="Calibri" panose="020F0502020204030204" pitchFamily="34" charset="0"/>
              </a:rPr>
              <a:t>).</a:t>
            </a:r>
          </a:p>
          <a:p>
            <a:pPr>
              <a:lnSpc>
                <a:spcPct val="100000"/>
              </a:lnSpc>
              <a:spcBef>
                <a:spcPct val="0"/>
              </a:spcBef>
              <a:buNone/>
              <a:defRPr/>
            </a:pPr>
            <a:endParaRPr lang="es-ES" altLang="es-ES" sz="1600" dirty="0">
              <a:solidFill>
                <a:schemeClr val="bg2"/>
              </a:solidFill>
              <a:cs typeface="Calibri" panose="020F0502020204030204" pitchFamily="34" charset="0"/>
            </a:endParaRPr>
          </a:p>
          <a:p>
            <a:pPr>
              <a:lnSpc>
                <a:spcPct val="100000"/>
              </a:lnSpc>
              <a:spcBef>
                <a:spcPct val="0"/>
              </a:spcBef>
              <a:buNone/>
              <a:defRPr/>
            </a:pPr>
            <a:r>
              <a:rPr lang="es-ES" altLang="es-ES" sz="1600" dirty="0" smtClean="0">
                <a:solidFill>
                  <a:schemeClr val="bg2"/>
                </a:solidFill>
                <a:cs typeface="Calibri" panose="020F0502020204030204" pitchFamily="34" charset="0"/>
              </a:rPr>
              <a:t>«Corresponde a </a:t>
            </a:r>
            <a:r>
              <a:rPr lang="es-ES" altLang="es-ES" sz="1600" dirty="0">
                <a:solidFill>
                  <a:schemeClr val="bg2"/>
                </a:solidFill>
                <a:cs typeface="Calibri" panose="020F0502020204030204" pitchFamily="34" charset="0"/>
              </a:rPr>
              <a:t>un dato cuyo valor puede modificarse durante la ejecución de un programa y que está asociado a un identificador</a:t>
            </a:r>
            <a:r>
              <a:rPr lang="es-ES" altLang="es-ES" sz="1600" dirty="0" smtClean="0">
                <a:solidFill>
                  <a:schemeClr val="bg2"/>
                </a:solidFill>
                <a:cs typeface="Calibri" panose="020F0502020204030204" pitchFamily="34" charset="0"/>
              </a:rPr>
              <a:t>.»</a:t>
            </a:r>
            <a:endParaRPr lang="es-ES" altLang="es-ES" sz="1600" dirty="0">
              <a:solidFill>
                <a:schemeClr val="bg2"/>
              </a:solidFill>
              <a:cs typeface="Calibri" panose="020F0502020204030204" pitchFamily="34" charset="0"/>
            </a:endParaRPr>
          </a:p>
          <a:p>
            <a:pPr>
              <a:lnSpc>
                <a:spcPct val="100000"/>
              </a:lnSpc>
              <a:spcBef>
                <a:spcPct val="0"/>
              </a:spcBef>
              <a:buNone/>
              <a:defRPr/>
            </a:pPr>
            <a:endParaRPr lang="es-ES" altLang="es-ES" sz="1600" dirty="0" smtClean="0">
              <a:solidFill>
                <a:schemeClr val="bg2"/>
              </a:solidFill>
              <a:cs typeface="Calibri" panose="020F0502020204030204" pitchFamily="34" charset="0"/>
            </a:endParaRPr>
          </a:p>
        </p:txBody>
      </p:sp>
    </p:spTree>
    <p:extLst>
      <p:ext uri="{BB962C8B-B14F-4D97-AF65-F5344CB8AC3E}">
        <p14:creationId xmlns:p14="http://schemas.microsoft.com/office/powerpoint/2010/main" val="12090835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Declaración de variables</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5" name="TextBox 2"/>
          <p:cNvSpPr txBox="1">
            <a:spLocks noChangeArrowheads="1"/>
          </p:cNvSpPr>
          <p:nvPr/>
        </p:nvSpPr>
        <p:spPr bwMode="auto">
          <a:xfrm>
            <a:off x="498474" y="1275606"/>
            <a:ext cx="8250507"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gn="just">
              <a:lnSpc>
                <a:spcPct val="100000"/>
              </a:lnSpc>
              <a:spcBef>
                <a:spcPct val="0"/>
              </a:spcBef>
              <a:buNone/>
              <a:defRPr/>
            </a:pPr>
            <a:r>
              <a:rPr lang="es-ES" altLang="es-ES" sz="1600" dirty="0" smtClean="0">
                <a:solidFill>
                  <a:schemeClr val="bg2"/>
                </a:solidFill>
                <a:cs typeface="Calibri" panose="020F0502020204030204" pitchFamily="34" charset="0"/>
              </a:rPr>
              <a:t>Toda </a:t>
            </a:r>
            <a:r>
              <a:rPr lang="es-ES" altLang="es-ES" sz="1600" dirty="0">
                <a:solidFill>
                  <a:schemeClr val="bg2"/>
                </a:solidFill>
                <a:cs typeface="Calibri" panose="020F0502020204030204" pitchFamily="34" charset="0"/>
              </a:rPr>
              <a:t>variable ha de declararse </a:t>
            </a:r>
            <a:r>
              <a:rPr lang="es-ES" altLang="es-ES" sz="1600" b="1" dirty="0">
                <a:solidFill>
                  <a:schemeClr val="bg2"/>
                </a:solidFill>
                <a:cs typeface="Calibri" panose="020F0502020204030204" pitchFamily="34" charset="0"/>
              </a:rPr>
              <a:t>antes de ser usada </a:t>
            </a:r>
            <a:r>
              <a:rPr lang="es-ES" altLang="es-ES" sz="1600" dirty="0">
                <a:solidFill>
                  <a:schemeClr val="bg2"/>
                </a:solidFill>
                <a:cs typeface="Calibri" panose="020F0502020204030204" pitchFamily="34" charset="0"/>
              </a:rPr>
              <a:t>en el código de un programa en Java. </a:t>
            </a:r>
            <a:endParaRPr lang="es-ES" altLang="es-ES" sz="1600" dirty="0" smtClean="0">
              <a:solidFill>
                <a:schemeClr val="bg2"/>
              </a:solidFill>
              <a:cs typeface="Calibri" panose="020F0502020204030204" pitchFamily="34" charset="0"/>
            </a:endParaRPr>
          </a:p>
          <a:p>
            <a:pPr algn="just">
              <a:lnSpc>
                <a:spcPct val="100000"/>
              </a:lnSpc>
              <a:spcBef>
                <a:spcPct val="0"/>
              </a:spcBef>
              <a:buFontTx/>
              <a:buNone/>
              <a:defRPr/>
            </a:pPr>
            <a:endParaRPr lang="es-ES" altLang="es-ES" sz="1600" dirty="0">
              <a:solidFill>
                <a:schemeClr val="bg2"/>
              </a:solidFill>
              <a:cs typeface="Calibri" panose="020F0502020204030204" pitchFamily="34" charset="0"/>
            </a:endParaRPr>
          </a:p>
          <a:p>
            <a:pPr algn="just">
              <a:lnSpc>
                <a:spcPct val="100000"/>
              </a:lnSpc>
              <a:spcBef>
                <a:spcPct val="0"/>
              </a:spcBef>
              <a:buFontTx/>
              <a:buNone/>
              <a:defRPr/>
            </a:pPr>
            <a:r>
              <a:rPr lang="es-ES" altLang="es-ES" sz="1600" dirty="0" smtClean="0">
                <a:solidFill>
                  <a:schemeClr val="bg2"/>
                </a:solidFill>
                <a:cs typeface="Calibri" panose="020F0502020204030204" pitchFamily="34" charset="0"/>
              </a:rPr>
              <a:t>En </a:t>
            </a:r>
            <a:r>
              <a:rPr lang="es-ES" altLang="es-ES" sz="1600" dirty="0">
                <a:solidFill>
                  <a:schemeClr val="bg2"/>
                </a:solidFill>
                <a:cs typeface="Calibri" panose="020F0502020204030204" pitchFamily="34" charset="0"/>
              </a:rPr>
              <a:t>la declaración de una variable debe indicarse explícitamente el </a:t>
            </a:r>
            <a:r>
              <a:rPr lang="es-ES" altLang="es-ES" sz="1600" b="1" dirty="0">
                <a:solidFill>
                  <a:schemeClr val="bg2"/>
                </a:solidFill>
                <a:cs typeface="Calibri" panose="020F0502020204030204" pitchFamily="34" charset="0"/>
              </a:rPr>
              <a:t>identificador</a:t>
            </a:r>
            <a:r>
              <a:rPr lang="es-ES" altLang="es-ES" sz="1600" dirty="0">
                <a:solidFill>
                  <a:schemeClr val="bg2"/>
                </a:solidFill>
                <a:cs typeface="Calibri" panose="020F0502020204030204" pitchFamily="34" charset="0"/>
              </a:rPr>
              <a:t> de la variable y el </a:t>
            </a:r>
            <a:r>
              <a:rPr lang="es-ES" altLang="es-ES" sz="1600" b="1" dirty="0">
                <a:solidFill>
                  <a:schemeClr val="bg2"/>
                </a:solidFill>
                <a:cs typeface="Calibri" panose="020F0502020204030204" pitchFamily="34" charset="0"/>
              </a:rPr>
              <a:t>tipo de dato </a:t>
            </a:r>
            <a:r>
              <a:rPr lang="es-ES" altLang="es-ES" sz="1600" dirty="0">
                <a:solidFill>
                  <a:schemeClr val="bg2"/>
                </a:solidFill>
                <a:cs typeface="Calibri" panose="020F0502020204030204" pitchFamily="34" charset="0"/>
              </a:rPr>
              <a:t>asociado. </a:t>
            </a:r>
            <a:endParaRPr lang="es-ES" altLang="es-ES" sz="1600" dirty="0" smtClean="0">
              <a:solidFill>
                <a:schemeClr val="bg2"/>
              </a:solidFill>
              <a:cs typeface="Calibri" panose="020F0502020204030204" pitchFamily="34" charset="0"/>
            </a:endParaRPr>
          </a:p>
          <a:p>
            <a:pPr algn="just">
              <a:lnSpc>
                <a:spcPct val="100000"/>
              </a:lnSpc>
              <a:spcBef>
                <a:spcPct val="0"/>
              </a:spcBef>
              <a:buFontTx/>
              <a:buNone/>
              <a:defRPr/>
            </a:pPr>
            <a:endParaRPr lang="es-ES" altLang="es-ES" sz="1600" dirty="0" smtClean="0">
              <a:solidFill>
                <a:schemeClr val="bg2"/>
              </a:solidFill>
              <a:cs typeface="Calibri" panose="020F0502020204030204" pitchFamily="34" charset="0"/>
            </a:endParaRPr>
          </a:p>
          <a:p>
            <a:pPr algn="just">
              <a:lnSpc>
                <a:spcPct val="100000"/>
              </a:lnSpc>
              <a:spcBef>
                <a:spcPct val="0"/>
              </a:spcBef>
              <a:buFontTx/>
              <a:buNone/>
              <a:defRPr/>
            </a:pPr>
            <a:r>
              <a:rPr lang="es-ES" altLang="es-ES" sz="1600" dirty="0" smtClean="0">
                <a:solidFill>
                  <a:schemeClr val="bg2"/>
                </a:solidFill>
                <a:cs typeface="Calibri" panose="020F0502020204030204" pitchFamily="34" charset="0"/>
              </a:rPr>
              <a:t>El </a:t>
            </a:r>
            <a:r>
              <a:rPr lang="es-ES" altLang="es-ES" sz="1600" dirty="0">
                <a:solidFill>
                  <a:schemeClr val="bg2"/>
                </a:solidFill>
                <a:cs typeface="Calibri" panose="020F0502020204030204" pitchFamily="34" charset="0"/>
              </a:rPr>
              <a:t>tipo de dato determina el espacio reservado en memoria, los diferentes valores que puede tomar la variable y las operaciones que pueden realizarse con ella</a:t>
            </a:r>
            <a:r>
              <a:rPr lang="es-ES" altLang="es-ES" sz="1600" dirty="0" smtClean="0">
                <a:solidFill>
                  <a:schemeClr val="bg2"/>
                </a:solidFill>
                <a:cs typeface="Calibri" panose="020F0502020204030204" pitchFamily="34" charset="0"/>
              </a:rPr>
              <a:t>.</a:t>
            </a:r>
          </a:p>
          <a:p>
            <a:pPr algn="just">
              <a:lnSpc>
                <a:spcPct val="100000"/>
              </a:lnSpc>
              <a:spcBef>
                <a:spcPct val="0"/>
              </a:spcBef>
              <a:buFontTx/>
              <a:buNone/>
              <a:defRPr/>
            </a:pPr>
            <a:endParaRPr lang="es-ES" altLang="es-ES" sz="1600" dirty="0" smtClean="0">
              <a:solidFill>
                <a:schemeClr val="bg2"/>
              </a:solidFill>
              <a:cs typeface="Calibri" panose="020F0502020204030204" pitchFamily="34" charset="0"/>
            </a:endParaRPr>
          </a:p>
          <a:p>
            <a:pPr algn="just">
              <a:lnSpc>
                <a:spcPct val="100000"/>
              </a:lnSpc>
              <a:spcBef>
                <a:spcPct val="0"/>
              </a:spcBef>
              <a:buFontTx/>
              <a:buNone/>
              <a:defRPr/>
            </a:pPr>
            <a:r>
              <a:rPr lang="es-ES" altLang="es-ES" sz="1600" dirty="0" smtClean="0">
                <a:solidFill>
                  <a:schemeClr val="bg2"/>
                </a:solidFill>
                <a:cs typeface="Calibri" panose="020F0502020204030204" pitchFamily="34" charset="0"/>
              </a:rPr>
              <a:t>La </a:t>
            </a:r>
            <a:r>
              <a:rPr lang="es-ES" altLang="es-ES" sz="1600" dirty="0">
                <a:solidFill>
                  <a:schemeClr val="bg2"/>
                </a:solidFill>
                <a:cs typeface="Calibri" panose="020F0502020204030204" pitchFamily="34" charset="0"/>
              </a:rPr>
              <a:t>declaración de una variable en el código fuente de un programa de Java puede hacerse de la siguiente forma:</a:t>
            </a:r>
          </a:p>
        </p:txBody>
      </p:sp>
      <p:pic>
        <p:nvPicPr>
          <p:cNvPr id="6" name="Imagen 4"/>
          <p:cNvPicPr>
            <a:picLocks noChangeAspect="1"/>
          </p:cNvPicPr>
          <p:nvPr/>
        </p:nvPicPr>
        <p:blipFill>
          <a:blip r:embed="rId3"/>
          <a:stretch>
            <a:fillRect/>
          </a:stretch>
        </p:blipFill>
        <p:spPr>
          <a:xfrm>
            <a:off x="2384219" y="4097238"/>
            <a:ext cx="3819525" cy="342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321891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Declaración de variables</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5" name="TextBox 2"/>
          <p:cNvSpPr txBox="1">
            <a:spLocks noChangeArrowheads="1"/>
          </p:cNvSpPr>
          <p:nvPr/>
        </p:nvSpPr>
        <p:spPr bwMode="auto">
          <a:xfrm>
            <a:off x="498474" y="1275606"/>
            <a:ext cx="825050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gn="just">
              <a:lnSpc>
                <a:spcPct val="100000"/>
              </a:lnSpc>
              <a:spcBef>
                <a:spcPct val="0"/>
              </a:spcBef>
              <a:buNone/>
              <a:defRPr/>
            </a:pPr>
            <a:endParaRPr lang="es-ES" altLang="es-ES" sz="1600" dirty="0" smtClean="0">
              <a:solidFill>
                <a:schemeClr val="bg2"/>
              </a:solidFill>
              <a:cs typeface="Calibri" panose="020F0502020204030204" pitchFamily="34" charset="0"/>
            </a:endParaRPr>
          </a:p>
          <a:p>
            <a:pPr algn="just">
              <a:lnSpc>
                <a:spcPct val="100000"/>
              </a:lnSpc>
              <a:spcBef>
                <a:spcPct val="0"/>
              </a:spcBef>
              <a:buNone/>
              <a:defRPr/>
            </a:pPr>
            <a:r>
              <a:rPr lang="es-ES" altLang="es-ES" sz="1600" dirty="0" smtClean="0">
                <a:solidFill>
                  <a:schemeClr val="bg2"/>
                </a:solidFill>
                <a:cs typeface="Calibri" panose="020F0502020204030204" pitchFamily="34" charset="0"/>
              </a:rPr>
              <a:t>También podemos realizar </a:t>
            </a:r>
            <a:r>
              <a:rPr lang="es-ES" altLang="es-ES" sz="1600" dirty="0">
                <a:solidFill>
                  <a:schemeClr val="bg2"/>
                </a:solidFill>
                <a:cs typeface="Calibri" panose="020F0502020204030204" pitchFamily="34" charset="0"/>
              </a:rPr>
              <a:t>la declaración de múltiples variables (con los correspondientes identificadores separados por comas) del mismo tipo</a:t>
            </a:r>
            <a:r>
              <a:rPr lang="es-ES" altLang="es-ES" sz="1600" dirty="0" smtClean="0">
                <a:solidFill>
                  <a:schemeClr val="bg2"/>
                </a:solidFill>
                <a:cs typeface="Calibri" panose="020F0502020204030204" pitchFamily="34" charset="0"/>
              </a:rPr>
              <a:t>:</a:t>
            </a:r>
            <a:endParaRPr lang="es-ES" altLang="es-ES" sz="1600" dirty="0">
              <a:solidFill>
                <a:schemeClr val="bg2"/>
              </a:solidFill>
              <a:cs typeface="Calibri" panose="020F0502020204030204" pitchFamily="34" charset="0"/>
            </a:endParaRPr>
          </a:p>
          <a:p>
            <a:pPr algn="just">
              <a:lnSpc>
                <a:spcPct val="100000"/>
              </a:lnSpc>
              <a:spcBef>
                <a:spcPct val="0"/>
              </a:spcBef>
              <a:buNone/>
              <a:defRPr/>
            </a:pPr>
            <a:endParaRPr lang="es-ES" altLang="es-ES" sz="1600" dirty="0">
              <a:solidFill>
                <a:schemeClr val="bg2"/>
              </a:solidFill>
              <a:cs typeface="Calibri" panose="020F0502020204030204" pitchFamily="34" charset="0"/>
            </a:endParaRPr>
          </a:p>
        </p:txBody>
      </p:sp>
      <p:pic>
        <p:nvPicPr>
          <p:cNvPr id="7" name="Imagen 3"/>
          <p:cNvPicPr>
            <a:picLocks noChangeAspect="1"/>
          </p:cNvPicPr>
          <p:nvPr/>
        </p:nvPicPr>
        <p:blipFill>
          <a:blip r:embed="rId3"/>
          <a:stretch>
            <a:fillRect/>
          </a:stretch>
        </p:blipFill>
        <p:spPr>
          <a:xfrm>
            <a:off x="2227057" y="2571750"/>
            <a:ext cx="4133850" cy="3143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352479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Declaración de variables</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5" name="TextBox 2"/>
          <p:cNvSpPr txBox="1">
            <a:spLocks noChangeArrowheads="1"/>
          </p:cNvSpPr>
          <p:nvPr/>
        </p:nvSpPr>
        <p:spPr bwMode="auto">
          <a:xfrm>
            <a:off x="498474" y="1275606"/>
            <a:ext cx="8250507"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gn="just">
              <a:lnSpc>
                <a:spcPct val="100000"/>
              </a:lnSpc>
              <a:spcBef>
                <a:spcPct val="0"/>
              </a:spcBef>
              <a:buNone/>
              <a:defRPr/>
            </a:pPr>
            <a:r>
              <a:rPr lang="es-ES" altLang="es-ES" sz="1600" dirty="0" smtClean="0">
                <a:solidFill>
                  <a:schemeClr val="bg2"/>
                </a:solidFill>
                <a:cs typeface="Calibri" panose="020F0502020204030204" pitchFamily="34" charset="0"/>
              </a:rPr>
              <a:t>Por </a:t>
            </a:r>
            <a:r>
              <a:rPr lang="es-ES" altLang="es-ES" sz="1600" dirty="0">
                <a:solidFill>
                  <a:schemeClr val="bg2"/>
                </a:solidFill>
                <a:cs typeface="Calibri" panose="020F0502020204030204" pitchFamily="34" charset="0"/>
              </a:rPr>
              <a:t>ejemplo</a:t>
            </a:r>
            <a:r>
              <a:rPr lang="es-ES" altLang="es-ES" sz="1600" dirty="0" smtClean="0">
                <a:solidFill>
                  <a:schemeClr val="bg2"/>
                </a:solidFill>
                <a:cs typeface="Calibri" panose="020F0502020204030204" pitchFamily="34" charset="0"/>
              </a:rPr>
              <a:t>: </a:t>
            </a:r>
            <a:endParaRPr lang="es-ES" altLang="es-ES" sz="1600" dirty="0">
              <a:solidFill>
                <a:schemeClr val="bg2"/>
              </a:solidFill>
              <a:cs typeface="Calibri" panose="020F0502020204030204" pitchFamily="34" charset="0"/>
            </a:endParaRPr>
          </a:p>
          <a:p>
            <a:pPr algn="just">
              <a:lnSpc>
                <a:spcPct val="100000"/>
              </a:lnSpc>
              <a:spcBef>
                <a:spcPct val="0"/>
              </a:spcBef>
              <a:buNone/>
              <a:defRPr/>
            </a:pPr>
            <a:endParaRPr lang="es-ES" altLang="es-ES" sz="1600" dirty="0" smtClean="0">
              <a:solidFill>
                <a:schemeClr val="bg2"/>
              </a:solidFill>
              <a:cs typeface="Calibri" panose="020F0502020204030204" pitchFamily="34" charset="0"/>
            </a:endParaRPr>
          </a:p>
          <a:p>
            <a:pPr algn="just">
              <a:lnSpc>
                <a:spcPct val="100000"/>
              </a:lnSpc>
              <a:spcBef>
                <a:spcPct val="0"/>
              </a:spcBef>
              <a:buNone/>
              <a:defRPr/>
            </a:pPr>
            <a:endParaRPr lang="es-ES" altLang="es-ES" sz="1600" dirty="0">
              <a:solidFill>
                <a:schemeClr val="bg2"/>
              </a:solidFill>
              <a:cs typeface="Calibri" panose="020F0502020204030204" pitchFamily="34" charset="0"/>
            </a:endParaRPr>
          </a:p>
          <a:p>
            <a:pPr algn="just">
              <a:lnSpc>
                <a:spcPct val="100000"/>
              </a:lnSpc>
              <a:spcBef>
                <a:spcPct val="0"/>
              </a:spcBef>
              <a:buNone/>
              <a:defRPr/>
            </a:pPr>
            <a:endParaRPr lang="es-ES" altLang="es-ES" sz="1600" dirty="0" smtClean="0">
              <a:solidFill>
                <a:schemeClr val="bg2"/>
              </a:solidFill>
              <a:cs typeface="Calibri" panose="020F0502020204030204" pitchFamily="34" charset="0"/>
            </a:endParaRPr>
          </a:p>
          <a:p>
            <a:pPr algn="just">
              <a:lnSpc>
                <a:spcPct val="100000"/>
              </a:lnSpc>
              <a:spcBef>
                <a:spcPct val="0"/>
              </a:spcBef>
              <a:buNone/>
              <a:defRPr/>
            </a:pPr>
            <a:endParaRPr lang="es-ES" altLang="es-ES" sz="1600" dirty="0">
              <a:solidFill>
                <a:schemeClr val="bg2"/>
              </a:solidFill>
              <a:cs typeface="Calibri" panose="020F0502020204030204" pitchFamily="34" charset="0"/>
            </a:endParaRPr>
          </a:p>
          <a:p>
            <a:pPr marL="285750" indent="-285750" algn="just">
              <a:lnSpc>
                <a:spcPct val="100000"/>
              </a:lnSpc>
              <a:spcBef>
                <a:spcPct val="0"/>
              </a:spcBef>
              <a:defRPr/>
            </a:pPr>
            <a:r>
              <a:rPr lang="es-ES" altLang="es-ES" sz="1600" dirty="0">
                <a:solidFill>
                  <a:schemeClr val="bg2"/>
                </a:solidFill>
                <a:cs typeface="Calibri" panose="020F0502020204030204" pitchFamily="34" charset="0"/>
              </a:rPr>
              <a:t>En el primer ejemplo se declara </a:t>
            </a:r>
            <a:r>
              <a:rPr lang="es-ES" altLang="es-ES" sz="1600" b="1" dirty="0">
                <a:solidFill>
                  <a:schemeClr val="bg2"/>
                </a:solidFill>
                <a:cs typeface="Calibri" panose="020F0502020204030204" pitchFamily="34" charset="0"/>
              </a:rPr>
              <a:t>n</a:t>
            </a:r>
            <a:r>
              <a:rPr lang="es-ES" altLang="es-ES" sz="1600" dirty="0">
                <a:solidFill>
                  <a:schemeClr val="bg2"/>
                </a:solidFill>
                <a:cs typeface="Calibri" panose="020F0502020204030204" pitchFamily="34" charset="0"/>
              </a:rPr>
              <a:t> como una variable de tipo </a:t>
            </a:r>
            <a:r>
              <a:rPr lang="es-ES" altLang="es-ES" sz="1600" b="1" dirty="0" err="1">
                <a:solidFill>
                  <a:schemeClr val="bg2"/>
                </a:solidFill>
                <a:cs typeface="Calibri" panose="020F0502020204030204" pitchFamily="34" charset="0"/>
              </a:rPr>
              <a:t>int</a:t>
            </a:r>
            <a:r>
              <a:rPr lang="es-ES" altLang="es-ES" sz="1600" dirty="0">
                <a:solidFill>
                  <a:schemeClr val="bg2"/>
                </a:solidFill>
                <a:cs typeface="Calibri" panose="020F0502020204030204" pitchFamily="34" charset="0"/>
              </a:rPr>
              <a:t>. </a:t>
            </a:r>
          </a:p>
          <a:p>
            <a:pPr marL="285750" indent="-285750" algn="just">
              <a:lnSpc>
                <a:spcPct val="100000"/>
              </a:lnSpc>
              <a:spcBef>
                <a:spcPct val="0"/>
              </a:spcBef>
              <a:defRPr/>
            </a:pPr>
            <a:r>
              <a:rPr lang="es-ES" altLang="es-ES" sz="1600" dirty="0" smtClean="0">
                <a:solidFill>
                  <a:schemeClr val="bg2"/>
                </a:solidFill>
                <a:cs typeface="Calibri" panose="020F0502020204030204" pitchFamily="34" charset="0"/>
              </a:rPr>
              <a:t>En </a:t>
            </a:r>
            <a:r>
              <a:rPr lang="es-ES" altLang="es-ES" sz="1600" dirty="0">
                <a:solidFill>
                  <a:schemeClr val="bg2"/>
                </a:solidFill>
                <a:cs typeface="Calibri" panose="020F0502020204030204" pitchFamily="34" charset="0"/>
              </a:rPr>
              <a:t>el segundo ejemplo se declaran </a:t>
            </a:r>
            <a:r>
              <a:rPr lang="es-ES" altLang="es-ES" sz="1600" b="1" dirty="0">
                <a:solidFill>
                  <a:schemeClr val="bg2"/>
                </a:solidFill>
                <a:cs typeface="Calibri" panose="020F0502020204030204" pitchFamily="34" charset="0"/>
              </a:rPr>
              <a:t>dos</a:t>
            </a:r>
            <a:r>
              <a:rPr lang="es-ES" altLang="es-ES" sz="1600" dirty="0">
                <a:solidFill>
                  <a:schemeClr val="bg2"/>
                </a:solidFill>
                <a:cs typeface="Calibri" panose="020F0502020204030204" pitchFamily="34" charset="0"/>
              </a:rPr>
              <a:t> variables </a:t>
            </a:r>
            <a:r>
              <a:rPr lang="es-ES" altLang="es-ES" sz="1600" b="1" dirty="0">
                <a:solidFill>
                  <a:schemeClr val="bg2"/>
                </a:solidFill>
                <a:cs typeface="Calibri" panose="020F0502020204030204" pitchFamily="34" charset="0"/>
              </a:rPr>
              <a:t>x</a:t>
            </a:r>
            <a:r>
              <a:rPr lang="es-ES" altLang="es-ES" sz="1600" dirty="0">
                <a:solidFill>
                  <a:schemeClr val="bg2"/>
                </a:solidFill>
                <a:cs typeface="Calibri" panose="020F0502020204030204" pitchFamily="34" charset="0"/>
              </a:rPr>
              <a:t> e </a:t>
            </a:r>
            <a:r>
              <a:rPr lang="es-ES" altLang="es-ES" sz="1600" b="1" dirty="0">
                <a:solidFill>
                  <a:schemeClr val="bg2"/>
                </a:solidFill>
                <a:cs typeface="Calibri" panose="020F0502020204030204" pitchFamily="34" charset="0"/>
              </a:rPr>
              <a:t>y</a:t>
            </a:r>
            <a:r>
              <a:rPr lang="es-ES" altLang="es-ES" sz="1600" dirty="0">
                <a:solidFill>
                  <a:schemeClr val="bg2"/>
                </a:solidFill>
                <a:cs typeface="Calibri" panose="020F0502020204030204" pitchFamily="34" charset="0"/>
              </a:rPr>
              <a:t> de tipo </a:t>
            </a:r>
            <a:r>
              <a:rPr lang="es-ES" altLang="es-ES" sz="1600" b="1" dirty="0" err="1">
                <a:solidFill>
                  <a:schemeClr val="bg2"/>
                </a:solidFill>
                <a:cs typeface="Calibri" panose="020F0502020204030204" pitchFamily="34" charset="0"/>
              </a:rPr>
              <a:t>double</a:t>
            </a:r>
            <a:r>
              <a:rPr lang="es-ES" altLang="es-ES" sz="1600" dirty="0">
                <a:solidFill>
                  <a:schemeClr val="bg2"/>
                </a:solidFill>
                <a:cs typeface="Calibri" panose="020F0502020204030204" pitchFamily="34" charset="0"/>
              </a:rPr>
              <a:t>. </a:t>
            </a:r>
            <a:endParaRPr lang="es-ES" altLang="es-ES" sz="1600" dirty="0" smtClean="0">
              <a:solidFill>
                <a:schemeClr val="bg2"/>
              </a:solidFill>
              <a:cs typeface="Calibri" panose="020F0502020204030204" pitchFamily="34" charset="0"/>
            </a:endParaRPr>
          </a:p>
          <a:p>
            <a:pPr algn="just">
              <a:lnSpc>
                <a:spcPct val="100000"/>
              </a:lnSpc>
              <a:spcBef>
                <a:spcPct val="0"/>
              </a:spcBef>
              <a:buNone/>
              <a:defRPr/>
            </a:pPr>
            <a:endParaRPr lang="es-ES" altLang="es-ES" sz="1600" dirty="0">
              <a:solidFill>
                <a:schemeClr val="bg2"/>
              </a:solidFill>
              <a:cs typeface="Calibri" panose="020F0502020204030204" pitchFamily="34" charset="0"/>
            </a:endParaRPr>
          </a:p>
          <a:p>
            <a:pPr algn="just">
              <a:lnSpc>
                <a:spcPct val="100000"/>
              </a:lnSpc>
              <a:spcBef>
                <a:spcPct val="0"/>
              </a:spcBef>
              <a:buNone/>
              <a:defRPr/>
            </a:pPr>
            <a:r>
              <a:rPr lang="es-ES" altLang="es-ES" sz="1600" dirty="0" smtClean="0">
                <a:solidFill>
                  <a:schemeClr val="bg2"/>
                </a:solidFill>
                <a:cs typeface="Calibri" panose="020F0502020204030204" pitchFamily="34" charset="0"/>
              </a:rPr>
              <a:t>En </a:t>
            </a:r>
            <a:r>
              <a:rPr lang="es-ES" altLang="es-ES" sz="1600" dirty="0">
                <a:solidFill>
                  <a:schemeClr val="bg2"/>
                </a:solidFill>
                <a:cs typeface="Calibri" panose="020F0502020204030204" pitchFamily="34" charset="0"/>
              </a:rPr>
              <a:t>Java una variable queda definida únicamente dentro del bloque de sentencias (entre llaves { } ) en el que ha sido declarada. </a:t>
            </a:r>
          </a:p>
          <a:p>
            <a:pPr algn="just">
              <a:lnSpc>
                <a:spcPct val="100000"/>
              </a:lnSpc>
              <a:spcBef>
                <a:spcPct val="0"/>
              </a:spcBef>
              <a:buNone/>
              <a:defRPr/>
            </a:pPr>
            <a:r>
              <a:rPr lang="es-ES" altLang="es-ES" sz="1600" dirty="0" smtClean="0">
                <a:solidFill>
                  <a:schemeClr val="bg2"/>
                </a:solidFill>
                <a:cs typeface="Calibri" panose="020F0502020204030204" pitchFamily="34" charset="0"/>
              </a:rPr>
              <a:t>De </a:t>
            </a:r>
            <a:r>
              <a:rPr lang="es-ES" altLang="es-ES" sz="1600" dirty="0">
                <a:solidFill>
                  <a:schemeClr val="bg2"/>
                </a:solidFill>
                <a:cs typeface="Calibri" panose="020F0502020204030204" pitchFamily="34" charset="0"/>
              </a:rPr>
              <a:t>esta forma queda determinado su ámbito o alcance (</a:t>
            </a:r>
            <a:r>
              <a:rPr lang="es-ES" altLang="es-ES" sz="1600" dirty="0" err="1">
                <a:solidFill>
                  <a:schemeClr val="bg2"/>
                </a:solidFill>
                <a:cs typeface="Calibri" panose="020F0502020204030204" pitchFamily="34" charset="0"/>
              </a:rPr>
              <a:t>scope</a:t>
            </a:r>
            <a:r>
              <a:rPr lang="es-ES" altLang="es-ES" sz="1600" dirty="0">
                <a:solidFill>
                  <a:schemeClr val="bg2"/>
                </a:solidFill>
                <a:cs typeface="Calibri" panose="020F0502020204030204" pitchFamily="34" charset="0"/>
              </a:rPr>
              <a:t>) en el que puede emplearse.</a:t>
            </a:r>
          </a:p>
        </p:txBody>
      </p:sp>
      <p:pic>
        <p:nvPicPr>
          <p:cNvPr id="8" name="Imagen 4"/>
          <p:cNvPicPr>
            <a:picLocks noChangeAspect="1"/>
          </p:cNvPicPr>
          <p:nvPr/>
        </p:nvPicPr>
        <p:blipFill>
          <a:blip r:embed="rId3"/>
          <a:stretch>
            <a:fillRect/>
          </a:stretch>
        </p:blipFill>
        <p:spPr>
          <a:xfrm>
            <a:off x="3698669" y="1681758"/>
            <a:ext cx="1190625" cy="419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426898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Declaración de variables</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5" name="TextBox 2"/>
          <p:cNvSpPr txBox="1">
            <a:spLocks noChangeArrowheads="1"/>
          </p:cNvSpPr>
          <p:nvPr/>
        </p:nvSpPr>
        <p:spPr bwMode="auto">
          <a:xfrm>
            <a:off x="498474" y="1275606"/>
            <a:ext cx="8250507"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gn="just">
              <a:lnSpc>
                <a:spcPct val="100000"/>
              </a:lnSpc>
              <a:spcBef>
                <a:spcPct val="0"/>
              </a:spcBef>
              <a:buNone/>
              <a:defRPr/>
            </a:pPr>
            <a:r>
              <a:rPr lang="es-ES" altLang="es-ES" sz="1600" dirty="0" smtClean="0">
                <a:solidFill>
                  <a:schemeClr val="bg2"/>
                </a:solidFill>
                <a:cs typeface="Calibri" panose="020F0502020204030204" pitchFamily="34" charset="0"/>
              </a:rPr>
              <a:t>El </a:t>
            </a:r>
            <a:r>
              <a:rPr lang="es-ES" altLang="es-ES" sz="1600" dirty="0">
                <a:solidFill>
                  <a:schemeClr val="bg2"/>
                </a:solidFill>
                <a:cs typeface="Calibri" panose="020F0502020204030204" pitchFamily="34" charset="0"/>
              </a:rPr>
              <a:t>identificador elegido para designar una variable debe respetar las normas de construcción de identificadores de Java. Además, por convención</a:t>
            </a:r>
            <a:r>
              <a:rPr lang="es-ES" altLang="es-ES" sz="1600" dirty="0" smtClean="0">
                <a:solidFill>
                  <a:schemeClr val="bg2"/>
                </a:solidFill>
                <a:cs typeface="Calibri" panose="020F0502020204030204" pitchFamily="34" charset="0"/>
              </a:rPr>
              <a:t>:</a:t>
            </a:r>
          </a:p>
          <a:p>
            <a:pPr algn="just">
              <a:lnSpc>
                <a:spcPct val="100000"/>
              </a:lnSpc>
              <a:spcBef>
                <a:spcPct val="0"/>
              </a:spcBef>
              <a:buNone/>
              <a:defRPr/>
            </a:pPr>
            <a:endParaRPr lang="es-ES" altLang="es-ES" sz="1600" dirty="0">
              <a:solidFill>
                <a:schemeClr val="bg2"/>
              </a:solidFill>
              <a:cs typeface="Calibri" panose="020F0502020204030204" pitchFamily="34" charset="0"/>
            </a:endParaRPr>
          </a:p>
          <a:p>
            <a:pPr marL="285750" indent="-285750" algn="just">
              <a:lnSpc>
                <a:spcPct val="100000"/>
              </a:lnSpc>
              <a:spcBef>
                <a:spcPct val="0"/>
              </a:spcBef>
              <a:defRPr/>
            </a:pPr>
            <a:r>
              <a:rPr lang="es-ES" altLang="es-ES" sz="1600" dirty="0">
                <a:solidFill>
                  <a:schemeClr val="bg2"/>
                </a:solidFill>
                <a:cs typeface="Calibri" panose="020F0502020204030204" pitchFamily="34" charset="0"/>
              </a:rPr>
              <a:t>Los identificadores de las variables comienzan con una letra </a:t>
            </a:r>
            <a:r>
              <a:rPr lang="es-ES" altLang="es-ES" sz="1600" b="1" dirty="0">
                <a:solidFill>
                  <a:schemeClr val="bg2"/>
                </a:solidFill>
                <a:cs typeface="Calibri" panose="020F0502020204030204" pitchFamily="34" charset="0"/>
              </a:rPr>
              <a:t>minúscula</a:t>
            </a:r>
            <a:r>
              <a:rPr lang="es-ES" altLang="es-ES" sz="1600" dirty="0" smtClean="0">
                <a:solidFill>
                  <a:schemeClr val="bg2"/>
                </a:solidFill>
                <a:cs typeface="Calibri" panose="020F0502020204030204" pitchFamily="34" charset="0"/>
              </a:rPr>
              <a:t>.</a:t>
            </a:r>
          </a:p>
          <a:p>
            <a:pPr>
              <a:lnSpc>
                <a:spcPct val="100000"/>
              </a:lnSpc>
              <a:spcBef>
                <a:spcPct val="0"/>
              </a:spcBef>
              <a:buNone/>
              <a:defRPr/>
            </a:pPr>
            <a:r>
              <a:rPr lang="es-ES" altLang="es-ES" sz="1600" dirty="0">
                <a:solidFill>
                  <a:schemeClr val="bg2"/>
                </a:solidFill>
                <a:cs typeface="Calibri" panose="020F0502020204030204" pitchFamily="34" charset="0"/>
              </a:rPr>
              <a:t> </a:t>
            </a:r>
            <a:r>
              <a:rPr lang="es-ES" altLang="es-ES" sz="1600" dirty="0" smtClean="0">
                <a:solidFill>
                  <a:schemeClr val="bg2"/>
                </a:solidFill>
                <a:cs typeface="Calibri" panose="020F0502020204030204" pitchFamily="34" charset="0"/>
              </a:rPr>
              <a:t>     Por </a:t>
            </a:r>
            <a:r>
              <a:rPr lang="es-ES" altLang="es-ES" sz="1600" dirty="0">
                <a:solidFill>
                  <a:schemeClr val="bg2"/>
                </a:solidFill>
                <a:cs typeface="Calibri" panose="020F0502020204030204" pitchFamily="34" charset="0"/>
              </a:rPr>
              <a:t>ejemplo: </a:t>
            </a:r>
            <a:r>
              <a:rPr lang="es-ES" altLang="es-ES" sz="1600" b="1" dirty="0">
                <a:solidFill>
                  <a:schemeClr val="bg2"/>
                </a:solidFill>
                <a:cs typeface="Calibri" panose="020F0502020204030204" pitchFamily="34" charset="0"/>
              </a:rPr>
              <a:t>n, x2, mes, clave, suma, ó </a:t>
            </a:r>
            <a:r>
              <a:rPr lang="es-ES" altLang="es-ES" sz="1600" b="1" dirty="0" smtClean="0">
                <a:solidFill>
                  <a:schemeClr val="bg2"/>
                </a:solidFill>
                <a:cs typeface="Calibri" panose="020F0502020204030204" pitchFamily="34" charset="0"/>
              </a:rPr>
              <a:t>nombre</a:t>
            </a:r>
            <a:endParaRPr lang="es-ES" altLang="es-ES" sz="1600" dirty="0" smtClean="0">
              <a:solidFill>
                <a:schemeClr val="bg2"/>
              </a:solidFill>
              <a:cs typeface="Calibri" panose="020F0502020204030204" pitchFamily="34" charset="0"/>
            </a:endParaRPr>
          </a:p>
          <a:p>
            <a:pPr algn="just">
              <a:lnSpc>
                <a:spcPct val="100000"/>
              </a:lnSpc>
              <a:spcBef>
                <a:spcPct val="0"/>
              </a:spcBef>
              <a:buNone/>
              <a:defRPr/>
            </a:pPr>
            <a:endParaRPr lang="es-ES" altLang="es-ES" sz="1600" dirty="0">
              <a:solidFill>
                <a:schemeClr val="bg2"/>
              </a:solidFill>
              <a:cs typeface="Calibri" panose="020F0502020204030204" pitchFamily="34" charset="0"/>
            </a:endParaRPr>
          </a:p>
          <a:p>
            <a:pPr marL="285750" indent="-285750" algn="just">
              <a:lnSpc>
                <a:spcPct val="100000"/>
              </a:lnSpc>
              <a:spcBef>
                <a:spcPct val="0"/>
              </a:spcBef>
              <a:defRPr/>
            </a:pPr>
            <a:r>
              <a:rPr lang="es-ES" altLang="es-ES" sz="1600" dirty="0">
                <a:solidFill>
                  <a:schemeClr val="bg2"/>
                </a:solidFill>
                <a:cs typeface="Calibri" panose="020F0502020204030204" pitchFamily="34" charset="0"/>
              </a:rPr>
              <a:t>Si el identificador es una palabra compuesta, las palabras restantes comienzan por una letra mayúscula. </a:t>
            </a:r>
            <a:endParaRPr lang="es-ES" altLang="es-ES" sz="1600" dirty="0" smtClean="0">
              <a:solidFill>
                <a:schemeClr val="bg2"/>
              </a:solidFill>
              <a:cs typeface="Calibri" panose="020F0502020204030204" pitchFamily="34" charset="0"/>
            </a:endParaRPr>
          </a:p>
          <a:p>
            <a:pPr algn="just">
              <a:lnSpc>
                <a:spcPct val="100000"/>
              </a:lnSpc>
              <a:spcBef>
                <a:spcPct val="0"/>
              </a:spcBef>
              <a:buNone/>
              <a:defRPr/>
            </a:pPr>
            <a:r>
              <a:rPr lang="es-ES" altLang="es-ES" sz="1600" dirty="0" smtClean="0">
                <a:solidFill>
                  <a:schemeClr val="bg2"/>
                </a:solidFill>
                <a:cs typeface="Calibri" panose="020F0502020204030204" pitchFamily="34" charset="0"/>
              </a:rPr>
              <a:t>      Por </a:t>
            </a:r>
            <a:r>
              <a:rPr lang="es-ES" altLang="es-ES" sz="1600" dirty="0">
                <a:solidFill>
                  <a:schemeClr val="bg2"/>
                </a:solidFill>
                <a:cs typeface="Calibri" panose="020F0502020204030204" pitchFamily="34" charset="0"/>
              </a:rPr>
              <a:t>ejemplo</a:t>
            </a:r>
            <a:r>
              <a:rPr lang="es-ES" altLang="es-ES" sz="1600" b="1" dirty="0">
                <a:solidFill>
                  <a:schemeClr val="bg2"/>
                </a:solidFill>
                <a:cs typeface="Calibri" panose="020F0502020204030204" pitchFamily="34" charset="0"/>
              </a:rPr>
              <a:t>: </a:t>
            </a:r>
            <a:r>
              <a:rPr lang="es-ES" altLang="es-ES" sz="1600" b="1" dirty="0" err="1" smtClean="0">
                <a:solidFill>
                  <a:schemeClr val="bg2"/>
                </a:solidFill>
                <a:cs typeface="Calibri" panose="020F0502020204030204" pitchFamily="34" charset="0"/>
              </a:rPr>
              <a:t>esDivisible</a:t>
            </a:r>
            <a:endParaRPr lang="es-ES" altLang="es-ES" sz="1600" dirty="0" smtClean="0">
              <a:solidFill>
                <a:schemeClr val="bg2"/>
              </a:solidFill>
              <a:cs typeface="Calibri" panose="020F0502020204030204" pitchFamily="34" charset="0"/>
            </a:endParaRPr>
          </a:p>
          <a:p>
            <a:pPr algn="just">
              <a:lnSpc>
                <a:spcPct val="100000"/>
              </a:lnSpc>
              <a:spcBef>
                <a:spcPct val="0"/>
              </a:spcBef>
              <a:buNone/>
              <a:defRPr/>
            </a:pPr>
            <a:endParaRPr lang="es-ES" altLang="es-ES" sz="1600" dirty="0">
              <a:solidFill>
                <a:schemeClr val="bg2"/>
              </a:solidFill>
              <a:cs typeface="Calibri" panose="020F0502020204030204" pitchFamily="34" charset="0"/>
            </a:endParaRPr>
          </a:p>
          <a:p>
            <a:pPr marL="285750" indent="-285750" algn="just">
              <a:lnSpc>
                <a:spcPct val="100000"/>
              </a:lnSpc>
              <a:spcBef>
                <a:spcPct val="0"/>
              </a:spcBef>
              <a:defRPr/>
            </a:pPr>
            <a:r>
              <a:rPr lang="es-ES" altLang="es-ES" sz="1600" dirty="0">
                <a:solidFill>
                  <a:schemeClr val="bg2"/>
                </a:solidFill>
                <a:cs typeface="Calibri" panose="020F0502020204030204" pitchFamily="34" charset="0"/>
              </a:rPr>
              <a:t>El carácter del subrayado puede emplearse en cualquier lugar del identificador de una variable pero suele emplearse para separar nombres en identificadores de constantes.</a:t>
            </a:r>
          </a:p>
        </p:txBody>
      </p:sp>
    </p:spTree>
    <p:extLst>
      <p:ext uri="{BB962C8B-B14F-4D97-AF65-F5344CB8AC3E}">
        <p14:creationId xmlns:p14="http://schemas.microsoft.com/office/powerpoint/2010/main" val="38194363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Declaración de variables</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5" name="TextBox 2"/>
          <p:cNvSpPr txBox="1">
            <a:spLocks noChangeArrowheads="1"/>
          </p:cNvSpPr>
          <p:nvPr/>
        </p:nvSpPr>
        <p:spPr bwMode="auto">
          <a:xfrm>
            <a:off x="498474" y="1275606"/>
            <a:ext cx="8250507"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gn="just">
              <a:lnSpc>
                <a:spcPct val="100000"/>
              </a:lnSpc>
              <a:spcBef>
                <a:spcPct val="0"/>
              </a:spcBef>
              <a:buNone/>
              <a:defRPr/>
            </a:pPr>
            <a:r>
              <a:rPr lang="es-ES" altLang="es-ES" sz="1600" dirty="0">
                <a:solidFill>
                  <a:schemeClr val="bg2"/>
                </a:solidFill>
                <a:cs typeface="Calibri" panose="020F0502020204030204" pitchFamily="34" charset="0"/>
              </a:rPr>
              <a:t>La declaración e inicialización de una variable de tipo primitivo puede realizarse de forma simultánea en la misma línea empleando el operador asignación </a:t>
            </a:r>
            <a:r>
              <a:rPr lang="es-ES" altLang="es-ES" sz="1600" b="1" dirty="0" smtClean="0">
                <a:solidFill>
                  <a:schemeClr val="bg2"/>
                </a:solidFill>
                <a:cs typeface="Calibri" panose="020F0502020204030204" pitchFamily="34" charset="0"/>
              </a:rPr>
              <a:t>=</a:t>
            </a:r>
          </a:p>
          <a:p>
            <a:pPr algn="just">
              <a:lnSpc>
                <a:spcPct val="100000"/>
              </a:lnSpc>
              <a:spcBef>
                <a:spcPct val="0"/>
              </a:spcBef>
              <a:buNone/>
              <a:defRPr/>
            </a:pPr>
            <a:endParaRPr lang="es-ES" altLang="es-ES" sz="1600" dirty="0" smtClean="0">
              <a:solidFill>
                <a:schemeClr val="bg2"/>
              </a:solidFill>
              <a:cs typeface="Calibri" panose="020F0502020204030204" pitchFamily="34" charset="0"/>
            </a:endParaRPr>
          </a:p>
          <a:p>
            <a:pPr algn="just">
              <a:lnSpc>
                <a:spcPct val="100000"/>
              </a:lnSpc>
              <a:spcBef>
                <a:spcPct val="0"/>
              </a:spcBef>
              <a:buNone/>
              <a:defRPr/>
            </a:pPr>
            <a:r>
              <a:rPr lang="es-ES" altLang="es-ES" sz="1600" dirty="0" smtClean="0">
                <a:solidFill>
                  <a:schemeClr val="bg2"/>
                </a:solidFill>
                <a:cs typeface="Calibri" panose="020F0502020204030204" pitchFamily="34" charset="0"/>
              </a:rPr>
              <a:t>Por </a:t>
            </a:r>
            <a:r>
              <a:rPr lang="es-ES" altLang="es-ES" sz="1600" dirty="0">
                <a:solidFill>
                  <a:schemeClr val="bg2"/>
                </a:solidFill>
                <a:cs typeface="Calibri" panose="020F0502020204030204" pitchFamily="34" charset="0"/>
              </a:rPr>
              <a:t>ejemplo:</a:t>
            </a:r>
          </a:p>
          <a:p>
            <a:pPr algn="just">
              <a:lnSpc>
                <a:spcPct val="100000"/>
              </a:lnSpc>
              <a:spcBef>
                <a:spcPct val="0"/>
              </a:spcBef>
              <a:buNone/>
              <a:defRPr/>
            </a:pPr>
            <a:endParaRPr lang="es-ES" altLang="es-ES" sz="1600" dirty="0" smtClean="0">
              <a:solidFill>
                <a:schemeClr val="bg2"/>
              </a:solidFill>
              <a:cs typeface="Calibri" panose="020F0502020204030204" pitchFamily="34" charset="0"/>
            </a:endParaRPr>
          </a:p>
          <a:p>
            <a:pPr algn="just">
              <a:lnSpc>
                <a:spcPct val="100000"/>
              </a:lnSpc>
              <a:spcBef>
                <a:spcPct val="0"/>
              </a:spcBef>
              <a:buNone/>
              <a:defRPr/>
            </a:pPr>
            <a:endParaRPr lang="es-ES" altLang="es-ES" sz="1600" dirty="0">
              <a:solidFill>
                <a:schemeClr val="bg2"/>
              </a:solidFill>
              <a:cs typeface="Calibri" panose="020F0502020204030204" pitchFamily="34" charset="0"/>
            </a:endParaRPr>
          </a:p>
          <a:p>
            <a:pPr algn="just">
              <a:lnSpc>
                <a:spcPct val="100000"/>
              </a:lnSpc>
              <a:spcBef>
                <a:spcPct val="0"/>
              </a:spcBef>
              <a:buNone/>
              <a:defRPr/>
            </a:pPr>
            <a:r>
              <a:rPr lang="es-ES" altLang="es-ES" sz="1600" dirty="0">
                <a:solidFill>
                  <a:schemeClr val="bg2"/>
                </a:solidFill>
                <a:cs typeface="Calibri" panose="020F0502020204030204" pitchFamily="34" charset="0"/>
              </a:rPr>
              <a:t>Independientemente de haber inicializado o no, el valor asignado a la variable puede modificarse las veces que se quiera durante la ejecución del programa. </a:t>
            </a:r>
            <a:endParaRPr lang="es-ES" altLang="es-ES" sz="1600" dirty="0" smtClean="0">
              <a:solidFill>
                <a:schemeClr val="bg2"/>
              </a:solidFill>
              <a:cs typeface="Calibri" panose="020F0502020204030204" pitchFamily="34" charset="0"/>
            </a:endParaRPr>
          </a:p>
          <a:p>
            <a:pPr algn="just">
              <a:lnSpc>
                <a:spcPct val="100000"/>
              </a:lnSpc>
              <a:spcBef>
                <a:spcPct val="0"/>
              </a:spcBef>
              <a:buNone/>
              <a:defRPr/>
            </a:pPr>
            <a:endParaRPr lang="es-ES" altLang="es-ES" sz="1600" dirty="0">
              <a:solidFill>
                <a:schemeClr val="bg2"/>
              </a:solidFill>
              <a:cs typeface="Calibri" panose="020F0502020204030204" pitchFamily="34" charset="0"/>
            </a:endParaRPr>
          </a:p>
          <a:p>
            <a:pPr algn="just">
              <a:lnSpc>
                <a:spcPct val="100000"/>
              </a:lnSpc>
              <a:spcBef>
                <a:spcPct val="0"/>
              </a:spcBef>
              <a:buNone/>
              <a:defRPr/>
            </a:pPr>
            <a:r>
              <a:rPr lang="es-ES" altLang="es-ES" sz="1600" dirty="0" smtClean="0">
                <a:solidFill>
                  <a:schemeClr val="bg2"/>
                </a:solidFill>
                <a:cs typeface="Calibri" panose="020F0502020204030204" pitchFamily="34" charset="0"/>
              </a:rPr>
              <a:t>También </a:t>
            </a:r>
            <a:r>
              <a:rPr lang="es-ES" altLang="es-ES" sz="1600" dirty="0">
                <a:solidFill>
                  <a:schemeClr val="bg2"/>
                </a:solidFill>
                <a:cs typeface="Calibri" panose="020F0502020204030204" pitchFamily="34" charset="0"/>
              </a:rPr>
              <a:t>puede realizarse la declaración e inicialización de varias variables del mismo tipo primitivo en la misma línea separándolas por comas. </a:t>
            </a:r>
            <a:endParaRPr lang="es-ES" altLang="es-ES" sz="1600" dirty="0" smtClean="0">
              <a:solidFill>
                <a:schemeClr val="bg2"/>
              </a:solidFill>
              <a:cs typeface="Calibri" panose="020F0502020204030204" pitchFamily="34" charset="0"/>
            </a:endParaRPr>
          </a:p>
          <a:p>
            <a:pPr algn="just">
              <a:lnSpc>
                <a:spcPct val="100000"/>
              </a:lnSpc>
              <a:spcBef>
                <a:spcPct val="0"/>
              </a:spcBef>
              <a:buNone/>
              <a:defRPr/>
            </a:pPr>
            <a:endParaRPr lang="es-ES" altLang="es-ES" sz="1600" dirty="0">
              <a:solidFill>
                <a:schemeClr val="bg2"/>
              </a:solidFill>
              <a:cs typeface="Calibri" panose="020F0502020204030204" pitchFamily="34" charset="0"/>
            </a:endParaRPr>
          </a:p>
          <a:p>
            <a:pPr algn="just">
              <a:lnSpc>
                <a:spcPct val="100000"/>
              </a:lnSpc>
              <a:spcBef>
                <a:spcPct val="0"/>
              </a:spcBef>
              <a:buNone/>
              <a:defRPr/>
            </a:pPr>
            <a:r>
              <a:rPr lang="es-ES" altLang="es-ES" sz="1600" dirty="0" smtClean="0">
                <a:solidFill>
                  <a:schemeClr val="bg2"/>
                </a:solidFill>
                <a:cs typeface="Calibri" panose="020F0502020204030204" pitchFamily="34" charset="0"/>
              </a:rPr>
              <a:t>Por </a:t>
            </a:r>
            <a:r>
              <a:rPr lang="es-ES" altLang="es-ES" sz="1600" dirty="0">
                <a:solidFill>
                  <a:schemeClr val="bg2"/>
                </a:solidFill>
                <a:cs typeface="Calibri" panose="020F0502020204030204" pitchFamily="34" charset="0"/>
              </a:rPr>
              <a:t>ejemplo</a:t>
            </a:r>
            <a:r>
              <a:rPr lang="es-ES" altLang="es-ES" sz="1600" dirty="0" smtClean="0">
                <a:solidFill>
                  <a:schemeClr val="bg2"/>
                </a:solidFill>
                <a:cs typeface="Calibri" panose="020F0502020204030204" pitchFamily="34" charset="0"/>
              </a:rPr>
              <a:t>:	</a:t>
            </a:r>
            <a:endParaRPr lang="es-ES" altLang="es-ES" sz="1600" dirty="0">
              <a:solidFill>
                <a:schemeClr val="bg2"/>
              </a:solidFill>
              <a:cs typeface="Calibri" panose="020F0502020204030204" pitchFamily="34" charset="0"/>
            </a:endParaRPr>
          </a:p>
        </p:txBody>
      </p:sp>
      <p:pic>
        <p:nvPicPr>
          <p:cNvPr id="6" name="Imagen 3"/>
          <p:cNvPicPr>
            <a:picLocks noChangeAspect="1"/>
          </p:cNvPicPr>
          <p:nvPr/>
        </p:nvPicPr>
        <p:blipFill>
          <a:blip r:embed="rId3"/>
          <a:stretch>
            <a:fillRect/>
          </a:stretch>
        </p:blipFill>
        <p:spPr>
          <a:xfrm>
            <a:off x="3746294" y="1995686"/>
            <a:ext cx="1095375" cy="304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Imagen 5"/>
          <p:cNvPicPr>
            <a:picLocks noChangeAspect="1"/>
          </p:cNvPicPr>
          <p:nvPr/>
        </p:nvPicPr>
        <p:blipFill>
          <a:blip r:embed="rId4"/>
          <a:stretch>
            <a:fillRect/>
          </a:stretch>
        </p:blipFill>
        <p:spPr>
          <a:xfrm>
            <a:off x="3137463" y="4282303"/>
            <a:ext cx="2314575" cy="247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935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0" name="CuadroTexto 5"/>
          <p:cNvSpPr txBox="1">
            <a:spLocks noChangeArrowheads="1"/>
          </p:cNvSpPr>
          <p:nvPr/>
        </p:nvSpPr>
        <p:spPr bwMode="auto">
          <a:xfrm>
            <a:off x="258762" y="1052513"/>
            <a:ext cx="3305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defTabSz="457200" eaLnBrk="0" fontAlgn="base" hangingPunct="0">
              <a:spcBef>
                <a:spcPct val="0"/>
              </a:spcBef>
              <a:spcAft>
                <a:spcPct val="0"/>
              </a:spcAft>
              <a:defRPr>
                <a:solidFill>
                  <a:schemeClr val="tx1"/>
                </a:solidFill>
                <a:latin typeface="Century Gothic" pitchFamily="34" charset="0"/>
              </a:defRPr>
            </a:lvl6pPr>
            <a:lvl7pPr marL="2971800" indent="-228600" defTabSz="457200" eaLnBrk="0" fontAlgn="base" hangingPunct="0">
              <a:spcBef>
                <a:spcPct val="0"/>
              </a:spcBef>
              <a:spcAft>
                <a:spcPct val="0"/>
              </a:spcAft>
              <a:defRPr>
                <a:solidFill>
                  <a:schemeClr val="tx1"/>
                </a:solidFill>
                <a:latin typeface="Century Gothic" pitchFamily="34" charset="0"/>
              </a:defRPr>
            </a:lvl7pPr>
            <a:lvl8pPr marL="3429000" indent="-228600" defTabSz="457200" eaLnBrk="0" fontAlgn="base" hangingPunct="0">
              <a:spcBef>
                <a:spcPct val="0"/>
              </a:spcBef>
              <a:spcAft>
                <a:spcPct val="0"/>
              </a:spcAft>
              <a:defRPr>
                <a:solidFill>
                  <a:schemeClr val="tx1"/>
                </a:solidFill>
                <a:latin typeface="Century Gothic" pitchFamily="34" charset="0"/>
              </a:defRPr>
            </a:lvl8pPr>
            <a:lvl9pPr marL="3886200" indent="-228600" defTabSz="457200" eaLnBrk="0" fontAlgn="base" hangingPunct="0">
              <a:spcBef>
                <a:spcPct val="0"/>
              </a:spcBef>
              <a:spcAft>
                <a:spcPct val="0"/>
              </a:spcAft>
              <a:defRPr>
                <a:solidFill>
                  <a:schemeClr val="tx1"/>
                </a:solidFill>
                <a:latin typeface="Century Gothic" pitchFamily="34" charset="0"/>
              </a:defRPr>
            </a:lvl9pPr>
          </a:lstStyle>
          <a:p>
            <a:pPr eaLnBrk="1" hangingPunct="1"/>
            <a:r>
              <a:rPr lang="es-CL" altLang="es-ES" sz="3200" b="1" dirty="0" smtClean="0">
                <a:solidFill>
                  <a:schemeClr val="bg2"/>
                </a:solidFill>
                <a:latin typeface="Arial" charset="0"/>
                <a:cs typeface="Arial" charset="0"/>
              </a:rPr>
              <a:t>MODULO 4</a:t>
            </a:r>
            <a:endParaRPr lang="es-ES" altLang="es-ES" sz="3200" b="1" dirty="0">
              <a:solidFill>
                <a:schemeClr val="bg2"/>
              </a:solidFill>
              <a:latin typeface="Arial" charset="0"/>
              <a:cs typeface="Arial" charset="0"/>
            </a:endParaRPr>
          </a:p>
        </p:txBody>
      </p:sp>
      <p:sp>
        <p:nvSpPr>
          <p:cNvPr id="11" name="CuadroTexto 4"/>
          <p:cNvSpPr txBox="1">
            <a:spLocks noChangeArrowheads="1"/>
          </p:cNvSpPr>
          <p:nvPr/>
        </p:nvSpPr>
        <p:spPr bwMode="auto">
          <a:xfrm>
            <a:off x="3883025" y="1166813"/>
            <a:ext cx="49361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defTabSz="457200" eaLnBrk="0" fontAlgn="base" hangingPunct="0">
              <a:spcBef>
                <a:spcPct val="0"/>
              </a:spcBef>
              <a:spcAft>
                <a:spcPct val="0"/>
              </a:spcAft>
              <a:defRPr>
                <a:solidFill>
                  <a:schemeClr val="tx1"/>
                </a:solidFill>
                <a:latin typeface="Century Gothic" pitchFamily="34" charset="0"/>
              </a:defRPr>
            </a:lvl6pPr>
            <a:lvl7pPr marL="2971800" indent="-228600" defTabSz="457200" eaLnBrk="0" fontAlgn="base" hangingPunct="0">
              <a:spcBef>
                <a:spcPct val="0"/>
              </a:spcBef>
              <a:spcAft>
                <a:spcPct val="0"/>
              </a:spcAft>
              <a:defRPr>
                <a:solidFill>
                  <a:schemeClr val="tx1"/>
                </a:solidFill>
                <a:latin typeface="Century Gothic" pitchFamily="34" charset="0"/>
              </a:defRPr>
            </a:lvl7pPr>
            <a:lvl8pPr marL="3429000" indent="-228600" defTabSz="457200" eaLnBrk="0" fontAlgn="base" hangingPunct="0">
              <a:spcBef>
                <a:spcPct val="0"/>
              </a:spcBef>
              <a:spcAft>
                <a:spcPct val="0"/>
              </a:spcAft>
              <a:defRPr>
                <a:solidFill>
                  <a:schemeClr val="tx1"/>
                </a:solidFill>
                <a:latin typeface="Century Gothic" pitchFamily="34" charset="0"/>
              </a:defRPr>
            </a:lvl8pPr>
            <a:lvl9pPr marL="3886200" indent="-228600" defTabSz="457200" eaLnBrk="0" fontAlgn="base" hangingPunct="0">
              <a:spcBef>
                <a:spcPct val="0"/>
              </a:spcBef>
              <a:spcAft>
                <a:spcPct val="0"/>
              </a:spcAft>
              <a:defRPr>
                <a:solidFill>
                  <a:schemeClr val="tx1"/>
                </a:solidFill>
                <a:latin typeface="Century Gothic" pitchFamily="34" charset="0"/>
              </a:defRPr>
            </a:lvl9pPr>
          </a:lstStyle>
          <a:p>
            <a:pPr algn="ctr" eaLnBrk="1" hangingPunct="1"/>
            <a:r>
              <a:rPr lang="es-ES" altLang="es-ES" sz="1600" b="1" dirty="0" smtClean="0">
                <a:solidFill>
                  <a:schemeClr val="bg2"/>
                </a:solidFill>
              </a:rPr>
              <a:t>DESARROLLO DE SOFTWARE</a:t>
            </a:r>
          </a:p>
          <a:p>
            <a:pPr algn="ctr" eaLnBrk="1" hangingPunct="1"/>
            <a:r>
              <a:rPr lang="es-ES" altLang="es-ES" sz="1600" b="1" dirty="0" smtClean="0">
                <a:solidFill>
                  <a:schemeClr val="bg2"/>
                </a:solidFill>
              </a:rPr>
              <a:t>Parte 1 </a:t>
            </a:r>
            <a:endParaRPr lang="es-ES" altLang="es-ES" sz="1600" b="1" dirty="0">
              <a:solidFill>
                <a:schemeClr val="bg2"/>
              </a:solidFill>
            </a:endParaRPr>
          </a:p>
        </p:txBody>
      </p:sp>
      <p:sp>
        <p:nvSpPr>
          <p:cNvPr id="12" name="Rectángulo 1">
            <a:extLst>
              <a:ext uri="{FF2B5EF4-FFF2-40B4-BE49-F238E27FC236}"/>
            </a:extLst>
          </p:cNvPr>
          <p:cNvSpPr/>
          <p:nvPr/>
        </p:nvSpPr>
        <p:spPr>
          <a:xfrm flipV="1">
            <a:off x="2913148" y="1966913"/>
            <a:ext cx="5619292" cy="44450"/>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endParaRPr>
          </a:p>
        </p:txBody>
      </p:sp>
      <p:sp>
        <p:nvSpPr>
          <p:cNvPr id="13" name="CuadroTexto 2"/>
          <p:cNvSpPr txBox="1">
            <a:spLocks noChangeArrowheads="1"/>
          </p:cNvSpPr>
          <p:nvPr/>
        </p:nvSpPr>
        <p:spPr bwMode="auto">
          <a:xfrm>
            <a:off x="550863" y="2276475"/>
            <a:ext cx="798157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rgbClr val="EF53A5"/>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EF53A5"/>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EF53A5"/>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EF53A5"/>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EF53A5"/>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EF53A5"/>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EF53A5"/>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EF53A5"/>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EF53A5"/>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just" eaLnBrk="1" hangingPunct="1">
              <a:spcBef>
                <a:spcPct val="0"/>
              </a:spcBef>
              <a:buClrTx/>
              <a:buSzTx/>
              <a:buNone/>
              <a:defRPr/>
            </a:pPr>
            <a:r>
              <a:rPr lang="es-ES" altLang="es-ES" sz="1600" dirty="0">
                <a:solidFill>
                  <a:schemeClr val="bg2"/>
                </a:solidFill>
                <a:latin typeface="+mn-lt"/>
                <a:cs typeface="Arial" panose="020B0604020202020204" pitchFamily="34" charset="0"/>
              </a:rPr>
              <a:t>Codifica y modifica programas de acuerdo al </a:t>
            </a:r>
            <a:r>
              <a:rPr lang="es-ES" altLang="es-ES" sz="1600" dirty="0" smtClean="0">
                <a:solidFill>
                  <a:schemeClr val="bg2"/>
                </a:solidFill>
                <a:latin typeface="+mn-lt"/>
                <a:cs typeface="Arial" panose="020B0604020202020204" pitchFamily="34" charset="0"/>
              </a:rPr>
              <a:t>diseño facilitado.</a:t>
            </a:r>
          </a:p>
          <a:p>
            <a:pPr algn="just" eaLnBrk="1" hangingPunct="1">
              <a:spcBef>
                <a:spcPct val="0"/>
              </a:spcBef>
              <a:buClrTx/>
              <a:buSzTx/>
              <a:buNone/>
              <a:defRPr/>
            </a:pPr>
            <a:endParaRPr lang="es-ES" altLang="es-ES" sz="1600" dirty="0" smtClean="0">
              <a:solidFill>
                <a:schemeClr val="bg2"/>
              </a:solidFill>
              <a:latin typeface="+mn-lt"/>
              <a:cs typeface="Arial" panose="020B0604020202020204" pitchFamily="34" charset="0"/>
            </a:endParaRPr>
          </a:p>
          <a:p>
            <a:pPr marL="1200150" lvl="1" indent="-457200" algn="just" eaLnBrk="1" hangingPunct="1">
              <a:spcBef>
                <a:spcPct val="0"/>
              </a:spcBef>
              <a:buClrTx/>
              <a:buSzTx/>
              <a:buFont typeface="+mj-lt"/>
              <a:buAutoNum type="arabicPeriod"/>
              <a:defRPr/>
            </a:pPr>
            <a:r>
              <a:rPr lang="es-ES" altLang="es-ES" sz="1600" dirty="0" smtClean="0">
                <a:solidFill>
                  <a:schemeClr val="bg2"/>
                </a:solidFill>
                <a:latin typeface="+mn-lt"/>
                <a:cs typeface="Arial" panose="020B0604020202020204" pitchFamily="34" charset="0"/>
              </a:rPr>
              <a:t>Reconocer </a:t>
            </a:r>
            <a:r>
              <a:rPr lang="es-ES" altLang="es-ES" sz="1600" dirty="0">
                <a:solidFill>
                  <a:schemeClr val="bg2"/>
                </a:solidFill>
                <a:latin typeface="+mn-lt"/>
                <a:cs typeface="Arial" panose="020B0604020202020204" pitchFamily="34" charset="0"/>
              </a:rPr>
              <a:t>las características de un </a:t>
            </a:r>
            <a:r>
              <a:rPr lang="es-ES" altLang="es-ES" sz="1600" dirty="0" smtClean="0">
                <a:solidFill>
                  <a:schemeClr val="bg2"/>
                </a:solidFill>
                <a:latin typeface="+mn-lt"/>
                <a:cs typeface="Arial" panose="020B0604020202020204" pitchFamily="34" charset="0"/>
              </a:rPr>
              <a:t>programa escrito </a:t>
            </a:r>
            <a:r>
              <a:rPr lang="es-ES" altLang="es-ES" sz="1600" dirty="0">
                <a:solidFill>
                  <a:schemeClr val="bg2"/>
                </a:solidFill>
                <a:latin typeface="+mn-lt"/>
                <a:cs typeface="Arial" panose="020B0604020202020204" pitchFamily="34" charset="0"/>
              </a:rPr>
              <a:t>en Java. </a:t>
            </a:r>
            <a:endParaRPr lang="es-ES" altLang="es-ES" sz="1600" dirty="0" smtClean="0">
              <a:solidFill>
                <a:schemeClr val="bg2"/>
              </a:solidFill>
              <a:latin typeface="+mn-lt"/>
              <a:cs typeface="Arial" panose="020B0604020202020204" pitchFamily="34" charset="0"/>
            </a:endParaRPr>
          </a:p>
          <a:p>
            <a:pPr marL="1200150" lvl="1" indent="-457200" algn="just" eaLnBrk="1" hangingPunct="1">
              <a:spcBef>
                <a:spcPct val="0"/>
              </a:spcBef>
              <a:buClrTx/>
              <a:buSzTx/>
              <a:buFont typeface="+mj-lt"/>
              <a:buAutoNum type="arabicPeriod"/>
              <a:defRPr/>
            </a:pPr>
            <a:r>
              <a:rPr lang="es-ES" altLang="es-ES" sz="1600" dirty="0" smtClean="0">
                <a:solidFill>
                  <a:schemeClr val="bg2"/>
                </a:solidFill>
                <a:latin typeface="+mn-lt"/>
                <a:cs typeface="Arial" panose="020B0604020202020204" pitchFamily="34" charset="0"/>
              </a:rPr>
              <a:t>Definir </a:t>
            </a:r>
            <a:r>
              <a:rPr lang="es-ES" altLang="es-ES" sz="1600" dirty="0">
                <a:solidFill>
                  <a:schemeClr val="bg2"/>
                </a:solidFill>
                <a:latin typeface="+mn-lt"/>
                <a:cs typeface="Arial" panose="020B0604020202020204" pitchFamily="34" charset="0"/>
              </a:rPr>
              <a:t>variables y constantes con sus tipos </a:t>
            </a:r>
            <a:r>
              <a:rPr lang="es-ES" altLang="es-ES" sz="1600" dirty="0" smtClean="0">
                <a:solidFill>
                  <a:schemeClr val="bg2"/>
                </a:solidFill>
                <a:latin typeface="+mn-lt"/>
                <a:cs typeface="Arial" panose="020B0604020202020204" pitchFamily="34" charset="0"/>
              </a:rPr>
              <a:t>de datos </a:t>
            </a:r>
            <a:r>
              <a:rPr lang="es-ES" altLang="es-ES" sz="1600" dirty="0">
                <a:solidFill>
                  <a:schemeClr val="bg2"/>
                </a:solidFill>
                <a:latin typeface="+mn-lt"/>
                <a:cs typeface="Arial" panose="020B0604020202020204" pitchFamily="34" charset="0"/>
              </a:rPr>
              <a:t>correspondientes.</a:t>
            </a:r>
            <a:endParaRPr lang="es-ES" altLang="es-ES" sz="1600" dirty="0" smtClean="0">
              <a:solidFill>
                <a:schemeClr val="bg2"/>
              </a:solidFill>
              <a:latin typeface="+mn-lt"/>
              <a:cs typeface="Arial" panose="020B0604020202020204" pitchFamily="34" charset="0"/>
            </a:endParaRPr>
          </a:p>
          <a:p>
            <a:pPr marL="1200150" lvl="1" indent="-457200" algn="just" eaLnBrk="1" hangingPunct="1">
              <a:spcBef>
                <a:spcPct val="0"/>
              </a:spcBef>
              <a:buClrTx/>
              <a:buSzTx/>
              <a:buFont typeface="+mj-lt"/>
              <a:buAutoNum type="arabicPeriod"/>
              <a:defRPr/>
            </a:pPr>
            <a:r>
              <a:rPr lang="es-ES" altLang="es-ES" sz="1600" dirty="0" smtClean="0">
                <a:solidFill>
                  <a:schemeClr val="bg2"/>
                </a:solidFill>
                <a:latin typeface="+mn-lt"/>
                <a:cs typeface="Arial" panose="020B0604020202020204" pitchFamily="34" charset="0"/>
              </a:rPr>
              <a:t>Implementar </a:t>
            </a:r>
            <a:r>
              <a:rPr lang="es-ES" altLang="es-ES" sz="1600" dirty="0">
                <a:solidFill>
                  <a:schemeClr val="bg2"/>
                </a:solidFill>
                <a:latin typeface="+mn-lt"/>
                <a:cs typeface="Arial" panose="020B0604020202020204" pitchFamily="34" charset="0"/>
              </a:rPr>
              <a:t>estructuras de decisión del tipo </a:t>
            </a:r>
            <a:r>
              <a:rPr lang="es-ES" altLang="es-ES" sz="1600" dirty="0" err="1">
                <a:solidFill>
                  <a:schemeClr val="bg2"/>
                </a:solidFill>
                <a:latin typeface="+mn-lt"/>
                <a:cs typeface="Arial" panose="020B0604020202020204" pitchFamily="34" charset="0"/>
              </a:rPr>
              <a:t>If</a:t>
            </a:r>
            <a:r>
              <a:rPr lang="es-ES" altLang="es-ES" sz="1600" dirty="0">
                <a:solidFill>
                  <a:schemeClr val="bg2"/>
                </a:solidFill>
                <a:latin typeface="+mn-lt"/>
                <a:cs typeface="Arial" panose="020B0604020202020204" pitchFamily="34" charset="0"/>
              </a:rPr>
              <a:t> </a:t>
            </a:r>
            <a:r>
              <a:rPr lang="es-ES" altLang="es-ES" sz="1600" dirty="0" smtClean="0">
                <a:solidFill>
                  <a:schemeClr val="bg2"/>
                </a:solidFill>
                <a:latin typeface="+mn-lt"/>
                <a:cs typeface="Arial" panose="020B0604020202020204" pitchFamily="34" charset="0"/>
              </a:rPr>
              <a:t>y </a:t>
            </a:r>
            <a:r>
              <a:rPr lang="es-ES" altLang="es-ES" sz="1600" dirty="0" err="1" smtClean="0">
                <a:solidFill>
                  <a:schemeClr val="bg2"/>
                </a:solidFill>
                <a:latin typeface="+mn-lt"/>
                <a:cs typeface="Arial" panose="020B0604020202020204" pitchFamily="34" charset="0"/>
              </a:rPr>
              <a:t>Switch</a:t>
            </a:r>
            <a:r>
              <a:rPr lang="es-ES" altLang="es-ES" sz="1600" dirty="0" smtClean="0">
                <a:solidFill>
                  <a:schemeClr val="bg2"/>
                </a:solidFill>
                <a:latin typeface="+mn-lt"/>
                <a:cs typeface="Arial" panose="020B0604020202020204" pitchFamily="34" charset="0"/>
              </a:rPr>
              <a:t>.</a:t>
            </a:r>
            <a:endParaRPr lang="es-CL" altLang="es-ES" sz="1600" dirty="0" smtClean="0">
              <a:solidFill>
                <a:schemeClr val="bg2"/>
              </a:solidFill>
              <a:latin typeface="+mn-lt"/>
            </a:endParaRPr>
          </a:p>
        </p:txBody>
      </p:sp>
    </p:spTree>
    <p:extLst>
      <p:ext uri="{BB962C8B-B14F-4D97-AF65-F5344CB8AC3E}">
        <p14:creationId xmlns:p14="http://schemas.microsoft.com/office/powerpoint/2010/main" val="12979300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Declaración de variables</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5" name="TextBox 2"/>
          <p:cNvSpPr txBox="1">
            <a:spLocks noChangeArrowheads="1"/>
          </p:cNvSpPr>
          <p:nvPr/>
        </p:nvSpPr>
        <p:spPr bwMode="auto">
          <a:xfrm>
            <a:off x="498474" y="1275606"/>
            <a:ext cx="8250507"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gn="just">
              <a:lnSpc>
                <a:spcPct val="100000"/>
              </a:lnSpc>
              <a:spcBef>
                <a:spcPct val="0"/>
              </a:spcBef>
              <a:buNone/>
              <a:defRPr/>
            </a:pPr>
            <a:r>
              <a:rPr lang="es-ES" altLang="es-ES" sz="1600" dirty="0">
                <a:solidFill>
                  <a:schemeClr val="bg2"/>
                </a:solidFill>
                <a:cs typeface="Calibri" panose="020F0502020204030204" pitchFamily="34" charset="0"/>
              </a:rPr>
              <a:t>En el caso de que no se inicialice explícitamente la variable, ésta toma el valor </a:t>
            </a:r>
            <a:r>
              <a:rPr lang="es-ES" altLang="es-ES" sz="1600" b="1" dirty="0">
                <a:solidFill>
                  <a:schemeClr val="bg2"/>
                </a:solidFill>
                <a:cs typeface="Calibri" panose="020F0502020204030204" pitchFamily="34" charset="0"/>
              </a:rPr>
              <a:t>0</a:t>
            </a:r>
            <a:r>
              <a:rPr lang="es-ES" altLang="es-ES" sz="1600" dirty="0">
                <a:solidFill>
                  <a:schemeClr val="bg2"/>
                </a:solidFill>
                <a:cs typeface="Calibri" panose="020F0502020204030204" pitchFamily="34" charset="0"/>
              </a:rPr>
              <a:t> si es </a:t>
            </a:r>
            <a:r>
              <a:rPr lang="es-ES" altLang="es-ES" sz="1600" b="1" dirty="0">
                <a:solidFill>
                  <a:schemeClr val="bg2"/>
                </a:solidFill>
                <a:cs typeface="Calibri" panose="020F0502020204030204" pitchFamily="34" charset="0"/>
              </a:rPr>
              <a:t>numérica</a:t>
            </a:r>
            <a:r>
              <a:rPr lang="es-ES" altLang="es-ES" sz="1600" dirty="0">
                <a:solidFill>
                  <a:schemeClr val="bg2"/>
                </a:solidFill>
                <a:cs typeface="Calibri" panose="020F0502020204030204" pitchFamily="34" charset="0"/>
              </a:rPr>
              <a:t>, </a:t>
            </a:r>
            <a:r>
              <a:rPr lang="es-ES" altLang="es-ES" sz="1600" b="1" dirty="0">
                <a:solidFill>
                  <a:schemeClr val="bg2"/>
                </a:solidFill>
                <a:cs typeface="Calibri" panose="020F0502020204030204" pitchFamily="34" charset="0"/>
              </a:rPr>
              <a:t>false</a:t>
            </a:r>
            <a:r>
              <a:rPr lang="es-ES" altLang="es-ES" sz="1600" dirty="0">
                <a:solidFill>
                  <a:schemeClr val="bg2"/>
                </a:solidFill>
                <a:cs typeface="Calibri" panose="020F0502020204030204" pitchFamily="34" charset="0"/>
              </a:rPr>
              <a:t> si es </a:t>
            </a:r>
            <a:r>
              <a:rPr lang="es-ES" altLang="es-ES" sz="1600" b="1" dirty="0">
                <a:solidFill>
                  <a:schemeClr val="bg2"/>
                </a:solidFill>
                <a:cs typeface="Calibri" panose="020F0502020204030204" pitchFamily="34" charset="0"/>
              </a:rPr>
              <a:t>booleana</a:t>
            </a:r>
            <a:r>
              <a:rPr lang="es-ES" altLang="es-ES" sz="1600" dirty="0">
                <a:solidFill>
                  <a:schemeClr val="bg2"/>
                </a:solidFill>
                <a:cs typeface="Calibri" panose="020F0502020204030204" pitchFamily="34" charset="0"/>
              </a:rPr>
              <a:t> y </a:t>
            </a:r>
            <a:r>
              <a:rPr lang="es-ES" altLang="es-ES" sz="1600" b="1" dirty="0">
                <a:solidFill>
                  <a:schemeClr val="bg2"/>
                </a:solidFill>
                <a:cs typeface="Calibri" panose="020F0502020204030204" pitchFamily="34" charset="0"/>
              </a:rPr>
              <a:t>‘\0’</a:t>
            </a:r>
            <a:r>
              <a:rPr lang="es-ES" altLang="es-ES" sz="1600" dirty="0">
                <a:solidFill>
                  <a:schemeClr val="bg2"/>
                </a:solidFill>
                <a:cs typeface="Calibri" panose="020F0502020204030204" pitchFamily="34" charset="0"/>
              </a:rPr>
              <a:t> si es de tipo </a:t>
            </a:r>
            <a:r>
              <a:rPr lang="es-ES" altLang="es-ES" sz="1600" b="1" dirty="0">
                <a:solidFill>
                  <a:schemeClr val="bg2"/>
                </a:solidFill>
                <a:cs typeface="Calibri" panose="020F0502020204030204" pitchFamily="34" charset="0"/>
              </a:rPr>
              <a:t>carácter</a:t>
            </a:r>
            <a:r>
              <a:rPr lang="es-ES" altLang="es-ES" sz="1600" dirty="0" smtClean="0">
                <a:solidFill>
                  <a:schemeClr val="bg2"/>
                </a:solidFill>
                <a:cs typeface="Calibri" panose="020F0502020204030204" pitchFamily="34" charset="0"/>
              </a:rPr>
              <a:t>.</a:t>
            </a:r>
          </a:p>
          <a:p>
            <a:pPr algn="just">
              <a:lnSpc>
                <a:spcPct val="100000"/>
              </a:lnSpc>
              <a:spcBef>
                <a:spcPct val="0"/>
              </a:spcBef>
              <a:buNone/>
              <a:defRPr/>
            </a:pPr>
            <a:endParaRPr lang="es-ES" altLang="es-ES" sz="1600" dirty="0">
              <a:solidFill>
                <a:schemeClr val="bg2"/>
              </a:solidFill>
              <a:cs typeface="Calibri" panose="020F0502020204030204" pitchFamily="34" charset="0"/>
            </a:endParaRPr>
          </a:p>
          <a:p>
            <a:pPr algn="just">
              <a:lnSpc>
                <a:spcPct val="100000"/>
              </a:lnSpc>
              <a:spcBef>
                <a:spcPct val="0"/>
              </a:spcBef>
              <a:buNone/>
              <a:defRPr/>
            </a:pPr>
            <a:r>
              <a:rPr lang="es-ES" altLang="es-ES" sz="1600" dirty="0">
                <a:solidFill>
                  <a:schemeClr val="bg2"/>
                </a:solidFill>
                <a:cs typeface="Calibri" panose="020F0502020204030204" pitchFamily="34" charset="0"/>
              </a:rPr>
              <a:t>Como se verá más adelante, la declaración de un objeto o instancia equivalente se realiza empleando la palabra new. </a:t>
            </a:r>
            <a:endParaRPr lang="es-ES" altLang="es-ES" sz="1600" dirty="0" smtClean="0">
              <a:solidFill>
                <a:schemeClr val="bg2"/>
              </a:solidFill>
              <a:cs typeface="Calibri" panose="020F0502020204030204" pitchFamily="34" charset="0"/>
            </a:endParaRPr>
          </a:p>
          <a:p>
            <a:pPr algn="just">
              <a:lnSpc>
                <a:spcPct val="100000"/>
              </a:lnSpc>
              <a:spcBef>
                <a:spcPct val="0"/>
              </a:spcBef>
              <a:buNone/>
              <a:defRPr/>
            </a:pPr>
            <a:endParaRPr lang="es-ES" altLang="es-ES" sz="1600" dirty="0">
              <a:solidFill>
                <a:schemeClr val="bg2"/>
              </a:solidFill>
              <a:cs typeface="Calibri" panose="020F0502020204030204" pitchFamily="34" charset="0"/>
            </a:endParaRPr>
          </a:p>
          <a:p>
            <a:pPr algn="just">
              <a:lnSpc>
                <a:spcPct val="100000"/>
              </a:lnSpc>
              <a:spcBef>
                <a:spcPct val="0"/>
              </a:spcBef>
              <a:buNone/>
              <a:defRPr/>
            </a:pPr>
            <a:r>
              <a:rPr lang="es-ES" altLang="es-ES" sz="1600" dirty="0" smtClean="0">
                <a:solidFill>
                  <a:schemeClr val="bg2"/>
                </a:solidFill>
                <a:cs typeface="Calibri" panose="020F0502020204030204" pitchFamily="34" charset="0"/>
              </a:rPr>
              <a:t>Por </a:t>
            </a:r>
            <a:r>
              <a:rPr lang="es-ES" altLang="es-ES" sz="1600" dirty="0">
                <a:solidFill>
                  <a:schemeClr val="bg2"/>
                </a:solidFill>
                <a:cs typeface="Calibri" panose="020F0502020204030204" pitchFamily="34" charset="0"/>
              </a:rPr>
              <a:t>ejemplo:</a:t>
            </a:r>
          </a:p>
        </p:txBody>
      </p:sp>
      <p:pic>
        <p:nvPicPr>
          <p:cNvPr id="8" name="Imagen 3"/>
          <p:cNvPicPr>
            <a:picLocks noChangeAspect="1"/>
          </p:cNvPicPr>
          <p:nvPr/>
        </p:nvPicPr>
        <p:blipFill>
          <a:blip r:embed="rId3"/>
          <a:stretch>
            <a:fillRect/>
          </a:stretch>
        </p:blipFill>
        <p:spPr>
          <a:xfrm>
            <a:off x="3060494" y="3363838"/>
            <a:ext cx="2466975" cy="2571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575012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a:solidFill>
                  <a:schemeClr val="bg2"/>
                </a:solidFill>
                <a:latin typeface="Calibri" panose="020F0502020204030204" pitchFamily="34" charset="0"/>
                <a:cs typeface="Calibri" panose="020F0502020204030204" pitchFamily="34" charset="0"/>
              </a:rPr>
              <a:t>Método </a:t>
            </a:r>
            <a:r>
              <a:rPr lang="es-ES" sz="2000" b="1" dirty="0" err="1">
                <a:solidFill>
                  <a:schemeClr val="bg2"/>
                </a:solidFill>
                <a:latin typeface="Calibri" panose="020F0502020204030204" pitchFamily="34" charset="0"/>
                <a:cs typeface="Calibri" panose="020F0502020204030204" pitchFamily="34" charset="0"/>
              </a:rPr>
              <a:t>main</a:t>
            </a:r>
            <a:r>
              <a:rPr lang="es-ES" sz="2000" b="1" dirty="0">
                <a:solidFill>
                  <a:schemeClr val="bg2"/>
                </a:solidFill>
                <a:latin typeface="Calibri" panose="020F0502020204030204" pitchFamily="34" charset="0"/>
                <a:cs typeface="Calibri" panose="020F0502020204030204" pitchFamily="34" charset="0"/>
              </a:rPr>
              <a:t>()</a:t>
            </a: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5" name="TextBox 2"/>
          <p:cNvSpPr txBox="1">
            <a:spLocks noChangeArrowheads="1"/>
          </p:cNvSpPr>
          <p:nvPr/>
        </p:nvSpPr>
        <p:spPr bwMode="auto">
          <a:xfrm>
            <a:off x="498474" y="1275606"/>
            <a:ext cx="824999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gn="just">
              <a:lnSpc>
                <a:spcPct val="100000"/>
              </a:lnSpc>
              <a:spcBef>
                <a:spcPct val="0"/>
              </a:spcBef>
              <a:buNone/>
              <a:defRPr/>
            </a:pPr>
            <a:r>
              <a:rPr lang="es-ES" altLang="es-ES" sz="1600" dirty="0">
                <a:solidFill>
                  <a:schemeClr val="bg2"/>
                </a:solidFill>
                <a:cs typeface="Calibri" panose="020F0502020204030204" pitchFamily="34" charset="0"/>
              </a:rPr>
              <a:t>Un programa puede construirse empleando varias </a:t>
            </a:r>
            <a:r>
              <a:rPr lang="es-ES" altLang="es-ES" sz="1600" dirty="0" smtClean="0">
                <a:solidFill>
                  <a:schemeClr val="bg2"/>
                </a:solidFill>
                <a:cs typeface="Calibri" panose="020F0502020204030204" pitchFamily="34" charset="0"/>
              </a:rPr>
              <a:t>clases, en </a:t>
            </a:r>
            <a:r>
              <a:rPr lang="es-ES" altLang="es-ES" sz="1600" dirty="0">
                <a:solidFill>
                  <a:schemeClr val="bg2"/>
                </a:solidFill>
                <a:cs typeface="Calibri" panose="020F0502020204030204" pitchFamily="34" charset="0"/>
              </a:rPr>
              <a:t>el caso más simple se utilizará una única </a:t>
            </a:r>
            <a:r>
              <a:rPr lang="es-ES" altLang="es-ES" sz="1600" dirty="0" smtClean="0">
                <a:solidFill>
                  <a:schemeClr val="bg2"/>
                </a:solidFill>
                <a:cs typeface="Calibri" panose="020F0502020204030204" pitchFamily="34" charset="0"/>
              </a:rPr>
              <a:t>clase. </a:t>
            </a:r>
          </a:p>
          <a:p>
            <a:pPr algn="just">
              <a:lnSpc>
                <a:spcPct val="100000"/>
              </a:lnSpc>
              <a:spcBef>
                <a:spcPct val="0"/>
              </a:spcBef>
              <a:buNone/>
              <a:defRPr/>
            </a:pPr>
            <a:endParaRPr lang="es-ES" altLang="es-ES" sz="1600" dirty="0" smtClean="0">
              <a:solidFill>
                <a:schemeClr val="bg2"/>
              </a:solidFill>
              <a:cs typeface="Calibri" panose="020F0502020204030204" pitchFamily="34" charset="0"/>
            </a:endParaRPr>
          </a:p>
          <a:p>
            <a:pPr algn="just">
              <a:lnSpc>
                <a:spcPct val="100000"/>
              </a:lnSpc>
              <a:spcBef>
                <a:spcPct val="0"/>
              </a:spcBef>
              <a:buNone/>
              <a:defRPr/>
            </a:pPr>
            <a:r>
              <a:rPr lang="es-ES" altLang="es-ES" sz="1600" dirty="0" smtClean="0">
                <a:solidFill>
                  <a:schemeClr val="bg2"/>
                </a:solidFill>
                <a:cs typeface="Calibri" panose="020F0502020204030204" pitchFamily="34" charset="0"/>
              </a:rPr>
              <a:t>Esta clase </a:t>
            </a:r>
            <a:r>
              <a:rPr lang="es-ES" altLang="es-ES" sz="1600" dirty="0">
                <a:solidFill>
                  <a:schemeClr val="bg2"/>
                </a:solidFill>
                <a:cs typeface="Calibri" panose="020F0502020204030204" pitchFamily="34" charset="0"/>
              </a:rPr>
              <a:t>contiene el programa, rutina o método principal: </a:t>
            </a:r>
            <a:r>
              <a:rPr lang="es-ES" altLang="es-ES" sz="1600" b="1" dirty="0" err="1">
                <a:solidFill>
                  <a:schemeClr val="bg2"/>
                </a:solidFill>
                <a:cs typeface="Calibri" panose="020F0502020204030204" pitchFamily="34" charset="0"/>
              </a:rPr>
              <a:t>main</a:t>
            </a:r>
            <a:r>
              <a:rPr lang="es-ES" altLang="es-ES" sz="1600" b="1" dirty="0">
                <a:solidFill>
                  <a:schemeClr val="bg2"/>
                </a:solidFill>
                <a:cs typeface="Calibri" panose="020F0502020204030204" pitchFamily="34" charset="0"/>
              </a:rPr>
              <a:t>() </a:t>
            </a:r>
            <a:r>
              <a:rPr lang="es-ES" altLang="es-ES" sz="1600" dirty="0">
                <a:solidFill>
                  <a:schemeClr val="bg2"/>
                </a:solidFill>
                <a:cs typeface="Calibri" panose="020F0502020204030204" pitchFamily="34" charset="0"/>
              </a:rPr>
              <a:t>y en éste se incluyen las sentencias del programa principal. </a:t>
            </a:r>
            <a:endParaRPr lang="es-ES" altLang="es-ES" sz="1600" dirty="0" smtClean="0">
              <a:solidFill>
                <a:schemeClr val="bg2"/>
              </a:solidFill>
              <a:cs typeface="Calibri" panose="020F0502020204030204" pitchFamily="34" charset="0"/>
            </a:endParaRPr>
          </a:p>
          <a:p>
            <a:pPr algn="just">
              <a:lnSpc>
                <a:spcPct val="100000"/>
              </a:lnSpc>
              <a:spcBef>
                <a:spcPct val="0"/>
              </a:spcBef>
              <a:buNone/>
              <a:defRPr/>
            </a:pPr>
            <a:endParaRPr lang="es-ES" altLang="es-ES" sz="1600" dirty="0" smtClean="0">
              <a:solidFill>
                <a:schemeClr val="bg2"/>
              </a:solidFill>
              <a:cs typeface="Calibri" panose="020F0502020204030204" pitchFamily="34" charset="0"/>
            </a:endParaRPr>
          </a:p>
          <a:p>
            <a:pPr algn="just">
              <a:lnSpc>
                <a:spcPct val="100000"/>
              </a:lnSpc>
              <a:spcBef>
                <a:spcPct val="0"/>
              </a:spcBef>
              <a:buNone/>
              <a:defRPr/>
            </a:pPr>
            <a:r>
              <a:rPr lang="es-ES" altLang="es-ES" sz="1600" dirty="0" smtClean="0">
                <a:solidFill>
                  <a:schemeClr val="bg2"/>
                </a:solidFill>
                <a:cs typeface="Calibri" panose="020F0502020204030204" pitchFamily="34" charset="0"/>
              </a:rPr>
              <a:t>Estas </a:t>
            </a:r>
            <a:r>
              <a:rPr lang="es-ES" altLang="es-ES" sz="1600" dirty="0">
                <a:solidFill>
                  <a:schemeClr val="bg2"/>
                </a:solidFill>
                <a:cs typeface="Calibri" panose="020F0502020204030204" pitchFamily="34" charset="0"/>
              </a:rPr>
              <a:t>sentencias se separan entre sí por caracteres de </a:t>
            </a:r>
            <a:r>
              <a:rPr lang="es-ES" altLang="es-ES" sz="1600" b="1" dirty="0">
                <a:solidFill>
                  <a:schemeClr val="bg2"/>
                </a:solidFill>
                <a:cs typeface="Calibri" panose="020F0502020204030204" pitchFamily="34" charset="0"/>
              </a:rPr>
              <a:t>punto y </a:t>
            </a:r>
            <a:r>
              <a:rPr lang="es-ES" altLang="es-ES" sz="1600" b="1" dirty="0" smtClean="0">
                <a:solidFill>
                  <a:schemeClr val="bg2"/>
                </a:solidFill>
                <a:cs typeface="Calibri" panose="020F0502020204030204" pitchFamily="34" charset="0"/>
              </a:rPr>
              <a:t>coma</a:t>
            </a:r>
            <a:r>
              <a:rPr lang="es-ES" altLang="es-ES" sz="1600" dirty="0">
                <a:solidFill>
                  <a:schemeClr val="bg2"/>
                </a:solidFill>
                <a:cs typeface="Calibri" panose="020F0502020204030204" pitchFamily="34" charset="0"/>
              </a:rPr>
              <a:t>.</a:t>
            </a:r>
            <a:endParaRPr lang="es-ES" altLang="es-ES" sz="1600" b="1" dirty="0" smtClean="0">
              <a:solidFill>
                <a:schemeClr val="bg2"/>
              </a:solidFill>
              <a:cs typeface="Calibri" panose="020F0502020204030204" pitchFamily="34" charset="0"/>
            </a:endParaRPr>
          </a:p>
          <a:p>
            <a:pPr algn="just">
              <a:lnSpc>
                <a:spcPct val="100000"/>
              </a:lnSpc>
              <a:spcBef>
                <a:spcPct val="0"/>
              </a:spcBef>
              <a:buNone/>
              <a:defRPr/>
            </a:pPr>
            <a:endParaRPr lang="es-ES" altLang="es-ES" sz="1600" b="1" dirty="0">
              <a:solidFill>
                <a:schemeClr val="bg2"/>
              </a:solidFill>
              <a:cs typeface="Calibri" panose="020F0502020204030204" pitchFamily="34" charset="0"/>
            </a:endParaRPr>
          </a:p>
        </p:txBody>
      </p:sp>
    </p:spTree>
    <p:extLst>
      <p:ext uri="{BB962C8B-B14F-4D97-AF65-F5344CB8AC3E}">
        <p14:creationId xmlns:p14="http://schemas.microsoft.com/office/powerpoint/2010/main" val="25297439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a:solidFill>
                  <a:schemeClr val="bg2"/>
                </a:solidFill>
                <a:latin typeface="Calibri" panose="020F0502020204030204" pitchFamily="34" charset="0"/>
                <a:cs typeface="Calibri" panose="020F0502020204030204" pitchFamily="34" charset="0"/>
              </a:rPr>
              <a:t>Método </a:t>
            </a:r>
            <a:r>
              <a:rPr lang="es-ES" sz="2000" b="1" dirty="0" err="1">
                <a:solidFill>
                  <a:schemeClr val="bg2"/>
                </a:solidFill>
                <a:latin typeface="Calibri" panose="020F0502020204030204" pitchFamily="34" charset="0"/>
                <a:cs typeface="Calibri" panose="020F0502020204030204" pitchFamily="34" charset="0"/>
              </a:rPr>
              <a:t>main</a:t>
            </a:r>
            <a:r>
              <a:rPr lang="es-ES" sz="2000" b="1" dirty="0">
                <a:solidFill>
                  <a:schemeClr val="bg2"/>
                </a:solidFill>
                <a:latin typeface="Calibri" panose="020F0502020204030204" pitchFamily="34" charset="0"/>
                <a:cs typeface="Calibri" panose="020F0502020204030204" pitchFamily="34" charset="0"/>
              </a:rPr>
              <a:t>()</a:t>
            </a: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5" name="TextBox 2"/>
          <p:cNvSpPr txBox="1">
            <a:spLocks noChangeArrowheads="1"/>
          </p:cNvSpPr>
          <p:nvPr/>
        </p:nvSpPr>
        <p:spPr bwMode="auto">
          <a:xfrm>
            <a:off x="498474" y="1275606"/>
            <a:ext cx="824999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gn="just">
              <a:lnSpc>
                <a:spcPct val="100000"/>
              </a:lnSpc>
              <a:spcBef>
                <a:spcPct val="0"/>
              </a:spcBef>
              <a:buNone/>
              <a:defRPr/>
            </a:pPr>
            <a:r>
              <a:rPr lang="es-ES" altLang="es-ES" sz="1600" dirty="0" smtClean="0">
                <a:solidFill>
                  <a:schemeClr val="bg2"/>
                </a:solidFill>
                <a:cs typeface="Calibri" panose="020F0502020204030204" pitchFamily="34" charset="0"/>
              </a:rPr>
              <a:t>La </a:t>
            </a:r>
            <a:r>
              <a:rPr lang="es-ES" altLang="es-ES" sz="1600" dirty="0">
                <a:solidFill>
                  <a:schemeClr val="bg2"/>
                </a:solidFill>
                <a:cs typeface="Calibri" panose="020F0502020204030204" pitchFamily="34" charset="0"/>
              </a:rPr>
              <a:t>estructura de un programa simple en Java es la siguiente:</a:t>
            </a:r>
          </a:p>
        </p:txBody>
      </p:sp>
      <p:pic>
        <p:nvPicPr>
          <p:cNvPr id="7" name="Imagen 4"/>
          <p:cNvPicPr>
            <a:picLocks noChangeAspect="1"/>
          </p:cNvPicPr>
          <p:nvPr/>
        </p:nvPicPr>
        <p:blipFill>
          <a:blip r:embed="rId3"/>
          <a:stretch>
            <a:fillRect/>
          </a:stretch>
        </p:blipFill>
        <p:spPr>
          <a:xfrm>
            <a:off x="2656556" y="2283718"/>
            <a:ext cx="3933825" cy="1600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520440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a:solidFill>
                  <a:schemeClr val="bg2"/>
                </a:solidFill>
                <a:latin typeface="Calibri" panose="020F0502020204030204" pitchFamily="34" charset="0"/>
                <a:cs typeface="Calibri" panose="020F0502020204030204" pitchFamily="34" charset="0"/>
              </a:rPr>
              <a:t>Método </a:t>
            </a:r>
            <a:r>
              <a:rPr lang="es-ES" sz="2000" b="1" dirty="0" err="1">
                <a:solidFill>
                  <a:schemeClr val="bg2"/>
                </a:solidFill>
                <a:latin typeface="Calibri" panose="020F0502020204030204" pitchFamily="34" charset="0"/>
                <a:cs typeface="Calibri" panose="020F0502020204030204" pitchFamily="34" charset="0"/>
              </a:rPr>
              <a:t>main</a:t>
            </a:r>
            <a:r>
              <a:rPr lang="es-ES" sz="2000" b="1" dirty="0">
                <a:solidFill>
                  <a:schemeClr val="bg2"/>
                </a:solidFill>
                <a:latin typeface="Calibri" panose="020F0502020204030204" pitchFamily="34" charset="0"/>
                <a:cs typeface="Calibri" panose="020F0502020204030204" pitchFamily="34" charset="0"/>
              </a:rPr>
              <a:t>()</a:t>
            </a: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5" name="TextBox 2"/>
          <p:cNvSpPr txBox="1">
            <a:spLocks noChangeArrowheads="1"/>
          </p:cNvSpPr>
          <p:nvPr/>
        </p:nvSpPr>
        <p:spPr bwMode="auto">
          <a:xfrm>
            <a:off x="498474" y="1275606"/>
            <a:ext cx="824999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gn="just">
              <a:lnSpc>
                <a:spcPct val="100000"/>
              </a:lnSpc>
              <a:spcBef>
                <a:spcPct val="0"/>
              </a:spcBef>
              <a:buNone/>
              <a:defRPr/>
            </a:pPr>
            <a:r>
              <a:rPr lang="es-ES" altLang="es-ES" sz="1600" dirty="0">
                <a:solidFill>
                  <a:schemeClr val="bg2"/>
                </a:solidFill>
                <a:cs typeface="Calibri" panose="020F0502020204030204" pitchFamily="34" charset="0"/>
              </a:rPr>
              <a:t>Como primer ejemplo sencillo de programa escrito en Java se va a utilizar uno que muestra un mensaje por la pantalla del ordenador. </a:t>
            </a:r>
            <a:endParaRPr lang="es-ES" altLang="es-ES" sz="1600" dirty="0" smtClean="0">
              <a:solidFill>
                <a:schemeClr val="bg2"/>
              </a:solidFill>
              <a:cs typeface="Calibri" panose="020F0502020204030204" pitchFamily="34" charset="0"/>
            </a:endParaRPr>
          </a:p>
          <a:p>
            <a:pPr algn="just">
              <a:lnSpc>
                <a:spcPct val="100000"/>
              </a:lnSpc>
              <a:spcBef>
                <a:spcPct val="0"/>
              </a:spcBef>
              <a:buNone/>
              <a:defRPr/>
            </a:pPr>
            <a:endParaRPr lang="es-ES" altLang="es-ES" sz="1600" dirty="0" smtClean="0">
              <a:solidFill>
                <a:schemeClr val="bg2"/>
              </a:solidFill>
              <a:cs typeface="Calibri" panose="020F0502020204030204" pitchFamily="34" charset="0"/>
            </a:endParaRPr>
          </a:p>
          <a:p>
            <a:pPr algn="just">
              <a:lnSpc>
                <a:spcPct val="100000"/>
              </a:lnSpc>
              <a:spcBef>
                <a:spcPct val="0"/>
              </a:spcBef>
              <a:buNone/>
              <a:defRPr/>
            </a:pPr>
            <a:r>
              <a:rPr lang="es-ES" altLang="es-ES" sz="1600" dirty="0" smtClean="0">
                <a:solidFill>
                  <a:schemeClr val="bg2"/>
                </a:solidFill>
                <a:cs typeface="Calibri" panose="020F0502020204030204" pitchFamily="34" charset="0"/>
              </a:rPr>
              <a:t>Por </a:t>
            </a:r>
            <a:r>
              <a:rPr lang="es-ES" altLang="es-ES" sz="1600" dirty="0">
                <a:solidFill>
                  <a:schemeClr val="bg2"/>
                </a:solidFill>
                <a:cs typeface="Calibri" panose="020F0502020204030204" pitchFamily="34" charset="0"/>
              </a:rPr>
              <a:t>ejemplo, el programa </a:t>
            </a:r>
            <a:r>
              <a:rPr lang="es-ES" altLang="es-ES" sz="1600" b="1" dirty="0">
                <a:solidFill>
                  <a:schemeClr val="bg2"/>
                </a:solidFill>
                <a:cs typeface="Calibri" panose="020F0502020204030204" pitchFamily="34" charset="0"/>
              </a:rPr>
              <a:t>Prueba_Consola.java</a:t>
            </a:r>
            <a:r>
              <a:rPr lang="es-ES" altLang="es-ES" sz="1600" dirty="0">
                <a:solidFill>
                  <a:schemeClr val="bg2"/>
                </a:solidFill>
                <a:cs typeface="Calibri" panose="020F0502020204030204" pitchFamily="34" charset="0"/>
              </a:rPr>
              <a:t>:</a:t>
            </a:r>
          </a:p>
        </p:txBody>
      </p:sp>
      <p:pic>
        <p:nvPicPr>
          <p:cNvPr id="6" name="Imagen 3"/>
          <p:cNvPicPr>
            <a:picLocks noChangeAspect="1"/>
          </p:cNvPicPr>
          <p:nvPr/>
        </p:nvPicPr>
        <p:blipFill>
          <a:blip r:embed="rId3"/>
          <a:stretch>
            <a:fillRect/>
          </a:stretch>
        </p:blipFill>
        <p:spPr>
          <a:xfrm>
            <a:off x="1403648" y="2970659"/>
            <a:ext cx="2514600" cy="1085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Imagen 4"/>
          <p:cNvPicPr>
            <a:picLocks noChangeAspect="1"/>
          </p:cNvPicPr>
          <p:nvPr/>
        </p:nvPicPr>
        <p:blipFill>
          <a:blip r:embed="rId4"/>
          <a:stretch>
            <a:fillRect/>
          </a:stretch>
        </p:blipFill>
        <p:spPr>
          <a:xfrm>
            <a:off x="4626892" y="3246884"/>
            <a:ext cx="2819400" cy="533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627914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a:solidFill>
                  <a:schemeClr val="bg2"/>
                </a:solidFill>
                <a:latin typeface="Calibri" panose="020F0502020204030204" pitchFamily="34" charset="0"/>
                <a:cs typeface="Calibri" panose="020F0502020204030204" pitchFamily="34" charset="0"/>
              </a:rPr>
              <a:t>Método </a:t>
            </a:r>
            <a:r>
              <a:rPr lang="es-ES" sz="2000" b="1" dirty="0" err="1">
                <a:solidFill>
                  <a:schemeClr val="bg2"/>
                </a:solidFill>
                <a:latin typeface="Calibri" panose="020F0502020204030204" pitchFamily="34" charset="0"/>
                <a:cs typeface="Calibri" panose="020F0502020204030204" pitchFamily="34" charset="0"/>
              </a:rPr>
              <a:t>main</a:t>
            </a:r>
            <a:r>
              <a:rPr lang="es-ES" sz="2000" b="1" dirty="0">
                <a:solidFill>
                  <a:schemeClr val="bg2"/>
                </a:solidFill>
                <a:latin typeface="Calibri" panose="020F0502020204030204" pitchFamily="34" charset="0"/>
                <a:cs typeface="Calibri" panose="020F0502020204030204" pitchFamily="34" charset="0"/>
              </a:rPr>
              <a:t>()</a:t>
            </a: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5" name="TextBox 2"/>
          <p:cNvSpPr txBox="1">
            <a:spLocks noChangeArrowheads="1"/>
          </p:cNvSpPr>
          <p:nvPr/>
        </p:nvSpPr>
        <p:spPr bwMode="auto">
          <a:xfrm>
            <a:off x="498474" y="1275606"/>
            <a:ext cx="824999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marL="285750" indent="-285750" algn="just">
              <a:lnSpc>
                <a:spcPct val="100000"/>
              </a:lnSpc>
              <a:spcBef>
                <a:spcPct val="0"/>
              </a:spcBef>
              <a:defRPr/>
            </a:pPr>
            <a:r>
              <a:rPr lang="es-ES" altLang="es-ES" sz="1600" dirty="0">
                <a:solidFill>
                  <a:schemeClr val="bg2"/>
                </a:solidFill>
                <a:cs typeface="Calibri" panose="020F0502020204030204" pitchFamily="34" charset="0"/>
              </a:rPr>
              <a:t>Como se ha indicado anteriormente, en un programa de Java todo se organiza dentro de las clases. </a:t>
            </a:r>
            <a:endParaRPr lang="es-ES" altLang="es-ES" sz="1600" dirty="0" smtClean="0">
              <a:solidFill>
                <a:schemeClr val="bg2"/>
              </a:solidFill>
              <a:cs typeface="Calibri" panose="020F0502020204030204" pitchFamily="34" charset="0"/>
            </a:endParaRPr>
          </a:p>
          <a:p>
            <a:pPr algn="just">
              <a:lnSpc>
                <a:spcPct val="100000"/>
              </a:lnSpc>
              <a:spcBef>
                <a:spcPct val="0"/>
              </a:spcBef>
              <a:buNone/>
              <a:defRPr/>
            </a:pPr>
            <a:endParaRPr lang="es-ES" altLang="es-ES" sz="1600" dirty="0">
              <a:solidFill>
                <a:schemeClr val="bg2"/>
              </a:solidFill>
              <a:cs typeface="Calibri" panose="020F0502020204030204" pitchFamily="34" charset="0"/>
            </a:endParaRPr>
          </a:p>
          <a:p>
            <a:pPr marL="285750" indent="-285750" algn="just">
              <a:lnSpc>
                <a:spcPct val="100000"/>
              </a:lnSpc>
              <a:spcBef>
                <a:spcPct val="0"/>
              </a:spcBef>
              <a:defRPr/>
            </a:pPr>
            <a:r>
              <a:rPr lang="es-ES" altLang="es-ES" sz="1600" dirty="0" smtClean="0">
                <a:solidFill>
                  <a:schemeClr val="bg2"/>
                </a:solidFill>
                <a:cs typeface="Calibri" panose="020F0502020204030204" pitchFamily="34" charset="0"/>
              </a:rPr>
              <a:t>Todos </a:t>
            </a:r>
            <a:r>
              <a:rPr lang="es-ES" altLang="es-ES" sz="1600" dirty="0">
                <a:solidFill>
                  <a:schemeClr val="bg2"/>
                </a:solidFill>
                <a:cs typeface="Calibri" panose="020F0502020204030204" pitchFamily="34" charset="0"/>
              </a:rPr>
              <a:t>los programas o aplicaciones independientes escritas en Java tienen un método </a:t>
            </a:r>
            <a:r>
              <a:rPr lang="es-ES" altLang="es-ES" sz="1600" b="1" dirty="0" err="1">
                <a:solidFill>
                  <a:schemeClr val="bg2"/>
                </a:solidFill>
                <a:cs typeface="Calibri" panose="020F0502020204030204" pitchFamily="34" charset="0"/>
              </a:rPr>
              <a:t>main</a:t>
            </a:r>
            <a:r>
              <a:rPr lang="es-ES" altLang="es-ES" sz="1600" dirty="0">
                <a:solidFill>
                  <a:schemeClr val="bg2"/>
                </a:solidFill>
                <a:cs typeface="Calibri" panose="020F0502020204030204" pitchFamily="34" charset="0"/>
              </a:rPr>
              <a:t> o principal que, a su vez, contiene un conjunto de sentencias. </a:t>
            </a:r>
            <a:endParaRPr lang="es-ES" altLang="es-ES" sz="1600" dirty="0" smtClean="0">
              <a:solidFill>
                <a:schemeClr val="bg2"/>
              </a:solidFill>
              <a:cs typeface="Calibri" panose="020F0502020204030204" pitchFamily="34" charset="0"/>
            </a:endParaRPr>
          </a:p>
          <a:p>
            <a:pPr marL="285750" indent="-285750" algn="just">
              <a:lnSpc>
                <a:spcPct val="100000"/>
              </a:lnSpc>
              <a:spcBef>
                <a:spcPct val="0"/>
              </a:spcBef>
              <a:defRPr/>
            </a:pPr>
            <a:endParaRPr lang="es-ES" altLang="es-ES" sz="1600" dirty="0" smtClean="0">
              <a:solidFill>
                <a:schemeClr val="bg2"/>
              </a:solidFill>
              <a:cs typeface="Calibri" panose="020F0502020204030204" pitchFamily="34" charset="0"/>
            </a:endParaRPr>
          </a:p>
          <a:p>
            <a:pPr marL="285750" indent="-285750" algn="just">
              <a:lnSpc>
                <a:spcPct val="100000"/>
              </a:lnSpc>
              <a:spcBef>
                <a:spcPct val="0"/>
              </a:spcBef>
              <a:defRPr/>
            </a:pPr>
            <a:r>
              <a:rPr lang="es-ES" altLang="es-ES" sz="1600" dirty="0" smtClean="0">
                <a:solidFill>
                  <a:schemeClr val="bg2"/>
                </a:solidFill>
                <a:cs typeface="Calibri" panose="020F0502020204030204" pitchFamily="34" charset="0"/>
              </a:rPr>
              <a:t>En </a:t>
            </a:r>
            <a:r>
              <a:rPr lang="es-ES" altLang="es-ES" sz="1600" dirty="0">
                <a:solidFill>
                  <a:schemeClr val="bg2"/>
                </a:solidFill>
                <a:cs typeface="Calibri" panose="020F0502020204030204" pitchFamily="34" charset="0"/>
              </a:rPr>
              <a:t>Java los conjuntos o bloques de sentencias se indican entre llaves { }. </a:t>
            </a:r>
            <a:endParaRPr lang="es-ES" altLang="es-ES" sz="1600" dirty="0" smtClean="0">
              <a:solidFill>
                <a:schemeClr val="bg2"/>
              </a:solidFill>
              <a:cs typeface="Calibri" panose="020F0502020204030204" pitchFamily="34" charset="0"/>
            </a:endParaRPr>
          </a:p>
          <a:p>
            <a:pPr algn="just">
              <a:lnSpc>
                <a:spcPct val="100000"/>
              </a:lnSpc>
              <a:spcBef>
                <a:spcPct val="0"/>
              </a:spcBef>
              <a:buNone/>
              <a:defRPr/>
            </a:pPr>
            <a:endParaRPr lang="es-ES" altLang="es-ES" sz="1600" dirty="0" smtClean="0">
              <a:solidFill>
                <a:schemeClr val="bg2"/>
              </a:solidFill>
              <a:cs typeface="Calibri" panose="020F0502020204030204" pitchFamily="34" charset="0"/>
            </a:endParaRPr>
          </a:p>
          <a:p>
            <a:pPr marL="285750" indent="-285750" algn="just">
              <a:lnSpc>
                <a:spcPct val="100000"/>
              </a:lnSpc>
              <a:spcBef>
                <a:spcPct val="0"/>
              </a:spcBef>
              <a:defRPr/>
            </a:pPr>
            <a:r>
              <a:rPr lang="es-ES" altLang="es-ES" sz="1600" dirty="0" smtClean="0">
                <a:solidFill>
                  <a:schemeClr val="bg2"/>
                </a:solidFill>
                <a:cs typeface="Calibri" panose="020F0502020204030204" pitchFamily="34" charset="0"/>
              </a:rPr>
              <a:t>El método </a:t>
            </a:r>
            <a:r>
              <a:rPr lang="es-ES" altLang="es-ES" sz="1600" b="1" dirty="0" err="1" smtClean="0">
                <a:solidFill>
                  <a:schemeClr val="bg2"/>
                </a:solidFill>
                <a:cs typeface="Calibri" panose="020F0502020204030204" pitchFamily="34" charset="0"/>
              </a:rPr>
              <a:t>main</a:t>
            </a:r>
            <a:r>
              <a:rPr lang="es-ES" altLang="es-ES" sz="1600" b="1" dirty="0" smtClean="0">
                <a:solidFill>
                  <a:schemeClr val="bg2"/>
                </a:solidFill>
                <a:cs typeface="Calibri" panose="020F0502020204030204" pitchFamily="34" charset="0"/>
              </a:rPr>
              <a:t>() </a:t>
            </a:r>
            <a:r>
              <a:rPr lang="es-ES" altLang="es-ES" sz="1600" dirty="0">
                <a:solidFill>
                  <a:schemeClr val="bg2"/>
                </a:solidFill>
                <a:cs typeface="Calibri" panose="020F0502020204030204" pitchFamily="34" charset="0"/>
              </a:rPr>
              <a:t>método es el punto de arranque de la ejecución de todo programa en Java.</a:t>
            </a:r>
          </a:p>
        </p:txBody>
      </p:sp>
    </p:spTree>
    <p:extLst>
      <p:ext uri="{BB962C8B-B14F-4D97-AF65-F5344CB8AC3E}">
        <p14:creationId xmlns:p14="http://schemas.microsoft.com/office/powerpoint/2010/main" val="24384915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a:solidFill>
                  <a:schemeClr val="bg2"/>
                </a:solidFill>
                <a:latin typeface="Calibri" panose="020F0502020204030204" pitchFamily="34" charset="0"/>
                <a:cs typeface="Calibri" panose="020F0502020204030204" pitchFamily="34" charset="0"/>
              </a:rPr>
              <a:t>Objetos de la </a:t>
            </a:r>
            <a:r>
              <a:rPr lang="es-ES" sz="2000" b="1" dirty="0" smtClean="0">
                <a:solidFill>
                  <a:schemeClr val="bg2"/>
                </a:solidFill>
                <a:latin typeface="Calibri" panose="020F0502020204030204" pitchFamily="34" charset="0"/>
                <a:cs typeface="Calibri" panose="020F0502020204030204" pitchFamily="34" charset="0"/>
              </a:rPr>
              <a:t>clase </a:t>
            </a:r>
            <a:r>
              <a:rPr lang="es-ES" sz="2000" b="1" dirty="0" err="1" smtClean="0">
                <a:solidFill>
                  <a:schemeClr val="bg2"/>
                </a:solidFill>
                <a:latin typeface="Calibri" panose="020F0502020204030204" pitchFamily="34" charset="0"/>
                <a:cs typeface="Calibri" panose="020F0502020204030204" pitchFamily="34" charset="0"/>
              </a:rPr>
              <a:t>String</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5" name="TextBox 2"/>
          <p:cNvSpPr txBox="1">
            <a:spLocks noChangeArrowheads="1"/>
          </p:cNvSpPr>
          <p:nvPr/>
        </p:nvSpPr>
        <p:spPr bwMode="auto">
          <a:xfrm>
            <a:off x="498474" y="1275606"/>
            <a:ext cx="824999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gn="just">
              <a:lnSpc>
                <a:spcPct val="100000"/>
              </a:lnSpc>
              <a:spcBef>
                <a:spcPct val="0"/>
              </a:spcBef>
              <a:buNone/>
              <a:defRPr/>
            </a:pPr>
            <a:r>
              <a:rPr lang="es-ES" altLang="es-ES" sz="1600" dirty="0" err="1">
                <a:solidFill>
                  <a:schemeClr val="bg2"/>
                </a:solidFill>
                <a:cs typeface="Calibri" panose="020F0502020204030204" pitchFamily="34" charset="0"/>
              </a:rPr>
              <a:t>String</a:t>
            </a:r>
            <a:r>
              <a:rPr lang="es-ES" altLang="es-ES" sz="1600" dirty="0">
                <a:solidFill>
                  <a:schemeClr val="bg2"/>
                </a:solidFill>
                <a:cs typeface="Calibri" panose="020F0502020204030204" pitchFamily="34" charset="0"/>
              </a:rPr>
              <a:t> es una clase predefinida y especial de Java definida en la librería o paquete </a:t>
            </a:r>
            <a:r>
              <a:rPr lang="es-ES" altLang="es-ES" sz="1600" b="1" dirty="0" err="1">
                <a:solidFill>
                  <a:schemeClr val="bg2"/>
                </a:solidFill>
                <a:cs typeface="Calibri" panose="020F0502020204030204" pitchFamily="34" charset="0"/>
              </a:rPr>
              <a:t>java.lang</a:t>
            </a:r>
            <a:r>
              <a:rPr lang="es-ES" altLang="es-ES" sz="1600" dirty="0">
                <a:solidFill>
                  <a:schemeClr val="bg2"/>
                </a:solidFill>
                <a:cs typeface="Calibri" panose="020F0502020204030204" pitchFamily="34" charset="0"/>
              </a:rPr>
              <a:t> y orientada a manejar cadenas constantes de caracteres</a:t>
            </a:r>
            <a:r>
              <a:rPr lang="es-ES" altLang="es-ES" sz="1600" dirty="0" smtClean="0">
                <a:solidFill>
                  <a:schemeClr val="bg2"/>
                </a:solidFill>
                <a:cs typeface="Calibri" panose="020F0502020204030204" pitchFamily="34" charset="0"/>
              </a:rPr>
              <a:t>.</a:t>
            </a:r>
          </a:p>
          <a:p>
            <a:pPr algn="just">
              <a:lnSpc>
                <a:spcPct val="100000"/>
              </a:lnSpc>
              <a:spcBef>
                <a:spcPct val="0"/>
              </a:spcBef>
              <a:buNone/>
              <a:defRPr/>
            </a:pPr>
            <a:endParaRPr lang="es-ES" altLang="es-ES" sz="1600" dirty="0" smtClean="0">
              <a:solidFill>
                <a:schemeClr val="bg2"/>
              </a:solidFill>
              <a:cs typeface="Calibri" panose="020F0502020204030204" pitchFamily="34" charset="0"/>
            </a:endParaRPr>
          </a:p>
          <a:p>
            <a:pPr algn="just">
              <a:lnSpc>
                <a:spcPct val="100000"/>
              </a:lnSpc>
              <a:spcBef>
                <a:spcPct val="0"/>
              </a:spcBef>
              <a:buNone/>
              <a:defRPr/>
            </a:pPr>
            <a:r>
              <a:rPr lang="es-ES" altLang="es-ES" sz="1600" dirty="0" smtClean="0">
                <a:solidFill>
                  <a:schemeClr val="bg2"/>
                </a:solidFill>
                <a:cs typeface="Calibri" panose="020F0502020204030204" pitchFamily="34" charset="0"/>
              </a:rPr>
              <a:t>Una </a:t>
            </a:r>
            <a:r>
              <a:rPr lang="es-ES" altLang="es-ES" sz="1600" dirty="0">
                <a:solidFill>
                  <a:schemeClr val="bg2"/>
                </a:solidFill>
                <a:cs typeface="Calibri" panose="020F0502020204030204" pitchFamily="34" charset="0"/>
              </a:rPr>
              <a:t>instancia de la clase </a:t>
            </a:r>
            <a:r>
              <a:rPr lang="es-ES" altLang="es-ES" sz="1600" b="1" dirty="0" err="1">
                <a:solidFill>
                  <a:schemeClr val="bg2"/>
                </a:solidFill>
                <a:cs typeface="Calibri" panose="020F0502020204030204" pitchFamily="34" charset="0"/>
              </a:rPr>
              <a:t>String</a:t>
            </a:r>
            <a:r>
              <a:rPr lang="es-ES" altLang="es-ES" sz="1600" dirty="0">
                <a:solidFill>
                  <a:schemeClr val="bg2"/>
                </a:solidFill>
                <a:cs typeface="Calibri" panose="020F0502020204030204" pitchFamily="34" charset="0"/>
              </a:rPr>
              <a:t> es inmutable, es decir, una vez que se ha creado y se le ha asignado un valor, éste no puede modificarse (añadiendo, eliminando o cambiando caracteres). </a:t>
            </a:r>
            <a:endParaRPr lang="es-ES" altLang="es-ES" sz="1600" dirty="0" smtClean="0">
              <a:solidFill>
                <a:schemeClr val="bg2"/>
              </a:solidFill>
              <a:cs typeface="Calibri" panose="020F0502020204030204" pitchFamily="34" charset="0"/>
            </a:endParaRPr>
          </a:p>
          <a:p>
            <a:pPr algn="just">
              <a:lnSpc>
                <a:spcPct val="100000"/>
              </a:lnSpc>
              <a:spcBef>
                <a:spcPct val="0"/>
              </a:spcBef>
              <a:buNone/>
              <a:defRPr/>
            </a:pPr>
            <a:endParaRPr lang="es-ES" altLang="es-ES" sz="1600" dirty="0" smtClean="0">
              <a:solidFill>
                <a:schemeClr val="bg2"/>
              </a:solidFill>
              <a:cs typeface="Calibri" panose="020F0502020204030204" pitchFamily="34" charset="0"/>
            </a:endParaRPr>
          </a:p>
          <a:p>
            <a:pPr algn="just">
              <a:lnSpc>
                <a:spcPct val="100000"/>
              </a:lnSpc>
              <a:spcBef>
                <a:spcPct val="0"/>
              </a:spcBef>
              <a:buNone/>
              <a:defRPr/>
            </a:pPr>
            <a:r>
              <a:rPr lang="es-ES" altLang="es-ES" sz="1600" dirty="0" smtClean="0">
                <a:solidFill>
                  <a:schemeClr val="bg2"/>
                </a:solidFill>
                <a:cs typeface="Calibri" panose="020F0502020204030204" pitchFamily="34" charset="0"/>
              </a:rPr>
              <a:t>El </a:t>
            </a:r>
            <a:r>
              <a:rPr lang="es-ES" altLang="es-ES" sz="1600" dirty="0">
                <a:solidFill>
                  <a:schemeClr val="bg2"/>
                </a:solidFill>
                <a:cs typeface="Calibri" panose="020F0502020204030204" pitchFamily="34" charset="0"/>
              </a:rPr>
              <a:t>siguiente código muestra diferentes ejemplos de creación de referencias e </a:t>
            </a:r>
            <a:r>
              <a:rPr lang="es-ES" altLang="es-ES" sz="1600" dirty="0" smtClean="0">
                <a:solidFill>
                  <a:schemeClr val="bg2"/>
                </a:solidFill>
                <a:cs typeface="Calibri" panose="020F0502020204030204" pitchFamily="34" charset="0"/>
              </a:rPr>
              <a:t>instancias:</a:t>
            </a:r>
            <a:endParaRPr lang="es-ES" altLang="es-ES" sz="1600" dirty="0">
              <a:solidFill>
                <a:schemeClr val="bg2"/>
              </a:solidFill>
              <a:cs typeface="Calibri" panose="020F0502020204030204"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6325" y="3219822"/>
            <a:ext cx="5675313"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36935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a:solidFill>
                  <a:schemeClr val="bg2"/>
                </a:solidFill>
                <a:latin typeface="Calibri" panose="020F0502020204030204" pitchFamily="34" charset="0"/>
                <a:cs typeface="Calibri" panose="020F0502020204030204" pitchFamily="34" charset="0"/>
              </a:rPr>
              <a:t>Objetos de la </a:t>
            </a:r>
            <a:r>
              <a:rPr lang="es-ES" sz="2000" b="1" dirty="0" smtClean="0">
                <a:solidFill>
                  <a:schemeClr val="bg2"/>
                </a:solidFill>
                <a:latin typeface="Calibri" panose="020F0502020204030204" pitchFamily="34" charset="0"/>
                <a:cs typeface="Calibri" panose="020F0502020204030204" pitchFamily="34" charset="0"/>
              </a:rPr>
              <a:t>clase </a:t>
            </a:r>
            <a:r>
              <a:rPr lang="es-ES" sz="2000" b="1" dirty="0" err="1" smtClean="0">
                <a:solidFill>
                  <a:schemeClr val="bg2"/>
                </a:solidFill>
                <a:latin typeface="Calibri" panose="020F0502020204030204" pitchFamily="34" charset="0"/>
                <a:cs typeface="Calibri" panose="020F0502020204030204" pitchFamily="34" charset="0"/>
              </a:rPr>
              <a:t>String</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5" name="TextBox 2"/>
          <p:cNvSpPr txBox="1">
            <a:spLocks noChangeArrowheads="1"/>
          </p:cNvSpPr>
          <p:nvPr/>
        </p:nvSpPr>
        <p:spPr bwMode="auto">
          <a:xfrm>
            <a:off x="498474" y="1275606"/>
            <a:ext cx="824999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gn="just">
              <a:lnSpc>
                <a:spcPct val="100000"/>
              </a:lnSpc>
              <a:spcBef>
                <a:spcPct val="0"/>
              </a:spcBef>
              <a:buNone/>
              <a:defRPr/>
            </a:pPr>
            <a:r>
              <a:rPr lang="es-ES" altLang="es-ES" sz="1600" dirty="0">
                <a:solidFill>
                  <a:schemeClr val="bg2"/>
                </a:solidFill>
                <a:cs typeface="Calibri" panose="020F0502020204030204" pitchFamily="34" charset="0"/>
              </a:rPr>
              <a:t>Como se ha visto anteriormente, las constantes de la clase </a:t>
            </a:r>
            <a:r>
              <a:rPr lang="es-ES" altLang="es-ES" sz="1600" dirty="0" err="1">
                <a:solidFill>
                  <a:schemeClr val="bg2"/>
                </a:solidFill>
                <a:cs typeface="Calibri" panose="020F0502020204030204" pitchFamily="34" charset="0"/>
              </a:rPr>
              <a:t>String</a:t>
            </a:r>
            <a:r>
              <a:rPr lang="es-ES" altLang="es-ES" sz="1600" dirty="0">
                <a:solidFill>
                  <a:schemeClr val="bg2"/>
                </a:solidFill>
                <a:cs typeface="Calibri" panose="020F0502020204030204" pitchFamily="34" charset="0"/>
              </a:rPr>
              <a:t> o cadenas literales se indican entre comillas dobles</a:t>
            </a:r>
            <a:r>
              <a:rPr lang="es-ES" altLang="es-ES" sz="1600" dirty="0" smtClean="0">
                <a:solidFill>
                  <a:schemeClr val="bg2"/>
                </a:solidFill>
                <a:cs typeface="Calibri" panose="020F0502020204030204" pitchFamily="34" charset="0"/>
              </a:rPr>
              <a:t>.</a:t>
            </a:r>
          </a:p>
          <a:p>
            <a:pPr algn="just">
              <a:lnSpc>
                <a:spcPct val="100000"/>
              </a:lnSpc>
              <a:spcBef>
                <a:spcPct val="0"/>
              </a:spcBef>
              <a:buNone/>
              <a:defRPr/>
            </a:pPr>
            <a:endParaRPr lang="es-ES" altLang="es-ES" sz="1600" dirty="0">
              <a:solidFill>
                <a:schemeClr val="bg2"/>
              </a:solidFill>
              <a:cs typeface="Calibri" panose="020F0502020204030204" pitchFamily="34" charset="0"/>
            </a:endParaRPr>
          </a:p>
          <a:p>
            <a:pPr algn="just">
              <a:lnSpc>
                <a:spcPct val="100000"/>
              </a:lnSpc>
              <a:spcBef>
                <a:spcPct val="0"/>
              </a:spcBef>
              <a:buNone/>
              <a:defRPr/>
            </a:pPr>
            <a:r>
              <a:rPr lang="es-ES" altLang="es-ES" sz="1600" dirty="0" smtClean="0">
                <a:solidFill>
                  <a:schemeClr val="bg2"/>
                </a:solidFill>
                <a:cs typeface="Calibri" panose="020F0502020204030204" pitchFamily="34" charset="0"/>
              </a:rPr>
              <a:t> </a:t>
            </a:r>
            <a:r>
              <a:rPr lang="es-ES" altLang="es-ES" sz="1600" dirty="0">
                <a:solidFill>
                  <a:schemeClr val="bg2"/>
                </a:solidFill>
                <a:cs typeface="Calibri" panose="020F0502020204030204" pitchFamily="34" charset="0"/>
              </a:rPr>
              <a:t>Estas comillas no se consideran parte de la cadena.</a:t>
            </a:r>
            <a:endParaRPr lang="es-ES" altLang="es-ES" sz="1600" dirty="0" smtClean="0">
              <a:solidFill>
                <a:schemeClr val="bg2"/>
              </a:solidFill>
              <a:cs typeface="Calibri" panose="020F0502020204030204" pitchFamily="34" charset="0"/>
            </a:endParaRPr>
          </a:p>
        </p:txBody>
      </p:sp>
      <p:pic>
        <p:nvPicPr>
          <p:cNvPr id="6" name="Imagen 3"/>
          <p:cNvPicPr>
            <a:picLocks noChangeAspect="1"/>
          </p:cNvPicPr>
          <p:nvPr/>
        </p:nvPicPr>
        <p:blipFill>
          <a:blip r:embed="rId3"/>
          <a:stretch>
            <a:fillRect/>
          </a:stretch>
        </p:blipFill>
        <p:spPr>
          <a:xfrm>
            <a:off x="1850819" y="2741662"/>
            <a:ext cx="4886325" cy="981075"/>
          </a:xfrm>
          <a:prstGeom prst="rect">
            <a:avLst/>
          </a:prstGeom>
        </p:spPr>
      </p:pic>
    </p:spTree>
    <p:extLst>
      <p:ext uri="{BB962C8B-B14F-4D97-AF65-F5344CB8AC3E}">
        <p14:creationId xmlns:p14="http://schemas.microsoft.com/office/powerpoint/2010/main" val="15513167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a:solidFill>
                  <a:schemeClr val="bg2"/>
                </a:solidFill>
                <a:latin typeface="Calibri" panose="020F0502020204030204" pitchFamily="34" charset="0"/>
                <a:cs typeface="Calibri" panose="020F0502020204030204" pitchFamily="34" charset="0"/>
              </a:rPr>
              <a:t>Operaciones con instancias de la clase </a:t>
            </a:r>
            <a:r>
              <a:rPr lang="es-ES" sz="2000" b="1" dirty="0" err="1" smtClean="0">
                <a:solidFill>
                  <a:schemeClr val="bg2"/>
                </a:solidFill>
                <a:latin typeface="Calibri" panose="020F0502020204030204" pitchFamily="34" charset="0"/>
                <a:cs typeface="Calibri" panose="020F0502020204030204" pitchFamily="34" charset="0"/>
              </a:rPr>
              <a:t>String</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5" name="TextBox 2"/>
          <p:cNvSpPr txBox="1">
            <a:spLocks noChangeArrowheads="1"/>
          </p:cNvSpPr>
          <p:nvPr/>
        </p:nvSpPr>
        <p:spPr bwMode="auto">
          <a:xfrm>
            <a:off x="498474" y="1275606"/>
            <a:ext cx="824999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gn="just">
              <a:lnSpc>
                <a:spcPct val="100000"/>
              </a:lnSpc>
              <a:spcBef>
                <a:spcPct val="0"/>
              </a:spcBef>
              <a:buNone/>
              <a:defRPr/>
            </a:pPr>
            <a:r>
              <a:rPr lang="es-ES" altLang="es-ES" sz="1600" dirty="0">
                <a:solidFill>
                  <a:schemeClr val="bg2"/>
                </a:solidFill>
                <a:cs typeface="Calibri" panose="020F0502020204030204" pitchFamily="34" charset="0"/>
              </a:rPr>
              <a:t>Al ser un objeto, una instancia de la clase </a:t>
            </a:r>
            <a:r>
              <a:rPr lang="es-ES" altLang="es-ES" sz="1600" b="1" dirty="0" err="1">
                <a:solidFill>
                  <a:schemeClr val="bg2"/>
                </a:solidFill>
                <a:cs typeface="Calibri" panose="020F0502020204030204" pitchFamily="34" charset="0"/>
              </a:rPr>
              <a:t>String</a:t>
            </a:r>
            <a:r>
              <a:rPr lang="es-ES" altLang="es-ES" sz="1600" dirty="0">
                <a:solidFill>
                  <a:schemeClr val="bg2"/>
                </a:solidFill>
                <a:cs typeface="Calibri" panose="020F0502020204030204" pitchFamily="34" charset="0"/>
              </a:rPr>
              <a:t> no sigue las normas de manipulación de los datos de tipo primitivo con excepción del operador concatenación. </a:t>
            </a:r>
            <a:endParaRPr lang="es-ES" altLang="es-ES" sz="1600" dirty="0" smtClean="0">
              <a:solidFill>
                <a:schemeClr val="bg2"/>
              </a:solidFill>
              <a:cs typeface="Calibri" panose="020F0502020204030204" pitchFamily="34" charset="0"/>
            </a:endParaRPr>
          </a:p>
          <a:p>
            <a:pPr algn="just">
              <a:lnSpc>
                <a:spcPct val="100000"/>
              </a:lnSpc>
              <a:spcBef>
                <a:spcPct val="0"/>
              </a:spcBef>
              <a:buNone/>
              <a:defRPr/>
            </a:pPr>
            <a:endParaRPr lang="es-ES" altLang="es-ES" sz="1600" dirty="0" smtClean="0">
              <a:solidFill>
                <a:schemeClr val="bg2"/>
              </a:solidFill>
              <a:cs typeface="Calibri" panose="020F0502020204030204" pitchFamily="34" charset="0"/>
            </a:endParaRPr>
          </a:p>
          <a:p>
            <a:pPr algn="just">
              <a:lnSpc>
                <a:spcPct val="100000"/>
              </a:lnSpc>
              <a:spcBef>
                <a:spcPct val="0"/>
              </a:spcBef>
              <a:buNone/>
              <a:defRPr/>
            </a:pPr>
            <a:r>
              <a:rPr lang="es-ES" altLang="es-ES" sz="1600" dirty="0" smtClean="0">
                <a:solidFill>
                  <a:schemeClr val="bg2"/>
                </a:solidFill>
                <a:cs typeface="Calibri" panose="020F0502020204030204" pitchFamily="34" charset="0"/>
              </a:rPr>
              <a:t>El </a:t>
            </a:r>
            <a:r>
              <a:rPr lang="es-ES" altLang="es-ES" sz="1600" dirty="0">
                <a:solidFill>
                  <a:schemeClr val="bg2"/>
                </a:solidFill>
                <a:cs typeface="Calibri" panose="020F0502020204030204" pitchFamily="34" charset="0"/>
              </a:rPr>
              <a:t>operador + realiza una concatenación cuando, al menos, un operando es un </a:t>
            </a:r>
            <a:r>
              <a:rPr lang="es-ES" altLang="es-ES" sz="1600" dirty="0" err="1">
                <a:solidFill>
                  <a:schemeClr val="bg2"/>
                </a:solidFill>
                <a:cs typeface="Calibri" panose="020F0502020204030204" pitchFamily="34" charset="0"/>
              </a:rPr>
              <a:t>String</a:t>
            </a:r>
            <a:r>
              <a:rPr lang="es-ES" altLang="es-ES" sz="1600" dirty="0">
                <a:solidFill>
                  <a:schemeClr val="bg2"/>
                </a:solidFill>
                <a:cs typeface="Calibri" panose="020F0502020204030204" pitchFamily="34" charset="0"/>
              </a:rPr>
              <a:t>. El otro operando puede ser de un tipo primitivo. El resultado es una nueva instancia de tipo </a:t>
            </a:r>
            <a:r>
              <a:rPr lang="es-ES" altLang="es-ES" sz="1600" dirty="0" err="1">
                <a:solidFill>
                  <a:schemeClr val="bg2"/>
                </a:solidFill>
                <a:cs typeface="Calibri" panose="020F0502020204030204" pitchFamily="34" charset="0"/>
              </a:rPr>
              <a:t>String</a:t>
            </a:r>
            <a:r>
              <a:rPr lang="es-ES" altLang="es-ES" sz="1600" dirty="0">
                <a:solidFill>
                  <a:schemeClr val="bg2"/>
                </a:solidFill>
                <a:cs typeface="Calibri" panose="020F0502020204030204" pitchFamily="34" charset="0"/>
              </a:rPr>
              <a:t>. Por ejemplo:</a:t>
            </a:r>
          </a:p>
        </p:txBody>
      </p:sp>
      <p:pic>
        <p:nvPicPr>
          <p:cNvPr id="7" name="Imagen 4"/>
          <p:cNvPicPr>
            <a:picLocks noChangeAspect="1"/>
          </p:cNvPicPr>
          <p:nvPr/>
        </p:nvPicPr>
        <p:blipFill>
          <a:blip r:embed="rId3"/>
          <a:stretch>
            <a:fillRect/>
          </a:stretch>
        </p:blipFill>
        <p:spPr>
          <a:xfrm>
            <a:off x="1304576" y="3075806"/>
            <a:ext cx="6781800" cy="1238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78454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a:solidFill>
                  <a:schemeClr val="bg2"/>
                </a:solidFill>
                <a:latin typeface="Calibri" panose="020F0502020204030204" pitchFamily="34" charset="0"/>
                <a:cs typeface="Calibri" panose="020F0502020204030204" pitchFamily="34" charset="0"/>
              </a:rPr>
              <a:t>Operaciones con instancias de la clase </a:t>
            </a:r>
            <a:r>
              <a:rPr lang="es-ES" sz="2000" b="1" dirty="0" err="1" smtClean="0">
                <a:solidFill>
                  <a:schemeClr val="bg2"/>
                </a:solidFill>
                <a:latin typeface="Calibri" panose="020F0502020204030204" pitchFamily="34" charset="0"/>
                <a:cs typeface="Calibri" panose="020F0502020204030204" pitchFamily="34" charset="0"/>
              </a:rPr>
              <a:t>String</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5" name="TextBox 2"/>
          <p:cNvSpPr txBox="1">
            <a:spLocks noChangeArrowheads="1"/>
          </p:cNvSpPr>
          <p:nvPr/>
        </p:nvSpPr>
        <p:spPr bwMode="auto">
          <a:xfrm>
            <a:off x="570481" y="1995686"/>
            <a:ext cx="82499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gn="just">
              <a:lnSpc>
                <a:spcPct val="100000"/>
              </a:lnSpc>
              <a:spcBef>
                <a:spcPct val="0"/>
              </a:spcBef>
              <a:buNone/>
              <a:defRPr/>
            </a:pPr>
            <a:r>
              <a:rPr lang="es-ES" altLang="es-ES" sz="1600" dirty="0">
                <a:solidFill>
                  <a:schemeClr val="bg2"/>
                </a:solidFill>
                <a:cs typeface="Calibri" panose="020F0502020204030204" pitchFamily="34" charset="0"/>
              </a:rPr>
              <a:t>También puede emplearse el operador </a:t>
            </a:r>
            <a:r>
              <a:rPr lang="es-ES" altLang="es-ES" sz="1600" b="1" dirty="0">
                <a:solidFill>
                  <a:schemeClr val="bg2"/>
                </a:solidFill>
                <a:cs typeface="Calibri" panose="020F0502020204030204" pitchFamily="34" charset="0"/>
              </a:rPr>
              <a:t>+=</a:t>
            </a:r>
            <a:r>
              <a:rPr lang="es-ES" altLang="es-ES" sz="1600" dirty="0">
                <a:solidFill>
                  <a:schemeClr val="bg2"/>
                </a:solidFill>
                <a:cs typeface="Calibri" panose="020F0502020204030204" pitchFamily="34" charset="0"/>
              </a:rPr>
              <a:t>, de forma que la sentencia </a:t>
            </a:r>
            <a:r>
              <a:rPr lang="es-ES" altLang="es-ES" sz="1600" b="1" dirty="0">
                <a:solidFill>
                  <a:schemeClr val="bg2"/>
                </a:solidFill>
                <a:cs typeface="Calibri" panose="020F0502020204030204" pitchFamily="34" charset="0"/>
              </a:rPr>
              <a:t>a+=b </a:t>
            </a:r>
            <a:r>
              <a:rPr lang="es-ES" altLang="es-ES" sz="1600" dirty="0">
                <a:solidFill>
                  <a:schemeClr val="bg2"/>
                </a:solidFill>
                <a:cs typeface="Calibri" panose="020F0502020204030204" pitchFamily="34" charset="0"/>
              </a:rPr>
              <a:t>es equivalente a la sentencia </a:t>
            </a:r>
            <a:r>
              <a:rPr lang="es-ES" altLang="es-ES" sz="1600" b="1" dirty="0">
                <a:solidFill>
                  <a:schemeClr val="bg2"/>
                </a:solidFill>
                <a:cs typeface="Calibri" panose="020F0502020204030204" pitchFamily="34" charset="0"/>
              </a:rPr>
              <a:t>a = </a:t>
            </a:r>
            <a:r>
              <a:rPr lang="es-ES" altLang="es-ES" sz="1600" b="1" dirty="0" err="1">
                <a:solidFill>
                  <a:schemeClr val="bg2"/>
                </a:solidFill>
                <a:cs typeface="Calibri" panose="020F0502020204030204" pitchFamily="34" charset="0"/>
              </a:rPr>
              <a:t>a+b</a:t>
            </a:r>
            <a:r>
              <a:rPr lang="es-ES" altLang="es-ES" sz="1600" b="1" dirty="0">
                <a:solidFill>
                  <a:schemeClr val="bg2"/>
                </a:solidFill>
                <a:cs typeface="Calibri" panose="020F0502020204030204" pitchFamily="34" charset="0"/>
              </a:rPr>
              <a:t>.</a:t>
            </a:r>
          </a:p>
        </p:txBody>
      </p:sp>
    </p:spTree>
    <p:extLst>
      <p:ext uri="{BB962C8B-B14F-4D97-AF65-F5344CB8AC3E}">
        <p14:creationId xmlns:p14="http://schemas.microsoft.com/office/powerpoint/2010/main" val="15529268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a:solidFill>
                  <a:schemeClr val="bg2"/>
                </a:solidFill>
                <a:latin typeface="Calibri" panose="020F0502020204030204" pitchFamily="34" charset="0"/>
                <a:cs typeface="Calibri" panose="020F0502020204030204" pitchFamily="34" charset="0"/>
              </a:rPr>
              <a:t>Operaciones con instancias de la clase </a:t>
            </a:r>
            <a:r>
              <a:rPr lang="es-ES" sz="2000" b="1" dirty="0" err="1" smtClean="0">
                <a:solidFill>
                  <a:schemeClr val="bg2"/>
                </a:solidFill>
                <a:latin typeface="Calibri" panose="020F0502020204030204" pitchFamily="34" charset="0"/>
                <a:cs typeface="Calibri" panose="020F0502020204030204" pitchFamily="34" charset="0"/>
              </a:rPr>
              <a:t>String</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5" name="TextBox 2"/>
          <p:cNvSpPr txBox="1">
            <a:spLocks noChangeArrowheads="1"/>
          </p:cNvSpPr>
          <p:nvPr/>
        </p:nvSpPr>
        <p:spPr bwMode="auto">
          <a:xfrm>
            <a:off x="498474" y="1457077"/>
            <a:ext cx="824999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gn="just">
              <a:lnSpc>
                <a:spcPct val="100000"/>
              </a:lnSpc>
              <a:spcBef>
                <a:spcPct val="0"/>
              </a:spcBef>
              <a:buNone/>
              <a:defRPr/>
            </a:pPr>
            <a:r>
              <a:rPr lang="es-ES" altLang="es-ES" sz="1600" dirty="0">
                <a:solidFill>
                  <a:schemeClr val="bg2"/>
                </a:solidFill>
                <a:cs typeface="Calibri" panose="020F0502020204030204" pitchFamily="34" charset="0"/>
              </a:rPr>
              <a:t>La comparación de dos objetos </a:t>
            </a:r>
            <a:r>
              <a:rPr lang="es-ES" altLang="es-ES" sz="1600" dirty="0" err="1">
                <a:solidFill>
                  <a:schemeClr val="bg2"/>
                </a:solidFill>
                <a:cs typeface="Calibri" panose="020F0502020204030204" pitchFamily="34" charset="0"/>
              </a:rPr>
              <a:t>String</a:t>
            </a:r>
            <a:r>
              <a:rPr lang="es-ES" altLang="es-ES" sz="1600" dirty="0">
                <a:solidFill>
                  <a:schemeClr val="bg2"/>
                </a:solidFill>
                <a:cs typeface="Calibri" panose="020F0502020204030204" pitchFamily="34" charset="0"/>
              </a:rPr>
              <a:t> </a:t>
            </a:r>
            <a:r>
              <a:rPr lang="es-ES" altLang="es-ES" sz="1600" b="1" dirty="0">
                <a:solidFill>
                  <a:schemeClr val="bg2"/>
                </a:solidFill>
                <a:cs typeface="Calibri" panose="020F0502020204030204" pitchFamily="34" charset="0"/>
              </a:rPr>
              <a:t>NO</a:t>
            </a:r>
            <a:r>
              <a:rPr lang="es-ES" altLang="es-ES" sz="1600" dirty="0">
                <a:solidFill>
                  <a:schemeClr val="bg2"/>
                </a:solidFill>
                <a:cs typeface="Calibri" panose="020F0502020204030204" pitchFamily="34" charset="0"/>
              </a:rPr>
              <a:t> se realiza con el operador igualdad (==), ya que se compararían las referencias, sino que se realiza con el método </a:t>
            </a:r>
            <a:r>
              <a:rPr lang="es-ES" altLang="es-ES" sz="1600" b="1" dirty="0" err="1">
                <a:solidFill>
                  <a:schemeClr val="bg2"/>
                </a:solidFill>
                <a:cs typeface="Calibri" panose="020F0502020204030204" pitchFamily="34" charset="0"/>
              </a:rPr>
              <a:t>equals</a:t>
            </a:r>
            <a:r>
              <a:rPr lang="es-ES" altLang="es-ES" sz="1600" dirty="0">
                <a:solidFill>
                  <a:schemeClr val="bg2"/>
                </a:solidFill>
                <a:cs typeface="Calibri" panose="020F0502020204030204" pitchFamily="34" charset="0"/>
              </a:rPr>
              <a:t>, de forma que </a:t>
            </a:r>
            <a:r>
              <a:rPr lang="es-ES" altLang="es-ES" sz="1600" b="1" dirty="0">
                <a:solidFill>
                  <a:schemeClr val="bg2"/>
                </a:solidFill>
                <a:cs typeface="Calibri" panose="020F0502020204030204" pitchFamily="34" charset="0"/>
              </a:rPr>
              <a:t>cadena1.equals(cadena2) </a:t>
            </a:r>
            <a:r>
              <a:rPr lang="es-ES" altLang="es-ES" sz="1600" dirty="0">
                <a:solidFill>
                  <a:schemeClr val="bg2"/>
                </a:solidFill>
                <a:cs typeface="Calibri" panose="020F0502020204030204" pitchFamily="34" charset="0"/>
              </a:rPr>
              <a:t>devuelve </a:t>
            </a:r>
            <a:r>
              <a:rPr lang="es-ES" altLang="es-ES" sz="1600" b="1" dirty="0">
                <a:solidFill>
                  <a:schemeClr val="bg2"/>
                </a:solidFill>
                <a:cs typeface="Calibri" panose="020F0502020204030204" pitchFamily="34" charset="0"/>
              </a:rPr>
              <a:t>true</a:t>
            </a:r>
            <a:r>
              <a:rPr lang="es-ES" altLang="es-ES" sz="1600" dirty="0">
                <a:solidFill>
                  <a:schemeClr val="bg2"/>
                </a:solidFill>
                <a:cs typeface="Calibri" panose="020F0502020204030204" pitchFamily="34" charset="0"/>
              </a:rPr>
              <a:t> si cadena1 y cadena2 hacen referencia a un </a:t>
            </a:r>
            <a:r>
              <a:rPr lang="es-ES" altLang="es-ES" sz="1600" b="1" dirty="0">
                <a:solidFill>
                  <a:schemeClr val="bg2"/>
                </a:solidFill>
                <a:cs typeface="Calibri" panose="020F0502020204030204" pitchFamily="34" charset="0"/>
              </a:rPr>
              <a:t>mismo valor. </a:t>
            </a:r>
            <a:endParaRPr lang="es-ES" altLang="es-ES" sz="1600" b="1" dirty="0" smtClean="0">
              <a:solidFill>
                <a:schemeClr val="bg2"/>
              </a:solidFill>
              <a:cs typeface="Calibri" panose="020F0502020204030204" pitchFamily="34" charset="0"/>
            </a:endParaRPr>
          </a:p>
          <a:p>
            <a:pPr algn="just">
              <a:lnSpc>
                <a:spcPct val="100000"/>
              </a:lnSpc>
              <a:spcBef>
                <a:spcPct val="0"/>
              </a:spcBef>
              <a:buNone/>
              <a:defRPr/>
            </a:pPr>
            <a:endParaRPr lang="es-ES" altLang="es-ES" sz="1600" b="1" dirty="0" smtClean="0">
              <a:solidFill>
                <a:schemeClr val="bg2"/>
              </a:solidFill>
              <a:cs typeface="Calibri" panose="020F0502020204030204" pitchFamily="34" charset="0"/>
            </a:endParaRPr>
          </a:p>
          <a:p>
            <a:pPr marL="285750" indent="-285750" algn="just">
              <a:lnSpc>
                <a:spcPct val="100000"/>
              </a:lnSpc>
              <a:spcBef>
                <a:spcPct val="0"/>
              </a:spcBef>
              <a:defRPr/>
            </a:pPr>
            <a:r>
              <a:rPr lang="es-ES" altLang="es-ES" sz="1600" dirty="0">
                <a:solidFill>
                  <a:schemeClr val="bg2"/>
                </a:solidFill>
                <a:cs typeface="Calibri" panose="020F0502020204030204" pitchFamily="34" charset="0"/>
              </a:rPr>
              <a:t>El operador == realiza la comparación a nivel de objeto. Es decir, determina si ambos objetos son iguales</a:t>
            </a:r>
            <a:r>
              <a:rPr lang="es-ES" altLang="es-ES" sz="1600" dirty="0" smtClean="0">
                <a:solidFill>
                  <a:schemeClr val="bg2"/>
                </a:solidFill>
                <a:cs typeface="Calibri" panose="020F0502020204030204" pitchFamily="34" charset="0"/>
              </a:rPr>
              <a:t>.</a:t>
            </a:r>
          </a:p>
          <a:p>
            <a:pPr algn="just">
              <a:lnSpc>
                <a:spcPct val="100000"/>
              </a:lnSpc>
              <a:spcBef>
                <a:spcPct val="0"/>
              </a:spcBef>
              <a:buNone/>
              <a:defRPr/>
            </a:pPr>
            <a:endParaRPr lang="es-ES" altLang="es-ES" sz="1600" dirty="0">
              <a:solidFill>
                <a:schemeClr val="bg2"/>
              </a:solidFill>
              <a:cs typeface="Calibri" panose="020F0502020204030204" pitchFamily="34" charset="0"/>
            </a:endParaRPr>
          </a:p>
          <a:p>
            <a:pPr marL="285750" indent="-285750" algn="just">
              <a:lnSpc>
                <a:spcPct val="100000"/>
              </a:lnSpc>
              <a:spcBef>
                <a:spcPct val="0"/>
              </a:spcBef>
              <a:defRPr/>
            </a:pPr>
            <a:r>
              <a:rPr lang="es-ES" altLang="es-ES" sz="1600" dirty="0">
                <a:solidFill>
                  <a:schemeClr val="bg2"/>
                </a:solidFill>
                <a:cs typeface="Calibri" panose="020F0502020204030204" pitchFamily="34" charset="0"/>
              </a:rPr>
              <a:t>El método </a:t>
            </a:r>
            <a:r>
              <a:rPr lang="es-ES" altLang="es-ES" sz="1600" dirty="0" err="1">
                <a:solidFill>
                  <a:schemeClr val="bg2"/>
                </a:solidFill>
                <a:cs typeface="Calibri" panose="020F0502020204030204" pitchFamily="34" charset="0"/>
              </a:rPr>
              <a:t>equals</a:t>
            </a:r>
            <a:r>
              <a:rPr lang="es-ES" altLang="es-ES" sz="1600" dirty="0">
                <a:solidFill>
                  <a:schemeClr val="bg2"/>
                </a:solidFill>
                <a:cs typeface="Calibri" panose="020F0502020204030204" pitchFamily="34" charset="0"/>
              </a:rPr>
              <a:t>() compara los caracteres dentro del objeto </a:t>
            </a:r>
            <a:r>
              <a:rPr lang="es-ES" altLang="es-ES" sz="1600" dirty="0" err="1">
                <a:solidFill>
                  <a:schemeClr val="bg2"/>
                </a:solidFill>
                <a:cs typeface="Calibri" panose="020F0502020204030204" pitchFamily="34" charset="0"/>
              </a:rPr>
              <a:t>String</a:t>
            </a:r>
            <a:r>
              <a:rPr lang="es-ES" altLang="es-ES" sz="1600" dirty="0">
                <a:solidFill>
                  <a:schemeClr val="bg2"/>
                </a:solidFill>
                <a:cs typeface="Calibri" panose="020F0502020204030204" pitchFamily="34" charset="0"/>
              </a:rPr>
              <a:t>. </a:t>
            </a:r>
            <a:endParaRPr lang="es-ES" altLang="es-ES" sz="1600" dirty="0" smtClean="0">
              <a:solidFill>
                <a:schemeClr val="bg2"/>
              </a:solidFill>
              <a:cs typeface="Calibri" panose="020F0502020204030204" pitchFamily="34" charset="0"/>
            </a:endParaRPr>
          </a:p>
          <a:p>
            <a:pPr algn="just">
              <a:lnSpc>
                <a:spcPct val="100000"/>
              </a:lnSpc>
              <a:spcBef>
                <a:spcPct val="0"/>
              </a:spcBef>
              <a:buNone/>
              <a:defRPr/>
            </a:pPr>
            <a:endParaRPr lang="es-ES" altLang="es-ES" sz="1600" dirty="0">
              <a:solidFill>
                <a:schemeClr val="bg2"/>
              </a:solidFill>
              <a:cs typeface="Calibri" panose="020F0502020204030204" pitchFamily="34" charset="0"/>
            </a:endParaRPr>
          </a:p>
          <a:p>
            <a:pPr algn="just">
              <a:lnSpc>
                <a:spcPct val="100000"/>
              </a:lnSpc>
              <a:spcBef>
                <a:spcPct val="0"/>
              </a:spcBef>
              <a:buNone/>
              <a:defRPr/>
            </a:pPr>
            <a:endParaRPr lang="es-ES" altLang="es-ES" sz="1600" dirty="0">
              <a:solidFill>
                <a:schemeClr val="bg2"/>
              </a:solidFill>
              <a:cs typeface="Calibri" panose="020F0502020204030204" pitchFamily="34" charset="0"/>
            </a:endParaRPr>
          </a:p>
        </p:txBody>
      </p:sp>
    </p:spTree>
    <p:extLst>
      <p:ext uri="{BB962C8B-B14F-4D97-AF65-F5344CB8AC3E}">
        <p14:creationId xmlns:p14="http://schemas.microsoft.com/office/powerpoint/2010/main" val="28208507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a:ext uri="{FF2B5EF4-FFF2-40B4-BE49-F238E27FC236}"/>
            </a:extLst>
          </p:cNvPr>
          <p:cNvSpPr txBox="1"/>
          <p:nvPr/>
        </p:nvSpPr>
        <p:spPr>
          <a:xfrm>
            <a:off x="382588" y="838519"/>
            <a:ext cx="2143711" cy="584775"/>
          </a:xfrm>
          <a:prstGeom prst="rect">
            <a:avLst/>
          </a:prstGeom>
          <a:noFill/>
        </p:spPr>
        <p:txBody>
          <a:bodyPr wrap="square">
            <a:spAutoFit/>
          </a:bodyPr>
          <a:lstStyle/>
          <a:p>
            <a:pPr eaLnBrk="1" fontAlgn="auto" hangingPunct="1">
              <a:spcBef>
                <a:spcPts val="0"/>
              </a:spcBef>
              <a:spcAft>
                <a:spcPts val="0"/>
              </a:spcAft>
              <a:defRPr/>
            </a:pPr>
            <a:r>
              <a:rPr lang="es-CL" sz="3200" b="1" dirty="0">
                <a:solidFill>
                  <a:schemeClr val="bg2"/>
                </a:solidFill>
                <a:latin typeface="Calibri" panose="020F0502020204030204" pitchFamily="34" charset="0"/>
                <a:cs typeface="Calibri" panose="020F0502020204030204" pitchFamily="34" charset="0"/>
              </a:rPr>
              <a:t>OBJETIVO</a:t>
            </a:r>
            <a:endParaRPr lang="es-ES" sz="3200" b="1" dirty="0">
              <a:solidFill>
                <a:schemeClr val="bg2"/>
              </a:solidFill>
              <a:latin typeface="Calibri" panose="020F0502020204030204" pitchFamily="34" charset="0"/>
              <a:cs typeface="Calibri" panose="020F0502020204030204" pitchFamily="34" charset="0"/>
            </a:endParaRPr>
          </a:p>
        </p:txBody>
      </p:sp>
      <p:sp>
        <p:nvSpPr>
          <p:cNvPr id="3" name="Rectángulo 1">
            <a:extLst>
              <a:ext uri="{FF2B5EF4-FFF2-40B4-BE49-F238E27FC236}"/>
            </a:extLst>
          </p:cNvPr>
          <p:cNvSpPr/>
          <p:nvPr/>
        </p:nvSpPr>
        <p:spPr>
          <a:xfrm flipV="1">
            <a:off x="465138" y="1363981"/>
            <a:ext cx="8149847" cy="4571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800" dirty="0">
              <a:solidFill>
                <a:schemeClr val="bg2"/>
              </a:solidFill>
              <a:latin typeface="Calibri" panose="020F0502020204030204" pitchFamily="34" charset="0"/>
              <a:cs typeface="Calibri" panose="020F0502020204030204" pitchFamily="34" charset="0"/>
            </a:endParaRPr>
          </a:p>
        </p:txBody>
      </p:sp>
      <p:sp>
        <p:nvSpPr>
          <p:cNvPr id="4" name="CuadroTexto 2"/>
          <p:cNvSpPr txBox="1">
            <a:spLocks noChangeArrowheads="1"/>
          </p:cNvSpPr>
          <p:nvPr/>
        </p:nvSpPr>
        <p:spPr bwMode="auto">
          <a:xfrm>
            <a:off x="498129" y="2139702"/>
            <a:ext cx="81393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gn="just" eaLnBrk="1" hangingPunct="1">
              <a:lnSpc>
                <a:spcPct val="100000"/>
              </a:lnSpc>
              <a:spcBef>
                <a:spcPct val="0"/>
              </a:spcBef>
              <a:buNone/>
              <a:defRPr/>
            </a:pPr>
            <a:r>
              <a:rPr lang="es-CL" altLang="es-ES" sz="1800" dirty="0" smtClean="0">
                <a:solidFill>
                  <a:schemeClr val="bg2"/>
                </a:solidFill>
                <a:cs typeface="Calibri" panose="020F0502020204030204" pitchFamily="34" charset="0"/>
              </a:rPr>
              <a:t>El estudiante logra Implementar el  </a:t>
            </a:r>
            <a:r>
              <a:rPr lang="es-CL" altLang="es-ES" sz="1800" dirty="0">
                <a:solidFill>
                  <a:schemeClr val="bg2"/>
                </a:solidFill>
                <a:cs typeface="Calibri" panose="020F0502020204030204" pitchFamily="34" charset="0"/>
              </a:rPr>
              <a:t>código utilizando un lenguaje </a:t>
            </a:r>
            <a:r>
              <a:rPr lang="es-CL" altLang="es-ES" sz="1800" dirty="0" smtClean="0">
                <a:solidFill>
                  <a:schemeClr val="bg2"/>
                </a:solidFill>
                <a:cs typeface="Calibri" panose="020F0502020204030204" pitchFamily="34" charset="0"/>
              </a:rPr>
              <a:t>formal orientado </a:t>
            </a:r>
            <a:r>
              <a:rPr lang="es-CL" altLang="es-ES" sz="1800" dirty="0">
                <a:solidFill>
                  <a:schemeClr val="bg2"/>
                </a:solidFill>
                <a:cs typeface="Calibri" panose="020F0502020204030204" pitchFamily="34" charset="0"/>
              </a:rPr>
              <a:t>a </a:t>
            </a:r>
            <a:r>
              <a:rPr lang="es-CL" altLang="es-ES" sz="1800" dirty="0" smtClean="0">
                <a:solidFill>
                  <a:schemeClr val="bg2"/>
                </a:solidFill>
                <a:cs typeface="Calibri" panose="020F0502020204030204" pitchFamily="34" charset="0"/>
              </a:rPr>
              <a:t>objetos</a:t>
            </a:r>
            <a:endParaRPr lang="es-CL" altLang="es-ES" sz="1800" dirty="0">
              <a:solidFill>
                <a:schemeClr val="bg2"/>
              </a:solidFill>
              <a:cs typeface="Calibri" panose="020F0502020204030204" pitchFamily="34" charset="0"/>
            </a:endParaRPr>
          </a:p>
        </p:txBody>
      </p:sp>
    </p:spTree>
    <p:extLst>
      <p:ext uri="{BB962C8B-B14F-4D97-AF65-F5344CB8AC3E}">
        <p14:creationId xmlns:p14="http://schemas.microsoft.com/office/powerpoint/2010/main" val="2825901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a:solidFill>
                  <a:schemeClr val="bg2"/>
                </a:solidFill>
                <a:latin typeface="Calibri" panose="020F0502020204030204" pitchFamily="34" charset="0"/>
                <a:cs typeface="Calibri" panose="020F0502020204030204" pitchFamily="34" charset="0"/>
              </a:rPr>
              <a:t>Operaciones con instancias de la clase </a:t>
            </a:r>
            <a:r>
              <a:rPr lang="es-ES" sz="2000" b="1" dirty="0" err="1" smtClean="0">
                <a:solidFill>
                  <a:schemeClr val="bg2"/>
                </a:solidFill>
                <a:latin typeface="Calibri" panose="020F0502020204030204" pitchFamily="34" charset="0"/>
                <a:cs typeface="Calibri" panose="020F0502020204030204" pitchFamily="34" charset="0"/>
              </a:rPr>
              <a:t>String</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5" name="TextBox 2"/>
          <p:cNvSpPr txBox="1">
            <a:spLocks noChangeArrowheads="1"/>
          </p:cNvSpPr>
          <p:nvPr/>
        </p:nvSpPr>
        <p:spPr bwMode="auto">
          <a:xfrm>
            <a:off x="498474" y="1457077"/>
            <a:ext cx="8249990" cy="321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gn="just">
              <a:lnSpc>
                <a:spcPct val="100000"/>
              </a:lnSpc>
              <a:spcBef>
                <a:spcPct val="0"/>
              </a:spcBef>
              <a:buNone/>
              <a:defRPr/>
            </a:pPr>
            <a:r>
              <a:rPr lang="es-ES" altLang="es-ES" sz="1600" dirty="0" smtClean="0">
                <a:solidFill>
                  <a:schemeClr val="bg2"/>
                </a:solidFill>
                <a:cs typeface="Calibri" panose="020F0502020204030204" pitchFamily="34" charset="0"/>
              </a:rPr>
              <a:t>Los </a:t>
            </a:r>
            <a:r>
              <a:rPr lang="es-ES" altLang="es-ES" sz="1600" dirty="0">
                <a:solidFill>
                  <a:schemeClr val="bg2"/>
                </a:solidFill>
                <a:cs typeface="Calibri" panose="020F0502020204030204" pitchFamily="34" charset="0"/>
              </a:rPr>
              <a:t>métodos más importantes de la clase </a:t>
            </a:r>
            <a:r>
              <a:rPr lang="es-ES" altLang="es-ES" sz="1600" dirty="0" err="1">
                <a:solidFill>
                  <a:schemeClr val="bg2"/>
                </a:solidFill>
                <a:cs typeface="Calibri" panose="020F0502020204030204" pitchFamily="34" charset="0"/>
              </a:rPr>
              <a:t>String</a:t>
            </a:r>
            <a:r>
              <a:rPr lang="es-ES" altLang="es-ES" sz="1600" dirty="0">
                <a:solidFill>
                  <a:schemeClr val="bg2"/>
                </a:solidFill>
                <a:cs typeface="Calibri" panose="020F0502020204030204" pitchFamily="34" charset="0"/>
              </a:rPr>
              <a:t> se resumen en la siguiente tabla</a:t>
            </a:r>
            <a:r>
              <a:rPr lang="es-ES" altLang="es-ES" sz="1600" dirty="0" smtClean="0">
                <a:solidFill>
                  <a:schemeClr val="bg2"/>
                </a:solidFill>
                <a:cs typeface="Calibri" panose="020F0502020204030204" pitchFamily="34" charset="0"/>
              </a:rPr>
              <a:t>.</a:t>
            </a:r>
          </a:p>
          <a:p>
            <a:pPr algn="just">
              <a:lnSpc>
                <a:spcPct val="100000"/>
              </a:lnSpc>
              <a:spcBef>
                <a:spcPct val="0"/>
              </a:spcBef>
              <a:buNone/>
              <a:defRPr/>
            </a:pPr>
            <a:endParaRPr lang="es-ES" altLang="es-ES" sz="1600" dirty="0">
              <a:solidFill>
                <a:schemeClr val="bg2"/>
              </a:solidFill>
              <a:cs typeface="Calibri" panose="020F0502020204030204" pitchFamily="34" charset="0"/>
            </a:endParaRPr>
          </a:p>
          <a:p>
            <a:pPr algn="just">
              <a:lnSpc>
                <a:spcPct val="100000"/>
              </a:lnSpc>
              <a:spcBef>
                <a:spcPct val="0"/>
              </a:spcBef>
              <a:buNone/>
              <a:defRPr/>
            </a:pPr>
            <a:endParaRPr lang="es-ES" altLang="es-ES" sz="1600" dirty="0" smtClean="0">
              <a:solidFill>
                <a:schemeClr val="bg2"/>
              </a:solidFill>
              <a:cs typeface="Calibri" panose="020F0502020204030204" pitchFamily="34" charset="0"/>
            </a:endParaRPr>
          </a:p>
          <a:p>
            <a:pPr algn="just">
              <a:lnSpc>
                <a:spcPct val="100000"/>
              </a:lnSpc>
              <a:spcBef>
                <a:spcPct val="0"/>
              </a:spcBef>
              <a:buNone/>
              <a:defRPr/>
            </a:pPr>
            <a:endParaRPr lang="es-ES" altLang="es-ES" sz="1600" dirty="0">
              <a:solidFill>
                <a:schemeClr val="bg2"/>
              </a:solidFill>
              <a:cs typeface="Calibri" panose="020F0502020204030204" pitchFamily="34" charset="0"/>
            </a:endParaRPr>
          </a:p>
          <a:p>
            <a:pPr algn="just">
              <a:lnSpc>
                <a:spcPct val="100000"/>
              </a:lnSpc>
              <a:spcBef>
                <a:spcPct val="0"/>
              </a:spcBef>
              <a:buNone/>
              <a:defRPr/>
            </a:pPr>
            <a:endParaRPr lang="es-ES" altLang="es-ES" sz="1600" dirty="0" smtClean="0">
              <a:solidFill>
                <a:schemeClr val="bg2"/>
              </a:solidFill>
              <a:cs typeface="Calibri" panose="020F0502020204030204" pitchFamily="34" charset="0"/>
            </a:endParaRPr>
          </a:p>
          <a:p>
            <a:pPr algn="just">
              <a:lnSpc>
                <a:spcPct val="100000"/>
              </a:lnSpc>
              <a:spcBef>
                <a:spcPct val="0"/>
              </a:spcBef>
              <a:buNone/>
              <a:defRPr/>
            </a:pPr>
            <a:endParaRPr lang="es-ES" altLang="es-ES" sz="1600" dirty="0">
              <a:solidFill>
                <a:schemeClr val="bg2"/>
              </a:solidFill>
              <a:cs typeface="Calibri" panose="020F0502020204030204" pitchFamily="34" charset="0"/>
            </a:endParaRPr>
          </a:p>
          <a:p>
            <a:pPr algn="just">
              <a:lnSpc>
                <a:spcPct val="100000"/>
              </a:lnSpc>
              <a:spcBef>
                <a:spcPct val="0"/>
              </a:spcBef>
              <a:buNone/>
              <a:defRPr/>
            </a:pPr>
            <a:endParaRPr lang="es-ES" altLang="es-ES" sz="1600" dirty="0" smtClean="0">
              <a:solidFill>
                <a:schemeClr val="bg2"/>
              </a:solidFill>
              <a:cs typeface="Calibri" panose="020F0502020204030204" pitchFamily="34" charset="0"/>
            </a:endParaRPr>
          </a:p>
          <a:p>
            <a:pPr algn="just">
              <a:lnSpc>
                <a:spcPct val="100000"/>
              </a:lnSpc>
              <a:spcBef>
                <a:spcPct val="0"/>
              </a:spcBef>
              <a:buNone/>
              <a:defRPr/>
            </a:pPr>
            <a:endParaRPr lang="es-ES" altLang="es-ES" sz="1600" dirty="0">
              <a:solidFill>
                <a:schemeClr val="bg2"/>
              </a:solidFill>
              <a:cs typeface="Calibri" panose="020F0502020204030204" pitchFamily="34" charset="0"/>
            </a:endParaRPr>
          </a:p>
          <a:p>
            <a:pPr algn="just">
              <a:lnSpc>
                <a:spcPct val="100000"/>
              </a:lnSpc>
              <a:spcBef>
                <a:spcPct val="0"/>
              </a:spcBef>
              <a:buNone/>
              <a:defRPr/>
            </a:pPr>
            <a:endParaRPr lang="es-ES" altLang="es-ES" sz="1600" dirty="0" smtClean="0">
              <a:solidFill>
                <a:schemeClr val="bg2"/>
              </a:solidFill>
              <a:cs typeface="Calibri" panose="020F0502020204030204" pitchFamily="34" charset="0"/>
            </a:endParaRPr>
          </a:p>
          <a:p>
            <a:pPr algn="just">
              <a:lnSpc>
                <a:spcPct val="100000"/>
              </a:lnSpc>
              <a:spcBef>
                <a:spcPct val="0"/>
              </a:spcBef>
              <a:buNone/>
              <a:defRPr/>
            </a:pPr>
            <a:endParaRPr lang="es-ES" altLang="es-ES" sz="1600" dirty="0" smtClean="0">
              <a:solidFill>
                <a:schemeClr val="bg2"/>
              </a:solidFill>
              <a:cs typeface="Calibri" panose="020F0502020204030204" pitchFamily="34" charset="0"/>
            </a:endParaRPr>
          </a:p>
          <a:p>
            <a:pPr algn="ctr">
              <a:lnSpc>
                <a:spcPct val="100000"/>
              </a:lnSpc>
              <a:spcBef>
                <a:spcPct val="0"/>
              </a:spcBef>
              <a:buNone/>
              <a:defRPr/>
            </a:pPr>
            <a:endParaRPr lang="es-ES" altLang="es-ES" sz="1600" dirty="0" smtClean="0">
              <a:solidFill>
                <a:schemeClr val="bg2"/>
              </a:solidFill>
              <a:cs typeface="Calibri" panose="020F0502020204030204" pitchFamily="34" charset="0"/>
            </a:endParaRPr>
          </a:p>
          <a:p>
            <a:pPr algn="ctr">
              <a:lnSpc>
                <a:spcPct val="100000"/>
              </a:lnSpc>
              <a:spcBef>
                <a:spcPct val="0"/>
              </a:spcBef>
              <a:buNone/>
              <a:defRPr/>
            </a:pPr>
            <a:endParaRPr lang="es-ES" altLang="es-ES" sz="1600" dirty="0">
              <a:solidFill>
                <a:schemeClr val="bg2"/>
              </a:solidFill>
              <a:cs typeface="Calibri" panose="020F0502020204030204" pitchFamily="34" charset="0"/>
            </a:endParaRPr>
          </a:p>
          <a:p>
            <a:pPr algn="ctr">
              <a:lnSpc>
                <a:spcPct val="100000"/>
              </a:lnSpc>
              <a:spcBef>
                <a:spcPct val="0"/>
              </a:spcBef>
              <a:buNone/>
              <a:defRPr/>
            </a:pPr>
            <a:r>
              <a:rPr lang="es-ES" altLang="es-ES" sz="1100" dirty="0" smtClean="0">
                <a:solidFill>
                  <a:schemeClr val="bg2"/>
                </a:solidFill>
                <a:cs typeface="Calibri" panose="020F0502020204030204" pitchFamily="34" charset="0"/>
              </a:rPr>
              <a:t>http</a:t>
            </a:r>
            <a:r>
              <a:rPr lang="es-ES" altLang="es-ES" sz="1100" dirty="0">
                <a:solidFill>
                  <a:schemeClr val="bg2"/>
                </a:solidFill>
                <a:cs typeface="Calibri" panose="020F0502020204030204" pitchFamily="34" charset="0"/>
              </a:rPr>
              <a:t>://</a:t>
            </a:r>
            <a:r>
              <a:rPr lang="es-ES" altLang="es-ES" sz="1100" dirty="0" smtClean="0">
                <a:solidFill>
                  <a:schemeClr val="bg2"/>
                </a:solidFill>
                <a:cs typeface="Calibri" panose="020F0502020204030204" pitchFamily="34" charset="0"/>
              </a:rPr>
              <a:t>docs.oracle.com/javase/7/docs/api/java/lang/String.html</a:t>
            </a:r>
            <a:endParaRPr lang="es-ES" altLang="es-ES" sz="1600" dirty="0">
              <a:solidFill>
                <a:schemeClr val="bg2"/>
              </a:solidFill>
              <a:cs typeface="Calibri" panose="020F0502020204030204"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794" y="2076450"/>
            <a:ext cx="6229350"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99585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a:solidFill>
                  <a:schemeClr val="bg2"/>
                </a:solidFill>
                <a:latin typeface="Calibri" panose="020F0502020204030204" pitchFamily="34" charset="0"/>
                <a:cs typeface="Calibri" panose="020F0502020204030204" pitchFamily="34" charset="0"/>
              </a:rPr>
              <a:t>Operaciones con instancias de la clase </a:t>
            </a:r>
            <a:r>
              <a:rPr lang="es-ES" sz="2000" b="1" dirty="0" err="1" smtClean="0">
                <a:solidFill>
                  <a:schemeClr val="bg2"/>
                </a:solidFill>
                <a:latin typeface="Calibri" panose="020F0502020204030204" pitchFamily="34" charset="0"/>
                <a:cs typeface="Calibri" panose="020F0502020204030204" pitchFamily="34" charset="0"/>
              </a:rPr>
              <a:t>String</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5" name="TextBox 2"/>
          <p:cNvSpPr txBox="1">
            <a:spLocks noChangeArrowheads="1"/>
          </p:cNvSpPr>
          <p:nvPr/>
        </p:nvSpPr>
        <p:spPr bwMode="auto">
          <a:xfrm>
            <a:off x="498474" y="1457077"/>
            <a:ext cx="82499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gn="just">
              <a:lnSpc>
                <a:spcPct val="100000"/>
              </a:lnSpc>
              <a:spcBef>
                <a:spcPct val="0"/>
              </a:spcBef>
              <a:buNone/>
              <a:defRPr/>
            </a:pPr>
            <a:r>
              <a:rPr lang="es-ES" altLang="es-ES" sz="1600" dirty="0" smtClean="0">
                <a:solidFill>
                  <a:schemeClr val="bg2"/>
                </a:solidFill>
                <a:cs typeface="Calibri" panose="020F0502020204030204" pitchFamily="34" charset="0"/>
              </a:rPr>
              <a:t>La </a:t>
            </a:r>
            <a:r>
              <a:rPr lang="es-ES" altLang="es-ES" sz="1600" dirty="0">
                <a:solidFill>
                  <a:schemeClr val="bg2"/>
                </a:solidFill>
                <a:cs typeface="Calibri" panose="020F0502020204030204" pitchFamily="34" charset="0"/>
              </a:rPr>
              <a:t>longitud de una cadena puede obtenerse con el método </a:t>
            </a:r>
            <a:r>
              <a:rPr lang="es-ES" altLang="es-ES" sz="1600" b="1" dirty="0" err="1">
                <a:solidFill>
                  <a:schemeClr val="bg2"/>
                </a:solidFill>
                <a:cs typeface="Calibri" panose="020F0502020204030204" pitchFamily="34" charset="0"/>
              </a:rPr>
              <a:t>length</a:t>
            </a:r>
            <a:r>
              <a:rPr lang="es-ES" altLang="es-ES" sz="1600" dirty="0">
                <a:solidFill>
                  <a:schemeClr val="bg2"/>
                </a:solidFill>
                <a:cs typeface="Calibri" panose="020F0502020204030204" pitchFamily="34" charset="0"/>
              </a:rPr>
              <a:t> perteneciente a la clase </a:t>
            </a:r>
            <a:r>
              <a:rPr lang="es-ES" altLang="es-ES" sz="1600" b="1" dirty="0" err="1">
                <a:solidFill>
                  <a:schemeClr val="bg2"/>
                </a:solidFill>
                <a:cs typeface="Calibri" panose="020F0502020204030204" pitchFamily="34" charset="0"/>
              </a:rPr>
              <a:t>String</a:t>
            </a:r>
            <a:r>
              <a:rPr lang="es-ES" altLang="es-ES" sz="1600" dirty="0">
                <a:solidFill>
                  <a:schemeClr val="bg2"/>
                </a:solidFill>
                <a:cs typeface="Calibri" panose="020F0502020204030204" pitchFamily="34" charset="0"/>
              </a:rPr>
              <a:t> que devuelve un valor entero que indica el número de caracteres que componen la cadena:</a:t>
            </a:r>
          </a:p>
        </p:txBody>
      </p:sp>
      <p:pic>
        <p:nvPicPr>
          <p:cNvPr id="7" name="Imagen 5"/>
          <p:cNvPicPr>
            <a:picLocks noChangeAspect="1"/>
          </p:cNvPicPr>
          <p:nvPr/>
        </p:nvPicPr>
        <p:blipFill>
          <a:blip r:embed="rId3"/>
          <a:stretch>
            <a:fillRect/>
          </a:stretch>
        </p:blipFill>
        <p:spPr>
          <a:xfrm>
            <a:off x="1923701" y="2715766"/>
            <a:ext cx="5543550" cy="590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582850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a:solidFill>
                  <a:schemeClr val="bg2"/>
                </a:solidFill>
                <a:latin typeface="Calibri" panose="020F0502020204030204" pitchFamily="34" charset="0"/>
                <a:cs typeface="Calibri" panose="020F0502020204030204" pitchFamily="34" charset="0"/>
              </a:rPr>
              <a:t>Operaciones con instancias de la clase </a:t>
            </a:r>
            <a:r>
              <a:rPr lang="es-ES" sz="2000" b="1" dirty="0" err="1" smtClean="0">
                <a:solidFill>
                  <a:schemeClr val="bg2"/>
                </a:solidFill>
                <a:latin typeface="Calibri" panose="020F0502020204030204" pitchFamily="34" charset="0"/>
                <a:cs typeface="Calibri" panose="020F0502020204030204" pitchFamily="34" charset="0"/>
              </a:rPr>
              <a:t>String</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5" name="TextBox 2"/>
          <p:cNvSpPr txBox="1">
            <a:spLocks noChangeArrowheads="1"/>
          </p:cNvSpPr>
          <p:nvPr/>
        </p:nvSpPr>
        <p:spPr bwMode="auto">
          <a:xfrm>
            <a:off x="498474" y="1275606"/>
            <a:ext cx="824999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gn="just">
              <a:lnSpc>
                <a:spcPct val="100000"/>
              </a:lnSpc>
              <a:spcBef>
                <a:spcPct val="0"/>
              </a:spcBef>
              <a:buNone/>
              <a:defRPr/>
            </a:pPr>
            <a:r>
              <a:rPr lang="es-ES" altLang="es-ES" sz="1600" dirty="0">
                <a:solidFill>
                  <a:schemeClr val="bg2"/>
                </a:solidFill>
                <a:cs typeface="Calibri" panose="020F0502020204030204" pitchFamily="34" charset="0"/>
              </a:rPr>
              <a:t>Una cadena de longitud igual a 0, que no contiene ningún carácter, se denomina cadena vacía y se representa como </a:t>
            </a:r>
            <a:r>
              <a:rPr lang="es-ES" altLang="es-ES" sz="1600" dirty="0" smtClean="0">
                <a:solidFill>
                  <a:schemeClr val="bg2"/>
                </a:solidFill>
                <a:cs typeface="Calibri" panose="020F0502020204030204" pitchFamily="34" charset="0"/>
              </a:rPr>
              <a:t>" ". </a:t>
            </a:r>
          </a:p>
          <a:p>
            <a:pPr algn="just">
              <a:lnSpc>
                <a:spcPct val="100000"/>
              </a:lnSpc>
              <a:spcBef>
                <a:spcPct val="0"/>
              </a:spcBef>
              <a:buNone/>
              <a:defRPr/>
            </a:pPr>
            <a:endParaRPr lang="es-ES" altLang="es-ES" sz="1600" dirty="0">
              <a:solidFill>
                <a:schemeClr val="bg2"/>
              </a:solidFill>
              <a:cs typeface="Calibri" panose="020F0502020204030204" pitchFamily="34" charset="0"/>
            </a:endParaRPr>
          </a:p>
          <a:p>
            <a:pPr algn="just">
              <a:lnSpc>
                <a:spcPct val="100000"/>
              </a:lnSpc>
              <a:spcBef>
                <a:spcPct val="0"/>
              </a:spcBef>
              <a:buNone/>
              <a:defRPr/>
            </a:pPr>
            <a:r>
              <a:rPr lang="es-ES" altLang="es-ES" sz="1600" dirty="0" smtClean="0">
                <a:solidFill>
                  <a:schemeClr val="bg2"/>
                </a:solidFill>
                <a:cs typeface="Calibri" panose="020F0502020204030204" pitchFamily="34" charset="0"/>
              </a:rPr>
              <a:t>Por </a:t>
            </a:r>
            <a:r>
              <a:rPr lang="es-ES" altLang="es-ES" sz="1600" dirty="0">
                <a:solidFill>
                  <a:schemeClr val="bg2"/>
                </a:solidFill>
                <a:cs typeface="Calibri" panose="020F0502020204030204" pitchFamily="34" charset="0"/>
              </a:rPr>
              <a:t>otro lado, el método </a:t>
            </a:r>
            <a:r>
              <a:rPr lang="es-ES" altLang="es-ES" sz="1600" b="1" dirty="0" err="1">
                <a:solidFill>
                  <a:schemeClr val="bg2"/>
                </a:solidFill>
                <a:cs typeface="Calibri" panose="020F0502020204030204" pitchFamily="34" charset="0"/>
              </a:rPr>
              <a:t>charAt</a:t>
            </a:r>
            <a:r>
              <a:rPr lang="es-ES" altLang="es-ES" sz="1600" dirty="0">
                <a:solidFill>
                  <a:schemeClr val="bg2"/>
                </a:solidFill>
                <a:cs typeface="Calibri" panose="020F0502020204030204" pitchFamily="34" charset="0"/>
              </a:rPr>
              <a:t> devuelve el carácter cuya posición indica el parámetro de la llamada, teniendo en cuenta que las posiciones se indican con valores enteros y que el 0 corresponde al primer carácter de la cadena.</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4000" y="3058268"/>
            <a:ext cx="477996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Imagen 4"/>
          <p:cNvPicPr>
            <a:picLocks noChangeAspect="1"/>
          </p:cNvPicPr>
          <p:nvPr/>
        </p:nvPicPr>
        <p:blipFill>
          <a:blip r:embed="rId4"/>
          <a:stretch>
            <a:fillRect/>
          </a:stretch>
        </p:blipFill>
        <p:spPr>
          <a:xfrm>
            <a:off x="3008106" y="3579862"/>
            <a:ext cx="2571750" cy="1104900"/>
          </a:xfrm>
          <a:prstGeom prst="rect">
            <a:avLst/>
          </a:prstGeom>
        </p:spPr>
      </p:pic>
    </p:spTree>
    <p:extLst>
      <p:ext uri="{BB962C8B-B14F-4D97-AF65-F5344CB8AC3E}">
        <p14:creationId xmlns:p14="http://schemas.microsoft.com/office/powerpoint/2010/main" val="22680291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a:solidFill>
                  <a:schemeClr val="bg2"/>
                </a:solidFill>
                <a:latin typeface="Calibri" panose="020F0502020204030204" pitchFamily="34" charset="0"/>
                <a:cs typeface="Calibri" panose="020F0502020204030204" pitchFamily="34" charset="0"/>
              </a:rPr>
              <a:t>Operaciones con instancias de la clase </a:t>
            </a:r>
            <a:r>
              <a:rPr lang="es-ES" sz="2000" b="1" dirty="0" err="1" smtClean="0">
                <a:solidFill>
                  <a:schemeClr val="bg2"/>
                </a:solidFill>
                <a:latin typeface="Calibri" panose="020F0502020204030204" pitchFamily="34" charset="0"/>
                <a:cs typeface="Calibri" panose="020F0502020204030204" pitchFamily="34" charset="0"/>
              </a:rPr>
              <a:t>String</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5" name="TextBox 2"/>
          <p:cNvSpPr txBox="1">
            <a:spLocks noChangeArrowheads="1"/>
          </p:cNvSpPr>
          <p:nvPr/>
        </p:nvSpPr>
        <p:spPr bwMode="auto">
          <a:xfrm>
            <a:off x="498474" y="1275606"/>
            <a:ext cx="824999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gn="just">
              <a:lnSpc>
                <a:spcPct val="100000"/>
              </a:lnSpc>
              <a:spcBef>
                <a:spcPct val="0"/>
              </a:spcBef>
              <a:buNone/>
              <a:defRPr/>
            </a:pPr>
            <a:r>
              <a:rPr lang="es-ES" altLang="es-ES" sz="1600" dirty="0">
                <a:solidFill>
                  <a:schemeClr val="bg2"/>
                </a:solidFill>
                <a:cs typeface="Calibri" panose="020F0502020204030204" pitchFamily="34" charset="0"/>
              </a:rPr>
              <a:t>El método </a:t>
            </a:r>
            <a:r>
              <a:rPr lang="es-ES" altLang="es-ES" sz="1600" b="1" dirty="0" err="1">
                <a:solidFill>
                  <a:schemeClr val="bg2"/>
                </a:solidFill>
                <a:cs typeface="Calibri" panose="020F0502020204030204" pitchFamily="34" charset="0"/>
              </a:rPr>
              <a:t>substring</a:t>
            </a:r>
            <a:r>
              <a:rPr lang="es-ES" altLang="es-ES" sz="1600" dirty="0">
                <a:solidFill>
                  <a:schemeClr val="bg2"/>
                </a:solidFill>
                <a:cs typeface="Calibri" panose="020F0502020204030204" pitchFamily="34" charset="0"/>
              </a:rPr>
              <a:t>, con los parámetros enteros </a:t>
            </a:r>
            <a:r>
              <a:rPr lang="es-ES" altLang="es-ES" sz="1600" b="1" dirty="0">
                <a:solidFill>
                  <a:schemeClr val="bg2"/>
                </a:solidFill>
                <a:cs typeface="Calibri" panose="020F0502020204030204" pitchFamily="34" charset="0"/>
              </a:rPr>
              <a:t>inicio</a:t>
            </a:r>
            <a:r>
              <a:rPr lang="es-ES" altLang="es-ES" sz="1600" dirty="0">
                <a:solidFill>
                  <a:schemeClr val="bg2"/>
                </a:solidFill>
                <a:cs typeface="Calibri" panose="020F0502020204030204" pitchFamily="34" charset="0"/>
              </a:rPr>
              <a:t> y </a:t>
            </a:r>
            <a:r>
              <a:rPr lang="es-ES" altLang="es-ES" sz="1600" b="1" dirty="0">
                <a:solidFill>
                  <a:schemeClr val="bg2"/>
                </a:solidFill>
                <a:cs typeface="Calibri" panose="020F0502020204030204" pitchFamily="34" charset="0"/>
              </a:rPr>
              <a:t>fin</a:t>
            </a:r>
            <a:r>
              <a:rPr lang="es-ES" altLang="es-ES" sz="1600" dirty="0">
                <a:solidFill>
                  <a:schemeClr val="bg2"/>
                </a:solidFill>
                <a:cs typeface="Calibri" panose="020F0502020204030204" pitchFamily="34" charset="0"/>
              </a:rPr>
              <a:t>, devuelve una nueva </a:t>
            </a:r>
            <a:r>
              <a:rPr lang="es-ES" altLang="es-ES" sz="1600" b="1" dirty="0" err="1">
                <a:solidFill>
                  <a:schemeClr val="bg2"/>
                </a:solidFill>
                <a:cs typeface="Calibri" panose="020F0502020204030204" pitchFamily="34" charset="0"/>
              </a:rPr>
              <a:t>subcadena</a:t>
            </a:r>
            <a:r>
              <a:rPr lang="es-ES" altLang="es-ES" sz="1600" dirty="0">
                <a:solidFill>
                  <a:schemeClr val="bg2"/>
                </a:solidFill>
                <a:cs typeface="Calibri" panose="020F0502020204030204" pitchFamily="34" charset="0"/>
              </a:rPr>
              <a:t> contenida en la de origen. </a:t>
            </a:r>
            <a:endParaRPr lang="es-ES" altLang="es-ES" sz="1600" dirty="0" smtClean="0">
              <a:solidFill>
                <a:schemeClr val="bg2"/>
              </a:solidFill>
              <a:cs typeface="Calibri" panose="020F0502020204030204" pitchFamily="34" charset="0"/>
            </a:endParaRPr>
          </a:p>
          <a:p>
            <a:pPr algn="just">
              <a:lnSpc>
                <a:spcPct val="100000"/>
              </a:lnSpc>
              <a:spcBef>
                <a:spcPct val="0"/>
              </a:spcBef>
              <a:buNone/>
              <a:defRPr/>
            </a:pPr>
            <a:r>
              <a:rPr lang="es-ES" altLang="es-ES" sz="1600" dirty="0" smtClean="0">
                <a:solidFill>
                  <a:schemeClr val="bg2"/>
                </a:solidFill>
                <a:cs typeface="Calibri" panose="020F0502020204030204" pitchFamily="34" charset="0"/>
              </a:rPr>
              <a:t>Si </a:t>
            </a:r>
            <a:r>
              <a:rPr lang="es-ES" altLang="es-ES" sz="1600" dirty="0">
                <a:solidFill>
                  <a:schemeClr val="bg2"/>
                </a:solidFill>
                <a:cs typeface="Calibri" panose="020F0502020204030204" pitchFamily="34" charset="0"/>
              </a:rPr>
              <a:t>sólo se le indica el primer parámetro, devuelve la cadena a partir del carácter indicado hasta el final de la cadena original. </a:t>
            </a:r>
            <a:endParaRPr lang="es-ES" altLang="es-ES" sz="1600" dirty="0" smtClean="0">
              <a:solidFill>
                <a:schemeClr val="bg2"/>
              </a:solidFill>
              <a:cs typeface="Calibri" panose="020F0502020204030204" pitchFamily="34" charset="0"/>
            </a:endParaRPr>
          </a:p>
          <a:p>
            <a:pPr algn="just">
              <a:lnSpc>
                <a:spcPct val="100000"/>
              </a:lnSpc>
              <a:spcBef>
                <a:spcPct val="0"/>
              </a:spcBef>
              <a:buNone/>
              <a:defRPr/>
            </a:pPr>
            <a:endParaRPr lang="es-ES" altLang="es-ES" sz="1600" dirty="0">
              <a:solidFill>
                <a:schemeClr val="bg2"/>
              </a:solidFill>
              <a:cs typeface="Calibri" panose="020F0502020204030204" pitchFamily="34" charset="0"/>
            </a:endParaRPr>
          </a:p>
          <a:p>
            <a:pPr algn="just">
              <a:lnSpc>
                <a:spcPct val="100000"/>
              </a:lnSpc>
              <a:spcBef>
                <a:spcPct val="0"/>
              </a:spcBef>
              <a:buNone/>
              <a:defRPr/>
            </a:pPr>
            <a:r>
              <a:rPr lang="es-ES" altLang="es-ES" sz="1600" dirty="0" smtClean="0">
                <a:solidFill>
                  <a:schemeClr val="bg2"/>
                </a:solidFill>
                <a:cs typeface="Calibri" panose="020F0502020204030204" pitchFamily="34" charset="0"/>
              </a:rPr>
              <a:t>Por </a:t>
            </a:r>
            <a:r>
              <a:rPr lang="es-ES" altLang="es-ES" sz="1600" dirty="0">
                <a:solidFill>
                  <a:schemeClr val="bg2"/>
                </a:solidFill>
                <a:cs typeface="Calibri" panose="020F0502020204030204" pitchFamily="34" charset="0"/>
              </a:rPr>
              <a:t>ejemplo:</a:t>
            </a:r>
          </a:p>
        </p:txBody>
      </p:sp>
      <p:pic>
        <p:nvPicPr>
          <p:cNvPr id="7" name="Imagen 3"/>
          <p:cNvPicPr>
            <a:picLocks noChangeAspect="1"/>
          </p:cNvPicPr>
          <p:nvPr/>
        </p:nvPicPr>
        <p:blipFill>
          <a:blip r:embed="rId3"/>
          <a:stretch>
            <a:fillRect/>
          </a:stretch>
        </p:blipFill>
        <p:spPr>
          <a:xfrm>
            <a:off x="1818356" y="3363838"/>
            <a:ext cx="5610225" cy="6762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089539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a:solidFill>
                  <a:schemeClr val="bg2"/>
                </a:solidFill>
                <a:latin typeface="Calibri" panose="020F0502020204030204" pitchFamily="34" charset="0"/>
                <a:cs typeface="Calibri" panose="020F0502020204030204" pitchFamily="34" charset="0"/>
              </a:rPr>
              <a:t>Sentencia </a:t>
            </a:r>
            <a:r>
              <a:rPr lang="es-ES" sz="2000" b="1" dirty="0" err="1">
                <a:solidFill>
                  <a:schemeClr val="bg2"/>
                </a:solidFill>
                <a:latin typeface="Calibri" panose="020F0502020204030204" pitchFamily="34" charset="0"/>
                <a:cs typeface="Calibri" panose="020F0502020204030204" pitchFamily="34" charset="0"/>
              </a:rPr>
              <a:t>if</a:t>
            </a:r>
            <a:r>
              <a:rPr lang="es-ES" sz="2000" b="1" dirty="0">
                <a:solidFill>
                  <a:schemeClr val="bg2"/>
                </a:solidFill>
                <a:latin typeface="Calibri" panose="020F0502020204030204" pitchFamily="34" charset="0"/>
                <a:cs typeface="Calibri" panose="020F0502020204030204" pitchFamily="34" charset="0"/>
              </a:rPr>
              <a:t> – </a:t>
            </a:r>
            <a:r>
              <a:rPr lang="es-ES" sz="2000" b="1" dirty="0" err="1" smtClean="0">
                <a:solidFill>
                  <a:schemeClr val="bg2"/>
                </a:solidFill>
                <a:latin typeface="Calibri" panose="020F0502020204030204" pitchFamily="34" charset="0"/>
                <a:cs typeface="Calibri" panose="020F0502020204030204" pitchFamily="34" charset="0"/>
              </a:rPr>
              <a:t>else</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5" name="TextBox 2"/>
          <p:cNvSpPr txBox="1">
            <a:spLocks noChangeArrowheads="1"/>
          </p:cNvSpPr>
          <p:nvPr/>
        </p:nvSpPr>
        <p:spPr bwMode="auto">
          <a:xfrm>
            <a:off x="498474" y="1275606"/>
            <a:ext cx="824999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gn="just">
              <a:lnSpc>
                <a:spcPct val="100000"/>
              </a:lnSpc>
              <a:spcBef>
                <a:spcPct val="0"/>
              </a:spcBef>
              <a:buNone/>
              <a:defRPr/>
            </a:pPr>
            <a:r>
              <a:rPr lang="es-ES" altLang="es-ES" sz="1600" dirty="0">
                <a:solidFill>
                  <a:schemeClr val="bg2"/>
                </a:solidFill>
                <a:cs typeface="Calibri" panose="020F0502020204030204" pitchFamily="34" charset="0"/>
              </a:rPr>
              <a:t>Es una bifurcación o sentencia condicional de una o dos ramas. La sentencia de control evalúa la condición lógica o booleana. </a:t>
            </a:r>
            <a:endParaRPr lang="es-ES" altLang="es-ES" sz="1600" dirty="0" smtClean="0">
              <a:solidFill>
                <a:schemeClr val="bg2"/>
              </a:solidFill>
              <a:cs typeface="Calibri" panose="020F0502020204030204" pitchFamily="34" charset="0"/>
            </a:endParaRPr>
          </a:p>
          <a:p>
            <a:pPr algn="just">
              <a:lnSpc>
                <a:spcPct val="100000"/>
              </a:lnSpc>
              <a:spcBef>
                <a:spcPct val="0"/>
              </a:spcBef>
              <a:buNone/>
              <a:defRPr/>
            </a:pPr>
            <a:endParaRPr lang="es-ES" altLang="es-ES" sz="1600" dirty="0">
              <a:solidFill>
                <a:schemeClr val="bg2"/>
              </a:solidFill>
              <a:cs typeface="Calibri" panose="020F0502020204030204" pitchFamily="34" charset="0"/>
            </a:endParaRPr>
          </a:p>
          <a:p>
            <a:pPr algn="just">
              <a:lnSpc>
                <a:spcPct val="100000"/>
              </a:lnSpc>
              <a:spcBef>
                <a:spcPct val="0"/>
              </a:spcBef>
              <a:buNone/>
              <a:defRPr/>
            </a:pPr>
            <a:r>
              <a:rPr lang="es-ES" altLang="es-ES" sz="1600" dirty="0" smtClean="0">
                <a:solidFill>
                  <a:schemeClr val="bg2"/>
                </a:solidFill>
                <a:cs typeface="Calibri" panose="020F0502020204030204" pitchFamily="34" charset="0"/>
              </a:rPr>
              <a:t>Si </a:t>
            </a:r>
            <a:r>
              <a:rPr lang="es-ES" altLang="es-ES" sz="1600" dirty="0">
                <a:solidFill>
                  <a:schemeClr val="bg2"/>
                </a:solidFill>
                <a:cs typeface="Calibri" panose="020F0502020204030204" pitchFamily="34" charset="0"/>
              </a:rPr>
              <a:t>esta condición es cierta entonces se ejecuta la sentencia o sentencias (1) que se encuentra a </a:t>
            </a:r>
            <a:r>
              <a:rPr lang="es-ES" altLang="es-ES" sz="1600" dirty="0" smtClean="0">
                <a:solidFill>
                  <a:schemeClr val="bg2"/>
                </a:solidFill>
                <a:cs typeface="Calibri" panose="020F0502020204030204" pitchFamily="34" charset="0"/>
              </a:rPr>
              <a:t>continuación. </a:t>
            </a:r>
            <a:r>
              <a:rPr lang="es-ES" altLang="es-ES" sz="1600" dirty="0">
                <a:solidFill>
                  <a:schemeClr val="bg2"/>
                </a:solidFill>
                <a:cs typeface="Calibri" panose="020F0502020204030204" pitchFamily="34" charset="0"/>
              </a:rPr>
              <a:t>En caso contrario, se ejecuta la sentencia (2) que sigue a </a:t>
            </a:r>
            <a:r>
              <a:rPr lang="es-ES" altLang="es-ES" sz="1600" b="1" dirty="0" err="1">
                <a:solidFill>
                  <a:schemeClr val="bg2"/>
                </a:solidFill>
                <a:cs typeface="Calibri" panose="020F0502020204030204" pitchFamily="34" charset="0"/>
              </a:rPr>
              <a:t>else</a:t>
            </a:r>
            <a:r>
              <a:rPr lang="es-ES" altLang="es-ES" sz="1600" dirty="0">
                <a:solidFill>
                  <a:schemeClr val="bg2"/>
                </a:solidFill>
                <a:cs typeface="Calibri" panose="020F0502020204030204" pitchFamily="34" charset="0"/>
              </a:rPr>
              <a:t> (si ésta existe). </a:t>
            </a:r>
            <a:endParaRPr lang="es-ES" altLang="es-ES" sz="1600" dirty="0" smtClean="0">
              <a:solidFill>
                <a:schemeClr val="bg2"/>
              </a:solidFill>
              <a:cs typeface="Calibri" panose="020F0502020204030204" pitchFamily="34" charset="0"/>
            </a:endParaRPr>
          </a:p>
          <a:p>
            <a:pPr algn="just">
              <a:lnSpc>
                <a:spcPct val="100000"/>
              </a:lnSpc>
              <a:spcBef>
                <a:spcPct val="0"/>
              </a:spcBef>
              <a:buNone/>
              <a:defRPr/>
            </a:pPr>
            <a:endParaRPr lang="es-ES" altLang="es-ES" sz="1600" dirty="0">
              <a:solidFill>
                <a:schemeClr val="bg2"/>
              </a:solidFill>
              <a:cs typeface="Calibri" panose="020F0502020204030204" pitchFamily="34" charset="0"/>
            </a:endParaRPr>
          </a:p>
          <a:p>
            <a:pPr algn="just">
              <a:lnSpc>
                <a:spcPct val="100000"/>
              </a:lnSpc>
              <a:spcBef>
                <a:spcPct val="0"/>
              </a:spcBef>
              <a:buNone/>
              <a:defRPr/>
            </a:pPr>
            <a:r>
              <a:rPr lang="es-ES" altLang="es-ES" sz="1600" dirty="0">
                <a:solidFill>
                  <a:schemeClr val="bg2"/>
                </a:solidFill>
                <a:cs typeface="Calibri" panose="020F0502020204030204" pitchFamily="34" charset="0"/>
              </a:rPr>
              <a:t>Ejemplo:</a:t>
            </a:r>
          </a:p>
          <a:p>
            <a:pPr algn="just">
              <a:lnSpc>
                <a:spcPct val="100000"/>
              </a:lnSpc>
              <a:spcBef>
                <a:spcPct val="0"/>
              </a:spcBef>
              <a:buNone/>
              <a:defRPr/>
            </a:pPr>
            <a:endParaRPr lang="es-ES" altLang="es-ES" sz="1600" dirty="0">
              <a:solidFill>
                <a:schemeClr val="bg2"/>
              </a:solidFill>
              <a:cs typeface="Calibri" panose="020F0502020204030204" pitchFamily="34" charset="0"/>
            </a:endParaRPr>
          </a:p>
          <a:p>
            <a:pPr algn="just">
              <a:lnSpc>
                <a:spcPct val="100000"/>
              </a:lnSpc>
              <a:spcBef>
                <a:spcPct val="0"/>
              </a:spcBef>
              <a:buNone/>
              <a:defRPr/>
            </a:pPr>
            <a:endParaRPr lang="es-ES" altLang="es-ES" sz="1600" dirty="0">
              <a:solidFill>
                <a:schemeClr val="bg2"/>
              </a:solidFill>
              <a:cs typeface="Calibri" panose="020F0502020204030204" pitchFamily="34" charset="0"/>
            </a:endParaRPr>
          </a:p>
          <a:p>
            <a:pPr algn="just">
              <a:lnSpc>
                <a:spcPct val="100000"/>
              </a:lnSpc>
              <a:spcBef>
                <a:spcPct val="0"/>
              </a:spcBef>
              <a:buNone/>
              <a:defRPr/>
            </a:pPr>
            <a:r>
              <a:rPr lang="es-ES" altLang="es-ES" sz="1600" dirty="0">
                <a:solidFill>
                  <a:schemeClr val="bg2"/>
                </a:solidFill>
                <a:cs typeface="Calibri" panose="020F0502020204030204" pitchFamily="34" charset="0"/>
              </a:rPr>
              <a:t>o bien (con dos ramas):</a:t>
            </a:r>
          </a:p>
        </p:txBody>
      </p:sp>
      <p:pic>
        <p:nvPicPr>
          <p:cNvPr id="6" name="Imagen 4"/>
          <p:cNvPicPr>
            <a:picLocks noChangeAspect="1"/>
          </p:cNvPicPr>
          <p:nvPr/>
        </p:nvPicPr>
        <p:blipFill>
          <a:blip r:embed="rId3"/>
          <a:stretch>
            <a:fillRect/>
          </a:stretch>
        </p:blipFill>
        <p:spPr>
          <a:xfrm>
            <a:off x="3246232" y="2715766"/>
            <a:ext cx="2095500" cy="7143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Imagen 5"/>
          <p:cNvPicPr>
            <a:picLocks noChangeAspect="1"/>
          </p:cNvPicPr>
          <p:nvPr/>
        </p:nvPicPr>
        <p:blipFill>
          <a:blip r:embed="rId4"/>
          <a:stretch>
            <a:fillRect/>
          </a:stretch>
        </p:blipFill>
        <p:spPr>
          <a:xfrm>
            <a:off x="3274807" y="3651870"/>
            <a:ext cx="2038350" cy="1066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883995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a:solidFill>
                  <a:schemeClr val="bg2"/>
                </a:solidFill>
                <a:latin typeface="Calibri" panose="020F0502020204030204" pitchFamily="34" charset="0"/>
                <a:cs typeface="Calibri" panose="020F0502020204030204" pitchFamily="34" charset="0"/>
              </a:rPr>
              <a:t>Sentencia </a:t>
            </a:r>
            <a:r>
              <a:rPr lang="es-ES" sz="2000" b="1" dirty="0" err="1">
                <a:solidFill>
                  <a:schemeClr val="bg2"/>
                </a:solidFill>
                <a:latin typeface="Calibri" panose="020F0502020204030204" pitchFamily="34" charset="0"/>
                <a:cs typeface="Calibri" panose="020F0502020204030204" pitchFamily="34" charset="0"/>
              </a:rPr>
              <a:t>if</a:t>
            </a:r>
            <a:r>
              <a:rPr lang="es-ES" sz="2000" b="1" dirty="0">
                <a:solidFill>
                  <a:schemeClr val="bg2"/>
                </a:solidFill>
                <a:latin typeface="Calibri" panose="020F0502020204030204" pitchFamily="34" charset="0"/>
                <a:cs typeface="Calibri" panose="020F0502020204030204" pitchFamily="34" charset="0"/>
              </a:rPr>
              <a:t> – </a:t>
            </a:r>
            <a:r>
              <a:rPr lang="es-ES" sz="2000" b="1" dirty="0" err="1" smtClean="0">
                <a:solidFill>
                  <a:schemeClr val="bg2"/>
                </a:solidFill>
                <a:latin typeface="Calibri" panose="020F0502020204030204" pitchFamily="34" charset="0"/>
                <a:cs typeface="Calibri" panose="020F0502020204030204" pitchFamily="34" charset="0"/>
              </a:rPr>
              <a:t>else</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5" name="TextBox 2"/>
          <p:cNvSpPr txBox="1">
            <a:spLocks noChangeArrowheads="1"/>
          </p:cNvSpPr>
          <p:nvPr/>
        </p:nvSpPr>
        <p:spPr bwMode="auto">
          <a:xfrm>
            <a:off x="498474" y="1275606"/>
            <a:ext cx="457758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600" dirty="0">
                <a:solidFill>
                  <a:schemeClr val="bg2"/>
                </a:solidFill>
                <a:cs typeface="Calibri" panose="020F0502020204030204" pitchFamily="34" charset="0"/>
              </a:rPr>
              <a:t>La </a:t>
            </a:r>
            <a:r>
              <a:rPr lang="es-ES" altLang="es-ES" sz="1600" dirty="0" smtClean="0">
                <a:solidFill>
                  <a:schemeClr val="bg2"/>
                </a:solidFill>
                <a:cs typeface="Calibri" panose="020F0502020204030204" pitchFamily="34" charset="0"/>
              </a:rPr>
              <a:t>expresión lógica </a:t>
            </a:r>
            <a:r>
              <a:rPr lang="es-ES" altLang="es-ES" sz="1600" dirty="0">
                <a:solidFill>
                  <a:schemeClr val="bg2"/>
                </a:solidFill>
                <a:cs typeface="Calibri" panose="020F0502020204030204" pitchFamily="34" charset="0"/>
              </a:rPr>
              <a:t>debe ir entre paréntesis. </a:t>
            </a:r>
            <a:endParaRPr lang="es-ES" altLang="es-ES" sz="1600" dirty="0" smtClean="0">
              <a:solidFill>
                <a:schemeClr val="bg2"/>
              </a:solidFill>
              <a:cs typeface="Calibri" panose="020F0502020204030204" pitchFamily="34" charset="0"/>
            </a:endParaRPr>
          </a:p>
          <a:p>
            <a:pPr>
              <a:lnSpc>
                <a:spcPct val="100000"/>
              </a:lnSpc>
              <a:spcBef>
                <a:spcPct val="0"/>
              </a:spcBef>
              <a:buNone/>
              <a:defRPr/>
            </a:pPr>
            <a:endParaRPr lang="es-ES" altLang="es-ES" sz="1600" dirty="0">
              <a:solidFill>
                <a:schemeClr val="bg2"/>
              </a:solidFill>
              <a:cs typeface="Calibri" panose="020F0502020204030204" pitchFamily="34" charset="0"/>
            </a:endParaRPr>
          </a:p>
          <a:p>
            <a:pPr>
              <a:lnSpc>
                <a:spcPct val="100000"/>
              </a:lnSpc>
              <a:spcBef>
                <a:spcPct val="0"/>
              </a:spcBef>
              <a:buNone/>
              <a:defRPr/>
            </a:pPr>
            <a:r>
              <a:rPr lang="es-ES" altLang="es-ES" sz="1600" dirty="0" smtClean="0">
                <a:solidFill>
                  <a:schemeClr val="bg2"/>
                </a:solidFill>
                <a:cs typeface="Calibri" panose="020F0502020204030204" pitchFamily="34" charset="0"/>
              </a:rPr>
              <a:t>Las </a:t>
            </a:r>
            <a:r>
              <a:rPr lang="es-ES" altLang="es-ES" sz="1600" dirty="0">
                <a:solidFill>
                  <a:schemeClr val="bg2"/>
                </a:solidFill>
                <a:cs typeface="Calibri" panose="020F0502020204030204" pitchFamily="34" charset="0"/>
              </a:rPr>
              <a:t>llaves sólo son obligatorias si las sentencias (1) ó (2) son compuestas (las llaves sirven para agrupar varias sentencias simples</a:t>
            </a:r>
            <a:r>
              <a:rPr lang="es-ES" altLang="es-ES" sz="1600" dirty="0" smtClean="0">
                <a:solidFill>
                  <a:schemeClr val="bg2"/>
                </a:solidFill>
                <a:cs typeface="Calibri" panose="020F0502020204030204" pitchFamily="34" charset="0"/>
              </a:rPr>
              <a:t>).</a:t>
            </a:r>
          </a:p>
          <a:p>
            <a:pPr>
              <a:lnSpc>
                <a:spcPct val="100000"/>
              </a:lnSpc>
              <a:spcBef>
                <a:spcPct val="0"/>
              </a:spcBef>
              <a:buNone/>
              <a:defRPr/>
            </a:pPr>
            <a:endParaRPr lang="es-ES" altLang="es-ES" sz="1600" dirty="0">
              <a:solidFill>
                <a:schemeClr val="bg2"/>
              </a:solidFill>
              <a:cs typeface="Calibri" panose="020F0502020204030204" pitchFamily="34" charset="0"/>
            </a:endParaRPr>
          </a:p>
          <a:p>
            <a:pPr>
              <a:lnSpc>
                <a:spcPct val="100000"/>
              </a:lnSpc>
              <a:spcBef>
                <a:spcPct val="0"/>
              </a:spcBef>
              <a:buNone/>
              <a:defRPr/>
            </a:pPr>
            <a:r>
              <a:rPr lang="es-ES" altLang="es-ES" sz="1600" dirty="0">
                <a:solidFill>
                  <a:schemeClr val="bg2"/>
                </a:solidFill>
                <a:cs typeface="Calibri" panose="020F0502020204030204" pitchFamily="34" charset="0"/>
              </a:rPr>
              <a:t>La parte </a:t>
            </a:r>
            <a:r>
              <a:rPr lang="es-ES" altLang="es-ES" sz="1600" dirty="0" err="1">
                <a:solidFill>
                  <a:schemeClr val="bg2"/>
                </a:solidFill>
                <a:cs typeface="Calibri" panose="020F0502020204030204" pitchFamily="34" charset="0"/>
              </a:rPr>
              <a:t>else</a:t>
            </a:r>
            <a:r>
              <a:rPr lang="es-ES" altLang="es-ES" sz="1600" dirty="0">
                <a:solidFill>
                  <a:schemeClr val="bg2"/>
                </a:solidFill>
                <a:cs typeface="Calibri" panose="020F0502020204030204" pitchFamily="34" charset="0"/>
              </a:rPr>
              <a:t> y la sentencia posterior entre llaves no son obligatorias. </a:t>
            </a:r>
          </a:p>
          <a:p>
            <a:pPr>
              <a:lnSpc>
                <a:spcPct val="100000"/>
              </a:lnSpc>
              <a:spcBef>
                <a:spcPct val="0"/>
              </a:spcBef>
              <a:buNone/>
              <a:defRPr/>
            </a:pPr>
            <a:r>
              <a:rPr lang="es-ES" altLang="es-ES" sz="1600" dirty="0" smtClean="0">
                <a:solidFill>
                  <a:schemeClr val="bg2"/>
                </a:solidFill>
                <a:cs typeface="Calibri" panose="020F0502020204030204" pitchFamily="34" charset="0"/>
              </a:rPr>
              <a:t>En </a:t>
            </a:r>
            <a:r>
              <a:rPr lang="es-ES" altLang="es-ES" sz="1600" dirty="0">
                <a:solidFill>
                  <a:schemeClr val="bg2"/>
                </a:solidFill>
                <a:cs typeface="Calibri" panose="020F0502020204030204" pitchFamily="34" charset="0"/>
              </a:rPr>
              <a:t>este caso quedaría una sentencia selectiva con una rama.</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1275606"/>
            <a:ext cx="209550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2977663"/>
            <a:ext cx="200977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20995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a:solidFill>
                  <a:schemeClr val="bg2"/>
                </a:solidFill>
                <a:latin typeface="Calibri" panose="020F0502020204030204" pitchFamily="34" charset="0"/>
                <a:cs typeface="Calibri" panose="020F0502020204030204" pitchFamily="34" charset="0"/>
              </a:rPr>
              <a:t>Sentencia </a:t>
            </a:r>
            <a:r>
              <a:rPr lang="es-ES" sz="2000" b="1" dirty="0" err="1">
                <a:solidFill>
                  <a:schemeClr val="bg2"/>
                </a:solidFill>
                <a:latin typeface="Calibri" panose="020F0502020204030204" pitchFamily="34" charset="0"/>
                <a:cs typeface="Calibri" panose="020F0502020204030204" pitchFamily="34" charset="0"/>
              </a:rPr>
              <a:t>if</a:t>
            </a:r>
            <a:r>
              <a:rPr lang="es-ES" sz="2000" b="1" dirty="0">
                <a:solidFill>
                  <a:schemeClr val="bg2"/>
                </a:solidFill>
                <a:latin typeface="Calibri" panose="020F0502020204030204" pitchFamily="34" charset="0"/>
                <a:cs typeface="Calibri" panose="020F0502020204030204" pitchFamily="34" charset="0"/>
              </a:rPr>
              <a:t> – </a:t>
            </a:r>
            <a:r>
              <a:rPr lang="es-ES" sz="2000" b="1" dirty="0" err="1" smtClean="0">
                <a:solidFill>
                  <a:schemeClr val="bg2"/>
                </a:solidFill>
                <a:latin typeface="Calibri" panose="020F0502020204030204" pitchFamily="34" charset="0"/>
                <a:cs typeface="Calibri" panose="020F0502020204030204" pitchFamily="34" charset="0"/>
              </a:rPr>
              <a:t>else</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5" name="TextBox 2"/>
          <p:cNvSpPr txBox="1">
            <a:spLocks noChangeArrowheads="1"/>
          </p:cNvSpPr>
          <p:nvPr/>
        </p:nvSpPr>
        <p:spPr bwMode="auto">
          <a:xfrm>
            <a:off x="498474" y="1275606"/>
            <a:ext cx="77211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600" dirty="0">
                <a:solidFill>
                  <a:schemeClr val="bg2"/>
                </a:solidFill>
                <a:cs typeface="Calibri" panose="020F0502020204030204" pitchFamily="34" charset="0"/>
              </a:rPr>
              <a:t>Un ejemplo muy sencillo que muestra este tipo de sentencia es el siguiente:</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139702"/>
            <a:ext cx="3359150" cy="196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193131"/>
            <a:ext cx="2743200"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8064" y="3219822"/>
            <a:ext cx="274320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43597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Sentencias repetitivas o bucles</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5" name="TextBox 2"/>
          <p:cNvSpPr txBox="1">
            <a:spLocks noChangeArrowheads="1"/>
          </p:cNvSpPr>
          <p:nvPr/>
        </p:nvSpPr>
        <p:spPr bwMode="auto">
          <a:xfrm>
            <a:off x="498474" y="1275606"/>
            <a:ext cx="772119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600" dirty="0">
                <a:solidFill>
                  <a:schemeClr val="bg2"/>
                </a:solidFill>
                <a:cs typeface="Calibri" panose="020F0502020204030204" pitchFamily="34" charset="0"/>
              </a:rPr>
              <a:t>Los bucles, iteraciones o sentencias repetitivas modifican el flujo secuencial de un programa permitiendo la ejecución reiterada de una sentencia o sentencias. </a:t>
            </a:r>
            <a:endParaRPr lang="es-ES" altLang="es-ES" sz="1600" dirty="0" smtClean="0">
              <a:solidFill>
                <a:schemeClr val="bg2"/>
              </a:solidFill>
              <a:cs typeface="Calibri" panose="020F0502020204030204" pitchFamily="34" charset="0"/>
            </a:endParaRPr>
          </a:p>
          <a:p>
            <a:pPr>
              <a:lnSpc>
                <a:spcPct val="100000"/>
              </a:lnSpc>
              <a:spcBef>
                <a:spcPct val="0"/>
              </a:spcBef>
              <a:buNone/>
              <a:defRPr/>
            </a:pPr>
            <a:endParaRPr lang="es-ES" altLang="es-ES" sz="1600" dirty="0">
              <a:solidFill>
                <a:schemeClr val="bg2"/>
              </a:solidFill>
              <a:cs typeface="Calibri" panose="020F0502020204030204" pitchFamily="34" charset="0"/>
            </a:endParaRPr>
          </a:p>
          <a:p>
            <a:pPr>
              <a:lnSpc>
                <a:spcPct val="100000"/>
              </a:lnSpc>
              <a:spcBef>
                <a:spcPct val="0"/>
              </a:spcBef>
              <a:buNone/>
              <a:defRPr/>
            </a:pPr>
            <a:r>
              <a:rPr lang="es-ES" altLang="es-ES" sz="1600" dirty="0" smtClean="0">
                <a:solidFill>
                  <a:schemeClr val="bg2"/>
                </a:solidFill>
                <a:cs typeface="Calibri" panose="020F0502020204030204" pitchFamily="34" charset="0"/>
              </a:rPr>
              <a:t>En </a:t>
            </a:r>
            <a:r>
              <a:rPr lang="es-ES" altLang="es-ES" sz="1600" dirty="0">
                <a:solidFill>
                  <a:schemeClr val="bg2"/>
                </a:solidFill>
                <a:cs typeface="Calibri" panose="020F0502020204030204" pitchFamily="34" charset="0"/>
              </a:rPr>
              <a:t>Java hay tres tipos diferentes de bucles: </a:t>
            </a:r>
            <a:r>
              <a:rPr lang="es-ES" altLang="es-ES" sz="1600" b="1" dirty="0" err="1">
                <a:solidFill>
                  <a:schemeClr val="bg2"/>
                </a:solidFill>
                <a:cs typeface="Calibri" panose="020F0502020204030204" pitchFamily="34" charset="0"/>
              </a:rPr>
              <a:t>for</a:t>
            </a:r>
            <a:r>
              <a:rPr lang="es-ES" altLang="es-ES" sz="1600" b="1" dirty="0">
                <a:solidFill>
                  <a:schemeClr val="bg2"/>
                </a:solidFill>
                <a:cs typeface="Calibri" panose="020F0502020204030204" pitchFamily="34" charset="0"/>
              </a:rPr>
              <a:t>, </a:t>
            </a:r>
            <a:r>
              <a:rPr lang="es-ES" altLang="es-ES" sz="1600" b="1" dirty="0" err="1">
                <a:solidFill>
                  <a:schemeClr val="bg2"/>
                </a:solidFill>
                <a:cs typeface="Calibri" panose="020F0502020204030204" pitchFamily="34" charset="0"/>
              </a:rPr>
              <a:t>while</a:t>
            </a:r>
            <a:r>
              <a:rPr lang="es-ES" altLang="es-ES" sz="1600" b="1" dirty="0">
                <a:solidFill>
                  <a:schemeClr val="bg2"/>
                </a:solidFill>
                <a:cs typeface="Calibri" panose="020F0502020204030204" pitchFamily="34" charset="0"/>
              </a:rPr>
              <a:t> y do-</a:t>
            </a:r>
            <a:r>
              <a:rPr lang="es-ES" altLang="es-ES" sz="1600" b="1" dirty="0" err="1">
                <a:solidFill>
                  <a:schemeClr val="bg2"/>
                </a:solidFill>
                <a:cs typeface="Calibri" panose="020F0502020204030204" pitchFamily="34" charset="0"/>
              </a:rPr>
              <a:t>while</a:t>
            </a:r>
            <a:r>
              <a:rPr lang="es-ES" altLang="es-ES" sz="1600" b="1" dirty="0">
                <a:solidFill>
                  <a:schemeClr val="bg2"/>
                </a:solidFill>
                <a:cs typeface="Calibri" panose="020F0502020204030204" pitchFamily="34" charset="0"/>
              </a:rPr>
              <a:t>.</a:t>
            </a:r>
          </a:p>
        </p:txBody>
      </p:sp>
    </p:spTree>
    <p:extLst>
      <p:ext uri="{BB962C8B-B14F-4D97-AF65-F5344CB8AC3E}">
        <p14:creationId xmlns:p14="http://schemas.microsoft.com/office/powerpoint/2010/main" val="20392478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Sentencia FOR</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5" name="TextBox 2"/>
          <p:cNvSpPr txBox="1">
            <a:spLocks noChangeArrowheads="1"/>
          </p:cNvSpPr>
          <p:nvPr/>
        </p:nvSpPr>
        <p:spPr bwMode="auto">
          <a:xfrm>
            <a:off x="498473" y="1275606"/>
            <a:ext cx="4721599"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600" dirty="0">
                <a:solidFill>
                  <a:schemeClr val="bg2"/>
                </a:solidFill>
                <a:cs typeface="Calibri" panose="020F0502020204030204" pitchFamily="34" charset="0"/>
              </a:rPr>
              <a:t>Es un bucle o sentencia repetitiva </a:t>
            </a:r>
            <a:r>
              <a:rPr lang="es-ES" altLang="es-ES" sz="1600" dirty="0" smtClean="0">
                <a:solidFill>
                  <a:schemeClr val="bg2"/>
                </a:solidFill>
                <a:cs typeface="Calibri" panose="020F0502020204030204" pitchFamily="34" charset="0"/>
              </a:rPr>
              <a:t>que:</a:t>
            </a:r>
            <a:endParaRPr lang="es-ES" altLang="es-ES" sz="1600" dirty="0">
              <a:solidFill>
                <a:schemeClr val="bg2"/>
              </a:solidFill>
              <a:cs typeface="Calibri" panose="020F0502020204030204" pitchFamily="34" charset="0"/>
            </a:endParaRPr>
          </a:p>
          <a:p>
            <a:pPr>
              <a:lnSpc>
                <a:spcPct val="100000"/>
              </a:lnSpc>
              <a:spcBef>
                <a:spcPct val="0"/>
              </a:spcBef>
              <a:buNone/>
              <a:defRPr/>
            </a:pPr>
            <a:endParaRPr lang="es-ES" altLang="es-ES" sz="1600" dirty="0">
              <a:solidFill>
                <a:schemeClr val="bg2"/>
              </a:solidFill>
              <a:cs typeface="Calibri" panose="020F0502020204030204" pitchFamily="34" charset="0"/>
            </a:endParaRPr>
          </a:p>
          <a:p>
            <a:pPr marL="285750" indent="-285750">
              <a:lnSpc>
                <a:spcPct val="100000"/>
              </a:lnSpc>
              <a:spcBef>
                <a:spcPct val="0"/>
              </a:spcBef>
              <a:defRPr/>
            </a:pPr>
            <a:r>
              <a:rPr lang="es-ES" altLang="es-ES" sz="1600" dirty="0" smtClean="0">
                <a:solidFill>
                  <a:schemeClr val="bg2"/>
                </a:solidFill>
                <a:cs typeface="Calibri" panose="020F0502020204030204" pitchFamily="34" charset="0"/>
              </a:rPr>
              <a:t>Ejecuta </a:t>
            </a:r>
            <a:r>
              <a:rPr lang="es-ES" altLang="es-ES" sz="1600" dirty="0">
                <a:solidFill>
                  <a:schemeClr val="bg2"/>
                </a:solidFill>
                <a:cs typeface="Calibri" panose="020F0502020204030204" pitchFamily="34" charset="0"/>
              </a:rPr>
              <a:t>la sentencia de inicio.</a:t>
            </a:r>
          </a:p>
          <a:p>
            <a:pPr marL="285750" indent="-285750">
              <a:lnSpc>
                <a:spcPct val="100000"/>
              </a:lnSpc>
              <a:spcBef>
                <a:spcPct val="0"/>
              </a:spcBef>
              <a:defRPr/>
            </a:pPr>
            <a:r>
              <a:rPr lang="es-ES" altLang="es-ES" sz="1600" dirty="0" smtClean="0">
                <a:solidFill>
                  <a:schemeClr val="bg2"/>
                </a:solidFill>
                <a:cs typeface="Calibri" panose="020F0502020204030204" pitchFamily="34" charset="0"/>
              </a:rPr>
              <a:t>Verifica </a:t>
            </a:r>
            <a:r>
              <a:rPr lang="es-ES" altLang="es-ES" sz="1600" dirty="0">
                <a:solidFill>
                  <a:schemeClr val="bg2"/>
                </a:solidFill>
                <a:cs typeface="Calibri" panose="020F0502020204030204" pitchFamily="34" charset="0"/>
              </a:rPr>
              <a:t>la expresión booleana de </a:t>
            </a:r>
            <a:r>
              <a:rPr lang="es-ES" altLang="es-ES" sz="1600" dirty="0" smtClean="0">
                <a:solidFill>
                  <a:schemeClr val="bg2"/>
                </a:solidFill>
                <a:cs typeface="Calibri" panose="020F0502020204030204" pitchFamily="34" charset="0"/>
              </a:rPr>
              <a:t>término.</a:t>
            </a:r>
          </a:p>
          <a:p>
            <a:pPr marL="285750" indent="-285750">
              <a:lnSpc>
                <a:spcPct val="100000"/>
              </a:lnSpc>
              <a:spcBef>
                <a:spcPct val="0"/>
              </a:spcBef>
              <a:defRPr/>
            </a:pPr>
            <a:endParaRPr lang="es-ES" altLang="es-ES" sz="1600" dirty="0">
              <a:solidFill>
                <a:schemeClr val="bg2"/>
              </a:solidFill>
              <a:cs typeface="Calibri" panose="020F0502020204030204" pitchFamily="34" charset="0"/>
            </a:endParaRPr>
          </a:p>
          <a:p>
            <a:pPr>
              <a:lnSpc>
                <a:spcPct val="100000"/>
              </a:lnSpc>
              <a:spcBef>
                <a:spcPct val="0"/>
              </a:spcBef>
              <a:buNone/>
              <a:defRPr/>
            </a:pPr>
            <a:r>
              <a:rPr lang="es-ES" altLang="es-ES" sz="1600" dirty="0" smtClean="0">
                <a:solidFill>
                  <a:schemeClr val="bg2"/>
                </a:solidFill>
                <a:cs typeface="Calibri" panose="020F0502020204030204" pitchFamily="34" charset="0"/>
              </a:rPr>
              <a:t>Sintaxis</a:t>
            </a:r>
            <a:r>
              <a:rPr lang="es-ES" altLang="es-ES" sz="1600" dirty="0">
                <a:solidFill>
                  <a:schemeClr val="bg2"/>
                </a:solidFill>
                <a:cs typeface="Calibri" panose="020F0502020204030204" pitchFamily="34" charset="0"/>
              </a:rPr>
              <a:t>:</a:t>
            </a:r>
          </a:p>
          <a:p>
            <a:pPr>
              <a:lnSpc>
                <a:spcPct val="100000"/>
              </a:lnSpc>
              <a:spcBef>
                <a:spcPct val="0"/>
              </a:spcBef>
              <a:buNone/>
              <a:defRPr/>
            </a:pPr>
            <a:endParaRPr lang="es-ES" altLang="es-ES" sz="1600" dirty="0">
              <a:solidFill>
                <a:schemeClr val="bg2"/>
              </a:solidFill>
              <a:cs typeface="Calibri" panose="020F0502020204030204" pitchFamily="34" charset="0"/>
            </a:endParaRPr>
          </a:p>
          <a:p>
            <a:pPr marL="285750" indent="-285750">
              <a:lnSpc>
                <a:spcPct val="100000"/>
              </a:lnSpc>
              <a:spcBef>
                <a:spcPct val="0"/>
              </a:spcBef>
              <a:defRPr/>
            </a:pPr>
            <a:r>
              <a:rPr lang="es-ES" altLang="es-ES" sz="1600" dirty="0" smtClean="0">
                <a:solidFill>
                  <a:schemeClr val="bg2"/>
                </a:solidFill>
                <a:cs typeface="Calibri" panose="020F0502020204030204" pitchFamily="34" charset="0"/>
              </a:rPr>
              <a:t>Si </a:t>
            </a:r>
            <a:r>
              <a:rPr lang="es-ES" altLang="es-ES" sz="1600" dirty="0">
                <a:solidFill>
                  <a:schemeClr val="bg2"/>
                </a:solidFill>
                <a:cs typeface="Calibri" panose="020F0502020204030204" pitchFamily="34" charset="0"/>
              </a:rPr>
              <a:t>es cierta, ejecuta la sentencia entre llaves y la sentencia de iteración para volver a verificar la expresión booleana de término</a:t>
            </a:r>
            <a:r>
              <a:rPr lang="es-ES" altLang="es-ES" sz="1600" dirty="0" smtClean="0">
                <a:solidFill>
                  <a:schemeClr val="bg2"/>
                </a:solidFill>
                <a:cs typeface="Calibri" panose="020F0502020204030204" pitchFamily="34" charset="0"/>
              </a:rPr>
              <a:t>.</a:t>
            </a:r>
            <a:endParaRPr lang="es-ES" altLang="es-ES" sz="1600" dirty="0">
              <a:solidFill>
                <a:schemeClr val="bg2"/>
              </a:solidFill>
              <a:cs typeface="Calibri" panose="020F0502020204030204" pitchFamily="34" charset="0"/>
            </a:endParaRPr>
          </a:p>
          <a:p>
            <a:pPr marL="285750" indent="-285750">
              <a:lnSpc>
                <a:spcPct val="100000"/>
              </a:lnSpc>
              <a:spcBef>
                <a:spcPct val="0"/>
              </a:spcBef>
              <a:defRPr/>
            </a:pPr>
            <a:r>
              <a:rPr lang="es-ES" altLang="es-ES" sz="1600" dirty="0" smtClean="0">
                <a:solidFill>
                  <a:schemeClr val="bg2"/>
                </a:solidFill>
                <a:cs typeface="Calibri" panose="020F0502020204030204" pitchFamily="34" charset="0"/>
              </a:rPr>
              <a:t>Si </a:t>
            </a:r>
            <a:r>
              <a:rPr lang="es-ES" altLang="es-ES" sz="1600" dirty="0">
                <a:solidFill>
                  <a:schemeClr val="bg2"/>
                </a:solidFill>
                <a:cs typeface="Calibri" panose="020F0502020204030204" pitchFamily="34" charset="0"/>
              </a:rPr>
              <a:t>es falsa, sale del bucle.</a:t>
            </a:r>
            <a:endParaRPr lang="es-ES" altLang="es-ES" sz="1600" b="1" dirty="0">
              <a:solidFill>
                <a:schemeClr val="bg2"/>
              </a:solidFill>
              <a:cs typeface="Calibri" panose="020F0502020204030204" pitchFamily="34" charset="0"/>
            </a:endParaRPr>
          </a:p>
        </p:txBody>
      </p:sp>
      <p:pic>
        <p:nvPicPr>
          <p:cNvPr id="6" name="Picture 2" descr="Flujograma de la sentencia f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5755" y="1275606"/>
            <a:ext cx="2809875" cy="3400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3662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Sentencia FOR</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5" name="TextBox 2"/>
          <p:cNvSpPr txBox="1">
            <a:spLocks noChangeArrowheads="1"/>
          </p:cNvSpPr>
          <p:nvPr/>
        </p:nvSpPr>
        <p:spPr bwMode="auto">
          <a:xfrm>
            <a:off x="498474" y="1275606"/>
            <a:ext cx="32814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600" dirty="0">
                <a:solidFill>
                  <a:schemeClr val="bg2"/>
                </a:solidFill>
                <a:cs typeface="Calibri" panose="020F0502020204030204" pitchFamily="34" charset="0"/>
              </a:rPr>
              <a:t>Sintaxis</a:t>
            </a:r>
            <a:r>
              <a:rPr lang="es-ES" altLang="es-ES" sz="1600" dirty="0" smtClean="0">
                <a:solidFill>
                  <a:schemeClr val="bg2"/>
                </a:solidFill>
                <a:cs typeface="Calibri" panose="020F0502020204030204" pitchFamily="34" charset="0"/>
              </a:rPr>
              <a:t>:</a:t>
            </a:r>
            <a:endParaRPr lang="es-ES" altLang="es-ES" sz="1600" dirty="0">
              <a:solidFill>
                <a:schemeClr val="bg2"/>
              </a:solidFill>
              <a:cs typeface="Calibri" panose="020F0502020204030204" pitchFamily="34" charset="0"/>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403" y="1707654"/>
            <a:ext cx="837247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642" y="3219822"/>
            <a:ext cx="8315325"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2"/>
          <p:cNvSpPr txBox="1">
            <a:spLocks noChangeArrowheads="1"/>
          </p:cNvSpPr>
          <p:nvPr/>
        </p:nvSpPr>
        <p:spPr bwMode="auto">
          <a:xfrm>
            <a:off x="488402" y="2643758"/>
            <a:ext cx="710793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600" dirty="0">
                <a:solidFill>
                  <a:schemeClr val="bg2"/>
                </a:solidFill>
                <a:cs typeface="Calibri" panose="020F0502020204030204" pitchFamily="34" charset="0"/>
              </a:rPr>
              <a:t>O si se desean repetir varias sentencias:</a:t>
            </a:r>
          </a:p>
        </p:txBody>
      </p:sp>
    </p:spTree>
    <p:extLst>
      <p:ext uri="{BB962C8B-B14F-4D97-AF65-F5344CB8AC3E}">
        <p14:creationId xmlns:p14="http://schemas.microsoft.com/office/powerpoint/2010/main" val="3220003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a:ext uri="{FF2B5EF4-FFF2-40B4-BE49-F238E27FC236}"/>
            </a:extLst>
          </p:cNvPr>
          <p:cNvSpPr txBox="1"/>
          <p:nvPr/>
        </p:nvSpPr>
        <p:spPr>
          <a:xfrm>
            <a:off x="369888" y="534987"/>
            <a:ext cx="7813712"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Datos Primitivos</a:t>
            </a:r>
            <a:endParaRPr lang="es-ES" sz="2000" b="1" dirty="0">
              <a:solidFill>
                <a:schemeClr val="bg2"/>
              </a:solidFill>
              <a:latin typeface="Calibri" panose="020F0502020204030204" pitchFamily="34" charset="0"/>
              <a:cs typeface="Calibri" panose="020F0502020204030204" pitchFamily="34" charset="0"/>
            </a:endParaRPr>
          </a:p>
        </p:txBody>
      </p:sp>
      <p:sp>
        <p:nvSpPr>
          <p:cNvPr id="3" name="Rectángulo 1">
            <a:extLst>
              <a:ext uri="{FF2B5EF4-FFF2-40B4-BE49-F238E27FC236}"/>
            </a:extLst>
          </p:cNvPr>
          <p:cNvSpPr/>
          <p:nvPr/>
        </p:nvSpPr>
        <p:spPr>
          <a:xfrm flipV="1">
            <a:off x="466726" y="1058862"/>
            <a:ext cx="8353746"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4" name="TextBox 2"/>
          <p:cNvSpPr txBox="1">
            <a:spLocks noChangeArrowheads="1"/>
          </p:cNvSpPr>
          <p:nvPr/>
        </p:nvSpPr>
        <p:spPr bwMode="auto">
          <a:xfrm>
            <a:off x="468312" y="1203325"/>
            <a:ext cx="8353747"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600" dirty="0" smtClean="0">
                <a:solidFill>
                  <a:schemeClr val="bg2"/>
                </a:solidFill>
                <a:cs typeface="Calibri" panose="020F0502020204030204" pitchFamily="34" charset="0"/>
              </a:rPr>
              <a:t>Todo </a:t>
            </a:r>
            <a:r>
              <a:rPr lang="es-ES" altLang="es-ES" sz="1600" dirty="0">
                <a:solidFill>
                  <a:schemeClr val="bg2"/>
                </a:solidFill>
                <a:cs typeface="Calibri" panose="020F0502020204030204" pitchFamily="34" charset="0"/>
              </a:rPr>
              <a:t>lenguaje de programación consta de elementos específicos que permiten realizar las operaciones básicas de la programación:</a:t>
            </a:r>
          </a:p>
          <a:p>
            <a:pPr>
              <a:lnSpc>
                <a:spcPct val="100000"/>
              </a:lnSpc>
              <a:spcBef>
                <a:spcPct val="0"/>
              </a:spcBef>
              <a:buNone/>
              <a:defRPr/>
            </a:pPr>
            <a:endParaRPr lang="es-ES" altLang="es-ES" sz="1600" dirty="0" smtClean="0">
              <a:solidFill>
                <a:schemeClr val="bg2"/>
              </a:solidFill>
              <a:cs typeface="Calibri" panose="020F0502020204030204" pitchFamily="34" charset="0"/>
            </a:endParaRPr>
          </a:p>
          <a:p>
            <a:pPr marL="285750" indent="-285750">
              <a:lnSpc>
                <a:spcPct val="100000"/>
              </a:lnSpc>
              <a:spcBef>
                <a:spcPct val="0"/>
              </a:spcBef>
              <a:defRPr/>
            </a:pPr>
            <a:r>
              <a:rPr lang="es-ES" altLang="es-ES" sz="1600" dirty="0" smtClean="0">
                <a:solidFill>
                  <a:schemeClr val="bg2"/>
                </a:solidFill>
                <a:cs typeface="Calibri" panose="020F0502020204030204" pitchFamily="34" charset="0"/>
              </a:rPr>
              <a:t>Tipos </a:t>
            </a:r>
            <a:r>
              <a:rPr lang="es-ES" altLang="es-ES" sz="1600" dirty="0">
                <a:solidFill>
                  <a:schemeClr val="bg2"/>
                </a:solidFill>
                <a:cs typeface="Calibri" panose="020F0502020204030204" pitchFamily="34" charset="0"/>
              </a:rPr>
              <a:t>de datos. </a:t>
            </a:r>
          </a:p>
          <a:p>
            <a:pPr marL="285750" indent="-285750">
              <a:lnSpc>
                <a:spcPct val="100000"/>
              </a:lnSpc>
              <a:spcBef>
                <a:spcPct val="0"/>
              </a:spcBef>
              <a:defRPr/>
            </a:pPr>
            <a:r>
              <a:rPr lang="es-ES" altLang="es-ES" sz="1600" dirty="0">
                <a:solidFill>
                  <a:schemeClr val="bg2"/>
                </a:solidFill>
                <a:cs typeface="Calibri" panose="020F0502020204030204" pitchFamily="34" charset="0"/>
              </a:rPr>
              <a:t>Operadores e Instrucciones. </a:t>
            </a:r>
          </a:p>
          <a:p>
            <a:pPr marL="285750" indent="-285750">
              <a:lnSpc>
                <a:spcPct val="100000"/>
              </a:lnSpc>
              <a:spcBef>
                <a:spcPct val="0"/>
              </a:spcBef>
              <a:defRPr/>
            </a:pPr>
            <a:r>
              <a:rPr lang="es-ES" altLang="es-ES" sz="1600" dirty="0">
                <a:solidFill>
                  <a:schemeClr val="bg2"/>
                </a:solidFill>
                <a:cs typeface="Calibri" panose="020F0502020204030204" pitchFamily="34" charset="0"/>
              </a:rPr>
              <a:t>Sentencias</a:t>
            </a:r>
            <a:r>
              <a:rPr lang="es-ES" altLang="es-ES" sz="1600" dirty="0" smtClean="0">
                <a:solidFill>
                  <a:schemeClr val="bg2"/>
                </a:solidFill>
                <a:cs typeface="Calibri" panose="020F0502020204030204" pitchFamily="34" charset="0"/>
              </a:rPr>
              <a:t>.</a:t>
            </a:r>
          </a:p>
          <a:p>
            <a:pPr>
              <a:lnSpc>
                <a:spcPct val="100000"/>
              </a:lnSpc>
              <a:spcBef>
                <a:spcPct val="0"/>
              </a:spcBef>
              <a:buNone/>
              <a:defRPr/>
            </a:pPr>
            <a:endParaRPr lang="es-ES" altLang="es-ES" sz="1600" dirty="0">
              <a:solidFill>
                <a:schemeClr val="bg2"/>
              </a:solidFill>
              <a:cs typeface="Calibri" panose="020F0502020204030204" pitchFamily="34" charset="0"/>
            </a:endParaRPr>
          </a:p>
          <a:p>
            <a:pPr>
              <a:lnSpc>
                <a:spcPct val="100000"/>
              </a:lnSpc>
              <a:spcBef>
                <a:spcPct val="0"/>
              </a:spcBef>
              <a:buNone/>
              <a:defRPr/>
            </a:pPr>
            <a:r>
              <a:rPr lang="es-ES" altLang="es-ES" sz="1600" dirty="0">
                <a:solidFill>
                  <a:schemeClr val="bg2"/>
                </a:solidFill>
                <a:cs typeface="Calibri" panose="020F0502020204030204" pitchFamily="34" charset="0"/>
              </a:rPr>
              <a:t>En este apartado se introducen los distintos tipos de dato que pueden emplearse en la programación con Java</a:t>
            </a:r>
            <a:r>
              <a:rPr lang="es-ES" altLang="es-ES" sz="1600" dirty="0" smtClean="0">
                <a:solidFill>
                  <a:schemeClr val="bg2"/>
                </a:solidFill>
                <a:cs typeface="Calibri" panose="020F0502020204030204" pitchFamily="34" charset="0"/>
              </a:rPr>
              <a:t>.</a:t>
            </a:r>
          </a:p>
          <a:p>
            <a:pPr>
              <a:lnSpc>
                <a:spcPct val="100000"/>
              </a:lnSpc>
              <a:spcBef>
                <a:spcPct val="0"/>
              </a:spcBef>
              <a:buNone/>
              <a:defRPr/>
            </a:pPr>
            <a:endParaRPr lang="es-ES" altLang="es-ES" sz="1600" dirty="0">
              <a:solidFill>
                <a:schemeClr val="bg2"/>
              </a:solidFill>
              <a:cs typeface="Calibri" panose="020F0502020204030204" pitchFamily="34" charset="0"/>
            </a:endParaRPr>
          </a:p>
          <a:p>
            <a:pPr>
              <a:lnSpc>
                <a:spcPct val="100000"/>
              </a:lnSpc>
              <a:spcBef>
                <a:spcPct val="0"/>
              </a:spcBef>
              <a:buNone/>
              <a:defRPr/>
            </a:pPr>
            <a:r>
              <a:rPr lang="es-ES" altLang="es-ES" sz="1600" dirty="0">
                <a:solidFill>
                  <a:schemeClr val="bg2"/>
                </a:solidFill>
                <a:cs typeface="Calibri" panose="020F0502020204030204" pitchFamily="34" charset="0"/>
              </a:rPr>
              <a:t>En concreto, se presentan los tipos primitivos en Java, así como las constantes y las variables.</a:t>
            </a:r>
          </a:p>
          <a:p>
            <a:pPr>
              <a:lnSpc>
                <a:spcPct val="100000"/>
              </a:lnSpc>
              <a:spcBef>
                <a:spcPct val="0"/>
              </a:spcBef>
              <a:buNone/>
              <a:defRPr/>
            </a:pPr>
            <a:endParaRPr lang="es-ES" altLang="es-ES" sz="1600" dirty="0" smtClean="0">
              <a:solidFill>
                <a:schemeClr val="bg2"/>
              </a:solidFill>
              <a:cs typeface="Calibri" panose="020F0502020204030204" pitchFamily="34" charset="0"/>
            </a:endParaRPr>
          </a:p>
        </p:txBody>
      </p:sp>
    </p:spTree>
    <p:extLst>
      <p:ext uri="{BB962C8B-B14F-4D97-AF65-F5344CB8AC3E}">
        <p14:creationId xmlns:p14="http://schemas.microsoft.com/office/powerpoint/2010/main" val="18785320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Sentencia FOR</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5" name="TextBox 2"/>
          <p:cNvSpPr txBox="1">
            <a:spLocks noChangeArrowheads="1"/>
          </p:cNvSpPr>
          <p:nvPr/>
        </p:nvSpPr>
        <p:spPr bwMode="auto">
          <a:xfrm>
            <a:off x="498474" y="1275606"/>
            <a:ext cx="8033966"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600" dirty="0">
                <a:solidFill>
                  <a:schemeClr val="bg2"/>
                </a:solidFill>
                <a:cs typeface="Calibri" panose="020F0502020204030204" pitchFamily="34" charset="0"/>
              </a:rPr>
              <a:t>Las llaves sólo son necesarias si se quieren repetir varias sentencias, aunque se recomienda </a:t>
            </a:r>
            <a:r>
              <a:rPr lang="es-ES" altLang="es-ES" sz="1600" dirty="0" smtClean="0">
                <a:solidFill>
                  <a:schemeClr val="bg2"/>
                </a:solidFill>
                <a:cs typeface="Calibri" panose="020F0502020204030204" pitchFamily="34" charset="0"/>
              </a:rPr>
              <a:t>su utilización </a:t>
            </a:r>
            <a:r>
              <a:rPr lang="es-ES" altLang="es-ES" sz="1600" dirty="0">
                <a:solidFill>
                  <a:schemeClr val="bg2"/>
                </a:solidFill>
                <a:cs typeface="Calibri" panose="020F0502020204030204" pitchFamily="34" charset="0"/>
              </a:rPr>
              <a:t>porque facilita la lectura del código fuente y ayuda a evitar errores al modificarlo. </a:t>
            </a:r>
            <a:endParaRPr lang="es-ES" altLang="es-ES" sz="1600" dirty="0" smtClean="0">
              <a:solidFill>
                <a:schemeClr val="bg2"/>
              </a:solidFill>
              <a:cs typeface="Calibri" panose="020F0502020204030204" pitchFamily="34" charset="0"/>
            </a:endParaRPr>
          </a:p>
          <a:p>
            <a:pPr>
              <a:lnSpc>
                <a:spcPct val="100000"/>
              </a:lnSpc>
              <a:spcBef>
                <a:spcPct val="0"/>
              </a:spcBef>
              <a:buNone/>
              <a:defRPr/>
            </a:pPr>
            <a:endParaRPr lang="es-ES" altLang="es-ES" sz="1600" dirty="0">
              <a:solidFill>
                <a:schemeClr val="bg2"/>
              </a:solidFill>
              <a:cs typeface="Calibri" panose="020F0502020204030204" pitchFamily="34" charset="0"/>
            </a:endParaRPr>
          </a:p>
          <a:p>
            <a:pPr>
              <a:lnSpc>
                <a:spcPct val="100000"/>
              </a:lnSpc>
              <a:spcBef>
                <a:spcPct val="0"/>
              </a:spcBef>
              <a:buNone/>
              <a:defRPr/>
            </a:pPr>
            <a:r>
              <a:rPr lang="es-ES" altLang="es-ES" sz="1600" dirty="0" smtClean="0">
                <a:solidFill>
                  <a:schemeClr val="bg2"/>
                </a:solidFill>
                <a:cs typeface="Calibri" panose="020F0502020204030204" pitchFamily="34" charset="0"/>
              </a:rPr>
              <a:t>Habitualmente</a:t>
            </a:r>
            <a:r>
              <a:rPr lang="es-ES" altLang="es-ES" sz="1600" dirty="0">
                <a:solidFill>
                  <a:schemeClr val="bg2"/>
                </a:solidFill>
                <a:cs typeface="Calibri" panose="020F0502020204030204" pitchFamily="34" charset="0"/>
              </a:rPr>
              <a:t>, en la expresión lógica de término se verifica que la variable de control alcance </a:t>
            </a:r>
            <a:r>
              <a:rPr lang="es-ES" altLang="es-ES" sz="1600" dirty="0" smtClean="0">
                <a:solidFill>
                  <a:schemeClr val="bg2"/>
                </a:solidFill>
                <a:cs typeface="Calibri" panose="020F0502020204030204" pitchFamily="34" charset="0"/>
              </a:rPr>
              <a:t>un </a:t>
            </a:r>
            <a:r>
              <a:rPr lang="es-ES" altLang="es-ES" sz="1600" dirty="0">
                <a:solidFill>
                  <a:schemeClr val="bg2"/>
                </a:solidFill>
                <a:cs typeface="Calibri" panose="020F0502020204030204" pitchFamily="34" charset="0"/>
              </a:rPr>
              <a:t>determinado valor. </a:t>
            </a:r>
            <a:endParaRPr lang="es-ES" altLang="es-ES" sz="1600" dirty="0" smtClean="0">
              <a:solidFill>
                <a:schemeClr val="bg2"/>
              </a:solidFill>
              <a:cs typeface="Calibri" panose="020F0502020204030204" pitchFamily="34" charset="0"/>
            </a:endParaRPr>
          </a:p>
          <a:p>
            <a:pPr>
              <a:lnSpc>
                <a:spcPct val="100000"/>
              </a:lnSpc>
              <a:spcBef>
                <a:spcPct val="0"/>
              </a:spcBef>
              <a:buNone/>
              <a:defRPr/>
            </a:pPr>
            <a:endParaRPr lang="es-ES" altLang="es-ES" sz="1600" dirty="0">
              <a:solidFill>
                <a:schemeClr val="bg2"/>
              </a:solidFill>
              <a:cs typeface="Calibri" panose="020F0502020204030204" pitchFamily="34" charset="0"/>
            </a:endParaRPr>
          </a:p>
          <a:p>
            <a:pPr>
              <a:lnSpc>
                <a:spcPct val="100000"/>
              </a:lnSpc>
              <a:spcBef>
                <a:spcPct val="0"/>
              </a:spcBef>
              <a:buNone/>
              <a:defRPr/>
            </a:pPr>
            <a:r>
              <a:rPr lang="es-ES" altLang="es-ES" sz="1600" dirty="0" smtClean="0">
                <a:solidFill>
                  <a:schemeClr val="bg2"/>
                </a:solidFill>
                <a:cs typeface="Calibri" panose="020F0502020204030204" pitchFamily="34" charset="0"/>
              </a:rPr>
              <a:t>Por </a:t>
            </a:r>
            <a:r>
              <a:rPr lang="es-ES" altLang="es-ES" sz="1600" dirty="0">
                <a:solidFill>
                  <a:schemeClr val="bg2"/>
                </a:solidFill>
                <a:cs typeface="Calibri" panose="020F0502020204030204" pitchFamily="34" charset="0"/>
              </a:rPr>
              <a:t>ejemplo:</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503" y="3363838"/>
            <a:ext cx="8353425"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85791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Sentencia FOR</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5" name="TextBox 2"/>
          <p:cNvSpPr txBox="1">
            <a:spLocks noChangeArrowheads="1"/>
          </p:cNvSpPr>
          <p:nvPr/>
        </p:nvSpPr>
        <p:spPr bwMode="auto">
          <a:xfrm>
            <a:off x="498474" y="1275606"/>
            <a:ext cx="803396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600" dirty="0">
                <a:solidFill>
                  <a:schemeClr val="bg2"/>
                </a:solidFill>
                <a:cs typeface="Calibri" panose="020F0502020204030204" pitchFamily="34" charset="0"/>
              </a:rPr>
              <a:t>Es completamente legal en Java declarar una variable dentro de la cabecera de un bucle </a:t>
            </a:r>
            <a:r>
              <a:rPr lang="es-ES" altLang="es-ES" sz="1600" dirty="0" err="1">
                <a:solidFill>
                  <a:schemeClr val="bg2"/>
                </a:solidFill>
                <a:cs typeface="Calibri" panose="020F0502020204030204" pitchFamily="34" charset="0"/>
              </a:rPr>
              <a:t>for</a:t>
            </a:r>
            <a:r>
              <a:rPr lang="es-ES" altLang="es-ES" sz="1600" dirty="0">
                <a:solidFill>
                  <a:schemeClr val="bg2"/>
                </a:solidFill>
                <a:cs typeface="Calibri" panose="020F0502020204030204" pitchFamily="34" charset="0"/>
              </a:rPr>
              <a:t>. De esta forma la variable (local) sólo tiene ámbito dentro del bucle. </a:t>
            </a:r>
            <a:endParaRPr lang="es-ES" altLang="es-ES" sz="1600" dirty="0" smtClean="0">
              <a:solidFill>
                <a:schemeClr val="bg2"/>
              </a:solidFill>
              <a:cs typeface="Calibri" panose="020F0502020204030204" pitchFamily="34" charset="0"/>
            </a:endParaRPr>
          </a:p>
          <a:p>
            <a:pPr>
              <a:lnSpc>
                <a:spcPct val="100000"/>
              </a:lnSpc>
              <a:spcBef>
                <a:spcPct val="0"/>
              </a:spcBef>
              <a:buNone/>
              <a:defRPr/>
            </a:pPr>
            <a:endParaRPr lang="es-ES" altLang="es-ES" sz="1600" dirty="0">
              <a:solidFill>
                <a:schemeClr val="bg2"/>
              </a:solidFill>
              <a:cs typeface="Calibri" panose="020F0502020204030204" pitchFamily="34" charset="0"/>
            </a:endParaRPr>
          </a:p>
          <a:p>
            <a:pPr>
              <a:lnSpc>
                <a:spcPct val="100000"/>
              </a:lnSpc>
              <a:spcBef>
                <a:spcPct val="0"/>
              </a:spcBef>
              <a:buNone/>
              <a:defRPr/>
            </a:pPr>
            <a:r>
              <a:rPr lang="es-ES" altLang="es-ES" sz="1600" dirty="0" smtClean="0">
                <a:solidFill>
                  <a:schemeClr val="bg2"/>
                </a:solidFill>
                <a:cs typeface="Calibri" panose="020F0502020204030204" pitchFamily="34" charset="0"/>
              </a:rPr>
              <a:t>Ejemplo </a:t>
            </a:r>
            <a:r>
              <a:rPr lang="es-ES" altLang="es-ES" sz="1600" dirty="0">
                <a:solidFill>
                  <a:schemeClr val="bg2"/>
                </a:solidFill>
                <a:cs typeface="Calibri" panose="020F0502020204030204" pitchFamily="34" charset="0"/>
              </a:rPr>
              <a:t>sencillo:</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260" y="2859782"/>
            <a:ext cx="8353425"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01762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Sentencia FOR</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5" name="TextBox 2"/>
          <p:cNvSpPr txBox="1">
            <a:spLocks noChangeArrowheads="1"/>
          </p:cNvSpPr>
          <p:nvPr/>
        </p:nvSpPr>
        <p:spPr bwMode="auto">
          <a:xfrm>
            <a:off x="498474" y="1275606"/>
            <a:ext cx="803396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600" dirty="0">
                <a:solidFill>
                  <a:schemeClr val="bg2"/>
                </a:solidFill>
                <a:cs typeface="Calibri" panose="020F0502020204030204" pitchFamily="34" charset="0"/>
              </a:rPr>
              <a:t>Salida por pantalla al ejecutar el código anterior:</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094" y="1779662"/>
            <a:ext cx="7343775"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73401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Sentencia </a:t>
            </a:r>
            <a:r>
              <a:rPr lang="es-ES" sz="2000" b="1" dirty="0" err="1" smtClean="0">
                <a:solidFill>
                  <a:schemeClr val="bg2"/>
                </a:solidFill>
                <a:latin typeface="Calibri" panose="020F0502020204030204" pitchFamily="34" charset="0"/>
                <a:cs typeface="Calibri" panose="020F0502020204030204" pitchFamily="34" charset="0"/>
              </a:rPr>
              <a:t>While</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5" name="TextBox 2"/>
          <p:cNvSpPr txBox="1">
            <a:spLocks noChangeArrowheads="1"/>
          </p:cNvSpPr>
          <p:nvPr/>
        </p:nvSpPr>
        <p:spPr bwMode="auto">
          <a:xfrm>
            <a:off x="498474" y="1275606"/>
            <a:ext cx="500963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600" dirty="0">
                <a:solidFill>
                  <a:schemeClr val="bg2"/>
                </a:solidFill>
                <a:cs typeface="Calibri" panose="020F0502020204030204" pitchFamily="34" charset="0"/>
              </a:rPr>
              <a:t>Es un bucle o sentencia repetitiva con una </a:t>
            </a:r>
            <a:r>
              <a:rPr lang="es-ES" altLang="es-ES" sz="1600" dirty="0" smtClean="0">
                <a:solidFill>
                  <a:schemeClr val="bg2"/>
                </a:solidFill>
                <a:cs typeface="Calibri" panose="020F0502020204030204" pitchFamily="34" charset="0"/>
              </a:rPr>
              <a:t>condición </a:t>
            </a:r>
            <a:r>
              <a:rPr lang="es-ES" altLang="es-ES" sz="1600" dirty="0">
                <a:solidFill>
                  <a:schemeClr val="bg2"/>
                </a:solidFill>
                <a:cs typeface="Calibri" panose="020F0502020204030204" pitchFamily="34" charset="0"/>
              </a:rPr>
              <a:t>al principio. Se ejecuta una sentencia mientras sea cierta una condición. </a:t>
            </a:r>
            <a:endParaRPr lang="es-ES" altLang="es-ES" sz="1600" dirty="0" smtClean="0">
              <a:solidFill>
                <a:schemeClr val="bg2"/>
              </a:solidFill>
              <a:cs typeface="Calibri" panose="020F0502020204030204" pitchFamily="34" charset="0"/>
            </a:endParaRPr>
          </a:p>
          <a:p>
            <a:pPr>
              <a:lnSpc>
                <a:spcPct val="100000"/>
              </a:lnSpc>
              <a:spcBef>
                <a:spcPct val="0"/>
              </a:spcBef>
              <a:buNone/>
              <a:defRPr/>
            </a:pPr>
            <a:endParaRPr lang="es-ES" altLang="es-ES" sz="1600" dirty="0">
              <a:solidFill>
                <a:schemeClr val="bg2"/>
              </a:solidFill>
              <a:cs typeface="Calibri" panose="020F0502020204030204" pitchFamily="34" charset="0"/>
            </a:endParaRPr>
          </a:p>
          <a:p>
            <a:pPr>
              <a:lnSpc>
                <a:spcPct val="100000"/>
              </a:lnSpc>
              <a:spcBef>
                <a:spcPct val="0"/>
              </a:spcBef>
              <a:buNone/>
              <a:defRPr/>
            </a:pPr>
            <a:r>
              <a:rPr lang="es-ES" altLang="es-ES" sz="1600" dirty="0" smtClean="0">
                <a:solidFill>
                  <a:schemeClr val="bg2"/>
                </a:solidFill>
                <a:cs typeface="Calibri" panose="020F0502020204030204" pitchFamily="34" charset="0"/>
              </a:rPr>
              <a:t>La </a:t>
            </a:r>
            <a:r>
              <a:rPr lang="es-ES" altLang="es-ES" sz="1600" dirty="0">
                <a:solidFill>
                  <a:schemeClr val="bg2"/>
                </a:solidFill>
                <a:cs typeface="Calibri" panose="020F0502020204030204" pitchFamily="34" charset="0"/>
              </a:rPr>
              <a:t>sentencia puede que no se ejecute ni una sola vez.</a:t>
            </a: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1703635"/>
            <a:ext cx="2209800"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4001" y="2932360"/>
            <a:ext cx="383857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06646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Sentencia Do-</a:t>
            </a:r>
            <a:r>
              <a:rPr lang="es-ES" sz="2000" b="1" dirty="0" err="1" smtClean="0">
                <a:solidFill>
                  <a:schemeClr val="bg2"/>
                </a:solidFill>
                <a:latin typeface="Calibri" panose="020F0502020204030204" pitchFamily="34" charset="0"/>
                <a:cs typeface="Calibri" panose="020F0502020204030204" pitchFamily="34" charset="0"/>
              </a:rPr>
              <a:t>While</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5" name="TextBox 2"/>
          <p:cNvSpPr txBox="1">
            <a:spLocks noChangeArrowheads="1"/>
          </p:cNvSpPr>
          <p:nvPr/>
        </p:nvSpPr>
        <p:spPr bwMode="auto">
          <a:xfrm>
            <a:off x="498474" y="1419622"/>
            <a:ext cx="500963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600" dirty="0">
                <a:solidFill>
                  <a:schemeClr val="bg2"/>
                </a:solidFill>
                <a:cs typeface="Calibri" panose="020F0502020204030204" pitchFamily="34" charset="0"/>
              </a:rPr>
              <a:t>Es un bucle o sentencia repetitiva con una </a:t>
            </a:r>
            <a:r>
              <a:rPr lang="es-ES" altLang="es-ES" sz="1600" dirty="0" smtClean="0">
                <a:solidFill>
                  <a:schemeClr val="bg2"/>
                </a:solidFill>
                <a:cs typeface="Calibri" panose="020F0502020204030204" pitchFamily="34" charset="0"/>
              </a:rPr>
              <a:t>condición </a:t>
            </a:r>
            <a:r>
              <a:rPr lang="es-ES" altLang="es-ES" sz="1600" dirty="0">
                <a:solidFill>
                  <a:schemeClr val="bg2"/>
                </a:solidFill>
                <a:cs typeface="Calibri" panose="020F0502020204030204" pitchFamily="34" charset="0"/>
              </a:rPr>
              <a:t>al final. Se ejecuta una sentencia mientras sea cierta una condición. </a:t>
            </a:r>
            <a:endParaRPr lang="es-ES" altLang="es-ES" sz="1600" dirty="0" smtClean="0">
              <a:solidFill>
                <a:schemeClr val="bg2"/>
              </a:solidFill>
              <a:cs typeface="Calibri" panose="020F0502020204030204" pitchFamily="34" charset="0"/>
            </a:endParaRPr>
          </a:p>
          <a:p>
            <a:pPr>
              <a:lnSpc>
                <a:spcPct val="100000"/>
              </a:lnSpc>
              <a:spcBef>
                <a:spcPct val="0"/>
              </a:spcBef>
              <a:buNone/>
              <a:defRPr/>
            </a:pPr>
            <a:endParaRPr lang="es-ES" altLang="es-ES" sz="1600" dirty="0">
              <a:solidFill>
                <a:schemeClr val="bg2"/>
              </a:solidFill>
              <a:cs typeface="Calibri" panose="020F0502020204030204" pitchFamily="34" charset="0"/>
            </a:endParaRPr>
          </a:p>
          <a:p>
            <a:pPr>
              <a:lnSpc>
                <a:spcPct val="100000"/>
              </a:lnSpc>
              <a:spcBef>
                <a:spcPct val="0"/>
              </a:spcBef>
              <a:buNone/>
              <a:defRPr/>
            </a:pPr>
            <a:r>
              <a:rPr lang="es-ES" altLang="es-ES" sz="1600" dirty="0" smtClean="0">
                <a:solidFill>
                  <a:schemeClr val="bg2"/>
                </a:solidFill>
                <a:cs typeface="Calibri" panose="020F0502020204030204" pitchFamily="34" charset="0"/>
              </a:rPr>
              <a:t>En </a:t>
            </a:r>
            <a:r>
              <a:rPr lang="es-ES" altLang="es-ES" sz="1600" dirty="0">
                <a:solidFill>
                  <a:schemeClr val="bg2"/>
                </a:solidFill>
                <a:cs typeface="Calibri" panose="020F0502020204030204" pitchFamily="34" charset="0"/>
              </a:rPr>
              <a:t>este caso, la sentencia se ejecuta al menos una vez</a:t>
            </a:r>
            <a:r>
              <a:rPr lang="es-ES" altLang="es-ES" sz="1600" dirty="0" smtClean="0">
                <a:solidFill>
                  <a:schemeClr val="bg2"/>
                </a:solidFill>
                <a:cs typeface="Calibri" panose="020F0502020204030204" pitchFamily="34" charset="0"/>
              </a:rPr>
              <a:t>.</a:t>
            </a:r>
            <a:endParaRPr lang="es-ES" altLang="es-ES" sz="1600" dirty="0">
              <a:solidFill>
                <a:schemeClr val="bg2"/>
              </a:solidFill>
              <a:cs typeface="Calibri" panose="020F0502020204030204" pitchFamily="34"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1419622"/>
            <a:ext cx="2371725"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76" y="3147814"/>
            <a:ext cx="4848225"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27465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858703" y="1822833"/>
            <a:ext cx="5361300" cy="1448100"/>
          </a:xfrm>
          <a:prstGeom prst="rect">
            <a:avLst/>
          </a:prstGeom>
        </p:spPr>
        <p:txBody>
          <a:bodyPr wrap="square" lIns="91425" tIns="91425" rIns="91425" bIns="91425" anchor="ctr" anchorCtr="0">
            <a:noAutofit/>
          </a:bodyPr>
          <a:lstStyle/>
          <a:p>
            <a:pPr lvl="0"/>
            <a:r>
              <a:rPr lang="es-ES" b="1" dirty="0" smtClean="0"/>
              <a:t>DESARROLLO DE SOFTWARE</a:t>
            </a:r>
            <a:br>
              <a:rPr lang="es-ES" b="1" dirty="0" smtClean="0"/>
            </a:br>
            <a:r>
              <a:rPr lang="es-ES" sz="2000" b="1" dirty="0" smtClean="0"/>
              <a:t>Parte 2</a:t>
            </a:r>
            <a:endParaRPr lang="x-none" dirty="0"/>
          </a:p>
        </p:txBody>
      </p:sp>
      <p:sp>
        <p:nvSpPr>
          <p:cNvPr id="5" name="CuadroTexto 3"/>
          <p:cNvSpPr txBox="1">
            <a:spLocks noGrp="1" noChangeArrowheads="1"/>
          </p:cNvSpPr>
          <p:nvPr>
            <p:ph type="subTitle" idx="1"/>
          </p:nvPr>
        </p:nvSpPr>
        <p:spPr bwMode="auto">
          <a:xfrm>
            <a:off x="4644008" y="4227934"/>
            <a:ext cx="4320480" cy="35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orbel" panose="020B0503020204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orbel" panose="020B0503020204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orbel" panose="020B0503020204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orbel" panose="020B0503020204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orbel" panose="020B0503020204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orbel" panose="020B0503020204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orbel" panose="020B0503020204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orbel" panose="020B0503020204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orbel" panose="020B0503020204020204" pitchFamily="34" charset="0"/>
              </a:defRPr>
            </a:lvl9pPr>
          </a:lstStyle>
          <a:p>
            <a:pPr eaLnBrk="1" hangingPunct="1">
              <a:lnSpc>
                <a:spcPct val="100000"/>
              </a:lnSpc>
              <a:spcBef>
                <a:spcPct val="0"/>
              </a:spcBef>
              <a:buFontTx/>
              <a:buNone/>
            </a:pPr>
            <a:r>
              <a:rPr lang="es-ES" altLang="es-ES" sz="1100" b="1" dirty="0">
                <a:solidFill>
                  <a:schemeClr val="accent1"/>
                </a:solidFill>
                <a:latin typeface="Century Gothic" panose="020B0502020202020204" pitchFamily="34" charset="0"/>
              </a:rPr>
              <a:t>ANALISTA DESARROLLADOR DE APLICACION DE </a:t>
            </a:r>
            <a:r>
              <a:rPr lang="es-ES" altLang="es-ES" sz="1100" b="1" dirty="0" smtClean="0">
                <a:solidFill>
                  <a:schemeClr val="accent1"/>
                </a:solidFill>
                <a:latin typeface="Century Gothic" panose="020B0502020202020204" pitchFamily="34" charset="0"/>
              </a:rPr>
              <a:t>SOFTWARE. </a:t>
            </a:r>
          </a:p>
        </p:txBody>
      </p:sp>
    </p:spTree>
    <p:extLst>
      <p:ext uri="{BB962C8B-B14F-4D97-AF65-F5344CB8AC3E}">
        <p14:creationId xmlns:p14="http://schemas.microsoft.com/office/powerpoint/2010/main" val="9487878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0" name="CuadroTexto 5"/>
          <p:cNvSpPr txBox="1">
            <a:spLocks noChangeArrowheads="1"/>
          </p:cNvSpPr>
          <p:nvPr/>
        </p:nvSpPr>
        <p:spPr bwMode="auto">
          <a:xfrm>
            <a:off x="258762" y="1052513"/>
            <a:ext cx="3305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defTabSz="457200" eaLnBrk="0" fontAlgn="base" hangingPunct="0">
              <a:spcBef>
                <a:spcPct val="0"/>
              </a:spcBef>
              <a:spcAft>
                <a:spcPct val="0"/>
              </a:spcAft>
              <a:defRPr>
                <a:solidFill>
                  <a:schemeClr val="tx1"/>
                </a:solidFill>
                <a:latin typeface="Century Gothic" pitchFamily="34" charset="0"/>
              </a:defRPr>
            </a:lvl6pPr>
            <a:lvl7pPr marL="2971800" indent="-228600" defTabSz="457200" eaLnBrk="0" fontAlgn="base" hangingPunct="0">
              <a:spcBef>
                <a:spcPct val="0"/>
              </a:spcBef>
              <a:spcAft>
                <a:spcPct val="0"/>
              </a:spcAft>
              <a:defRPr>
                <a:solidFill>
                  <a:schemeClr val="tx1"/>
                </a:solidFill>
                <a:latin typeface="Century Gothic" pitchFamily="34" charset="0"/>
              </a:defRPr>
            </a:lvl7pPr>
            <a:lvl8pPr marL="3429000" indent="-228600" defTabSz="457200" eaLnBrk="0" fontAlgn="base" hangingPunct="0">
              <a:spcBef>
                <a:spcPct val="0"/>
              </a:spcBef>
              <a:spcAft>
                <a:spcPct val="0"/>
              </a:spcAft>
              <a:defRPr>
                <a:solidFill>
                  <a:schemeClr val="tx1"/>
                </a:solidFill>
                <a:latin typeface="Century Gothic" pitchFamily="34" charset="0"/>
              </a:defRPr>
            </a:lvl8pPr>
            <a:lvl9pPr marL="3886200" indent="-228600" defTabSz="457200" eaLnBrk="0" fontAlgn="base" hangingPunct="0">
              <a:spcBef>
                <a:spcPct val="0"/>
              </a:spcBef>
              <a:spcAft>
                <a:spcPct val="0"/>
              </a:spcAft>
              <a:defRPr>
                <a:solidFill>
                  <a:schemeClr val="tx1"/>
                </a:solidFill>
                <a:latin typeface="Century Gothic" pitchFamily="34" charset="0"/>
              </a:defRPr>
            </a:lvl9pPr>
          </a:lstStyle>
          <a:p>
            <a:pPr eaLnBrk="1" hangingPunct="1"/>
            <a:r>
              <a:rPr lang="es-CL" altLang="es-ES" sz="3200" b="1" dirty="0" smtClean="0">
                <a:solidFill>
                  <a:schemeClr val="bg2"/>
                </a:solidFill>
                <a:latin typeface="Arial" charset="0"/>
                <a:cs typeface="Arial" charset="0"/>
              </a:rPr>
              <a:t>MODULO 4</a:t>
            </a:r>
            <a:endParaRPr lang="es-ES" altLang="es-ES" sz="3200" b="1" dirty="0">
              <a:solidFill>
                <a:schemeClr val="bg2"/>
              </a:solidFill>
              <a:latin typeface="Arial" charset="0"/>
              <a:cs typeface="Arial" charset="0"/>
            </a:endParaRPr>
          </a:p>
        </p:txBody>
      </p:sp>
      <p:sp>
        <p:nvSpPr>
          <p:cNvPr id="11" name="CuadroTexto 4"/>
          <p:cNvSpPr txBox="1">
            <a:spLocks noChangeArrowheads="1"/>
          </p:cNvSpPr>
          <p:nvPr/>
        </p:nvSpPr>
        <p:spPr bwMode="auto">
          <a:xfrm>
            <a:off x="3883025" y="1166813"/>
            <a:ext cx="49361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itchFamily="34" charset="0"/>
              </a:defRPr>
            </a:lvl1pPr>
            <a:lvl2pPr marL="742950" indent="-285750">
              <a:defRPr>
                <a:solidFill>
                  <a:schemeClr val="tx1"/>
                </a:solidFill>
                <a:latin typeface="Century Gothic" pitchFamily="34" charset="0"/>
              </a:defRPr>
            </a:lvl2pPr>
            <a:lvl3pPr marL="1143000" indent="-228600">
              <a:defRPr>
                <a:solidFill>
                  <a:schemeClr val="tx1"/>
                </a:solidFill>
                <a:latin typeface="Century Gothic" pitchFamily="34" charset="0"/>
              </a:defRPr>
            </a:lvl3pPr>
            <a:lvl4pPr marL="1600200" indent="-228600">
              <a:defRPr>
                <a:solidFill>
                  <a:schemeClr val="tx1"/>
                </a:solidFill>
                <a:latin typeface="Century Gothic" pitchFamily="34" charset="0"/>
              </a:defRPr>
            </a:lvl4pPr>
            <a:lvl5pPr marL="2057400" indent="-228600">
              <a:defRPr>
                <a:solidFill>
                  <a:schemeClr val="tx1"/>
                </a:solidFill>
                <a:latin typeface="Century Gothic" pitchFamily="34" charset="0"/>
              </a:defRPr>
            </a:lvl5pPr>
            <a:lvl6pPr marL="2514600" indent="-228600" defTabSz="457200" eaLnBrk="0" fontAlgn="base" hangingPunct="0">
              <a:spcBef>
                <a:spcPct val="0"/>
              </a:spcBef>
              <a:spcAft>
                <a:spcPct val="0"/>
              </a:spcAft>
              <a:defRPr>
                <a:solidFill>
                  <a:schemeClr val="tx1"/>
                </a:solidFill>
                <a:latin typeface="Century Gothic" pitchFamily="34" charset="0"/>
              </a:defRPr>
            </a:lvl6pPr>
            <a:lvl7pPr marL="2971800" indent="-228600" defTabSz="457200" eaLnBrk="0" fontAlgn="base" hangingPunct="0">
              <a:spcBef>
                <a:spcPct val="0"/>
              </a:spcBef>
              <a:spcAft>
                <a:spcPct val="0"/>
              </a:spcAft>
              <a:defRPr>
                <a:solidFill>
                  <a:schemeClr val="tx1"/>
                </a:solidFill>
                <a:latin typeface="Century Gothic" pitchFamily="34" charset="0"/>
              </a:defRPr>
            </a:lvl7pPr>
            <a:lvl8pPr marL="3429000" indent="-228600" defTabSz="457200" eaLnBrk="0" fontAlgn="base" hangingPunct="0">
              <a:spcBef>
                <a:spcPct val="0"/>
              </a:spcBef>
              <a:spcAft>
                <a:spcPct val="0"/>
              </a:spcAft>
              <a:defRPr>
                <a:solidFill>
                  <a:schemeClr val="tx1"/>
                </a:solidFill>
                <a:latin typeface="Century Gothic" pitchFamily="34" charset="0"/>
              </a:defRPr>
            </a:lvl8pPr>
            <a:lvl9pPr marL="3886200" indent="-228600" defTabSz="457200" eaLnBrk="0" fontAlgn="base" hangingPunct="0">
              <a:spcBef>
                <a:spcPct val="0"/>
              </a:spcBef>
              <a:spcAft>
                <a:spcPct val="0"/>
              </a:spcAft>
              <a:defRPr>
                <a:solidFill>
                  <a:schemeClr val="tx1"/>
                </a:solidFill>
                <a:latin typeface="Century Gothic" pitchFamily="34" charset="0"/>
              </a:defRPr>
            </a:lvl9pPr>
          </a:lstStyle>
          <a:p>
            <a:pPr algn="ctr" eaLnBrk="1" hangingPunct="1"/>
            <a:r>
              <a:rPr lang="es-ES" altLang="es-ES" sz="1600" b="1" dirty="0" smtClean="0">
                <a:solidFill>
                  <a:schemeClr val="bg2"/>
                </a:solidFill>
              </a:rPr>
              <a:t>DESARROLLO DE SOFTWARE</a:t>
            </a:r>
          </a:p>
          <a:p>
            <a:pPr algn="ctr" eaLnBrk="1" hangingPunct="1"/>
            <a:r>
              <a:rPr lang="es-ES" altLang="es-ES" sz="1600" b="1" dirty="0" smtClean="0">
                <a:solidFill>
                  <a:schemeClr val="bg2"/>
                </a:solidFill>
              </a:rPr>
              <a:t>Parte 2 </a:t>
            </a:r>
            <a:endParaRPr lang="es-ES" altLang="es-ES" sz="1600" b="1" dirty="0">
              <a:solidFill>
                <a:schemeClr val="bg2"/>
              </a:solidFill>
            </a:endParaRPr>
          </a:p>
        </p:txBody>
      </p:sp>
      <p:sp>
        <p:nvSpPr>
          <p:cNvPr id="12" name="Rectángulo 1">
            <a:extLst>
              <a:ext uri="{FF2B5EF4-FFF2-40B4-BE49-F238E27FC236}"/>
            </a:extLst>
          </p:cNvPr>
          <p:cNvSpPr/>
          <p:nvPr/>
        </p:nvSpPr>
        <p:spPr>
          <a:xfrm flipV="1">
            <a:off x="2913148" y="1966913"/>
            <a:ext cx="5619292" cy="44450"/>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endParaRPr>
          </a:p>
        </p:txBody>
      </p:sp>
      <p:sp>
        <p:nvSpPr>
          <p:cNvPr id="13" name="CuadroTexto 2"/>
          <p:cNvSpPr txBox="1">
            <a:spLocks noChangeArrowheads="1"/>
          </p:cNvSpPr>
          <p:nvPr/>
        </p:nvSpPr>
        <p:spPr bwMode="auto">
          <a:xfrm>
            <a:off x="550863" y="2276475"/>
            <a:ext cx="7981577"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rgbClr val="EF53A5"/>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EF53A5"/>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EF53A5"/>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EF53A5"/>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EF53A5"/>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EF53A5"/>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EF53A5"/>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EF53A5"/>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EF53A5"/>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lvl="1" indent="0" eaLnBrk="1" hangingPunct="1">
              <a:spcBef>
                <a:spcPct val="0"/>
              </a:spcBef>
              <a:buClrTx/>
              <a:buSzTx/>
              <a:buNone/>
              <a:defRPr/>
            </a:pPr>
            <a:r>
              <a:rPr lang="es-ES" altLang="es-ES" sz="1600" dirty="0">
                <a:solidFill>
                  <a:schemeClr val="bg2"/>
                </a:solidFill>
                <a:latin typeface="+mn-lt"/>
                <a:cs typeface="Arial" panose="020B0604020202020204" pitchFamily="34" charset="0"/>
              </a:rPr>
              <a:t>Diseña programas, y modificaciones de </a:t>
            </a:r>
            <a:r>
              <a:rPr lang="es-ES" altLang="es-ES" sz="1600" dirty="0" smtClean="0">
                <a:solidFill>
                  <a:schemeClr val="bg2"/>
                </a:solidFill>
                <a:latin typeface="+mn-lt"/>
                <a:cs typeface="Arial" panose="020B0604020202020204" pitchFamily="34" charset="0"/>
              </a:rPr>
              <a:t>programas, de </a:t>
            </a:r>
            <a:r>
              <a:rPr lang="es-ES" altLang="es-ES" sz="1600" dirty="0">
                <a:solidFill>
                  <a:schemeClr val="bg2"/>
                </a:solidFill>
                <a:latin typeface="+mn-lt"/>
                <a:cs typeface="Arial" panose="020B0604020202020204" pitchFamily="34" charset="0"/>
              </a:rPr>
              <a:t>acuerdo a las especificaciones </a:t>
            </a:r>
            <a:r>
              <a:rPr lang="es-ES" altLang="es-ES" sz="1600" dirty="0" smtClean="0">
                <a:solidFill>
                  <a:schemeClr val="bg2"/>
                </a:solidFill>
                <a:latin typeface="+mn-lt"/>
                <a:cs typeface="Arial" panose="020B0604020202020204" pitchFamily="34" charset="0"/>
              </a:rPr>
              <a:t>facilitadas, utilizando </a:t>
            </a:r>
            <a:r>
              <a:rPr lang="es-ES" altLang="es-ES" sz="1600" dirty="0">
                <a:solidFill>
                  <a:schemeClr val="bg2"/>
                </a:solidFill>
                <a:latin typeface="+mn-lt"/>
                <a:cs typeface="Arial" panose="020B0604020202020204" pitchFamily="34" charset="0"/>
              </a:rPr>
              <a:t>lenguaje Java</a:t>
            </a:r>
            <a:r>
              <a:rPr lang="es-ES" altLang="es-ES" sz="1600" dirty="0" smtClean="0">
                <a:solidFill>
                  <a:schemeClr val="bg2"/>
                </a:solidFill>
                <a:latin typeface="+mn-lt"/>
                <a:cs typeface="Arial" panose="020B0604020202020204" pitchFamily="34" charset="0"/>
              </a:rPr>
              <a:t>.</a:t>
            </a:r>
          </a:p>
          <a:p>
            <a:pPr lvl="1" indent="0" eaLnBrk="1" hangingPunct="1">
              <a:spcBef>
                <a:spcPct val="0"/>
              </a:spcBef>
              <a:buClrTx/>
              <a:buSzTx/>
              <a:buNone/>
              <a:defRPr/>
            </a:pPr>
            <a:endParaRPr lang="es-ES" altLang="es-ES" sz="1600" dirty="0" smtClean="0">
              <a:solidFill>
                <a:schemeClr val="bg2"/>
              </a:solidFill>
              <a:latin typeface="+mn-lt"/>
              <a:cs typeface="Arial" panose="020B0604020202020204" pitchFamily="34" charset="0"/>
            </a:endParaRPr>
          </a:p>
          <a:p>
            <a:pPr marL="1085850" lvl="1" indent="-342900" eaLnBrk="1" hangingPunct="1">
              <a:spcBef>
                <a:spcPct val="0"/>
              </a:spcBef>
              <a:buClrTx/>
              <a:buSzTx/>
              <a:buFont typeface="+mj-lt"/>
              <a:buAutoNum type="arabicPeriod"/>
              <a:defRPr/>
            </a:pPr>
            <a:r>
              <a:rPr lang="es-ES" altLang="es-ES" sz="1600" dirty="0" smtClean="0">
                <a:solidFill>
                  <a:schemeClr val="bg2"/>
                </a:solidFill>
                <a:latin typeface="+mn-lt"/>
                <a:cs typeface="Arial" panose="020B0604020202020204" pitchFamily="34" charset="0"/>
              </a:rPr>
              <a:t>Declarar </a:t>
            </a:r>
            <a:r>
              <a:rPr lang="es-ES" altLang="es-ES" sz="1600" dirty="0">
                <a:solidFill>
                  <a:schemeClr val="bg2"/>
                </a:solidFill>
                <a:latin typeface="+mn-lt"/>
                <a:cs typeface="Arial" panose="020B0604020202020204" pitchFamily="34" charset="0"/>
              </a:rPr>
              <a:t>la estructura de una </a:t>
            </a:r>
            <a:r>
              <a:rPr lang="es-ES" altLang="es-ES" sz="1600" dirty="0" smtClean="0">
                <a:solidFill>
                  <a:schemeClr val="bg2"/>
                </a:solidFill>
                <a:latin typeface="+mn-lt"/>
                <a:cs typeface="Arial" panose="020B0604020202020204" pitchFamily="34" charset="0"/>
              </a:rPr>
              <a:t>clase</a:t>
            </a:r>
          </a:p>
          <a:p>
            <a:pPr marL="1085850" lvl="1" indent="-342900" eaLnBrk="1" hangingPunct="1">
              <a:spcBef>
                <a:spcPct val="0"/>
              </a:spcBef>
              <a:buClrTx/>
              <a:buSzTx/>
              <a:buFont typeface="+mj-lt"/>
              <a:buAutoNum type="arabicPeriod"/>
              <a:defRPr/>
            </a:pPr>
            <a:r>
              <a:rPr lang="es-ES" altLang="es-ES" sz="1600" dirty="0" smtClean="0">
                <a:solidFill>
                  <a:schemeClr val="bg2"/>
                </a:solidFill>
                <a:latin typeface="+mn-lt"/>
                <a:cs typeface="Arial" panose="020B0604020202020204" pitchFamily="34" charset="0"/>
              </a:rPr>
              <a:t>Crear </a:t>
            </a:r>
            <a:r>
              <a:rPr lang="es-ES" altLang="es-ES" sz="1600" dirty="0">
                <a:solidFill>
                  <a:schemeClr val="bg2"/>
                </a:solidFill>
                <a:latin typeface="+mn-lt"/>
                <a:cs typeface="Arial" panose="020B0604020202020204" pitchFamily="34" charset="0"/>
              </a:rPr>
              <a:t>constructores normales y </a:t>
            </a:r>
            <a:r>
              <a:rPr lang="es-ES" altLang="es-ES" sz="1600" dirty="0" err="1" smtClean="0">
                <a:solidFill>
                  <a:schemeClr val="bg2"/>
                </a:solidFill>
                <a:latin typeface="+mn-lt"/>
                <a:cs typeface="Arial" panose="020B0604020202020204" pitchFamily="34" charset="0"/>
              </a:rPr>
              <a:t>parametrizados</a:t>
            </a:r>
            <a:r>
              <a:rPr lang="es-ES" altLang="es-ES" sz="1600" dirty="0" smtClean="0">
                <a:solidFill>
                  <a:schemeClr val="bg2"/>
                </a:solidFill>
                <a:latin typeface="+mn-lt"/>
                <a:cs typeface="Arial" panose="020B0604020202020204" pitchFamily="34" charset="0"/>
              </a:rPr>
              <a:t> útiles para la implementación de la clase.</a:t>
            </a:r>
          </a:p>
          <a:p>
            <a:pPr marL="1085850" lvl="1" indent="-342900" eaLnBrk="1" hangingPunct="1">
              <a:spcBef>
                <a:spcPct val="0"/>
              </a:spcBef>
              <a:buClrTx/>
              <a:buSzTx/>
              <a:buFont typeface="+mj-lt"/>
              <a:buAutoNum type="arabicPeriod"/>
              <a:defRPr/>
            </a:pPr>
            <a:r>
              <a:rPr lang="es-ES" altLang="es-ES" sz="1600" dirty="0" smtClean="0">
                <a:solidFill>
                  <a:schemeClr val="bg2"/>
                </a:solidFill>
                <a:latin typeface="+mn-lt"/>
                <a:cs typeface="Arial" panose="020B0604020202020204" pitchFamily="34" charset="0"/>
              </a:rPr>
              <a:t>Implementar </a:t>
            </a:r>
            <a:r>
              <a:rPr lang="es-ES" altLang="es-ES" sz="1600" dirty="0">
                <a:solidFill>
                  <a:schemeClr val="bg2"/>
                </a:solidFill>
                <a:latin typeface="+mn-lt"/>
                <a:cs typeface="Arial" panose="020B0604020202020204" pitchFamily="34" charset="0"/>
              </a:rPr>
              <a:t>los métodos asociados a las clases</a:t>
            </a:r>
          </a:p>
          <a:p>
            <a:pPr lvl="1" indent="0" algn="just" eaLnBrk="1" hangingPunct="1">
              <a:spcBef>
                <a:spcPct val="0"/>
              </a:spcBef>
              <a:buClrTx/>
              <a:buSzTx/>
              <a:buNone/>
              <a:defRPr/>
            </a:pPr>
            <a:endParaRPr lang="es-CL" altLang="es-ES" sz="1600" dirty="0" smtClean="0">
              <a:solidFill>
                <a:schemeClr val="bg2"/>
              </a:solidFill>
              <a:latin typeface="+mn-lt"/>
            </a:endParaRPr>
          </a:p>
        </p:txBody>
      </p:sp>
    </p:spTree>
    <p:extLst>
      <p:ext uri="{BB962C8B-B14F-4D97-AF65-F5344CB8AC3E}">
        <p14:creationId xmlns:p14="http://schemas.microsoft.com/office/powerpoint/2010/main" val="3691312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a:ext uri="{FF2B5EF4-FFF2-40B4-BE49-F238E27FC236}"/>
            </a:extLst>
          </p:cNvPr>
          <p:cNvSpPr txBox="1"/>
          <p:nvPr/>
        </p:nvSpPr>
        <p:spPr>
          <a:xfrm>
            <a:off x="382588" y="838519"/>
            <a:ext cx="2143711" cy="584775"/>
          </a:xfrm>
          <a:prstGeom prst="rect">
            <a:avLst/>
          </a:prstGeom>
          <a:noFill/>
        </p:spPr>
        <p:txBody>
          <a:bodyPr wrap="square">
            <a:spAutoFit/>
          </a:bodyPr>
          <a:lstStyle/>
          <a:p>
            <a:pPr eaLnBrk="1" fontAlgn="auto" hangingPunct="1">
              <a:spcBef>
                <a:spcPts val="0"/>
              </a:spcBef>
              <a:spcAft>
                <a:spcPts val="0"/>
              </a:spcAft>
              <a:defRPr/>
            </a:pPr>
            <a:r>
              <a:rPr lang="es-CL" sz="3200" b="1" dirty="0">
                <a:solidFill>
                  <a:schemeClr val="bg2"/>
                </a:solidFill>
                <a:latin typeface="Calibri" panose="020F0502020204030204" pitchFamily="34" charset="0"/>
                <a:cs typeface="Calibri" panose="020F0502020204030204" pitchFamily="34" charset="0"/>
              </a:rPr>
              <a:t>OBJETIVO</a:t>
            </a:r>
            <a:endParaRPr lang="es-ES" sz="3200" b="1" dirty="0">
              <a:solidFill>
                <a:schemeClr val="bg2"/>
              </a:solidFill>
              <a:latin typeface="Calibri" panose="020F0502020204030204" pitchFamily="34" charset="0"/>
              <a:cs typeface="Calibri" panose="020F0502020204030204" pitchFamily="34" charset="0"/>
            </a:endParaRPr>
          </a:p>
        </p:txBody>
      </p:sp>
      <p:sp>
        <p:nvSpPr>
          <p:cNvPr id="3" name="Rectángulo 1">
            <a:extLst>
              <a:ext uri="{FF2B5EF4-FFF2-40B4-BE49-F238E27FC236}"/>
            </a:extLst>
          </p:cNvPr>
          <p:cNvSpPr/>
          <p:nvPr/>
        </p:nvSpPr>
        <p:spPr>
          <a:xfrm flipV="1">
            <a:off x="465138" y="1363981"/>
            <a:ext cx="8149847" cy="4571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800" dirty="0">
              <a:solidFill>
                <a:schemeClr val="bg2"/>
              </a:solidFill>
              <a:latin typeface="Calibri" panose="020F0502020204030204" pitchFamily="34" charset="0"/>
              <a:cs typeface="Calibri" panose="020F0502020204030204" pitchFamily="34" charset="0"/>
            </a:endParaRPr>
          </a:p>
        </p:txBody>
      </p:sp>
      <p:sp>
        <p:nvSpPr>
          <p:cNvPr id="4" name="CuadroTexto 2"/>
          <p:cNvSpPr txBox="1">
            <a:spLocks noChangeArrowheads="1"/>
          </p:cNvSpPr>
          <p:nvPr/>
        </p:nvSpPr>
        <p:spPr bwMode="auto">
          <a:xfrm>
            <a:off x="498129" y="2139702"/>
            <a:ext cx="81393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gn="just" eaLnBrk="1" hangingPunct="1">
              <a:lnSpc>
                <a:spcPct val="100000"/>
              </a:lnSpc>
              <a:spcBef>
                <a:spcPct val="0"/>
              </a:spcBef>
              <a:buNone/>
              <a:defRPr/>
            </a:pPr>
            <a:r>
              <a:rPr lang="es-CL" altLang="es-ES" sz="1800" dirty="0" smtClean="0">
                <a:solidFill>
                  <a:schemeClr val="bg2"/>
                </a:solidFill>
                <a:cs typeface="Calibri" panose="020F0502020204030204" pitchFamily="34" charset="0"/>
              </a:rPr>
              <a:t>El estudiante logra </a:t>
            </a:r>
            <a:r>
              <a:rPr lang="es-ES" altLang="es-ES" sz="1800" dirty="0">
                <a:solidFill>
                  <a:schemeClr val="bg2"/>
                </a:solidFill>
                <a:cs typeface="Calibri" panose="020F0502020204030204" pitchFamily="34" charset="0"/>
              </a:rPr>
              <a:t>d</a:t>
            </a:r>
            <a:r>
              <a:rPr lang="es-ES" altLang="es-ES" sz="1800" dirty="0" smtClean="0">
                <a:solidFill>
                  <a:schemeClr val="bg2"/>
                </a:solidFill>
                <a:cs typeface="Calibri" panose="020F0502020204030204" pitchFamily="34" charset="0"/>
              </a:rPr>
              <a:t>esarrollar programas </a:t>
            </a:r>
            <a:r>
              <a:rPr lang="es-ES" altLang="es-ES" sz="1800" dirty="0">
                <a:solidFill>
                  <a:schemeClr val="bg2"/>
                </a:solidFill>
                <a:cs typeface="Calibri" panose="020F0502020204030204" pitchFamily="34" charset="0"/>
              </a:rPr>
              <a:t>computacionales basados en</a:t>
            </a:r>
          </a:p>
          <a:p>
            <a:pPr algn="just" eaLnBrk="1" hangingPunct="1">
              <a:lnSpc>
                <a:spcPct val="100000"/>
              </a:lnSpc>
              <a:spcBef>
                <a:spcPct val="0"/>
              </a:spcBef>
              <a:buNone/>
              <a:defRPr/>
            </a:pPr>
            <a:r>
              <a:rPr lang="es-ES" altLang="es-ES" sz="1800" dirty="0">
                <a:solidFill>
                  <a:schemeClr val="bg2"/>
                </a:solidFill>
                <a:cs typeface="Calibri" panose="020F0502020204030204" pitchFamily="34" charset="0"/>
              </a:rPr>
              <a:t>principios de la orientación a objetos.</a:t>
            </a:r>
            <a:endParaRPr lang="es-CL" altLang="es-ES" sz="1800" dirty="0">
              <a:solidFill>
                <a:schemeClr val="bg2"/>
              </a:solidFill>
              <a:cs typeface="Calibri" panose="020F0502020204030204" pitchFamily="34" charset="0"/>
            </a:endParaRPr>
          </a:p>
        </p:txBody>
      </p:sp>
    </p:spTree>
    <p:extLst>
      <p:ext uri="{BB962C8B-B14F-4D97-AF65-F5344CB8AC3E}">
        <p14:creationId xmlns:p14="http://schemas.microsoft.com/office/powerpoint/2010/main" val="36728666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Metodología</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5" name="TextBox 2"/>
          <p:cNvSpPr txBox="1">
            <a:spLocks noChangeArrowheads="1"/>
          </p:cNvSpPr>
          <p:nvPr/>
        </p:nvSpPr>
        <p:spPr bwMode="auto">
          <a:xfrm>
            <a:off x="498474" y="1275606"/>
            <a:ext cx="772119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600" dirty="0" smtClean="0">
                <a:solidFill>
                  <a:schemeClr val="bg2"/>
                </a:solidFill>
                <a:cs typeface="Calibri" panose="020F0502020204030204" pitchFamily="34" charset="0"/>
              </a:rPr>
              <a:t>Una </a:t>
            </a:r>
            <a:r>
              <a:rPr lang="es-ES" altLang="es-ES" sz="1600" b="1" dirty="0">
                <a:solidFill>
                  <a:schemeClr val="bg2"/>
                </a:solidFill>
                <a:cs typeface="Calibri" panose="020F0502020204030204" pitchFamily="34" charset="0"/>
              </a:rPr>
              <a:t>metodología</a:t>
            </a:r>
            <a:r>
              <a:rPr lang="es-ES" altLang="es-ES" sz="1600" dirty="0">
                <a:solidFill>
                  <a:schemeClr val="bg2"/>
                </a:solidFill>
                <a:cs typeface="Calibri" panose="020F0502020204030204" pitchFamily="34" charset="0"/>
              </a:rPr>
              <a:t> es como su nombre indica la forma en que se realiza algo o el método con el cual se llevará a cabo el proceso de desarrollo de software, en este caso</a:t>
            </a:r>
            <a:r>
              <a:rPr lang="es-ES" altLang="es-ES" sz="1600" dirty="0" smtClean="0">
                <a:solidFill>
                  <a:schemeClr val="bg2"/>
                </a:solidFill>
                <a:cs typeface="Calibri" panose="020F0502020204030204" pitchFamily="34" charset="0"/>
              </a:rPr>
              <a:t>.</a:t>
            </a:r>
          </a:p>
          <a:p>
            <a:pPr>
              <a:lnSpc>
                <a:spcPct val="100000"/>
              </a:lnSpc>
              <a:spcBef>
                <a:spcPct val="0"/>
              </a:spcBef>
              <a:buNone/>
              <a:defRPr/>
            </a:pPr>
            <a:endParaRPr lang="es-ES" altLang="es-ES" sz="1600" dirty="0">
              <a:solidFill>
                <a:schemeClr val="bg2"/>
              </a:solidFill>
              <a:cs typeface="Calibri" panose="020F0502020204030204" pitchFamily="34" charset="0"/>
            </a:endParaRPr>
          </a:p>
          <a:p>
            <a:pPr>
              <a:lnSpc>
                <a:spcPct val="100000"/>
              </a:lnSpc>
              <a:spcBef>
                <a:spcPct val="0"/>
              </a:spcBef>
              <a:buNone/>
              <a:defRPr/>
            </a:pPr>
            <a:r>
              <a:rPr lang="es-ES" altLang="es-ES" sz="1600" dirty="0" smtClean="0">
                <a:solidFill>
                  <a:schemeClr val="bg2"/>
                </a:solidFill>
                <a:cs typeface="Calibri" panose="020F0502020204030204" pitchFamily="34" charset="0"/>
              </a:rPr>
              <a:t>Existe </a:t>
            </a:r>
            <a:r>
              <a:rPr lang="es-ES" altLang="es-ES" sz="1600" dirty="0">
                <a:solidFill>
                  <a:schemeClr val="bg2"/>
                </a:solidFill>
                <a:cs typeface="Calibri" panose="020F0502020204030204" pitchFamily="34" charset="0"/>
              </a:rPr>
              <a:t>una gran cantidad de metodologías y desde hace una gran cantidad de tiempo ha existido diversas opiniones que </a:t>
            </a:r>
            <a:r>
              <a:rPr lang="es-ES" altLang="es-ES" sz="1600" dirty="0" smtClean="0">
                <a:solidFill>
                  <a:schemeClr val="bg2"/>
                </a:solidFill>
                <a:cs typeface="Calibri" panose="020F0502020204030204" pitchFamily="34" charset="0"/>
              </a:rPr>
              <a:t>hablan </a:t>
            </a:r>
            <a:r>
              <a:rPr lang="es-ES" altLang="es-ES" sz="1600" dirty="0">
                <a:solidFill>
                  <a:schemeClr val="bg2"/>
                </a:solidFill>
                <a:cs typeface="Calibri" panose="020F0502020204030204" pitchFamily="34" charset="0"/>
              </a:rPr>
              <a:t>acerca de qué metodología es mejor, cual es recomendable de usar y qué metodología ofrece mejores </a:t>
            </a:r>
            <a:r>
              <a:rPr lang="es-ES" altLang="es-ES" sz="1600" dirty="0" smtClean="0">
                <a:solidFill>
                  <a:schemeClr val="bg2"/>
                </a:solidFill>
                <a:cs typeface="Calibri" panose="020F0502020204030204" pitchFamily="34" charset="0"/>
              </a:rPr>
              <a:t>resultados.</a:t>
            </a:r>
          </a:p>
          <a:p>
            <a:pPr>
              <a:lnSpc>
                <a:spcPct val="100000"/>
              </a:lnSpc>
              <a:spcBef>
                <a:spcPct val="0"/>
              </a:spcBef>
              <a:buNone/>
              <a:defRPr/>
            </a:pPr>
            <a:endParaRPr lang="es-ES" altLang="es-ES" sz="1600" dirty="0">
              <a:solidFill>
                <a:schemeClr val="bg2"/>
              </a:solidFill>
              <a:cs typeface="Calibri" panose="020F0502020204030204" pitchFamily="34" charset="0"/>
            </a:endParaRPr>
          </a:p>
          <a:p>
            <a:pPr>
              <a:lnSpc>
                <a:spcPct val="100000"/>
              </a:lnSpc>
              <a:spcBef>
                <a:spcPct val="0"/>
              </a:spcBef>
              <a:buNone/>
              <a:defRPr/>
            </a:pPr>
            <a:r>
              <a:rPr lang="es-ES" altLang="es-ES" sz="1600" dirty="0">
                <a:solidFill>
                  <a:schemeClr val="bg2"/>
                </a:solidFill>
                <a:cs typeface="Calibri" panose="020F0502020204030204" pitchFamily="34" charset="0"/>
              </a:rPr>
              <a:t>B</a:t>
            </a:r>
            <a:r>
              <a:rPr lang="es-ES" altLang="es-ES" sz="1600" dirty="0" smtClean="0">
                <a:solidFill>
                  <a:schemeClr val="bg2"/>
                </a:solidFill>
                <a:cs typeface="Calibri" panose="020F0502020204030204" pitchFamily="34" charset="0"/>
              </a:rPr>
              <a:t>ásicamente </a:t>
            </a:r>
            <a:r>
              <a:rPr lang="es-ES" altLang="es-ES" sz="1600" dirty="0">
                <a:solidFill>
                  <a:schemeClr val="bg2"/>
                </a:solidFill>
                <a:cs typeface="Calibri" panose="020F0502020204030204" pitchFamily="34" charset="0"/>
              </a:rPr>
              <a:t>una metodología consiste en seguir al pie de la letra los pasos que está tiene asignados para llevar a cabo el proceso, mediante el cual se creará un programa o sistema o cualquier tipo de software</a:t>
            </a:r>
          </a:p>
        </p:txBody>
      </p:sp>
    </p:spTree>
    <p:extLst>
      <p:ext uri="{BB962C8B-B14F-4D97-AF65-F5344CB8AC3E}">
        <p14:creationId xmlns:p14="http://schemas.microsoft.com/office/powerpoint/2010/main" val="32237265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a:solidFill>
                  <a:schemeClr val="bg2"/>
                </a:solidFill>
                <a:latin typeface="Calibri" panose="020F0502020204030204" pitchFamily="34" charset="0"/>
                <a:cs typeface="Calibri" panose="020F0502020204030204" pitchFamily="34" charset="0"/>
              </a:rPr>
              <a:t>Metodología tradicional vs ágil </a:t>
            </a: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5" name="TextBox 2"/>
          <p:cNvSpPr txBox="1">
            <a:spLocks noChangeArrowheads="1"/>
          </p:cNvSpPr>
          <p:nvPr/>
        </p:nvSpPr>
        <p:spPr bwMode="auto">
          <a:xfrm>
            <a:off x="498474" y="1275606"/>
            <a:ext cx="772119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600" dirty="0">
                <a:solidFill>
                  <a:schemeClr val="bg2"/>
                </a:solidFill>
                <a:cs typeface="Calibri" panose="020F0502020204030204" pitchFamily="34" charset="0"/>
              </a:rPr>
              <a:t>Desarrollar software implica muchas cosas, desde su planificación hasta la puesta en marcha se deben de seguir un sinnúmero de pasos o actividades. </a:t>
            </a:r>
            <a:endParaRPr lang="es-ES" altLang="es-ES" sz="1600" dirty="0" smtClean="0">
              <a:solidFill>
                <a:schemeClr val="bg2"/>
              </a:solidFill>
              <a:cs typeface="Calibri" panose="020F0502020204030204" pitchFamily="34" charset="0"/>
            </a:endParaRPr>
          </a:p>
          <a:p>
            <a:pPr>
              <a:lnSpc>
                <a:spcPct val="100000"/>
              </a:lnSpc>
              <a:spcBef>
                <a:spcPct val="0"/>
              </a:spcBef>
              <a:buNone/>
              <a:defRPr/>
            </a:pPr>
            <a:endParaRPr lang="es-ES" altLang="es-ES" sz="1600" dirty="0">
              <a:solidFill>
                <a:schemeClr val="bg2"/>
              </a:solidFill>
              <a:cs typeface="Calibri" panose="020F0502020204030204" pitchFamily="34" charset="0"/>
            </a:endParaRPr>
          </a:p>
          <a:p>
            <a:pPr>
              <a:lnSpc>
                <a:spcPct val="100000"/>
              </a:lnSpc>
              <a:spcBef>
                <a:spcPct val="0"/>
              </a:spcBef>
              <a:buNone/>
              <a:defRPr/>
            </a:pPr>
            <a:r>
              <a:rPr lang="es-ES" altLang="es-ES" sz="1600" dirty="0" smtClean="0">
                <a:solidFill>
                  <a:schemeClr val="bg2"/>
                </a:solidFill>
                <a:cs typeface="Calibri" panose="020F0502020204030204" pitchFamily="34" charset="0"/>
              </a:rPr>
              <a:t>Hoy </a:t>
            </a:r>
            <a:r>
              <a:rPr lang="es-ES" altLang="es-ES" sz="1600" dirty="0">
                <a:solidFill>
                  <a:schemeClr val="bg2"/>
                </a:solidFill>
                <a:cs typeface="Calibri" panose="020F0502020204030204" pitchFamily="34" charset="0"/>
              </a:rPr>
              <a:t>en día existen diversas metodologías para hacerlo, sin embargo es necesario definir primero la naturaleza del software antes de elegir un determinado ciclo de vida</a:t>
            </a:r>
            <a:r>
              <a:rPr lang="es-ES" altLang="es-ES" sz="1600" dirty="0" smtClean="0">
                <a:solidFill>
                  <a:schemeClr val="bg2"/>
                </a:solidFill>
                <a:cs typeface="Calibri" panose="020F0502020204030204" pitchFamily="34" charset="0"/>
              </a:rPr>
              <a:t>.</a:t>
            </a:r>
          </a:p>
          <a:p>
            <a:pPr>
              <a:lnSpc>
                <a:spcPct val="100000"/>
              </a:lnSpc>
              <a:spcBef>
                <a:spcPct val="0"/>
              </a:spcBef>
              <a:buNone/>
              <a:defRPr/>
            </a:pPr>
            <a:endParaRPr lang="es-ES" altLang="es-ES" sz="1600" dirty="0">
              <a:solidFill>
                <a:schemeClr val="bg2"/>
              </a:solidFill>
              <a:cs typeface="Calibri" panose="020F0502020204030204" pitchFamily="34" charset="0"/>
            </a:endParaRPr>
          </a:p>
          <a:p>
            <a:pPr>
              <a:lnSpc>
                <a:spcPct val="100000"/>
              </a:lnSpc>
              <a:spcBef>
                <a:spcPct val="0"/>
              </a:spcBef>
              <a:buNone/>
              <a:defRPr/>
            </a:pPr>
            <a:r>
              <a:rPr lang="es-ES" altLang="es-ES" sz="1600" dirty="0" smtClean="0">
                <a:solidFill>
                  <a:schemeClr val="bg2"/>
                </a:solidFill>
                <a:cs typeface="Calibri" panose="020F0502020204030204" pitchFamily="34" charset="0"/>
              </a:rPr>
              <a:t>La primera está pensada </a:t>
            </a:r>
            <a:r>
              <a:rPr lang="es-ES" altLang="es-ES" sz="1600" dirty="0">
                <a:solidFill>
                  <a:schemeClr val="bg2"/>
                </a:solidFill>
                <a:cs typeface="Calibri" panose="020F0502020204030204" pitchFamily="34" charset="0"/>
              </a:rPr>
              <a:t>para el uso exhaustivo de documentación durante todo el ciclo del </a:t>
            </a:r>
            <a:r>
              <a:rPr lang="es-ES" altLang="es-ES" sz="1600" dirty="0" smtClean="0">
                <a:solidFill>
                  <a:schemeClr val="bg2"/>
                </a:solidFill>
                <a:cs typeface="Calibri" panose="020F0502020204030204" pitchFamily="34" charset="0"/>
              </a:rPr>
              <a:t>proyecto, </a:t>
            </a:r>
            <a:r>
              <a:rPr lang="es-ES" altLang="es-ES" sz="1600" dirty="0">
                <a:solidFill>
                  <a:schemeClr val="bg2"/>
                </a:solidFill>
                <a:cs typeface="Calibri" panose="020F0502020204030204" pitchFamily="34" charset="0"/>
              </a:rPr>
              <a:t>mientras que </a:t>
            </a:r>
            <a:r>
              <a:rPr lang="es-ES" altLang="es-ES" sz="1600" dirty="0" smtClean="0">
                <a:solidFill>
                  <a:schemeClr val="bg2"/>
                </a:solidFill>
                <a:cs typeface="Calibri" panose="020F0502020204030204" pitchFamily="34" charset="0"/>
              </a:rPr>
              <a:t>la segunda pone </a:t>
            </a:r>
            <a:r>
              <a:rPr lang="es-ES" altLang="es-ES" sz="1600" dirty="0">
                <a:solidFill>
                  <a:schemeClr val="bg2"/>
                </a:solidFill>
                <a:cs typeface="Calibri" panose="020F0502020204030204" pitchFamily="34" charset="0"/>
              </a:rPr>
              <a:t>vital importancia en la capacidad de respuesta a los cambios, la confianza en las habilidades del equipo y al mantener una buena relación con el </a:t>
            </a:r>
            <a:r>
              <a:rPr lang="es-ES" altLang="es-ES" sz="1600" dirty="0" smtClean="0">
                <a:solidFill>
                  <a:schemeClr val="bg2"/>
                </a:solidFill>
                <a:cs typeface="Calibri" panose="020F0502020204030204" pitchFamily="34" charset="0"/>
              </a:rPr>
              <a:t>cliente.</a:t>
            </a:r>
            <a:endParaRPr lang="es-ES" altLang="es-ES" sz="1600" dirty="0">
              <a:solidFill>
                <a:schemeClr val="bg2"/>
              </a:solidFill>
              <a:cs typeface="Calibri" panose="020F0502020204030204" pitchFamily="34" charset="0"/>
            </a:endParaRPr>
          </a:p>
        </p:txBody>
      </p:sp>
    </p:spTree>
    <p:extLst>
      <p:ext uri="{BB962C8B-B14F-4D97-AF65-F5344CB8AC3E}">
        <p14:creationId xmlns:p14="http://schemas.microsoft.com/office/powerpoint/2010/main" val="2649547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a:ext uri="{FF2B5EF4-FFF2-40B4-BE49-F238E27FC236}"/>
            </a:extLst>
          </p:cNvPr>
          <p:cNvSpPr txBox="1"/>
          <p:nvPr/>
        </p:nvSpPr>
        <p:spPr>
          <a:xfrm>
            <a:off x="369888" y="534987"/>
            <a:ext cx="7813712" cy="400110"/>
          </a:xfrm>
          <a:prstGeom prst="rect">
            <a:avLst/>
          </a:prstGeom>
          <a:noFill/>
        </p:spPr>
        <p:txBody>
          <a:bodyPr wrap="square">
            <a:spAutoFit/>
          </a:bodyPr>
          <a:lstStyle/>
          <a:p>
            <a:pPr>
              <a:defRPr/>
            </a:pPr>
            <a:r>
              <a:rPr lang="es-ES" sz="2000" b="1" dirty="0">
                <a:solidFill>
                  <a:schemeClr val="bg2"/>
                </a:solidFill>
                <a:latin typeface="Calibri" panose="020F0502020204030204" pitchFamily="34" charset="0"/>
                <a:cs typeface="Calibri" panose="020F0502020204030204" pitchFamily="34" charset="0"/>
              </a:rPr>
              <a:t>Tipos de </a:t>
            </a:r>
            <a:r>
              <a:rPr lang="es-ES" sz="2000" b="1" dirty="0" smtClean="0">
                <a:solidFill>
                  <a:schemeClr val="bg2"/>
                </a:solidFill>
                <a:latin typeface="Calibri" panose="020F0502020204030204" pitchFamily="34" charset="0"/>
                <a:cs typeface="Calibri" panose="020F0502020204030204" pitchFamily="34" charset="0"/>
              </a:rPr>
              <a:t>datos</a:t>
            </a:r>
            <a:endParaRPr lang="es-ES" sz="2000" b="1" dirty="0">
              <a:solidFill>
                <a:schemeClr val="bg2"/>
              </a:solidFill>
              <a:latin typeface="Calibri" panose="020F0502020204030204" pitchFamily="34" charset="0"/>
              <a:cs typeface="Calibri" panose="020F0502020204030204" pitchFamily="34" charset="0"/>
            </a:endParaRPr>
          </a:p>
        </p:txBody>
      </p:sp>
      <p:sp>
        <p:nvSpPr>
          <p:cNvPr id="3" name="Rectángulo 1">
            <a:extLst>
              <a:ext uri="{FF2B5EF4-FFF2-40B4-BE49-F238E27FC236}"/>
            </a:extLst>
          </p:cNvPr>
          <p:cNvSpPr/>
          <p:nvPr/>
        </p:nvSpPr>
        <p:spPr>
          <a:xfrm flipV="1">
            <a:off x="466726" y="1058862"/>
            <a:ext cx="8353746"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4" name="TextBox 2"/>
          <p:cNvSpPr txBox="1">
            <a:spLocks noChangeArrowheads="1"/>
          </p:cNvSpPr>
          <p:nvPr/>
        </p:nvSpPr>
        <p:spPr bwMode="auto">
          <a:xfrm>
            <a:off x="468312" y="1203325"/>
            <a:ext cx="8353747"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600" dirty="0">
                <a:solidFill>
                  <a:schemeClr val="bg2"/>
                </a:solidFill>
                <a:cs typeface="Calibri" panose="020F0502020204030204" pitchFamily="34" charset="0"/>
              </a:rPr>
              <a:t>Los tipos de datos utilizados en Java se pueden clasificar según diferentes categorías</a:t>
            </a:r>
            <a:r>
              <a:rPr lang="es-ES" altLang="es-ES" sz="1600" dirty="0" smtClean="0">
                <a:solidFill>
                  <a:schemeClr val="bg2"/>
                </a:solidFill>
                <a:cs typeface="Calibri" panose="020F0502020204030204" pitchFamily="34" charset="0"/>
              </a:rPr>
              <a:t>.</a:t>
            </a:r>
          </a:p>
          <a:p>
            <a:pPr>
              <a:lnSpc>
                <a:spcPct val="100000"/>
              </a:lnSpc>
              <a:spcBef>
                <a:spcPct val="0"/>
              </a:spcBef>
              <a:buNone/>
              <a:defRPr/>
            </a:pPr>
            <a:endParaRPr lang="es-ES" altLang="es-ES" sz="1600" dirty="0">
              <a:solidFill>
                <a:schemeClr val="bg2"/>
              </a:solidFill>
              <a:cs typeface="Calibri" panose="020F0502020204030204" pitchFamily="34" charset="0"/>
            </a:endParaRPr>
          </a:p>
          <a:p>
            <a:pPr>
              <a:lnSpc>
                <a:spcPct val="100000"/>
              </a:lnSpc>
              <a:spcBef>
                <a:spcPct val="0"/>
              </a:spcBef>
              <a:buNone/>
              <a:defRPr/>
            </a:pPr>
            <a:r>
              <a:rPr lang="es-ES" altLang="es-ES" sz="1600" dirty="0">
                <a:solidFill>
                  <a:schemeClr val="bg2"/>
                </a:solidFill>
                <a:cs typeface="Calibri" panose="020F0502020204030204" pitchFamily="34" charset="0"/>
              </a:rPr>
              <a:t>De acuerdo con el tipo de información que representan. Esta información determina los valores que un dato puede tomar y las operaciones que se pueden realizar con él. Según este punto de vista, pueden clasificarse en</a:t>
            </a:r>
            <a:r>
              <a:rPr lang="es-ES" altLang="es-ES" sz="1600" dirty="0" smtClean="0">
                <a:solidFill>
                  <a:schemeClr val="bg2"/>
                </a:solidFill>
                <a:cs typeface="Calibri" panose="020F0502020204030204" pitchFamily="34" charset="0"/>
              </a:rPr>
              <a:t>:</a:t>
            </a:r>
          </a:p>
          <a:p>
            <a:pPr>
              <a:lnSpc>
                <a:spcPct val="100000"/>
              </a:lnSpc>
              <a:spcBef>
                <a:spcPct val="0"/>
              </a:spcBef>
              <a:buNone/>
              <a:defRPr/>
            </a:pPr>
            <a:endParaRPr lang="es-ES" altLang="es-ES" sz="1600" dirty="0">
              <a:solidFill>
                <a:schemeClr val="bg2"/>
              </a:solidFill>
              <a:cs typeface="Calibri" panose="020F0502020204030204" pitchFamily="34" charset="0"/>
            </a:endParaRPr>
          </a:p>
          <a:p>
            <a:pPr>
              <a:lnSpc>
                <a:spcPct val="100000"/>
              </a:lnSpc>
              <a:spcBef>
                <a:spcPct val="0"/>
              </a:spcBef>
              <a:buNone/>
              <a:defRPr/>
            </a:pPr>
            <a:r>
              <a:rPr lang="es-ES" altLang="es-ES" sz="1600" b="1" dirty="0">
                <a:solidFill>
                  <a:schemeClr val="bg2"/>
                </a:solidFill>
                <a:cs typeface="Calibri" panose="020F0502020204030204" pitchFamily="34" charset="0"/>
              </a:rPr>
              <a:t>Datos de tipo primitivo</a:t>
            </a:r>
            <a:r>
              <a:rPr lang="es-ES" altLang="es-ES" sz="1600" dirty="0">
                <a:solidFill>
                  <a:schemeClr val="bg2"/>
                </a:solidFill>
                <a:cs typeface="Calibri" panose="020F0502020204030204" pitchFamily="34" charset="0"/>
              </a:rPr>
              <a:t>: </a:t>
            </a:r>
            <a:endParaRPr lang="es-ES" altLang="es-ES" sz="1600" dirty="0" smtClean="0">
              <a:solidFill>
                <a:schemeClr val="bg2"/>
              </a:solidFill>
              <a:cs typeface="Calibri" panose="020F0502020204030204" pitchFamily="34" charset="0"/>
            </a:endParaRPr>
          </a:p>
          <a:p>
            <a:pPr>
              <a:lnSpc>
                <a:spcPct val="100000"/>
              </a:lnSpc>
              <a:spcBef>
                <a:spcPct val="0"/>
              </a:spcBef>
              <a:buNone/>
              <a:defRPr/>
            </a:pPr>
            <a:r>
              <a:rPr lang="es-ES" altLang="es-ES" sz="1600" dirty="0" smtClean="0">
                <a:solidFill>
                  <a:schemeClr val="bg2"/>
                </a:solidFill>
                <a:cs typeface="Calibri" panose="020F0502020204030204" pitchFamily="34" charset="0"/>
              </a:rPr>
              <a:t>representan </a:t>
            </a:r>
            <a:r>
              <a:rPr lang="es-ES" altLang="es-ES" sz="1600" dirty="0">
                <a:solidFill>
                  <a:schemeClr val="bg2"/>
                </a:solidFill>
                <a:cs typeface="Calibri" panose="020F0502020204030204" pitchFamily="34" charset="0"/>
              </a:rPr>
              <a:t>un único dato simple que puede ser de tipo </a:t>
            </a:r>
            <a:r>
              <a:rPr lang="es-ES" altLang="es-ES" sz="1600" b="1" dirty="0" err="1">
                <a:solidFill>
                  <a:schemeClr val="bg2"/>
                </a:solidFill>
                <a:cs typeface="Calibri" panose="020F0502020204030204" pitchFamily="34" charset="0"/>
              </a:rPr>
              <a:t>char</a:t>
            </a:r>
            <a:r>
              <a:rPr lang="es-ES" altLang="es-ES" sz="1600" dirty="0">
                <a:solidFill>
                  <a:schemeClr val="bg2"/>
                </a:solidFill>
                <a:cs typeface="Calibri" panose="020F0502020204030204" pitchFamily="34" charset="0"/>
              </a:rPr>
              <a:t>, </a:t>
            </a:r>
            <a:r>
              <a:rPr lang="es-ES" altLang="es-ES" sz="1600" b="1" dirty="0">
                <a:solidFill>
                  <a:schemeClr val="bg2"/>
                </a:solidFill>
                <a:cs typeface="Calibri" panose="020F0502020204030204" pitchFamily="34" charset="0"/>
              </a:rPr>
              <a:t>byte</a:t>
            </a:r>
            <a:r>
              <a:rPr lang="es-ES" altLang="es-ES" sz="1600" dirty="0">
                <a:solidFill>
                  <a:schemeClr val="bg2"/>
                </a:solidFill>
                <a:cs typeface="Calibri" panose="020F0502020204030204" pitchFamily="34" charset="0"/>
              </a:rPr>
              <a:t>, </a:t>
            </a:r>
            <a:r>
              <a:rPr lang="es-ES" altLang="es-ES" sz="1600" b="1" dirty="0">
                <a:solidFill>
                  <a:schemeClr val="bg2"/>
                </a:solidFill>
                <a:cs typeface="Calibri" panose="020F0502020204030204" pitchFamily="34" charset="0"/>
              </a:rPr>
              <a:t>short</a:t>
            </a:r>
            <a:r>
              <a:rPr lang="es-ES" altLang="es-ES" sz="1600" dirty="0">
                <a:solidFill>
                  <a:schemeClr val="bg2"/>
                </a:solidFill>
                <a:cs typeface="Calibri" panose="020F0502020204030204" pitchFamily="34" charset="0"/>
              </a:rPr>
              <a:t>, </a:t>
            </a:r>
            <a:r>
              <a:rPr lang="es-ES" altLang="es-ES" sz="1600" b="1" dirty="0" err="1">
                <a:solidFill>
                  <a:schemeClr val="bg2"/>
                </a:solidFill>
                <a:cs typeface="Calibri" panose="020F0502020204030204" pitchFamily="34" charset="0"/>
              </a:rPr>
              <a:t>int</a:t>
            </a:r>
            <a:r>
              <a:rPr lang="es-ES" altLang="es-ES" sz="1600" dirty="0">
                <a:solidFill>
                  <a:schemeClr val="bg2"/>
                </a:solidFill>
                <a:cs typeface="Calibri" panose="020F0502020204030204" pitchFamily="34" charset="0"/>
              </a:rPr>
              <a:t>, </a:t>
            </a:r>
            <a:r>
              <a:rPr lang="es-ES" altLang="es-ES" sz="1600" b="1" dirty="0" err="1">
                <a:solidFill>
                  <a:schemeClr val="bg2"/>
                </a:solidFill>
                <a:cs typeface="Calibri" panose="020F0502020204030204" pitchFamily="34" charset="0"/>
              </a:rPr>
              <a:t>long</a:t>
            </a:r>
            <a:r>
              <a:rPr lang="es-ES" altLang="es-ES" sz="1600" dirty="0">
                <a:solidFill>
                  <a:schemeClr val="bg2"/>
                </a:solidFill>
                <a:cs typeface="Calibri" panose="020F0502020204030204" pitchFamily="34" charset="0"/>
              </a:rPr>
              <a:t>, </a:t>
            </a:r>
            <a:r>
              <a:rPr lang="es-ES" altLang="es-ES" sz="1600" b="1" dirty="0" err="1">
                <a:solidFill>
                  <a:schemeClr val="bg2"/>
                </a:solidFill>
                <a:cs typeface="Calibri" panose="020F0502020204030204" pitchFamily="34" charset="0"/>
              </a:rPr>
              <a:t>float</a:t>
            </a:r>
            <a:r>
              <a:rPr lang="es-ES" altLang="es-ES" sz="1600" dirty="0">
                <a:solidFill>
                  <a:schemeClr val="bg2"/>
                </a:solidFill>
                <a:cs typeface="Calibri" panose="020F0502020204030204" pitchFamily="34" charset="0"/>
              </a:rPr>
              <a:t>, </a:t>
            </a:r>
            <a:r>
              <a:rPr lang="es-ES" altLang="es-ES" sz="1600" b="1" dirty="0" err="1">
                <a:solidFill>
                  <a:schemeClr val="bg2"/>
                </a:solidFill>
                <a:cs typeface="Calibri" panose="020F0502020204030204" pitchFamily="34" charset="0"/>
              </a:rPr>
              <a:t>double</a:t>
            </a:r>
            <a:r>
              <a:rPr lang="es-ES" altLang="es-ES" sz="1600" dirty="0">
                <a:solidFill>
                  <a:schemeClr val="bg2"/>
                </a:solidFill>
                <a:cs typeface="Calibri" panose="020F0502020204030204" pitchFamily="34" charset="0"/>
              </a:rPr>
              <a:t>, </a:t>
            </a:r>
            <a:r>
              <a:rPr lang="es-ES" altLang="es-ES" sz="1600" b="1" dirty="0" err="1">
                <a:solidFill>
                  <a:schemeClr val="bg2"/>
                </a:solidFill>
                <a:cs typeface="Calibri" panose="020F0502020204030204" pitchFamily="34" charset="0"/>
              </a:rPr>
              <a:t>boolean</a:t>
            </a:r>
            <a:r>
              <a:rPr lang="es-ES" altLang="es-ES" sz="1600" dirty="0">
                <a:solidFill>
                  <a:schemeClr val="bg2"/>
                </a:solidFill>
                <a:cs typeface="Calibri" panose="020F0502020204030204" pitchFamily="34" charset="0"/>
              </a:rPr>
              <a:t>. Por ejemplo: ‘a’, 12345, 750.68, False,... Cada tipo de dato presenta un conjunto de valores o constantes literales</a:t>
            </a:r>
            <a:r>
              <a:rPr lang="es-ES" altLang="es-ES" sz="1600" dirty="0" smtClean="0">
                <a:solidFill>
                  <a:schemeClr val="bg2"/>
                </a:solidFill>
                <a:cs typeface="Calibri" panose="020F0502020204030204" pitchFamily="34" charset="0"/>
              </a:rPr>
              <a:t>.</a:t>
            </a:r>
          </a:p>
          <a:p>
            <a:pPr>
              <a:lnSpc>
                <a:spcPct val="100000"/>
              </a:lnSpc>
              <a:spcBef>
                <a:spcPct val="0"/>
              </a:spcBef>
              <a:buNone/>
              <a:defRPr/>
            </a:pPr>
            <a:endParaRPr lang="es-ES" altLang="es-ES" sz="1600" dirty="0">
              <a:solidFill>
                <a:schemeClr val="bg2"/>
              </a:solidFill>
              <a:cs typeface="Calibri" panose="020F0502020204030204" pitchFamily="34" charset="0"/>
            </a:endParaRPr>
          </a:p>
          <a:p>
            <a:pPr>
              <a:lnSpc>
                <a:spcPct val="100000"/>
              </a:lnSpc>
              <a:spcBef>
                <a:spcPct val="0"/>
              </a:spcBef>
              <a:buNone/>
              <a:defRPr/>
            </a:pPr>
            <a:r>
              <a:rPr lang="es-ES" altLang="es-ES" sz="1600" b="1" dirty="0">
                <a:solidFill>
                  <a:schemeClr val="bg2"/>
                </a:solidFill>
                <a:cs typeface="Calibri" panose="020F0502020204030204" pitchFamily="34" charset="0"/>
              </a:rPr>
              <a:t>Variables </a:t>
            </a:r>
            <a:r>
              <a:rPr lang="es-ES" altLang="es-ES" sz="1600" b="1" dirty="0" smtClean="0">
                <a:solidFill>
                  <a:schemeClr val="bg2"/>
                </a:solidFill>
                <a:cs typeface="Calibri" panose="020F0502020204030204" pitchFamily="34" charset="0"/>
              </a:rPr>
              <a:t>referencia: </a:t>
            </a:r>
            <a:r>
              <a:rPr lang="es-ES" altLang="es-ES" sz="1600" dirty="0">
                <a:solidFill>
                  <a:schemeClr val="bg2"/>
                </a:solidFill>
                <a:cs typeface="Calibri" panose="020F0502020204030204" pitchFamily="34" charset="0"/>
              </a:rPr>
              <a:t>(variables </a:t>
            </a:r>
            <a:r>
              <a:rPr lang="es-ES" altLang="es-ES" sz="1600" dirty="0" err="1">
                <a:solidFill>
                  <a:schemeClr val="bg2"/>
                </a:solidFill>
                <a:cs typeface="Calibri" panose="020F0502020204030204" pitchFamily="34" charset="0"/>
              </a:rPr>
              <a:t>arrays</a:t>
            </a:r>
            <a:r>
              <a:rPr lang="es-ES" altLang="es-ES" sz="1600" dirty="0">
                <a:solidFill>
                  <a:schemeClr val="bg2"/>
                </a:solidFill>
                <a:cs typeface="Calibri" panose="020F0502020204030204" pitchFamily="34" charset="0"/>
              </a:rPr>
              <a:t>, de una clase/instancias, interfaces . </a:t>
            </a:r>
            <a:r>
              <a:rPr lang="es-ES" altLang="es-ES" sz="1600" dirty="0" smtClean="0">
                <a:solidFill>
                  <a:schemeClr val="bg2"/>
                </a:solidFill>
                <a:cs typeface="Calibri" panose="020F0502020204030204" pitchFamily="34" charset="0"/>
              </a:rPr>
              <a:t>..).</a:t>
            </a:r>
          </a:p>
          <a:p>
            <a:pPr>
              <a:lnSpc>
                <a:spcPct val="100000"/>
              </a:lnSpc>
              <a:spcBef>
                <a:spcPct val="0"/>
              </a:spcBef>
              <a:buNone/>
              <a:defRPr/>
            </a:pPr>
            <a:r>
              <a:rPr lang="es-ES" altLang="es-ES" sz="1600" dirty="0" smtClean="0">
                <a:solidFill>
                  <a:schemeClr val="bg2"/>
                </a:solidFill>
                <a:cs typeface="Calibri" panose="020F0502020204030204" pitchFamily="34" charset="0"/>
              </a:rPr>
              <a:t>Se </a:t>
            </a:r>
            <a:r>
              <a:rPr lang="es-ES" altLang="es-ES" sz="1600" dirty="0">
                <a:solidFill>
                  <a:schemeClr val="bg2"/>
                </a:solidFill>
                <a:cs typeface="Calibri" panose="020F0502020204030204" pitchFamily="34" charset="0"/>
              </a:rPr>
              <a:t>implementan mediante un nombre o referencia (puntero) que contiene la dirección en memoria de un valor o conjunto de valores (objeto creado con new).</a:t>
            </a:r>
          </a:p>
          <a:p>
            <a:pPr>
              <a:lnSpc>
                <a:spcPct val="100000"/>
              </a:lnSpc>
              <a:spcBef>
                <a:spcPct val="0"/>
              </a:spcBef>
              <a:buNone/>
              <a:defRPr/>
            </a:pPr>
            <a:endParaRPr lang="es-ES" altLang="es-ES" sz="1600" dirty="0">
              <a:solidFill>
                <a:schemeClr val="bg2"/>
              </a:solidFill>
              <a:cs typeface="Calibri" panose="020F0502020204030204" pitchFamily="34" charset="0"/>
            </a:endParaRPr>
          </a:p>
          <a:p>
            <a:pPr>
              <a:lnSpc>
                <a:spcPct val="100000"/>
              </a:lnSpc>
              <a:spcBef>
                <a:spcPct val="0"/>
              </a:spcBef>
              <a:buNone/>
              <a:defRPr/>
            </a:pPr>
            <a:endParaRPr lang="es-ES" altLang="es-ES" sz="1600" dirty="0" smtClean="0">
              <a:solidFill>
                <a:schemeClr val="bg2"/>
              </a:solidFill>
              <a:cs typeface="Calibri" panose="020F0502020204030204" pitchFamily="34" charset="0"/>
            </a:endParaRPr>
          </a:p>
        </p:txBody>
      </p:sp>
    </p:spTree>
    <p:extLst>
      <p:ext uri="{BB962C8B-B14F-4D97-AF65-F5344CB8AC3E}">
        <p14:creationId xmlns:p14="http://schemas.microsoft.com/office/powerpoint/2010/main" val="25288434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Metodología tradicional</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5" name="TextBox 2"/>
          <p:cNvSpPr txBox="1">
            <a:spLocks noChangeArrowheads="1"/>
          </p:cNvSpPr>
          <p:nvPr/>
        </p:nvSpPr>
        <p:spPr bwMode="auto">
          <a:xfrm>
            <a:off x="498474" y="1275606"/>
            <a:ext cx="7721192"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600" dirty="0" smtClean="0">
                <a:solidFill>
                  <a:schemeClr val="bg2"/>
                </a:solidFill>
                <a:cs typeface="Calibri" panose="020F0502020204030204" pitchFamily="34" charset="0"/>
              </a:rPr>
              <a:t>En un comienzo el </a:t>
            </a:r>
            <a:r>
              <a:rPr lang="es-ES" altLang="es-ES" sz="1600" dirty="0">
                <a:solidFill>
                  <a:schemeClr val="bg2"/>
                </a:solidFill>
                <a:cs typeface="Calibri" panose="020F0502020204030204" pitchFamily="34" charset="0"/>
              </a:rPr>
              <a:t>desarrollo de software era artesanal en su totalidad, la fuerte necesidad de mejorar el proceso y llevar los proyectos a la meta deseada, tuvieron que importarse la concepción y fundamentos de </a:t>
            </a:r>
            <a:r>
              <a:rPr lang="es-ES" altLang="es-ES" sz="1600" dirty="0" smtClean="0">
                <a:solidFill>
                  <a:schemeClr val="bg2"/>
                </a:solidFill>
                <a:cs typeface="Calibri" panose="020F0502020204030204" pitchFamily="34" charset="0"/>
              </a:rPr>
              <a:t>metodologías, </a:t>
            </a:r>
            <a:r>
              <a:rPr lang="es-ES" altLang="es-ES" sz="1600" dirty="0">
                <a:solidFill>
                  <a:schemeClr val="bg2"/>
                </a:solidFill>
                <a:cs typeface="Calibri" panose="020F0502020204030204" pitchFamily="34" charset="0"/>
              </a:rPr>
              <a:t>existentes en otras áreas y adaptarlas al desarrollo de software. </a:t>
            </a:r>
            <a:endParaRPr lang="es-ES" altLang="es-ES" sz="1600" dirty="0" smtClean="0">
              <a:solidFill>
                <a:schemeClr val="bg2"/>
              </a:solidFill>
              <a:cs typeface="Calibri" panose="020F0502020204030204" pitchFamily="34" charset="0"/>
            </a:endParaRPr>
          </a:p>
          <a:p>
            <a:pPr>
              <a:lnSpc>
                <a:spcPct val="100000"/>
              </a:lnSpc>
              <a:spcBef>
                <a:spcPct val="0"/>
              </a:spcBef>
              <a:buNone/>
              <a:defRPr/>
            </a:pPr>
            <a:endParaRPr lang="es-ES" altLang="es-ES" sz="1600" dirty="0">
              <a:solidFill>
                <a:schemeClr val="bg2"/>
              </a:solidFill>
              <a:cs typeface="Calibri" panose="020F0502020204030204" pitchFamily="34" charset="0"/>
            </a:endParaRPr>
          </a:p>
          <a:p>
            <a:pPr>
              <a:lnSpc>
                <a:spcPct val="100000"/>
              </a:lnSpc>
              <a:spcBef>
                <a:spcPct val="0"/>
              </a:spcBef>
              <a:buNone/>
              <a:defRPr/>
            </a:pPr>
            <a:r>
              <a:rPr lang="es-ES" altLang="es-ES" sz="1600" dirty="0">
                <a:solidFill>
                  <a:schemeClr val="bg2"/>
                </a:solidFill>
                <a:cs typeface="Calibri" panose="020F0502020204030204" pitchFamily="34" charset="0"/>
              </a:rPr>
              <a:t>Entre las principales metodologías tradicionales tenemos los ya tan conocidos </a:t>
            </a:r>
            <a:r>
              <a:rPr lang="es-ES" altLang="es-ES" sz="1600" b="1" dirty="0">
                <a:solidFill>
                  <a:schemeClr val="bg2"/>
                </a:solidFill>
                <a:cs typeface="Calibri" panose="020F0502020204030204" pitchFamily="34" charset="0"/>
              </a:rPr>
              <a:t>RUP </a:t>
            </a:r>
            <a:r>
              <a:rPr lang="es-ES" altLang="es-ES" sz="1600" dirty="0">
                <a:solidFill>
                  <a:schemeClr val="bg2"/>
                </a:solidFill>
                <a:cs typeface="Calibri" panose="020F0502020204030204" pitchFamily="34" charset="0"/>
              </a:rPr>
              <a:t>y</a:t>
            </a:r>
            <a:r>
              <a:rPr lang="es-ES" altLang="es-ES" sz="1600" b="1" dirty="0">
                <a:solidFill>
                  <a:schemeClr val="bg2"/>
                </a:solidFill>
                <a:cs typeface="Calibri" panose="020F0502020204030204" pitchFamily="34" charset="0"/>
              </a:rPr>
              <a:t> MSF </a:t>
            </a:r>
            <a:r>
              <a:rPr lang="es-ES" altLang="es-ES" sz="1600" dirty="0">
                <a:solidFill>
                  <a:schemeClr val="bg2"/>
                </a:solidFill>
                <a:cs typeface="Calibri" panose="020F0502020204030204" pitchFamily="34" charset="0"/>
              </a:rPr>
              <a:t>entre otros, que centran su atención en llevar una documentación exhaustiva de todo el proyecto y centran su atención en cumplir con un plan de </a:t>
            </a:r>
            <a:r>
              <a:rPr lang="es-ES" altLang="es-ES" sz="1600" dirty="0" smtClean="0">
                <a:solidFill>
                  <a:schemeClr val="bg2"/>
                </a:solidFill>
                <a:cs typeface="Calibri" panose="020F0502020204030204" pitchFamily="34" charset="0"/>
              </a:rPr>
              <a:t>proyecto.</a:t>
            </a:r>
            <a:endParaRPr lang="es-ES" altLang="es-ES" sz="1600" dirty="0">
              <a:solidFill>
                <a:schemeClr val="bg2"/>
              </a:solidFill>
              <a:cs typeface="Calibri" panose="020F0502020204030204" pitchFamily="34" charset="0"/>
            </a:endParaRPr>
          </a:p>
        </p:txBody>
      </p:sp>
    </p:spTree>
    <p:extLst>
      <p:ext uri="{BB962C8B-B14F-4D97-AF65-F5344CB8AC3E}">
        <p14:creationId xmlns:p14="http://schemas.microsoft.com/office/powerpoint/2010/main" val="5319294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Metodología tradicional</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5" name="TextBox 2"/>
          <p:cNvSpPr txBox="1">
            <a:spLocks noChangeArrowheads="1"/>
          </p:cNvSpPr>
          <p:nvPr/>
        </p:nvSpPr>
        <p:spPr bwMode="auto">
          <a:xfrm>
            <a:off x="498474" y="1275606"/>
            <a:ext cx="7721192"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600" dirty="0">
                <a:solidFill>
                  <a:schemeClr val="bg2"/>
                </a:solidFill>
                <a:cs typeface="Calibri" panose="020F0502020204030204" pitchFamily="34" charset="0"/>
              </a:rPr>
              <a:t>Otra de las características importantes dentro de este enfoque tenemos los altos costos al implementar un cambio y al no ofrecer una buena solución para proyectos donde el  entorno es volátil</a:t>
            </a:r>
            <a:r>
              <a:rPr lang="es-ES" altLang="es-ES" sz="1600" dirty="0" smtClean="0">
                <a:solidFill>
                  <a:schemeClr val="bg2"/>
                </a:solidFill>
                <a:cs typeface="Calibri" panose="020F0502020204030204" pitchFamily="34" charset="0"/>
              </a:rPr>
              <a:t>.</a:t>
            </a:r>
          </a:p>
          <a:p>
            <a:pPr>
              <a:lnSpc>
                <a:spcPct val="100000"/>
              </a:lnSpc>
              <a:spcBef>
                <a:spcPct val="0"/>
              </a:spcBef>
              <a:buNone/>
              <a:defRPr/>
            </a:pPr>
            <a:endParaRPr lang="es-ES" altLang="es-ES" sz="1600" dirty="0">
              <a:solidFill>
                <a:schemeClr val="bg2"/>
              </a:solidFill>
              <a:cs typeface="Calibri" panose="020F0502020204030204" pitchFamily="34" charset="0"/>
            </a:endParaRPr>
          </a:p>
          <a:p>
            <a:pPr>
              <a:lnSpc>
                <a:spcPct val="100000"/>
              </a:lnSpc>
              <a:spcBef>
                <a:spcPct val="0"/>
              </a:spcBef>
              <a:buNone/>
              <a:defRPr/>
            </a:pPr>
            <a:r>
              <a:rPr lang="es-ES" altLang="es-ES" sz="1600" dirty="0">
                <a:solidFill>
                  <a:schemeClr val="bg2"/>
                </a:solidFill>
                <a:cs typeface="Calibri" panose="020F0502020204030204" pitchFamily="34" charset="0"/>
              </a:rPr>
              <a:t>Las </a:t>
            </a:r>
            <a:r>
              <a:rPr lang="es-ES" altLang="es-ES" sz="1600" b="1" dirty="0">
                <a:solidFill>
                  <a:schemeClr val="bg2"/>
                </a:solidFill>
                <a:cs typeface="Calibri" panose="020F0502020204030204" pitchFamily="34" charset="0"/>
              </a:rPr>
              <a:t>metodologías tradicionales </a:t>
            </a:r>
            <a:r>
              <a:rPr lang="es-ES" altLang="es-ES" sz="1600" dirty="0">
                <a:solidFill>
                  <a:schemeClr val="bg2"/>
                </a:solidFill>
                <a:cs typeface="Calibri" panose="020F0502020204030204" pitchFamily="34" charset="0"/>
              </a:rPr>
              <a:t>(formales) se focalizan en </a:t>
            </a:r>
            <a:r>
              <a:rPr lang="es-ES" altLang="es-ES" sz="1600" b="1" dirty="0">
                <a:solidFill>
                  <a:schemeClr val="bg2"/>
                </a:solidFill>
                <a:cs typeface="Calibri" panose="020F0502020204030204" pitchFamily="34" charset="0"/>
              </a:rPr>
              <a:t>documentación</a:t>
            </a:r>
            <a:r>
              <a:rPr lang="es-ES" altLang="es-ES" sz="1600" dirty="0">
                <a:solidFill>
                  <a:schemeClr val="bg2"/>
                </a:solidFill>
                <a:cs typeface="Calibri" panose="020F0502020204030204" pitchFamily="34" charset="0"/>
              </a:rPr>
              <a:t>, </a:t>
            </a:r>
            <a:r>
              <a:rPr lang="es-ES" altLang="es-ES" sz="1600" b="1" dirty="0">
                <a:solidFill>
                  <a:schemeClr val="bg2"/>
                </a:solidFill>
                <a:cs typeface="Calibri" panose="020F0502020204030204" pitchFamily="34" charset="0"/>
              </a:rPr>
              <a:t>planificación</a:t>
            </a:r>
            <a:r>
              <a:rPr lang="es-ES" altLang="es-ES" sz="1600" dirty="0">
                <a:solidFill>
                  <a:schemeClr val="bg2"/>
                </a:solidFill>
                <a:cs typeface="Calibri" panose="020F0502020204030204" pitchFamily="34" charset="0"/>
              </a:rPr>
              <a:t> y </a:t>
            </a:r>
            <a:r>
              <a:rPr lang="es-ES" altLang="es-ES" sz="1600" b="1" dirty="0" smtClean="0">
                <a:solidFill>
                  <a:schemeClr val="bg2"/>
                </a:solidFill>
                <a:cs typeface="Calibri" panose="020F0502020204030204" pitchFamily="34" charset="0"/>
              </a:rPr>
              <a:t>procesos</a:t>
            </a:r>
            <a:r>
              <a:rPr lang="es-ES" altLang="es-ES" sz="1600" dirty="0" smtClean="0">
                <a:solidFill>
                  <a:schemeClr val="bg2"/>
                </a:solidFill>
                <a:cs typeface="Calibri" panose="020F0502020204030204" pitchFamily="34" charset="0"/>
              </a:rPr>
              <a:t> </a:t>
            </a:r>
            <a:r>
              <a:rPr lang="es-ES" altLang="es-ES" sz="1600" dirty="0">
                <a:solidFill>
                  <a:schemeClr val="bg2"/>
                </a:solidFill>
                <a:cs typeface="Calibri" panose="020F0502020204030204" pitchFamily="34" charset="0"/>
              </a:rPr>
              <a:t>(Plantillas, técnicas de administración, revisiones, etc.), a continuación se detalla </a:t>
            </a:r>
            <a:r>
              <a:rPr lang="es-ES" altLang="es-ES" sz="1600" b="1" dirty="0">
                <a:solidFill>
                  <a:schemeClr val="bg2"/>
                </a:solidFill>
                <a:cs typeface="Calibri" panose="020F0502020204030204" pitchFamily="34" charset="0"/>
              </a:rPr>
              <a:t>RUP</a:t>
            </a:r>
            <a:r>
              <a:rPr lang="es-ES" altLang="es-ES" sz="1600" dirty="0">
                <a:solidFill>
                  <a:schemeClr val="bg2"/>
                </a:solidFill>
                <a:cs typeface="Calibri" panose="020F0502020204030204" pitchFamily="34" charset="0"/>
              </a:rPr>
              <a:t> uno de los métodos más usados dentro de los métodos tradicionales</a:t>
            </a:r>
          </a:p>
          <a:p>
            <a:pPr>
              <a:lnSpc>
                <a:spcPct val="100000"/>
              </a:lnSpc>
              <a:spcBef>
                <a:spcPct val="0"/>
              </a:spcBef>
              <a:buNone/>
              <a:defRPr/>
            </a:pPr>
            <a:endParaRPr lang="es-ES" altLang="es-ES" sz="1600" dirty="0">
              <a:solidFill>
                <a:schemeClr val="bg2"/>
              </a:solidFill>
              <a:cs typeface="Calibri" panose="020F0502020204030204" pitchFamily="34" charset="0"/>
            </a:endParaRPr>
          </a:p>
        </p:txBody>
      </p:sp>
    </p:spTree>
    <p:extLst>
      <p:ext uri="{BB962C8B-B14F-4D97-AF65-F5344CB8AC3E}">
        <p14:creationId xmlns:p14="http://schemas.microsoft.com/office/powerpoint/2010/main" val="29415141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Metodología tradicional</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5" name="TextBox 2"/>
          <p:cNvSpPr txBox="1">
            <a:spLocks noChangeArrowheads="1"/>
          </p:cNvSpPr>
          <p:nvPr/>
        </p:nvSpPr>
        <p:spPr bwMode="auto">
          <a:xfrm>
            <a:off x="498474" y="1142405"/>
            <a:ext cx="7721192" cy="375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400" dirty="0">
                <a:solidFill>
                  <a:schemeClr val="bg2"/>
                </a:solidFill>
                <a:cs typeface="Calibri" panose="020F0502020204030204" pitchFamily="34" charset="0"/>
              </a:rPr>
              <a:t>RUP </a:t>
            </a:r>
            <a:r>
              <a:rPr lang="es-ES" altLang="es-ES" sz="1400" dirty="0" smtClean="0">
                <a:solidFill>
                  <a:schemeClr val="bg2"/>
                </a:solidFill>
                <a:cs typeface="Calibri" panose="020F0502020204030204" pitchFamily="34" charset="0"/>
              </a:rPr>
              <a:t>(</a:t>
            </a:r>
            <a:r>
              <a:rPr lang="es-ES" altLang="es-ES" sz="1400" i="1" dirty="0" smtClean="0">
                <a:solidFill>
                  <a:schemeClr val="bg2"/>
                </a:solidFill>
                <a:cs typeface="Calibri" panose="020F0502020204030204" pitchFamily="34" charset="0"/>
              </a:rPr>
              <a:t>Proceso </a:t>
            </a:r>
            <a:r>
              <a:rPr lang="es-ES" altLang="es-ES" sz="1400" i="1" dirty="0">
                <a:solidFill>
                  <a:schemeClr val="bg2"/>
                </a:solidFill>
                <a:cs typeface="Calibri" panose="020F0502020204030204" pitchFamily="34" charset="0"/>
              </a:rPr>
              <a:t>Unificado de </a:t>
            </a:r>
            <a:r>
              <a:rPr lang="es-ES" altLang="es-ES" sz="1400" b="1" i="1" dirty="0" err="1" smtClean="0">
                <a:solidFill>
                  <a:schemeClr val="bg2"/>
                </a:solidFill>
                <a:cs typeface="Calibri" panose="020F0502020204030204" pitchFamily="34" charset="0"/>
              </a:rPr>
              <a:t>Rational</a:t>
            </a:r>
            <a:r>
              <a:rPr lang="es-ES" altLang="es-ES" sz="1400" dirty="0" smtClean="0">
                <a:solidFill>
                  <a:schemeClr val="bg2"/>
                </a:solidFill>
                <a:cs typeface="Calibri" panose="020F0502020204030204" pitchFamily="34" charset="0"/>
              </a:rPr>
              <a:t>) es </a:t>
            </a:r>
            <a:r>
              <a:rPr lang="es-ES" altLang="es-ES" sz="1400" dirty="0">
                <a:solidFill>
                  <a:schemeClr val="bg2"/>
                </a:solidFill>
                <a:cs typeface="Calibri" panose="020F0502020204030204" pitchFamily="34" charset="0"/>
              </a:rPr>
              <a:t>un proceso formal: Provee un acercamiento disciplinado para asignar tareas y responsabilidades dentro de una organización de desarrollo</a:t>
            </a:r>
            <a:r>
              <a:rPr lang="es-ES" altLang="es-ES" sz="1400" dirty="0" smtClean="0">
                <a:solidFill>
                  <a:schemeClr val="bg2"/>
                </a:solidFill>
                <a:cs typeface="Calibri" panose="020F0502020204030204" pitchFamily="34" charset="0"/>
              </a:rPr>
              <a:t>.</a:t>
            </a:r>
          </a:p>
          <a:p>
            <a:pPr>
              <a:lnSpc>
                <a:spcPct val="100000"/>
              </a:lnSpc>
              <a:spcBef>
                <a:spcPct val="0"/>
              </a:spcBef>
              <a:buNone/>
              <a:defRPr/>
            </a:pPr>
            <a:r>
              <a:rPr lang="es-ES" altLang="es-ES" sz="1400" dirty="0" smtClean="0">
                <a:solidFill>
                  <a:schemeClr val="bg2"/>
                </a:solidFill>
                <a:cs typeface="Calibri" panose="020F0502020204030204" pitchFamily="34" charset="0"/>
              </a:rPr>
              <a:t>Las </a:t>
            </a:r>
            <a:r>
              <a:rPr lang="es-ES" altLang="es-ES" sz="1400" dirty="0">
                <a:solidFill>
                  <a:schemeClr val="bg2"/>
                </a:solidFill>
                <a:cs typeface="Calibri" panose="020F0502020204030204" pitchFamily="34" charset="0"/>
              </a:rPr>
              <a:t>cuatro fases del ciclo de vida son:</a:t>
            </a: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b="1" dirty="0">
                <a:solidFill>
                  <a:schemeClr val="bg2"/>
                </a:solidFill>
                <a:cs typeface="Calibri" panose="020F0502020204030204" pitchFamily="34" charset="0"/>
              </a:rPr>
              <a:t>Fase de Inicio </a:t>
            </a:r>
            <a:endParaRPr lang="es-ES" altLang="es-ES" sz="1400" b="1" dirty="0" smtClean="0">
              <a:solidFill>
                <a:schemeClr val="bg2"/>
              </a:solidFill>
              <a:cs typeface="Calibri" panose="020F0502020204030204" pitchFamily="34" charset="0"/>
            </a:endParaRPr>
          </a:p>
          <a:p>
            <a:pPr>
              <a:lnSpc>
                <a:spcPct val="100000"/>
              </a:lnSpc>
              <a:spcBef>
                <a:spcPct val="0"/>
              </a:spcBef>
              <a:buNone/>
              <a:defRPr/>
            </a:pPr>
            <a:r>
              <a:rPr lang="es-ES" altLang="es-ES" sz="1400" i="1" dirty="0">
                <a:solidFill>
                  <a:schemeClr val="bg2"/>
                </a:solidFill>
                <a:cs typeface="Calibri" panose="020F0502020204030204" pitchFamily="34" charset="0"/>
              </a:rPr>
              <a:t>(Diagramas de caso de uso, especificación de requisitos)</a:t>
            </a:r>
          </a:p>
          <a:p>
            <a:pPr>
              <a:lnSpc>
                <a:spcPct val="100000"/>
              </a:lnSpc>
              <a:spcBef>
                <a:spcPct val="0"/>
              </a:spcBef>
              <a:buNone/>
              <a:defRPr/>
            </a:pPr>
            <a:endParaRPr lang="es-ES" altLang="es-ES" sz="1400" b="1" dirty="0">
              <a:solidFill>
                <a:schemeClr val="bg2"/>
              </a:solidFill>
              <a:cs typeface="Calibri" panose="020F0502020204030204" pitchFamily="34" charset="0"/>
            </a:endParaRPr>
          </a:p>
          <a:p>
            <a:pPr>
              <a:lnSpc>
                <a:spcPct val="100000"/>
              </a:lnSpc>
              <a:spcBef>
                <a:spcPct val="0"/>
              </a:spcBef>
              <a:buNone/>
              <a:defRPr/>
            </a:pPr>
            <a:r>
              <a:rPr lang="es-ES" altLang="es-ES" sz="1400" b="1" dirty="0" smtClean="0">
                <a:solidFill>
                  <a:schemeClr val="bg2"/>
                </a:solidFill>
                <a:cs typeface="Calibri" panose="020F0502020204030204" pitchFamily="34" charset="0"/>
              </a:rPr>
              <a:t>Fase </a:t>
            </a:r>
            <a:r>
              <a:rPr lang="es-ES" altLang="es-ES" sz="1400" b="1" dirty="0">
                <a:solidFill>
                  <a:schemeClr val="bg2"/>
                </a:solidFill>
                <a:cs typeface="Calibri" panose="020F0502020204030204" pitchFamily="34" charset="0"/>
              </a:rPr>
              <a:t>de </a:t>
            </a:r>
            <a:r>
              <a:rPr lang="es-ES" altLang="es-ES" sz="1400" b="1" dirty="0" smtClean="0">
                <a:solidFill>
                  <a:schemeClr val="bg2"/>
                </a:solidFill>
                <a:cs typeface="Calibri" panose="020F0502020204030204" pitchFamily="34" charset="0"/>
              </a:rPr>
              <a:t>Elaboración </a:t>
            </a:r>
          </a:p>
          <a:p>
            <a:pPr>
              <a:lnSpc>
                <a:spcPct val="100000"/>
              </a:lnSpc>
              <a:spcBef>
                <a:spcPct val="0"/>
              </a:spcBef>
              <a:buNone/>
              <a:defRPr/>
            </a:pPr>
            <a:r>
              <a:rPr lang="es-ES" altLang="es-ES" sz="1400" i="1" dirty="0" smtClean="0">
                <a:solidFill>
                  <a:schemeClr val="bg2"/>
                </a:solidFill>
                <a:cs typeface="Calibri" panose="020F0502020204030204" pitchFamily="34" charset="0"/>
              </a:rPr>
              <a:t>(Documento </a:t>
            </a:r>
            <a:r>
              <a:rPr lang="es-ES" altLang="es-ES" sz="1400" i="1" dirty="0">
                <a:solidFill>
                  <a:schemeClr val="bg2"/>
                </a:solidFill>
                <a:cs typeface="Calibri" panose="020F0502020204030204" pitchFamily="34" charset="0"/>
              </a:rPr>
              <a:t>a</a:t>
            </a:r>
            <a:r>
              <a:rPr lang="es-ES" altLang="es-ES" sz="1400" i="1" dirty="0" smtClean="0">
                <a:solidFill>
                  <a:schemeClr val="bg2"/>
                </a:solidFill>
                <a:cs typeface="Calibri" panose="020F0502020204030204" pitchFamily="34" charset="0"/>
              </a:rPr>
              <a:t>rquitectura</a:t>
            </a:r>
            <a:r>
              <a:rPr lang="es-ES" altLang="es-ES" sz="1400" i="1" dirty="0">
                <a:solidFill>
                  <a:schemeClr val="bg2"/>
                </a:solidFill>
                <a:cs typeface="Calibri" panose="020F0502020204030204" pitchFamily="34" charset="0"/>
              </a:rPr>
              <a:t>, </a:t>
            </a:r>
            <a:r>
              <a:rPr lang="es-ES" altLang="es-ES" sz="1400" i="1" dirty="0" smtClean="0">
                <a:solidFill>
                  <a:schemeClr val="bg2"/>
                </a:solidFill>
                <a:cs typeface="Calibri" panose="020F0502020204030204" pitchFamily="34" charset="0"/>
              </a:rPr>
              <a:t>vista Lógica - diagrama </a:t>
            </a:r>
            <a:r>
              <a:rPr lang="es-ES" altLang="es-ES" sz="1400" i="1" dirty="0">
                <a:solidFill>
                  <a:schemeClr val="bg2"/>
                </a:solidFill>
                <a:cs typeface="Calibri" panose="020F0502020204030204" pitchFamily="34" charset="0"/>
              </a:rPr>
              <a:t>de </a:t>
            </a:r>
            <a:r>
              <a:rPr lang="es-ES" altLang="es-ES" sz="1400" i="1" dirty="0" smtClean="0">
                <a:solidFill>
                  <a:schemeClr val="bg2"/>
                </a:solidFill>
                <a:cs typeface="Calibri" panose="020F0502020204030204" pitchFamily="34" charset="0"/>
              </a:rPr>
              <a:t> clases</a:t>
            </a:r>
            <a:r>
              <a:rPr lang="es-ES" altLang="es-ES" sz="1400" i="1" dirty="0">
                <a:solidFill>
                  <a:schemeClr val="bg2"/>
                </a:solidFill>
                <a:cs typeface="Calibri" panose="020F0502020204030204" pitchFamily="34" charset="0"/>
              </a:rPr>
              <a:t>, </a:t>
            </a:r>
            <a:r>
              <a:rPr lang="es-ES" altLang="es-ES" sz="1400" i="1" dirty="0" smtClean="0">
                <a:solidFill>
                  <a:schemeClr val="bg2"/>
                </a:solidFill>
                <a:cs typeface="Calibri" panose="020F0502020204030204" pitchFamily="34" charset="0"/>
              </a:rPr>
              <a:t>vista </a:t>
            </a:r>
            <a:r>
              <a:rPr lang="es-ES" altLang="es-ES" sz="1400" i="1" dirty="0">
                <a:solidFill>
                  <a:schemeClr val="bg2"/>
                </a:solidFill>
                <a:cs typeface="Calibri" panose="020F0502020204030204" pitchFamily="34" charset="0"/>
              </a:rPr>
              <a:t>de Implementación – diagrama de secuencia, </a:t>
            </a:r>
            <a:r>
              <a:rPr lang="es-ES" altLang="es-ES" sz="1400" i="1" dirty="0" smtClean="0">
                <a:solidFill>
                  <a:schemeClr val="bg2"/>
                </a:solidFill>
                <a:cs typeface="Calibri" panose="020F0502020204030204" pitchFamily="34" charset="0"/>
              </a:rPr>
              <a:t>vista conceptual- modelo de dominio)</a:t>
            </a:r>
          </a:p>
          <a:p>
            <a:pPr>
              <a:lnSpc>
                <a:spcPct val="100000"/>
              </a:lnSpc>
              <a:spcBef>
                <a:spcPct val="0"/>
              </a:spcBef>
              <a:buNone/>
              <a:defRPr/>
            </a:pPr>
            <a:endParaRPr lang="es-ES" altLang="es-ES" sz="1400" b="1" dirty="0" smtClean="0">
              <a:solidFill>
                <a:schemeClr val="bg2"/>
              </a:solidFill>
              <a:cs typeface="Calibri" panose="020F0502020204030204" pitchFamily="34" charset="0"/>
            </a:endParaRPr>
          </a:p>
          <a:p>
            <a:pPr>
              <a:lnSpc>
                <a:spcPct val="100000"/>
              </a:lnSpc>
              <a:spcBef>
                <a:spcPct val="0"/>
              </a:spcBef>
              <a:buNone/>
              <a:defRPr/>
            </a:pPr>
            <a:r>
              <a:rPr lang="es-ES" altLang="es-ES" sz="1400" b="1" dirty="0" smtClean="0">
                <a:solidFill>
                  <a:schemeClr val="bg2"/>
                </a:solidFill>
                <a:cs typeface="Calibri" panose="020F0502020204030204" pitchFamily="34" charset="0"/>
              </a:rPr>
              <a:t>Fase </a:t>
            </a:r>
            <a:r>
              <a:rPr lang="es-ES" altLang="es-ES" sz="1400" b="1" dirty="0">
                <a:solidFill>
                  <a:schemeClr val="bg2"/>
                </a:solidFill>
                <a:cs typeface="Calibri" panose="020F0502020204030204" pitchFamily="34" charset="0"/>
              </a:rPr>
              <a:t>de </a:t>
            </a:r>
            <a:r>
              <a:rPr lang="es-ES" altLang="es-ES" sz="1400" b="1" dirty="0" smtClean="0">
                <a:solidFill>
                  <a:schemeClr val="bg2"/>
                </a:solidFill>
                <a:cs typeface="Calibri" panose="020F0502020204030204" pitchFamily="34" charset="0"/>
              </a:rPr>
              <a:t>Desarrollo</a:t>
            </a:r>
          </a:p>
          <a:p>
            <a:pPr>
              <a:lnSpc>
                <a:spcPct val="100000"/>
              </a:lnSpc>
              <a:spcBef>
                <a:spcPct val="0"/>
              </a:spcBef>
              <a:buNone/>
              <a:defRPr/>
            </a:pPr>
            <a:r>
              <a:rPr lang="es-ES" altLang="es-ES" sz="1400" i="1" dirty="0">
                <a:solidFill>
                  <a:schemeClr val="bg2"/>
                </a:solidFill>
                <a:cs typeface="Calibri" panose="020F0502020204030204" pitchFamily="34" charset="0"/>
              </a:rPr>
              <a:t>(Especificación de requisitos </a:t>
            </a:r>
            <a:r>
              <a:rPr lang="es-ES" altLang="es-ES" sz="1400" i="1" dirty="0" smtClean="0">
                <a:solidFill>
                  <a:schemeClr val="bg2"/>
                </a:solidFill>
                <a:cs typeface="Calibri" panose="020F0502020204030204" pitchFamily="34" charset="0"/>
              </a:rPr>
              <a:t>faltantes, diseño </a:t>
            </a:r>
            <a:r>
              <a:rPr lang="es-ES" altLang="es-ES" sz="1400" i="1" dirty="0">
                <a:solidFill>
                  <a:schemeClr val="bg2"/>
                </a:solidFill>
                <a:cs typeface="Calibri" panose="020F0502020204030204" pitchFamily="34" charset="0"/>
              </a:rPr>
              <a:t>y desarrollo de casos de uso y/o flujos de acuerdo con la planeación </a:t>
            </a:r>
            <a:r>
              <a:rPr lang="es-ES" altLang="es-ES" sz="1400" i="1" dirty="0" smtClean="0">
                <a:solidFill>
                  <a:schemeClr val="bg2"/>
                </a:solidFill>
                <a:cs typeface="Calibri" panose="020F0502020204030204" pitchFamily="34" charset="0"/>
              </a:rPr>
              <a:t>iterativa)</a:t>
            </a:r>
            <a:endParaRPr lang="es-ES" altLang="es-ES" sz="1400" i="1" dirty="0">
              <a:solidFill>
                <a:schemeClr val="bg2"/>
              </a:solidFill>
              <a:cs typeface="Calibri" panose="020F0502020204030204" pitchFamily="34" charset="0"/>
            </a:endParaRPr>
          </a:p>
          <a:p>
            <a:pPr>
              <a:lnSpc>
                <a:spcPct val="100000"/>
              </a:lnSpc>
              <a:spcBef>
                <a:spcPct val="0"/>
              </a:spcBef>
              <a:buNone/>
              <a:defRPr/>
            </a:pPr>
            <a:endParaRPr lang="es-ES" altLang="es-ES" sz="1400" b="1" dirty="0" smtClean="0">
              <a:solidFill>
                <a:schemeClr val="bg2"/>
              </a:solidFill>
              <a:cs typeface="Calibri" panose="020F0502020204030204" pitchFamily="34" charset="0"/>
            </a:endParaRPr>
          </a:p>
          <a:p>
            <a:pPr>
              <a:lnSpc>
                <a:spcPct val="100000"/>
              </a:lnSpc>
              <a:spcBef>
                <a:spcPct val="0"/>
              </a:spcBef>
              <a:buNone/>
              <a:defRPr/>
            </a:pPr>
            <a:r>
              <a:rPr lang="es-ES" altLang="es-ES" sz="1400" b="1" dirty="0" smtClean="0">
                <a:solidFill>
                  <a:schemeClr val="bg2"/>
                </a:solidFill>
                <a:cs typeface="Calibri" panose="020F0502020204030204" pitchFamily="34" charset="0"/>
              </a:rPr>
              <a:t>Fase </a:t>
            </a:r>
            <a:r>
              <a:rPr lang="es-ES" altLang="es-ES" sz="1400" b="1" dirty="0">
                <a:solidFill>
                  <a:schemeClr val="bg2"/>
                </a:solidFill>
                <a:cs typeface="Calibri" panose="020F0502020204030204" pitchFamily="34" charset="0"/>
              </a:rPr>
              <a:t>de Transición</a:t>
            </a:r>
          </a:p>
          <a:p>
            <a:pPr>
              <a:lnSpc>
                <a:spcPct val="100000"/>
              </a:lnSpc>
              <a:spcBef>
                <a:spcPct val="0"/>
              </a:spcBef>
              <a:buNone/>
              <a:defRPr/>
            </a:pPr>
            <a:r>
              <a:rPr lang="es-ES" altLang="es-ES" sz="1400" i="1" dirty="0">
                <a:solidFill>
                  <a:schemeClr val="bg2"/>
                </a:solidFill>
                <a:cs typeface="Calibri" panose="020F0502020204030204" pitchFamily="34" charset="0"/>
              </a:rPr>
              <a:t>(Pruebas finales de </a:t>
            </a:r>
            <a:r>
              <a:rPr lang="es-ES" altLang="es-ES" sz="1400" i="1" dirty="0" smtClean="0">
                <a:solidFill>
                  <a:schemeClr val="bg2"/>
                </a:solidFill>
                <a:cs typeface="Calibri" panose="020F0502020204030204" pitchFamily="34" charset="0"/>
              </a:rPr>
              <a:t>aceptación, puesta </a:t>
            </a:r>
            <a:r>
              <a:rPr lang="es-ES" altLang="es-ES" sz="1400" i="1" dirty="0">
                <a:solidFill>
                  <a:schemeClr val="bg2"/>
                </a:solidFill>
                <a:cs typeface="Calibri" panose="020F0502020204030204" pitchFamily="34" charset="0"/>
              </a:rPr>
              <a:t>en producción</a:t>
            </a:r>
            <a:r>
              <a:rPr lang="es-ES" altLang="es-ES" sz="1400" i="1" dirty="0" smtClean="0">
                <a:solidFill>
                  <a:schemeClr val="bg2"/>
                </a:solidFill>
                <a:cs typeface="Calibri" panose="020F0502020204030204" pitchFamily="34" charset="0"/>
              </a:rPr>
              <a:t>)</a:t>
            </a:r>
            <a:endParaRPr lang="es-ES" altLang="es-ES" sz="1600" dirty="0">
              <a:solidFill>
                <a:schemeClr val="bg2"/>
              </a:solidFill>
              <a:cs typeface="Calibri" panose="020F0502020204030204" pitchFamily="34" charset="0"/>
            </a:endParaRPr>
          </a:p>
        </p:txBody>
      </p:sp>
    </p:spTree>
    <p:extLst>
      <p:ext uri="{BB962C8B-B14F-4D97-AF65-F5344CB8AC3E}">
        <p14:creationId xmlns:p14="http://schemas.microsoft.com/office/powerpoint/2010/main" val="40168913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Metodología tradicional</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5" name="TextBox 2"/>
          <p:cNvSpPr txBox="1">
            <a:spLocks noChangeArrowheads="1"/>
          </p:cNvSpPr>
          <p:nvPr/>
        </p:nvSpPr>
        <p:spPr bwMode="auto">
          <a:xfrm>
            <a:off x="498474" y="1275606"/>
            <a:ext cx="3281438" cy="357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400" dirty="0" smtClean="0">
                <a:solidFill>
                  <a:schemeClr val="bg2"/>
                </a:solidFill>
                <a:cs typeface="Calibri" panose="020F0502020204030204" pitchFamily="34" charset="0"/>
              </a:rPr>
              <a:t>Ventajas</a:t>
            </a:r>
            <a:endParaRPr lang="es-ES" altLang="es-ES" sz="1400" dirty="0">
              <a:solidFill>
                <a:schemeClr val="bg2"/>
              </a:solidFill>
              <a:cs typeface="Calibri" panose="020F0502020204030204" pitchFamily="34" charset="0"/>
            </a:endParaRPr>
          </a:p>
          <a:p>
            <a:pPr marL="285750" indent="-285750">
              <a:lnSpc>
                <a:spcPct val="100000"/>
              </a:lnSpc>
              <a:spcBef>
                <a:spcPct val="0"/>
              </a:spcBef>
              <a:defRPr/>
            </a:pPr>
            <a:endParaRPr lang="es-ES" altLang="es-ES" sz="1400" dirty="0" smtClean="0">
              <a:solidFill>
                <a:schemeClr val="bg2"/>
              </a:solidFill>
              <a:cs typeface="Calibri" panose="020F0502020204030204" pitchFamily="34" charset="0"/>
            </a:endParaRPr>
          </a:p>
          <a:p>
            <a:pPr marL="285750" indent="-285750">
              <a:lnSpc>
                <a:spcPct val="100000"/>
              </a:lnSpc>
              <a:spcBef>
                <a:spcPct val="0"/>
              </a:spcBef>
              <a:defRPr/>
            </a:pPr>
            <a:r>
              <a:rPr lang="es-ES" altLang="es-ES" sz="1400" dirty="0" smtClean="0">
                <a:solidFill>
                  <a:schemeClr val="bg2"/>
                </a:solidFill>
                <a:cs typeface="Calibri" panose="020F0502020204030204" pitchFamily="34" charset="0"/>
              </a:rPr>
              <a:t>Es </a:t>
            </a:r>
            <a:r>
              <a:rPr lang="es-ES" altLang="es-ES" sz="1400" dirty="0">
                <a:solidFill>
                  <a:schemeClr val="bg2"/>
                </a:solidFill>
                <a:cs typeface="Calibri" panose="020F0502020204030204" pitchFamily="34" charset="0"/>
              </a:rPr>
              <a:t>sencillo, ya que sigue los pasos intuitivos necesarios a la hora de desarrollar el software.</a:t>
            </a:r>
          </a:p>
          <a:p>
            <a:pPr marL="285750" indent="-285750">
              <a:lnSpc>
                <a:spcPct val="100000"/>
              </a:lnSpc>
              <a:spcBef>
                <a:spcPct val="0"/>
              </a:spcBef>
              <a:defRPr/>
            </a:pPr>
            <a:r>
              <a:rPr lang="es-ES" altLang="es-ES" sz="1400" dirty="0">
                <a:solidFill>
                  <a:schemeClr val="bg2"/>
                </a:solidFill>
                <a:cs typeface="Calibri" panose="020F0502020204030204" pitchFamily="34" charset="0"/>
              </a:rPr>
              <a:t>Seguimiento detallado en cada una de las fases.</a:t>
            </a:r>
          </a:p>
          <a:p>
            <a:pPr>
              <a:lnSpc>
                <a:spcPct val="100000"/>
              </a:lnSpc>
              <a:spcBef>
                <a:spcPct val="0"/>
              </a:spcBef>
              <a:buNone/>
              <a:defRPr/>
            </a:pPr>
            <a:endParaRPr lang="es-ES" altLang="es-ES" sz="1400" dirty="0" smtClean="0">
              <a:solidFill>
                <a:schemeClr val="bg2"/>
              </a:solidFill>
              <a:cs typeface="Calibri" panose="020F0502020204030204" pitchFamily="34" charset="0"/>
            </a:endParaRPr>
          </a:p>
          <a:p>
            <a:pPr>
              <a:lnSpc>
                <a:spcPct val="100000"/>
              </a:lnSpc>
              <a:spcBef>
                <a:spcPct val="0"/>
              </a:spcBef>
              <a:buNone/>
              <a:defRPr/>
            </a:pPr>
            <a:r>
              <a:rPr lang="es-ES" altLang="es-ES" sz="1400" dirty="0" smtClean="0">
                <a:solidFill>
                  <a:schemeClr val="bg2"/>
                </a:solidFill>
                <a:cs typeface="Calibri" panose="020F0502020204030204" pitchFamily="34" charset="0"/>
              </a:rPr>
              <a:t>Desventajas</a:t>
            </a:r>
          </a:p>
          <a:p>
            <a:pPr>
              <a:lnSpc>
                <a:spcPct val="100000"/>
              </a:lnSpc>
              <a:spcBef>
                <a:spcPct val="0"/>
              </a:spcBef>
              <a:buNone/>
              <a:defRPr/>
            </a:pPr>
            <a:endParaRPr lang="es-ES" altLang="es-ES" sz="1400" dirty="0">
              <a:solidFill>
                <a:schemeClr val="bg2"/>
              </a:solidFill>
              <a:cs typeface="Calibri" panose="020F0502020204030204" pitchFamily="34" charset="0"/>
            </a:endParaRPr>
          </a:p>
          <a:p>
            <a:pPr marL="285750" indent="-285750">
              <a:lnSpc>
                <a:spcPct val="100000"/>
              </a:lnSpc>
              <a:spcBef>
                <a:spcPct val="0"/>
              </a:spcBef>
              <a:defRPr/>
            </a:pPr>
            <a:r>
              <a:rPr lang="es-ES" altLang="es-ES" sz="1400" dirty="0">
                <a:solidFill>
                  <a:schemeClr val="bg2"/>
                </a:solidFill>
                <a:cs typeface="Calibri" panose="020F0502020204030204" pitchFamily="34" charset="0"/>
              </a:rPr>
              <a:t>La evaluación de riesgos es compleja</a:t>
            </a:r>
          </a:p>
          <a:p>
            <a:pPr marL="285750" indent="-285750">
              <a:lnSpc>
                <a:spcPct val="100000"/>
              </a:lnSpc>
              <a:spcBef>
                <a:spcPct val="0"/>
              </a:spcBef>
              <a:defRPr/>
            </a:pPr>
            <a:r>
              <a:rPr lang="es-ES" altLang="es-ES" sz="1400" dirty="0" smtClean="0">
                <a:solidFill>
                  <a:schemeClr val="bg2"/>
                </a:solidFill>
                <a:cs typeface="Calibri" panose="020F0502020204030204" pitchFamily="34" charset="0"/>
              </a:rPr>
              <a:t>El </a:t>
            </a:r>
            <a:r>
              <a:rPr lang="es-ES" altLang="es-ES" sz="1400" dirty="0">
                <a:solidFill>
                  <a:schemeClr val="bg2"/>
                </a:solidFill>
                <a:cs typeface="Calibri" panose="020F0502020204030204" pitchFamily="34" charset="0"/>
              </a:rPr>
              <a:t>cliente deberá ser capaz de describir y entender a un gran nivel de detalle para poder acordar un alcance del proyecto con él.</a:t>
            </a:r>
          </a:p>
          <a:p>
            <a:pPr>
              <a:lnSpc>
                <a:spcPct val="100000"/>
              </a:lnSpc>
              <a:spcBef>
                <a:spcPct val="0"/>
              </a:spcBef>
              <a:buNone/>
              <a:defRPr/>
            </a:pPr>
            <a:endParaRPr lang="es-ES" altLang="es-ES" sz="1600" dirty="0">
              <a:solidFill>
                <a:schemeClr val="bg2"/>
              </a:solidFill>
              <a:cs typeface="Calibri" panose="020F0502020204030204" pitchFamily="34" charset="0"/>
            </a:endParaRPr>
          </a:p>
        </p:txBody>
      </p:sp>
      <p:pic>
        <p:nvPicPr>
          <p:cNvPr id="6" name="Marcador de contenido 4"/>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3995936" y="1275606"/>
            <a:ext cx="4739857" cy="3124200"/>
          </a:xfrm>
          <a:prstGeom prst="rect">
            <a:avLst/>
          </a:prstGeom>
        </p:spPr>
      </p:pic>
    </p:spTree>
    <p:extLst>
      <p:ext uri="{BB962C8B-B14F-4D97-AF65-F5344CB8AC3E}">
        <p14:creationId xmlns:p14="http://schemas.microsoft.com/office/powerpoint/2010/main" val="41908167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Metodología tradicional</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5" name="TextBox 2"/>
          <p:cNvSpPr txBox="1">
            <a:spLocks noChangeArrowheads="1"/>
          </p:cNvSpPr>
          <p:nvPr/>
        </p:nvSpPr>
        <p:spPr bwMode="auto">
          <a:xfrm>
            <a:off x="498474" y="1275606"/>
            <a:ext cx="7721192" cy="357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400" b="1" dirty="0" smtClean="0">
                <a:solidFill>
                  <a:schemeClr val="bg2"/>
                </a:solidFill>
                <a:cs typeface="Calibri" panose="020F0502020204030204" pitchFamily="34" charset="0"/>
              </a:rPr>
              <a:t>Metodología </a:t>
            </a:r>
            <a:r>
              <a:rPr lang="es-ES" altLang="es-ES" sz="1400" b="1" dirty="0">
                <a:solidFill>
                  <a:schemeClr val="bg2"/>
                </a:solidFill>
                <a:cs typeface="Calibri" panose="020F0502020204030204" pitchFamily="34" charset="0"/>
              </a:rPr>
              <a:t>en cascada</a:t>
            </a:r>
            <a:endParaRPr lang="es-ES" altLang="es-ES" sz="1400" b="1" dirty="0" smtClean="0">
              <a:solidFill>
                <a:schemeClr val="bg2"/>
              </a:solidFill>
              <a:cs typeface="Calibri" panose="020F0502020204030204" pitchFamily="34" charset="0"/>
            </a:endParaRP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smtClean="0">
                <a:solidFill>
                  <a:schemeClr val="bg2"/>
                </a:solidFill>
                <a:cs typeface="Calibri" panose="020F0502020204030204" pitchFamily="34" charset="0"/>
              </a:rPr>
              <a:t>También </a:t>
            </a:r>
            <a:r>
              <a:rPr lang="es-ES" altLang="es-ES" sz="1400" dirty="0">
                <a:solidFill>
                  <a:schemeClr val="bg2"/>
                </a:solidFill>
                <a:cs typeface="Calibri" panose="020F0502020204030204" pitchFamily="34" charset="0"/>
              </a:rPr>
              <a:t>conocido como modelo clásico, modelo tradicional o modelo lineal secuencial. Él método de la cascada es considerado como el enfoque clásico para el ciclo de vida del desarrollo de sistemas, se puede decir que es un método puro que implica un desarrollo rígido</a:t>
            </a:r>
            <a:r>
              <a:rPr lang="es-ES" altLang="es-ES" sz="1400" dirty="0" smtClean="0">
                <a:solidFill>
                  <a:schemeClr val="bg2"/>
                </a:solidFill>
                <a:cs typeface="Calibri" panose="020F0502020204030204" pitchFamily="34" charset="0"/>
              </a:rPr>
              <a:t>.</a:t>
            </a: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smtClean="0">
                <a:solidFill>
                  <a:schemeClr val="bg2"/>
                </a:solidFill>
                <a:cs typeface="Calibri" panose="020F0502020204030204" pitchFamily="34" charset="0"/>
              </a:rPr>
              <a:t>Está </a:t>
            </a:r>
            <a:r>
              <a:rPr lang="es-ES" altLang="es-ES" sz="1400" dirty="0">
                <a:solidFill>
                  <a:schemeClr val="bg2"/>
                </a:solidFill>
                <a:cs typeface="Calibri" panose="020F0502020204030204" pitchFamily="34" charset="0"/>
              </a:rPr>
              <a:t>es una secuencia de </a:t>
            </a:r>
            <a:r>
              <a:rPr lang="es-ES" altLang="es-ES" sz="1400" dirty="0" smtClean="0">
                <a:solidFill>
                  <a:schemeClr val="bg2"/>
                </a:solidFill>
                <a:cs typeface="Calibri" panose="020F0502020204030204" pitchFamily="34" charset="0"/>
              </a:rPr>
              <a:t>actividades (</a:t>
            </a:r>
            <a:r>
              <a:rPr lang="es-ES" altLang="es-ES" sz="1400" dirty="0">
                <a:solidFill>
                  <a:schemeClr val="bg2"/>
                </a:solidFill>
                <a:cs typeface="Calibri" panose="020F0502020204030204" pitchFamily="34" charset="0"/>
              </a:rPr>
              <a:t>o etapas) que consisten en el análisis de requerimientos, él </a:t>
            </a:r>
            <a:r>
              <a:rPr lang="es-ES" altLang="es-ES" sz="1400" dirty="0" smtClean="0">
                <a:solidFill>
                  <a:schemeClr val="bg2"/>
                </a:solidFill>
                <a:cs typeface="Calibri" panose="020F0502020204030204" pitchFamily="34" charset="0"/>
              </a:rPr>
              <a:t>diseño, la </a:t>
            </a:r>
            <a:r>
              <a:rPr lang="es-ES" altLang="es-ES" sz="1400" dirty="0">
                <a:solidFill>
                  <a:schemeClr val="bg2"/>
                </a:solidFill>
                <a:cs typeface="Calibri" panose="020F0502020204030204" pitchFamily="34" charset="0"/>
              </a:rPr>
              <a:t>implementación, la integración y las pruebas </a:t>
            </a:r>
            <a:r>
              <a:rPr lang="es-ES" altLang="es-ES" sz="1400" dirty="0" smtClean="0">
                <a:solidFill>
                  <a:schemeClr val="bg2"/>
                </a:solidFill>
                <a:cs typeface="Calibri" panose="020F0502020204030204" pitchFamily="34" charset="0"/>
              </a:rPr>
              <a:t>.</a:t>
            </a: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smtClean="0">
                <a:solidFill>
                  <a:schemeClr val="bg2"/>
                </a:solidFill>
                <a:cs typeface="Calibri" panose="020F0502020204030204" pitchFamily="34" charset="0"/>
              </a:rPr>
              <a:t>El </a:t>
            </a:r>
            <a:r>
              <a:rPr lang="es-ES" altLang="es-ES" sz="1400" b="1" dirty="0">
                <a:solidFill>
                  <a:schemeClr val="bg2"/>
                </a:solidFill>
                <a:cs typeface="Calibri" panose="020F0502020204030204" pitchFamily="34" charset="0"/>
              </a:rPr>
              <a:t>diseño</a:t>
            </a:r>
            <a:r>
              <a:rPr lang="es-ES" altLang="es-ES" sz="1400" dirty="0">
                <a:solidFill>
                  <a:schemeClr val="bg2"/>
                </a:solidFill>
                <a:cs typeface="Calibri" panose="020F0502020204030204" pitchFamily="34" charset="0"/>
              </a:rPr>
              <a:t> describe la estructura interna del producto y suele representarse con diagramas y texto</a:t>
            </a:r>
            <a:r>
              <a:rPr lang="es-ES" altLang="es-ES" sz="1400" dirty="0" smtClean="0">
                <a:solidFill>
                  <a:schemeClr val="bg2"/>
                </a:solidFill>
                <a:cs typeface="Calibri" panose="020F0502020204030204" pitchFamily="34" charset="0"/>
              </a:rPr>
              <a:t>.</a:t>
            </a: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a:solidFill>
                  <a:schemeClr val="bg2"/>
                </a:solidFill>
                <a:cs typeface="Calibri" panose="020F0502020204030204" pitchFamily="34" charset="0"/>
              </a:rPr>
              <a:t>La </a:t>
            </a:r>
            <a:r>
              <a:rPr lang="es-ES" altLang="es-ES" sz="1400" b="1" dirty="0">
                <a:solidFill>
                  <a:schemeClr val="bg2"/>
                </a:solidFill>
                <a:cs typeface="Calibri" panose="020F0502020204030204" pitchFamily="34" charset="0"/>
              </a:rPr>
              <a:t>implementación</a:t>
            </a:r>
            <a:r>
              <a:rPr lang="es-ES" altLang="es-ES" sz="1400" dirty="0">
                <a:solidFill>
                  <a:schemeClr val="bg2"/>
                </a:solidFill>
                <a:cs typeface="Calibri" panose="020F0502020204030204" pitchFamily="34" charset="0"/>
              </a:rPr>
              <a:t> significa programación. Producto de esta etapa es el código en cualquier nivel, incluido el producido por sistemas de generación automática</a:t>
            </a:r>
            <a:r>
              <a:rPr lang="es-ES" altLang="es-ES" sz="1400" dirty="0" smtClean="0">
                <a:solidFill>
                  <a:schemeClr val="bg2"/>
                </a:solidFill>
                <a:cs typeface="Calibri" panose="020F0502020204030204" pitchFamily="34" charset="0"/>
              </a:rPr>
              <a:t>.</a:t>
            </a: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a:solidFill>
                  <a:schemeClr val="bg2"/>
                </a:solidFill>
                <a:cs typeface="Calibri" panose="020F0502020204030204" pitchFamily="34" charset="0"/>
              </a:rPr>
              <a:t>La </a:t>
            </a:r>
            <a:r>
              <a:rPr lang="es-ES" altLang="es-ES" sz="1400" b="1" dirty="0">
                <a:solidFill>
                  <a:schemeClr val="bg2"/>
                </a:solidFill>
                <a:cs typeface="Calibri" panose="020F0502020204030204" pitchFamily="34" charset="0"/>
              </a:rPr>
              <a:t>integración</a:t>
            </a:r>
            <a:r>
              <a:rPr lang="es-ES" altLang="es-ES" sz="1400" dirty="0">
                <a:solidFill>
                  <a:schemeClr val="bg2"/>
                </a:solidFill>
                <a:cs typeface="Calibri" panose="020F0502020204030204" pitchFamily="34" charset="0"/>
              </a:rPr>
              <a:t> </a:t>
            </a:r>
            <a:r>
              <a:rPr lang="es-ES" altLang="es-ES" sz="1400" dirty="0" smtClean="0">
                <a:solidFill>
                  <a:schemeClr val="bg2"/>
                </a:solidFill>
                <a:cs typeface="Calibri" panose="020F0502020204030204" pitchFamily="34" charset="0"/>
              </a:rPr>
              <a:t>es </a:t>
            </a:r>
            <a:r>
              <a:rPr lang="es-ES" altLang="es-ES" sz="1400" dirty="0">
                <a:solidFill>
                  <a:schemeClr val="bg2"/>
                </a:solidFill>
                <a:cs typeface="Calibri" panose="020F0502020204030204" pitchFamily="34" charset="0"/>
              </a:rPr>
              <a:t>el proceso de ensamblar las partes para completar el producto.</a:t>
            </a:r>
          </a:p>
          <a:p>
            <a:pPr>
              <a:lnSpc>
                <a:spcPct val="100000"/>
              </a:lnSpc>
              <a:spcBef>
                <a:spcPct val="0"/>
              </a:spcBef>
              <a:buNone/>
              <a:defRPr/>
            </a:pPr>
            <a:endParaRPr lang="es-ES" altLang="es-ES" sz="1600" dirty="0">
              <a:solidFill>
                <a:schemeClr val="bg2"/>
              </a:solidFill>
              <a:cs typeface="Calibri" panose="020F0502020204030204" pitchFamily="34" charset="0"/>
            </a:endParaRPr>
          </a:p>
        </p:txBody>
      </p:sp>
    </p:spTree>
    <p:extLst>
      <p:ext uri="{BB962C8B-B14F-4D97-AF65-F5344CB8AC3E}">
        <p14:creationId xmlns:p14="http://schemas.microsoft.com/office/powerpoint/2010/main" val="2576154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Metodología tradicional</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5" name="TextBox 2"/>
          <p:cNvSpPr txBox="1">
            <a:spLocks noChangeArrowheads="1"/>
          </p:cNvSpPr>
          <p:nvPr/>
        </p:nvSpPr>
        <p:spPr bwMode="auto">
          <a:xfrm>
            <a:off x="498474" y="1275606"/>
            <a:ext cx="8249990" cy="273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400" b="1" dirty="0" smtClean="0">
                <a:solidFill>
                  <a:schemeClr val="bg2"/>
                </a:solidFill>
                <a:cs typeface="Calibri" panose="020F0502020204030204" pitchFamily="34" charset="0"/>
              </a:rPr>
              <a:t>Metodología </a:t>
            </a:r>
            <a:r>
              <a:rPr lang="es-ES" altLang="es-ES" sz="1400" b="1" dirty="0">
                <a:solidFill>
                  <a:schemeClr val="bg2"/>
                </a:solidFill>
                <a:cs typeface="Calibri" panose="020F0502020204030204" pitchFamily="34" charset="0"/>
              </a:rPr>
              <a:t>en </a:t>
            </a:r>
            <a:r>
              <a:rPr lang="es-ES" altLang="es-ES" sz="1400" b="1" dirty="0" smtClean="0">
                <a:solidFill>
                  <a:schemeClr val="bg2"/>
                </a:solidFill>
                <a:cs typeface="Calibri" panose="020F0502020204030204" pitchFamily="34" charset="0"/>
              </a:rPr>
              <a:t>cascada</a:t>
            </a:r>
          </a:p>
          <a:p>
            <a:pPr>
              <a:lnSpc>
                <a:spcPct val="100000"/>
              </a:lnSpc>
              <a:spcBef>
                <a:spcPct val="0"/>
              </a:spcBef>
              <a:buNone/>
              <a:defRPr/>
            </a:pPr>
            <a:endParaRPr lang="es-ES" altLang="es-ES" sz="1400" b="1" dirty="0" smtClean="0">
              <a:solidFill>
                <a:schemeClr val="bg2"/>
              </a:solidFill>
              <a:cs typeface="Calibri" panose="020F0502020204030204" pitchFamily="34" charset="0"/>
            </a:endParaRPr>
          </a:p>
          <a:p>
            <a:pPr>
              <a:lnSpc>
                <a:spcPct val="100000"/>
              </a:lnSpc>
              <a:spcBef>
                <a:spcPct val="0"/>
              </a:spcBef>
              <a:buNone/>
              <a:defRPr/>
            </a:pPr>
            <a:r>
              <a:rPr lang="es-ES" altLang="es-ES" sz="1600" dirty="0">
                <a:solidFill>
                  <a:schemeClr val="bg2"/>
                </a:solidFill>
                <a:cs typeface="Calibri" panose="020F0502020204030204" pitchFamily="34" charset="0"/>
              </a:rPr>
              <a:t>Es caracterizado por ordenar de manera </a:t>
            </a:r>
            <a:r>
              <a:rPr lang="es-ES" altLang="es-ES" sz="1600" b="1" dirty="0">
                <a:solidFill>
                  <a:schemeClr val="bg2"/>
                </a:solidFill>
                <a:cs typeface="Calibri" panose="020F0502020204030204" pitchFamily="34" charset="0"/>
              </a:rPr>
              <a:t>rigurosa</a:t>
            </a:r>
            <a:r>
              <a:rPr lang="es-ES" altLang="es-ES" sz="1600" dirty="0">
                <a:solidFill>
                  <a:schemeClr val="bg2"/>
                </a:solidFill>
                <a:cs typeface="Calibri" panose="020F0502020204030204" pitchFamily="34" charset="0"/>
              </a:rPr>
              <a:t> las etapas del ciclo de vida de software, dado que el comienzo de cada etapa debe esperar a la finalización de la inmediata anterior. </a:t>
            </a:r>
            <a:endParaRPr lang="es-ES" altLang="es-ES" sz="1600" dirty="0" smtClean="0">
              <a:solidFill>
                <a:schemeClr val="bg2"/>
              </a:solidFill>
              <a:cs typeface="Calibri" panose="020F0502020204030204" pitchFamily="34" charset="0"/>
            </a:endParaRPr>
          </a:p>
          <a:p>
            <a:pPr>
              <a:lnSpc>
                <a:spcPct val="100000"/>
              </a:lnSpc>
              <a:spcBef>
                <a:spcPct val="0"/>
              </a:spcBef>
              <a:buNone/>
              <a:defRPr/>
            </a:pPr>
            <a:endParaRPr lang="es-ES" altLang="es-ES" sz="1600" dirty="0">
              <a:solidFill>
                <a:schemeClr val="bg2"/>
              </a:solidFill>
              <a:cs typeface="Calibri" panose="020F0502020204030204" pitchFamily="34" charset="0"/>
            </a:endParaRPr>
          </a:p>
          <a:p>
            <a:pPr>
              <a:lnSpc>
                <a:spcPct val="100000"/>
              </a:lnSpc>
              <a:spcBef>
                <a:spcPct val="0"/>
              </a:spcBef>
              <a:buNone/>
              <a:defRPr/>
            </a:pPr>
            <a:r>
              <a:rPr lang="es-ES" altLang="es-ES" sz="1600" dirty="0" smtClean="0">
                <a:solidFill>
                  <a:schemeClr val="bg2"/>
                </a:solidFill>
                <a:cs typeface="Calibri" panose="020F0502020204030204" pitchFamily="34" charset="0"/>
              </a:rPr>
              <a:t>Cuando </a:t>
            </a:r>
            <a:r>
              <a:rPr lang="es-ES" altLang="es-ES" sz="1600" dirty="0">
                <a:solidFill>
                  <a:schemeClr val="bg2"/>
                </a:solidFill>
                <a:cs typeface="Calibri" panose="020F0502020204030204" pitchFamily="34" charset="0"/>
              </a:rPr>
              <a:t>la revisión determina que el proyecto no está listo para pasar a la siguiente etapa, permanece en la etapa actual hasta que esté preparado. Y debido a que el proceso está planeado es más fácil determinar costos y los plazos</a:t>
            </a:r>
            <a:r>
              <a:rPr lang="es-ES" altLang="es-ES" sz="1600" dirty="0" smtClean="0">
                <a:solidFill>
                  <a:schemeClr val="bg2"/>
                </a:solidFill>
                <a:cs typeface="Calibri" panose="020F0502020204030204" pitchFamily="34" charset="0"/>
              </a:rPr>
              <a:t>.</a:t>
            </a:r>
          </a:p>
          <a:p>
            <a:pPr>
              <a:lnSpc>
                <a:spcPct val="100000"/>
              </a:lnSpc>
              <a:spcBef>
                <a:spcPct val="0"/>
              </a:spcBef>
              <a:buNone/>
              <a:defRPr/>
            </a:pPr>
            <a:endParaRPr lang="es-ES" altLang="es-ES" sz="1600" dirty="0" smtClean="0">
              <a:solidFill>
                <a:schemeClr val="bg2"/>
              </a:solidFill>
              <a:cs typeface="Calibri" panose="020F0502020204030204" pitchFamily="34" charset="0"/>
            </a:endParaRPr>
          </a:p>
          <a:p>
            <a:pPr>
              <a:lnSpc>
                <a:spcPct val="100000"/>
              </a:lnSpc>
              <a:spcBef>
                <a:spcPct val="0"/>
              </a:spcBef>
              <a:buNone/>
              <a:defRPr/>
            </a:pPr>
            <a:r>
              <a:rPr lang="es-ES" altLang="es-ES" sz="1600" dirty="0" smtClean="0">
                <a:solidFill>
                  <a:schemeClr val="bg2"/>
                </a:solidFill>
                <a:cs typeface="Calibri" panose="020F0502020204030204" pitchFamily="34" charset="0"/>
              </a:rPr>
              <a:t>Esté </a:t>
            </a:r>
            <a:r>
              <a:rPr lang="es-ES" altLang="es-ES" sz="1600" dirty="0">
                <a:solidFill>
                  <a:schemeClr val="bg2"/>
                </a:solidFill>
                <a:cs typeface="Calibri" panose="020F0502020204030204" pitchFamily="34" charset="0"/>
              </a:rPr>
              <a:t>modelo puede ser visto como un modelo con forma de cascada de agua con varios saltos, en la que cada salto representa cada una de las fases del ciclo de vida</a:t>
            </a:r>
          </a:p>
        </p:txBody>
      </p:sp>
    </p:spTree>
    <p:extLst>
      <p:ext uri="{BB962C8B-B14F-4D97-AF65-F5344CB8AC3E}">
        <p14:creationId xmlns:p14="http://schemas.microsoft.com/office/powerpoint/2010/main" val="17465855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Metodología tradicional</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pic>
        <p:nvPicPr>
          <p:cNvPr id="6" name="Marcador de contenido 6"/>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4572000" y="1318000"/>
            <a:ext cx="3736240" cy="2808312"/>
          </a:xfrm>
          <a:prstGeom prst="rect">
            <a:avLst/>
          </a:prstGeom>
        </p:spPr>
      </p:pic>
      <p:sp>
        <p:nvSpPr>
          <p:cNvPr id="7" name="TextBox 2"/>
          <p:cNvSpPr txBox="1">
            <a:spLocks noChangeArrowheads="1"/>
          </p:cNvSpPr>
          <p:nvPr/>
        </p:nvSpPr>
        <p:spPr bwMode="auto">
          <a:xfrm>
            <a:off x="498474" y="1275606"/>
            <a:ext cx="4001518"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400" b="1" dirty="0" smtClean="0">
                <a:solidFill>
                  <a:schemeClr val="bg2"/>
                </a:solidFill>
                <a:cs typeface="Calibri" panose="020F0502020204030204" pitchFamily="34" charset="0"/>
              </a:rPr>
              <a:t>Metodología </a:t>
            </a:r>
            <a:r>
              <a:rPr lang="es-ES" altLang="es-ES" sz="1400" b="1" dirty="0">
                <a:solidFill>
                  <a:schemeClr val="bg2"/>
                </a:solidFill>
                <a:cs typeface="Calibri" panose="020F0502020204030204" pitchFamily="34" charset="0"/>
              </a:rPr>
              <a:t>en </a:t>
            </a:r>
            <a:r>
              <a:rPr lang="es-ES" altLang="es-ES" sz="1400" b="1" dirty="0" smtClean="0">
                <a:solidFill>
                  <a:schemeClr val="bg2"/>
                </a:solidFill>
                <a:cs typeface="Calibri" panose="020F0502020204030204" pitchFamily="34" charset="0"/>
              </a:rPr>
              <a:t>cascada</a:t>
            </a:r>
          </a:p>
          <a:p>
            <a:pPr>
              <a:lnSpc>
                <a:spcPct val="100000"/>
              </a:lnSpc>
              <a:spcBef>
                <a:spcPct val="0"/>
              </a:spcBef>
              <a:buNone/>
              <a:defRPr/>
            </a:pPr>
            <a:endParaRPr lang="es-ES" altLang="es-ES" sz="1400" b="1" dirty="0" smtClean="0">
              <a:solidFill>
                <a:schemeClr val="bg2"/>
              </a:solidFill>
              <a:cs typeface="Calibri" panose="020F0502020204030204" pitchFamily="34" charset="0"/>
            </a:endParaRPr>
          </a:p>
          <a:p>
            <a:pPr>
              <a:lnSpc>
                <a:spcPct val="100000"/>
              </a:lnSpc>
              <a:spcBef>
                <a:spcPct val="0"/>
              </a:spcBef>
              <a:buNone/>
              <a:defRPr/>
            </a:pPr>
            <a:r>
              <a:rPr lang="es-ES" altLang="es-ES" sz="1400" b="1" dirty="0" smtClean="0">
                <a:solidFill>
                  <a:schemeClr val="bg2"/>
                </a:solidFill>
                <a:cs typeface="Calibri" panose="020F0502020204030204" pitchFamily="34" charset="0"/>
              </a:rPr>
              <a:t>Desventajas</a:t>
            </a:r>
          </a:p>
          <a:p>
            <a:pPr>
              <a:lnSpc>
                <a:spcPct val="100000"/>
              </a:lnSpc>
              <a:spcBef>
                <a:spcPct val="0"/>
              </a:spcBef>
              <a:buNone/>
              <a:defRPr/>
            </a:pPr>
            <a:endParaRPr lang="es-ES" altLang="es-ES" sz="1400" b="1" dirty="0" smtClean="0">
              <a:solidFill>
                <a:schemeClr val="bg2"/>
              </a:solidFill>
              <a:cs typeface="Calibri" panose="020F0502020204030204" pitchFamily="34" charset="0"/>
            </a:endParaRPr>
          </a:p>
          <a:p>
            <a:pPr marL="285750" indent="-285750">
              <a:lnSpc>
                <a:spcPct val="100000"/>
              </a:lnSpc>
              <a:spcBef>
                <a:spcPct val="0"/>
              </a:spcBef>
              <a:defRPr/>
            </a:pPr>
            <a:r>
              <a:rPr lang="es-ES" altLang="es-ES" sz="1400" dirty="0">
                <a:solidFill>
                  <a:schemeClr val="bg2"/>
                </a:solidFill>
                <a:cs typeface="Calibri" panose="020F0502020204030204" pitchFamily="34" charset="0"/>
              </a:rPr>
              <a:t>Alterar el diseño del proyecto en cualquier etapa </a:t>
            </a:r>
            <a:r>
              <a:rPr lang="es-ES" altLang="es-ES" sz="1400" dirty="0" smtClean="0">
                <a:solidFill>
                  <a:schemeClr val="bg2"/>
                </a:solidFill>
                <a:cs typeface="Calibri" panose="020F0502020204030204" pitchFamily="34" charset="0"/>
              </a:rPr>
              <a:t>genera un impacto en el proyecto.</a:t>
            </a:r>
          </a:p>
          <a:p>
            <a:pPr marL="285750" indent="-285750">
              <a:lnSpc>
                <a:spcPct val="100000"/>
              </a:lnSpc>
              <a:spcBef>
                <a:spcPct val="0"/>
              </a:spcBef>
              <a:defRPr/>
            </a:pPr>
            <a:endParaRPr lang="es-ES" altLang="es-ES" sz="1400" dirty="0">
              <a:solidFill>
                <a:schemeClr val="bg2"/>
              </a:solidFill>
              <a:cs typeface="Calibri" panose="020F0502020204030204" pitchFamily="34" charset="0"/>
            </a:endParaRPr>
          </a:p>
          <a:p>
            <a:pPr marL="285750" indent="-285750">
              <a:lnSpc>
                <a:spcPct val="100000"/>
              </a:lnSpc>
              <a:spcBef>
                <a:spcPct val="0"/>
              </a:spcBef>
              <a:defRPr/>
            </a:pPr>
            <a:r>
              <a:rPr lang="es-ES" altLang="es-ES" sz="1400" dirty="0">
                <a:solidFill>
                  <a:schemeClr val="bg2"/>
                </a:solidFill>
                <a:cs typeface="Calibri" panose="020F0502020204030204" pitchFamily="34" charset="0"/>
              </a:rPr>
              <a:t>Una vez que una fase se ha completado, es casi imposible de realizar cambios</a:t>
            </a:r>
            <a:r>
              <a:rPr lang="es-ES" altLang="es-ES" sz="1400" dirty="0" smtClean="0">
                <a:solidFill>
                  <a:schemeClr val="bg2"/>
                </a:solidFill>
                <a:cs typeface="Calibri" panose="020F0502020204030204" pitchFamily="34" charset="0"/>
              </a:rPr>
              <a:t>.</a:t>
            </a:r>
          </a:p>
          <a:p>
            <a:pPr marL="285750" indent="-285750">
              <a:lnSpc>
                <a:spcPct val="100000"/>
              </a:lnSpc>
              <a:spcBef>
                <a:spcPct val="0"/>
              </a:spcBef>
              <a:defRPr/>
            </a:pPr>
            <a:endParaRPr lang="es-ES" altLang="es-ES" sz="1400" dirty="0">
              <a:solidFill>
                <a:schemeClr val="bg2"/>
              </a:solidFill>
              <a:cs typeface="Calibri" panose="020F0502020204030204" pitchFamily="34" charset="0"/>
            </a:endParaRPr>
          </a:p>
          <a:p>
            <a:pPr marL="285750" indent="-285750">
              <a:lnSpc>
                <a:spcPct val="100000"/>
              </a:lnSpc>
              <a:spcBef>
                <a:spcPct val="0"/>
              </a:spcBef>
              <a:defRPr/>
            </a:pPr>
            <a:r>
              <a:rPr lang="es-ES" altLang="es-ES" sz="1400" dirty="0">
                <a:solidFill>
                  <a:schemeClr val="bg2"/>
                </a:solidFill>
                <a:cs typeface="Calibri" panose="020F0502020204030204" pitchFamily="34" charset="0"/>
              </a:rPr>
              <a:t>Es absolutamente necesario reunir todos los requisitos iniciales.</a:t>
            </a:r>
          </a:p>
          <a:p>
            <a:pPr>
              <a:lnSpc>
                <a:spcPct val="100000"/>
              </a:lnSpc>
              <a:spcBef>
                <a:spcPct val="0"/>
              </a:spcBef>
              <a:buNone/>
              <a:defRPr/>
            </a:pPr>
            <a:endParaRPr lang="es-ES" altLang="es-ES" sz="1400" b="1" dirty="0" smtClean="0">
              <a:solidFill>
                <a:schemeClr val="bg2"/>
              </a:solidFill>
              <a:cs typeface="Calibri" panose="020F0502020204030204" pitchFamily="34" charset="0"/>
            </a:endParaRPr>
          </a:p>
        </p:txBody>
      </p:sp>
    </p:spTree>
    <p:extLst>
      <p:ext uri="{BB962C8B-B14F-4D97-AF65-F5344CB8AC3E}">
        <p14:creationId xmlns:p14="http://schemas.microsoft.com/office/powerpoint/2010/main" val="259786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a:solidFill>
                  <a:schemeClr val="bg2"/>
                </a:solidFill>
                <a:latin typeface="Calibri" panose="020F0502020204030204" pitchFamily="34" charset="0"/>
                <a:cs typeface="Calibri" panose="020F0502020204030204" pitchFamily="34" charset="0"/>
              </a:rPr>
              <a:t>Metodologías Agiles</a:t>
            </a: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7" name="TextBox 2"/>
          <p:cNvSpPr txBox="1">
            <a:spLocks noChangeArrowheads="1"/>
          </p:cNvSpPr>
          <p:nvPr/>
        </p:nvSpPr>
        <p:spPr bwMode="auto">
          <a:xfrm>
            <a:off x="498474" y="1275606"/>
            <a:ext cx="8249990" cy="2523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endParaRPr lang="es-ES" altLang="es-ES" sz="1600" dirty="0" smtClean="0">
              <a:solidFill>
                <a:schemeClr val="bg2"/>
              </a:solidFill>
              <a:cs typeface="Calibri" panose="020F0502020204030204" pitchFamily="34" charset="0"/>
            </a:endParaRPr>
          </a:p>
          <a:p>
            <a:pPr>
              <a:lnSpc>
                <a:spcPct val="100000"/>
              </a:lnSpc>
              <a:spcBef>
                <a:spcPct val="0"/>
              </a:spcBef>
              <a:buNone/>
              <a:defRPr/>
            </a:pPr>
            <a:r>
              <a:rPr lang="es-ES" altLang="es-ES" sz="1600" dirty="0" smtClean="0">
                <a:solidFill>
                  <a:schemeClr val="bg2"/>
                </a:solidFill>
                <a:cs typeface="Calibri" panose="020F0502020204030204" pitchFamily="34" charset="0"/>
              </a:rPr>
              <a:t>El </a:t>
            </a:r>
            <a:r>
              <a:rPr lang="es-ES" altLang="es-ES" sz="1600" dirty="0">
                <a:solidFill>
                  <a:schemeClr val="bg2"/>
                </a:solidFill>
                <a:cs typeface="Calibri" panose="020F0502020204030204" pitchFamily="34" charset="0"/>
              </a:rPr>
              <a:t>desarrollo </a:t>
            </a:r>
            <a:r>
              <a:rPr lang="es-ES" altLang="es-ES" sz="1600" b="1" dirty="0">
                <a:solidFill>
                  <a:schemeClr val="bg2"/>
                </a:solidFill>
                <a:cs typeface="Calibri" panose="020F0502020204030204" pitchFamily="34" charset="0"/>
              </a:rPr>
              <a:t>ágil</a:t>
            </a:r>
            <a:r>
              <a:rPr lang="es-ES" altLang="es-ES" sz="1600" dirty="0">
                <a:solidFill>
                  <a:schemeClr val="bg2"/>
                </a:solidFill>
                <a:cs typeface="Calibri" panose="020F0502020204030204" pitchFamily="34" charset="0"/>
              </a:rPr>
              <a:t> de software refiere a métodos de ingeniería del software basados en el desarrollo </a:t>
            </a:r>
            <a:r>
              <a:rPr lang="es-ES" altLang="es-ES" sz="1600" b="1" dirty="0">
                <a:solidFill>
                  <a:schemeClr val="bg2"/>
                </a:solidFill>
                <a:cs typeface="Calibri" panose="020F0502020204030204" pitchFamily="34" charset="0"/>
              </a:rPr>
              <a:t>iterativo e incremental</a:t>
            </a:r>
            <a:r>
              <a:rPr lang="es-ES" altLang="es-ES" sz="1600" dirty="0">
                <a:solidFill>
                  <a:schemeClr val="bg2"/>
                </a:solidFill>
                <a:cs typeface="Calibri" panose="020F0502020204030204" pitchFamily="34" charset="0"/>
              </a:rPr>
              <a:t>, estas metodologías son imprescindibles en un mundo en el que nos exponemos a cambios recurrentemente. </a:t>
            </a:r>
            <a:endParaRPr lang="es-ES" altLang="es-ES" sz="1600" dirty="0" smtClean="0">
              <a:solidFill>
                <a:schemeClr val="bg2"/>
              </a:solidFill>
              <a:cs typeface="Calibri" panose="020F0502020204030204" pitchFamily="34" charset="0"/>
            </a:endParaRPr>
          </a:p>
          <a:p>
            <a:pPr>
              <a:lnSpc>
                <a:spcPct val="100000"/>
              </a:lnSpc>
              <a:spcBef>
                <a:spcPct val="0"/>
              </a:spcBef>
              <a:buNone/>
              <a:defRPr/>
            </a:pPr>
            <a:endParaRPr lang="es-ES" altLang="es-ES" sz="1600" dirty="0">
              <a:solidFill>
                <a:schemeClr val="bg2"/>
              </a:solidFill>
              <a:cs typeface="Calibri" panose="020F0502020204030204" pitchFamily="34" charset="0"/>
            </a:endParaRPr>
          </a:p>
          <a:p>
            <a:pPr>
              <a:lnSpc>
                <a:spcPct val="100000"/>
              </a:lnSpc>
              <a:spcBef>
                <a:spcPct val="0"/>
              </a:spcBef>
              <a:buNone/>
              <a:defRPr/>
            </a:pPr>
            <a:r>
              <a:rPr lang="es-ES" altLang="es-ES" sz="1600" dirty="0" smtClean="0">
                <a:solidFill>
                  <a:schemeClr val="bg2"/>
                </a:solidFill>
                <a:cs typeface="Calibri" panose="020F0502020204030204" pitchFamily="34" charset="0"/>
              </a:rPr>
              <a:t>Siempre </a:t>
            </a:r>
            <a:r>
              <a:rPr lang="es-ES" altLang="es-ES" sz="1600" dirty="0">
                <a:solidFill>
                  <a:schemeClr val="bg2"/>
                </a:solidFill>
                <a:cs typeface="Calibri" panose="020F0502020204030204" pitchFamily="34" charset="0"/>
              </a:rPr>
              <a:t>hay que tener en cuenta como programadores que lo que es la última tendencia hoy puede que no exista mañana y por esto existe la metodología ágil donde los requisitos y soluciones evolucionan mediante la colaboración de grupos auto organizados y </a:t>
            </a:r>
            <a:r>
              <a:rPr lang="es-ES" altLang="es-ES" sz="1600" dirty="0" smtClean="0">
                <a:solidFill>
                  <a:schemeClr val="bg2"/>
                </a:solidFill>
                <a:cs typeface="Calibri" panose="020F0502020204030204" pitchFamily="34" charset="0"/>
              </a:rPr>
              <a:t>multidisciplinarios.</a:t>
            </a:r>
          </a:p>
          <a:p>
            <a:pPr>
              <a:lnSpc>
                <a:spcPct val="100000"/>
              </a:lnSpc>
              <a:spcBef>
                <a:spcPct val="0"/>
              </a:spcBef>
              <a:buNone/>
              <a:defRPr/>
            </a:pPr>
            <a:endParaRPr lang="es-ES" altLang="es-ES" sz="1400" b="1" dirty="0" smtClean="0">
              <a:solidFill>
                <a:schemeClr val="bg2"/>
              </a:solidFill>
              <a:cs typeface="Calibri" panose="020F0502020204030204" pitchFamily="34" charset="0"/>
            </a:endParaRPr>
          </a:p>
        </p:txBody>
      </p:sp>
    </p:spTree>
    <p:extLst>
      <p:ext uri="{BB962C8B-B14F-4D97-AF65-F5344CB8AC3E}">
        <p14:creationId xmlns:p14="http://schemas.microsoft.com/office/powerpoint/2010/main" val="27218380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a:solidFill>
                  <a:schemeClr val="bg2"/>
                </a:solidFill>
                <a:latin typeface="Calibri" panose="020F0502020204030204" pitchFamily="34" charset="0"/>
                <a:cs typeface="Calibri" panose="020F0502020204030204" pitchFamily="34" charset="0"/>
              </a:rPr>
              <a:t>Metodologías Agiles</a:t>
            </a: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7" name="TextBox 2"/>
          <p:cNvSpPr txBox="1">
            <a:spLocks noChangeArrowheads="1"/>
          </p:cNvSpPr>
          <p:nvPr/>
        </p:nvSpPr>
        <p:spPr bwMode="auto">
          <a:xfrm>
            <a:off x="498474" y="1275606"/>
            <a:ext cx="8249990"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400" b="1" dirty="0" err="1">
                <a:solidFill>
                  <a:schemeClr val="bg2"/>
                </a:solidFill>
                <a:cs typeface="Calibri" panose="020F0502020204030204" pitchFamily="34" charset="0"/>
              </a:rPr>
              <a:t>Scrum</a:t>
            </a:r>
            <a:endParaRPr lang="es-ES" altLang="es-ES" sz="1400" b="1" dirty="0" smtClean="0">
              <a:solidFill>
                <a:schemeClr val="bg2"/>
              </a:solidFill>
              <a:cs typeface="Calibri" panose="020F0502020204030204" pitchFamily="34" charset="0"/>
            </a:endParaRP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smtClean="0">
                <a:solidFill>
                  <a:schemeClr val="bg2"/>
                </a:solidFill>
                <a:cs typeface="Calibri" panose="020F0502020204030204" pitchFamily="34" charset="0"/>
              </a:rPr>
              <a:t>El </a:t>
            </a:r>
            <a:r>
              <a:rPr lang="es-ES" altLang="es-ES" sz="1400" dirty="0" err="1">
                <a:solidFill>
                  <a:schemeClr val="bg2"/>
                </a:solidFill>
                <a:cs typeface="Calibri" panose="020F0502020204030204" pitchFamily="34" charset="0"/>
              </a:rPr>
              <a:t>Scrum</a:t>
            </a:r>
            <a:r>
              <a:rPr lang="es-ES" altLang="es-ES" sz="1400" dirty="0">
                <a:solidFill>
                  <a:schemeClr val="bg2"/>
                </a:solidFill>
                <a:cs typeface="Calibri" panose="020F0502020204030204" pitchFamily="34" charset="0"/>
              </a:rPr>
              <a:t> es un proceso de la Metodología Ágil que se usa para minimizar los riesgos durante la realización de un proyecto, pero de manera colaborativa</a:t>
            </a:r>
            <a:r>
              <a:rPr lang="es-ES" altLang="es-ES" sz="1400" dirty="0" smtClean="0">
                <a:solidFill>
                  <a:schemeClr val="bg2"/>
                </a:solidFill>
                <a:cs typeface="Calibri" panose="020F0502020204030204" pitchFamily="34" charset="0"/>
              </a:rPr>
              <a:t>.</a:t>
            </a: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a:solidFill>
                  <a:schemeClr val="bg2"/>
                </a:solidFill>
                <a:cs typeface="Calibri" panose="020F0502020204030204" pitchFamily="34" charset="0"/>
              </a:rPr>
              <a:t>Entre las ventajas se encuentran la productividad, calidad y que se realiza un seguimiento diario de los avances del proyecto, logrando que los integrantes estén unidos, comunicados y que el cliente vaya viendo los avances</a:t>
            </a:r>
            <a:r>
              <a:rPr lang="es-ES" altLang="es-ES" sz="1400" dirty="0" smtClean="0">
                <a:solidFill>
                  <a:schemeClr val="bg2"/>
                </a:solidFill>
                <a:cs typeface="Calibri" panose="020F0502020204030204" pitchFamily="34" charset="0"/>
              </a:rPr>
              <a:t>.</a:t>
            </a:r>
          </a:p>
          <a:p>
            <a:pPr>
              <a:lnSpc>
                <a:spcPct val="100000"/>
              </a:lnSpc>
              <a:spcBef>
                <a:spcPct val="0"/>
              </a:spcBef>
              <a:buNone/>
              <a:defRPr/>
            </a:pPr>
            <a:endParaRPr lang="es-ES" altLang="es-ES" sz="1400" dirty="0" smtClean="0">
              <a:solidFill>
                <a:schemeClr val="bg2"/>
              </a:solidFill>
              <a:cs typeface="Calibri" panose="020F0502020204030204" pitchFamily="34" charset="0"/>
            </a:endParaRPr>
          </a:p>
          <a:p>
            <a:pPr>
              <a:lnSpc>
                <a:spcPct val="100000"/>
              </a:lnSpc>
              <a:spcBef>
                <a:spcPct val="0"/>
              </a:spcBef>
              <a:buNone/>
              <a:defRPr/>
            </a:pPr>
            <a:r>
              <a:rPr lang="es-ES" altLang="es-ES" sz="1400" dirty="0" smtClean="0">
                <a:solidFill>
                  <a:schemeClr val="bg2"/>
                </a:solidFill>
                <a:cs typeface="Calibri" panose="020F0502020204030204" pitchFamily="34" charset="0"/>
              </a:rPr>
              <a:t>La </a:t>
            </a:r>
            <a:r>
              <a:rPr lang="es-ES" altLang="es-ES" sz="1400" dirty="0">
                <a:solidFill>
                  <a:schemeClr val="bg2"/>
                </a:solidFill>
                <a:cs typeface="Calibri" panose="020F0502020204030204" pitchFamily="34" charset="0"/>
              </a:rPr>
              <a:t>profundidad de las tareas que se asignan en SCRUM tiende a ser incremental, caso que coincide exactamente con el devenir normal de un desarrollo</a:t>
            </a:r>
            <a:r>
              <a:rPr lang="es-ES" altLang="es-ES" sz="1400" dirty="0" smtClean="0">
                <a:solidFill>
                  <a:schemeClr val="bg2"/>
                </a:solidFill>
                <a:cs typeface="Calibri" panose="020F0502020204030204" pitchFamily="34" charset="0"/>
              </a:rPr>
              <a:t>.</a:t>
            </a: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a:solidFill>
                  <a:schemeClr val="bg2"/>
                </a:solidFill>
                <a:cs typeface="Calibri" panose="020F0502020204030204" pitchFamily="34" charset="0"/>
              </a:rPr>
              <a:t>Es perfecto para empresas de desarrollo de software orientadas a varios clientes. </a:t>
            </a:r>
          </a:p>
          <a:p>
            <a:pPr>
              <a:lnSpc>
                <a:spcPct val="100000"/>
              </a:lnSpc>
              <a:spcBef>
                <a:spcPct val="0"/>
              </a:spcBef>
              <a:buNone/>
              <a:defRPr/>
            </a:pPr>
            <a:endParaRPr lang="es-ES" altLang="es-ES" sz="1400" b="1" dirty="0" smtClean="0">
              <a:solidFill>
                <a:schemeClr val="bg2"/>
              </a:solidFill>
              <a:cs typeface="Calibri" panose="020F0502020204030204" pitchFamily="34" charset="0"/>
            </a:endParaRPr>
          </a:p>
        </p:txBody>
      </p:sp>
    </p:spTree>
    <p:extLst>
      <p:ext uri="{BB962C8B-B14F-4D97-AF65-F5344CB8AC3E}">
        <p14:creationId xmlns:p14="http://schemas.microsoft.com/office/powerpoint/2010/main" val="29412124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a:solidFill>
                  <a:schemeClr val="bg2"/>
                </a:solidFill>
                <a:latin typeface="Calibri" panose="020F0502020204030204" pitchFamily="34" charset="0"/>
                <a:cs typeface="Calibri" panose="020F0502020204030204" pitchFamily="34" charset="0"/>
              </a:rPr>
              <a:t>Metodologías Agiles</a:t>
            </a: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pic>
        <p:nvPicPr>
          <p:cNvPr id="6" name="Marcador de contenido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6697" y="1678039"/>
            <a:ext cx="3499830" cy="2088232"/>
          </a:xfrm>
          <a:prstGeom prst="rect">
            <a:avLst/>
          </a:prstGeom>
        </p:spPr>
      </p:pic>
      <p:sp>
        <p:nvSpPr>
          <p:cNvPr id="8" name="TextBox 2"/>
          <p:cNvSpPr txBox="1">
            <a:spLocks noChangeArrowheads="1"/>
          </p:cNvSpPr>
          <p:nvPr/>
        </p:nvSpPr>
        <p:spPr bwMode="auto">
          <a:xfrm>
            <a:off x="474116" y="1275605"/>
            <a:ext cx="4394734"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400" b="1" dirty="0">
                <a:solidFill>
                  <a:schemeClr val="bg2"/>
                </a:solidFill>
                <a:cs typeface="Calibri" panose="020F0502020204030204" pitchFamily="34" charset="0"/>
              </a:rPr>
              <a:t>Ventajas:</a:t>
            </a:r>
          </a:p>
          <a:p>
            <a:pPr>
              <a:lnSpc>
                <a:spcPct val="100000"/>
              </a:lnSpc>
              <a:spcBef>
                <a:spcPct val="0"/>
              </a:spcBef>
              <a:buNone/>
              <a:defRPr/>
            </a:pPr>
            <a:endParaRPr lang="es-ES" altLang="es-ES" sz="1400" b="1" dirty="0">
              <a:solidFill>
                <a:schemeClr val="bg2"/>
              </a:solidFill>
              <a:cs typeface="Calibri" panose="020F0502020204030204" pitchFamily="34" charset="0"/>
            </a:endParaRPr>
          </a:p>
          <a:p>
            <a:pPr marL="285750" indent="-285750">
              <a:lnSpc>
                <a:spcPct val="100000"/>
              </a:lnSpc>
              <a:spcBef>
                <a:spcPct val="0"/>
              </a:spcBef>
              <a:defRPr/>
            </a:pPr>
            <a:r>
              <a:rPr lang="es-ES" altLang="es-ES" sz="1400" dirty="0" smtClean="0">
                <a:solidFill>
                  <a:schemeClr val="bg2"/>
                </a:solidFill>
                <a:cs typeface="Calibri" panose="020F0502020204030204" pitchFamily="34" charset="0"/>
              </a:rPr>
              <a:t>Flexible al cambio.</a:t>
            </a:r>
            <a:endParaRPr lang="es-ES" altLang="es-ES" sz="1400" dirty="0">
              <a:solidFill>
                <a:schemeClr val="bg2"/>
              </a:solidFill>
              <a:cs typeface="Calibri" panose="020F0502020204030204" pitchFamily="34" charset="0"/>
            </a:endParaRPr>
          </a:p>
          <a:p>
            <a:pPr marL="285750" indent="-285750">
              <a:lnSpc>
                <a:spcPct val="100000"/>
              </a:lnSpc>
              <a:spcBef>
                <a:spcPct val="0"/>
              </a:spcBef>
              <a:defRPr/>
            </a:pPr>
            <a:r>
              <a:rPr lang="es-ES" altLang="es-ES" sz="1400" dirty="0">
                <a:solidFill>
                  <a:schemeClr val="bg2"/>
                </a:solidFill>
                <a:cs typeface="Calibri" panose="020F0502020204030204" pitchFamily="34" charset="0"/>
              </a:rPr>
              <a:t>Mayor productividad (Equipo de trabajo más motivado).</a:t>
            </a:r>
          </a:p>
          <a:p>
            <a:pPr marL="285750" indent="-285750">
              <a:lnSpc>
                <a:spcPct val="100000"/>
              </a:lnSpc>
              <a:spcBef>
                <a:spcPct val="0"/>
              </a:spcBef>
              <a:defRPr/>
            </a:pPr>
            <a:r>
              <a:rPr lang="es-ES" altLang="es-ES" sz="1400" dirty="0">
                <a:solidFill>
                  <a:schemeClr val="bg2"/>
                </a:solidFill>
                <a:cs typeface="Calibri" panose="020F0502020204030204" pitchFamily="34" charset="0"/>
              </a:rPr>
              <a:t>Reducción de riesgos.</a:t>
            </a:r>
          </a:p>
          <a:p>
            <a:pPr marL="285750" indent="-285750">
              <a:lnSpc>
                <a:spcPct val="100000"/>
              </a:lnSpc>
              <a:spcBef>
                <a:spcPct val="0"/>
              </a:spcBef>
              <a:defRPr/>
            </a:pPr>
            <a:r>
              <a:rPr lang="es-ES" altLang="es-ES" sz="1400" dirty="0" smtClean="0">
                <a:solidFill>
                  <a:schemeClr val="bg2"/>
                </a:solidFill>
                <a:cs typeface="Calibri" panose="020F0502020204030204" pitchFamily="34" charset="0"/>
              </a:rPr>
              <a:t>Los </a:t>
            </a:r>
            <a:r>
              <a:rPr lang="es-ES" altLang="es-ES" sz="1400" dirty="0">
                <a:solidFill>
                  <a:schemeClr val="bg2"/>
                </a:solidFill>
                <a:cs typeface="Calibri" panose="020F0502020204030204" pitchFamily="34" charset="0"/>
              </a:rPr>
              <a:t>problemas se identifican con suficiente antelación a través de las reuniones diarias y por lo tanto se pueden resolver con rapidez.</a:t>
            </a:r>
          </a:p>
          <a:p>
            <a:pPr marL="285750" indent="-285750">
              <a:lnSpc>
                <a:spcPct val="100000"/>
              </a:lnSpc>
              <a:spcBef>
                <a:spcPct val="0"/>
              </a:spcBef>
              <a:defRPr/>
            </a:pPr>
            <a:r>
              <a:rPr lang="es-ES" altLang="es-ES" sz="1400" dirty="0">
                <a:solidFill>
                  <a:schemeClr val="bg2"/>
                </a:solidFill>
                <a:cs typeface="Calibri" panose="020F0502020204030204" pitchFamily="34" charset="0"/>
              </a:rPr>
              <a:t>Es más fácil para entregar un producto de calidad en un tiempo programado</a:t>
            </a:r>
            <a:r>
              <a:rPr lang="es-ES" altLang="es-ES" sz="1400" dirty="0" smtClean="0">
                <a:solidFill>
                  <a:schemeClr val="bg2"/>
                </a:solidFill>
                <a:cs typeface="Calibri" panose="020F0502020204030204" pitchFamily="34" charset="0"/>
              </a:rPr>
              <a:t>.</a:t>
            </a:r>
          </a:p>
          <a:p>
            <a:pPr marL="285750" indent="-285750">
              <a:lnSpc>
                <a:spcPct val="100000"/>
              </a:lnSpc>
              <a:spcBef>
                <a:spcPct val="0"/>
              </a:spcBef>
              <a:defRPr/>
            </a:pPr>
            <a:r>
              <a:rPr lang="es-ES" altLang="es-ES" sz="1400" dirty="0">
                <a:solidFill>
                  <a:schemeClr val="bg2"/>
                </a:solidFill>
                <a:cs typeface="Calibri" panose="020F0502020204030204" pitchFamily="34" charset="0"/>
              </a:rPr>
              <a:t>Alineamiento entre el cliente y el equipo de desarrollo.</a:t>
            </a:r>
            <a:endParaRPr lang="es-ES" altLang="es-ES" sz="1400" dirty="0" smtClean="0">
              <a:solidFill>
                <a:schemeClr val="bg2"/>
              </a:solidFill>
              <a:cs typeface="Calibri" panose="020F0502020204030204" pitchFamily="34" charset="0"/>
            </a:endParaRPr>
          </a:p>
        </p:txBody>
      </p:sp>
    </p:spTree>
    <p:extLst>
      <p:ext uri="{BB962C8B-B14F-4D97-AF65-F5344CB8AC3E}">
        <p14:creationId xmlns:p14="http://schemas.microsoft.com/office/powerpoint/2010/main" val="2274022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a:ext uri="{FF2B5EF4-FFF2-40B4-BE49-F238E27FC236}"/>
            </a:extLst>
          </p:cNvPr>
          <p:cNvSpPr txBox="1"/>
          <p:nvPr/>
        </p:nvSpPr>
        <p:spPr>
          <a:xfrm>
            <a:off x="369888" y="534987"/>
            <a:ext cx="7813712" cy="400110"/>
          </a:xfrm>
          <a:prstGeom prst="rect">
            <a:avLst/>
          </a:prstGeom>
          <a:noFill/>
        </p:spPr>
        <p:txBody>
          <a:bodyPr wrap="square">
            <a:spAutoFit/>
          </a:bodyPr>
          <a:lstStyle/>
          <a:p>
            <a:pPr>
              <a:defRPr/>
            </a:pPr>
            <a:r>
              <a:rPr lang="es-ES" sz="2000" b="1" dirty="0">
                <a:solidFill>
                  <a:schemeClr val="bg2"/>
                </a:solidFill>
                <a:latin typeface="Calibri" panose="020F0502020204030204" pitchFamily="34" charset="0"/>
                <a:cs typeface="Calibri" panose="020F0502020204030204" pitchFamily="34" charset="0"/>
              </a:rPr>
              <a:t>Tipos de </a:t>
            </a:r>
            <a:r>
              <a:rPr lang="es-ES" sz="2000" b="1" dirty="0" smtClean="0">
                <a:solidFill>
                  <a:schemeClr val="bg2"/>
                </a:solidFill>
                <a:latin typeface="Calibri" panose="020F0502020204030204" pitchFamily="34" charset="0"/>
                <a:cs typeface="Calibri" panose="020F0502020204030204" pitchFamily="34" charset="0"/>
              </a:rPr>
              <a:t>datos</a:t>
            </a:r>
            <a:endParaRPr lang="es-ES" sz="2000" b="1" dirty="0">
              <a:solidFill>
                <a:schemeClr val="bg2"/>
              </a:solidFill>
              <a:latin typeface="Calibri" panose="020F0502020204030204" pitchFamily="34" charset="0"/>
              <a:cs typeface="Calibri" panose="020F0502020204030204" pitchFamily="34" charset="0"/>
            </a:endParaRPr>
          </a:p>
        </p:txBody>
      </p:sp>
      <p:sp>
        <p:nvSpPr>
          <p:cNvPr id="3" name="Rectángulo 1">
            <a:extLst>
              <a:ext uri="{FF2B5EF4-FFF2-40B4-BE49-F238E27FC236}"/>
            </a:extLst>
          </p:cNvPr>
          <p:cNvSpPr/>
          <p:nvPr/>
        </p:nvSpPr>
        <p:spPr>
          <a:xfrm flipV="1">
            <a:off x="466726" y="935097"/>
            <a:ext cx="8353746"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4" name="TextBox 2"/>
          <p:cNvSpPr txBox="1">
            <a:spLocks noChangeArrowheads="1"/>
          </p:cNvSpPr>
          <p:nvPr/>
        </p:nvSpPr>
        <p:spPr bwMode="auto">
          <a:xfrm>
            <a:off x="369888" y="1058862"/>
            <a:ext cx="8353747"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600" dirty="0">
                <a:solidFill>
                  <a:schemeClr val="bg2"/>
                </a:solidFill>
                <a:cs typeface="Calibri" panose="020F0502020204030204" pitchFamily="34" charset="0"/>
              </a:rPr>
              <a:t>Según cambie su valor o no durante la ejecución del programa. En este caso, se tienen:</a:t>
            </a:r>
          </a:p>
          <a:p>
            <a:pPr>
              <a:lnSpc>
                <a:spcPct val="100000"/>
              </a:lnSpc>
              <a:spcBef>
                <a:spcPct val="0"/>
              </a:spcBef>
              <a:buNone/>
              <a:defRPr/>
            </a:pPr>
            <a:endParaRPr lang="es-ES" altLang="es-ES" sz="1600" dirty="0">
              <a:solidFill>
                <a:schemeClr val="bg2"/>
              </a:solidFill>
              <a:cs typeface="Calibri" panose="020F0502020204030204" pitchFamily="34" charset="0"/>
            </a:endParaRPr>
          </a:p>
          <a:p>
            <a:pPr>
              <a:lnSpc>
                <a:spcPct val="100000"/>
              </a:lnSpc>
              <a:spcBef>
                <a:spcPct val="0"/>
              </a:spcBef>
              <a:buNone/>
              <a:defRPr/>
            </a:pPr>
            <a:r>
              <a:rPr lang="es-ES" altLang="es-ES" sz="1400" b="1" dirty="0">
                <a:solidFill>
                  <a:schemeClr val="bg2"/>
                </a:solidFill>
                <a:cs typeface="Calibri" panose="020F0502020204030204" pitchFamily="34" charset="0"/>
              </a:rPr>
              <a:t>Variables: </a:t>
            </a:r>
            <a:r>
              <a:rPr lang="es-ES" altLang="es-ES" sz="1400" dirty="0" smtClean="0">
                <a:solidFill>
                  <a:schemeClr val="bg2"/>
                </a:solidFill>
                <a:cs typeface="Calibri" panose="020F0502020204030204" pitchFamily="34" charset="0"/>
              </a:rPr>
              <a:t>Sirven </a:t>
            </a:r>
            <a:r>
              <a:rPr lang="es-ES" altLang="es-ES" sz="1400" dirty="0">
                <a:solidFill>
                  <a:schemeClr val="bg2"/>
                </a:solidFill>
                <a:cs typeface="Calibri" panose="020F0502020204030204" pitchFamily="34" charset="0"/>
              </a:rPr>
              <a:t>para almacenar datos durante la ejecución del programa; el valor asociado puede cambiar varias veces durante la ejecución del programa</a:t>
            </a:r>
            <a:r>
              <a:rPr lang="es-ES" altLang="es-ES" sz="1400" dirty="0" smtClean="0">
                <a:solidFill>
                  <a:schemeClr val="bg2"/>
                </a:solidFill>
                <a:cs typeface="Calibri" panose="020F0502020204030204" pitchFamily="34" charset="0"/>
              </a:rPr>
              <a:t>.</a:t>
            </a: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b="1" dirty="0">
                <a:solidFill>
                  <a:schemeClr val="bg2"/>
                </a:solidFill>
                <a:cs typeface="Calibri" panose="020F0502020204030204" pitchFamily="34" charset="0"/>
              </a:rPr>
              <a:t>Constantes o variables finales</a:t>
            </a:r>
            <a:r>
              <a:rPr lang="es-ES" altLang="es-ES" sz="1400" dirty="0">
                <a:solidFill>
                  <a:schemeClr val="bg2"/>
                </a:solidFill>
                <a:cs typeface="Calibri" panose="020F0502020204030204" pitchFamily="34" charset="0"/>
              </a:rPr>
              <a:t>: también sirven para almacenar datos pero una vez asignado el valor, éste no puede modificarse posteriormente</a:t>
            </a:r>
            <a:r>
              <a:rPr lang="es-ES" altLang="es-ES" sz="1400" dirty="0" smtClean="0">
                <a:solidFill>
                  <a:schemeClr val="bg2"/>
                </a:solidFill>
                <a:cs typeface="Calibri" panose="020F0502020204030204" pitchFamily="34" charset="0"/>
              </a:rPr>
              <a:t>.</a:t>
            </a:r>
          </a:p>
          <a:p>
            <a:pPr>
              <a:lnSpc>
                <a:spcPct val="100000"/>
              </a:lnSpc>
              <a:spcBef>
                <a:spcPct val="0"/>
              </a:spcBef>
              <a:buNone/>
              <a:defRPr/>
            </a:pPr>
            <a:endParaRPr lang="es-ES" altLang="es-ES" sz="1600" dirty="0">
              <a:solidFill>
                <a:schemeClr val="bg2"/>
              </a:solidFill>
              <a:cs typeface="Calibri" panose="020F0502020204030204" pitchFamily="34" charset="0"/>
            </a:endParaRPr>
          </a:p>
          <a:p>
            <a:pPr>
              <a:lnSpc>
                <a:spcPct val="100000"/>
              </a:lnSpc>
              <a:spcBef>
                <a:spcPct val="0"/>
              </a:spcBef>
              <a:buNone/>
              <a:defRPr/>
            </a:pPr>
            <a:r>
              <a:rPr lang="es-ES" altLang="es-ES" sz="1400" dirty="0">
                <a:solidFill>
                  <a:schemeClr val="bg2"/>
                </a:solidFill>
                <a:cs typeface="Calibri" panose="020F0502020204030204" pitchFamily="34" charset="0"/>
              </a:rPr>
              <a:t>Según su papel en el programa. Pueden ser</a:t>
            </a:r>
            <a:r>
              <a:rPr lang="es-ES" altLang="es-ES" sz="1400" dirty="0" smtClean="0">
                <a:solidFill>
                  <a:schemeClr val="bg2"/>
                </a:solidFill>
                <a:cs typeface="Calibri" panose="020F0502020204030204" pitchFamily="34" charset="0"/>
              </a:rPr>
              <a:t>:</a:t>
            </a: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b="1" dirty="0">
                <a:solidFill>
                  <a:schemeClr val="bg2"/>
                </a:solidFill>
                <a:cs typeface="Calibri" panose="020F0502020204030204" pitchFamily="34" charset="0"/>
              </a:rPr>
              <a:t>Variables miembro de una clase:</a:t>
            </a:r>
            <a:r>
              <a:rPr lang="es-ES" altLang="es-ES" sz="1400" dirty="0">
                <a:solidFill>
                  <a:schemeClr val="bg2"/>
                </a:solidFill>
                <a:cs typeface="Calibri" panose="020F0502020204030204" pitchFamily="34" charset="0"/>
              </a:rPr>
              <a:t> Se definen dentro de una clase, fuera de los métodos. Pueden ser de tipos primitivos o referencias y también variables o constantes</a:t>
            </a:r>
            <a:r>
              <a:rPr lang="es-ES" altLang="es-ES" sz="1400" dirty="0" smtClean="0">
                <a:solidFill>
                  <a:schemeClr val="bg2"/>
                </a:solidFill>
                <a:cs typeface="Calibri" panose="020F0502020204030204" pitchFamily="34" charset="0"/>
              </a:rPr>
              <a:t>.</a:t>
            </a: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b="1" dirty="0">
                <a:solidFill>
                  <a:schemeClr val="bg2"/>
                </a:solidFill>
                <a:cs typeface="Calibri" panose="020F0502020204030204" pitchFamily="34" charset="0"/>
              </a:rPr>
              <a:t>Variables locales: </a:t>
            </a:r>
            <a:r>
              <a:rPr lang="es-ES" altLang="es-ES" sz="1400" dirty="0">
                <a:solidFill>
                  <a:schemeClr val="bg2"/>
                </a:solidFill>
                <a:cs typeface="Calibri" panose="020F0502020204030204" pitchFamily="34" charset="0"/>
              </a:rPr>
              <a:t>Se definen dentro de un método o, en general, dentro de cualquier bloque de sentencias entre llaves {}. La variable desaparece una vez finalizada la ejecución del método o del bloque de sentencias. También pueden ser de tipos primitivos o referencias</a:t>
            </a:r>
            <a:r>
              <a:rPr lang="es-ES" altLang="es-ES" sz="1400" dirty="0" smtClean="0">
                <a:solidFill>
                  <a:schemeClr val="bg2"/>
                </a:solidFill>
                <a:cs typeface="Calibri" panose="020F0502020204030204" pitchFamily="34" charset="0"/>
              </a:rPr>
              <a:t>.</a:t>
            </a:r>
            <a:endParaRPr lang="es-ES" altLang="es-ES" sz="1600" dirty="0" smtClean="0">
              <a:solidFill>
                <a:schemeClr val="bg2"/>
              </a:solidFill>
              <a:cs typeface="Calibri" panose="020F0502020204030204" pitchFamily="34" charset="0"/>
            </a:endParaRPr>
          </a:p>
        </p:txBody>
      </p:sp>
    </p:spTree>
    <p:extLst>
      <p:ext uri="{BB962C8B-B14F-4D97-AF65-F5344CB8AC3E}">
        <p14:creationId xmlns:p14="http://schemas.microsoft.com/office/powerpoint/2010/main" val="78458713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a:solidFill>
                  <a:schemeClr val="bg2"/>
                </a:solidFill>
                <a:latin typeface="Calibri" panose="020F0502020204030204" pitchFamily="34" charset="0"/>
                <a:cs typeface="Calibri" panose="020F0502020204030204" pitchFamily="34" charset="0"/>
              </a:rPr>
              <a:t>Metodologías Agiles</a:t>
            </a: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8" name="TextBox 2"/>
          <p:cNvSpPr txBox="1">
            <a:spLocks noChangeArrowheads="1"/>
          </p:cNvSpPr>
          <p:nvPr/>
        </p:nvSpPr>
        <p:spPr bwMode="auto">
          <a:xfrm>
            <a:off x="474116" y="1275605"/>
            <a:ext cx="7745550"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400" b="1" dirty="0" smtClean="0">
                <a:solidFill>
                  <a:schemeClr val="bg2"/>
                </a:solidFill>
                <a:cs typeface="Calibri" panose="020F0502020204030204" pitchFamily="34" charset="0"/>
              </a:rPr>
              <a:t>Desventajas:</a:t>
            </a:r>
            <a:endParaRPr lang="es-ES" altLang="es-ES" sz="1400" b="1" dirty="0">
              <a:solidFill>
                <a:schemeClr val="bg2"/>
              </a:solidFill>
              <a:cs typeface="Calibri" panose="020F0502020204030204" pitchFamily="34" charset="0"/>
            </a:endParaRPr>
          </a:p>
          <a:p>
            <a:pPr>
              <a:lnSpc>
                <a:spcPct val="100000"/>
              </a:lnSpc>
              <a:spcBef>
                <a:spcPct val="0"/>
              </a:spcBef>
              <a:buNone/>
              <a:defRPr/>
            </a:pPr>
            <a:endParaRPr lang="es-ES" altLang="es-ES" sz="1400" b="1" dirty="0">
              <a:solidFill>
                <a:schemeClr val="bg2"/>
              </a:solidFill>
              <a:cs typeface="Calibri" panose="020F0502020204030204" pitchFamily="34" charset="0"/>
            </a:endParaRPr>
          </a:p>
          <a:p>
            <a:pPr marL="285750" indent="-285750">
              <a:lnSpc>
                <a:spcPct val="100000"/>
              </a:lnSpc>
              <a:spcBef>
                <a:spcPct val="0"/>
              </a:spcBef>
              <a:defRPr/>
            </a:pPr>
            <a:r>
              <a:rPr lang="es-ES" altLang="es-ES" sz="1400" dirty="0">
                <a:solidFill>
                  <a:schemeClr val="bg2"/>
                </a:solidFill>
                <a:cs typeface="Calibri" panose="020F0502020204030204" pitchFamily="34" charset="0"/>
              </a:rPr>
              <a:t>Algunos miembros de tu equipo pueden saltar pasos importantes en el camino rápido para llegar al “sprint” final</a:t>
            </a:r>
            <a:r>
              <a:rPr lang="es-ES" altLang="es-ES" sz="1400" dirty="0" smtClean="0">
                <a:solidFill>
                  <a:schemeClr val="bg2"/>
                </a:solidFill>
                <a:cs typeface="Calibri" panose="020F0502020204030204" pitchFamily="34" charset="0"/>
              </a:rPr>
              <a:t>.</a:t>
            </a:r>
          </a:p>
          <a:p>
            <a:pPr>
              <a:lnSpc>
                <a:spcPct val="100000"/>
              </a:lnSpc>
              <a:spcBef>
                <a:spcPct val="0"/>
              </a:spcBef>
              <a:buNone/>
              <a:defRPr/>
            </a:pPr>
            <a:endParaRPr lang="es-ES" altLang="es-ES" sz="1400" dirty="0">
              <a:solidFill>
                <a:schemeClr val="bg2"/>
              </a:solidFill>
              <a:cs typeface="Calibri" panose="020F0502020204030204" pitchFamily="34" charset="0"/>
            </a:endParaRPr>
          </a:p>
          <a:p>
            <a:pPr marL="285750" indent="-285750">
              <a:lnSpc>
                <a:spcPct val="100000"/>
              </a:lnSpc>
              <a:spcBef>
                <a:spcPct val="0"/>
              </a:spcBef>
              <a:defRPr/>
            </a:pPr>
            <a:r>
              <a:rPr lang="es-ES" altLang="es-ES" sz="1400" dirty="0">
                <a:solidFill>
                  <a:schemeClr val="bg2"/>
                </a:solidFill>
                <a:cs typeface="Calibri" panose="020F0502020204030204" pitchFamily="34" charset="0"/>
              </a:rPr>
              <a:t>El cliente siempre va a esperar los informes con la fecha exacta, y muchas veces los va a pedir antes, cuando capaz no pudiste avanzar en nada</a:t>
            </a:r>
            <a:r>
              <a:rPr lang="es-ES" altLang="es-ES" sz="1400" dirty="0" smtClean="0">
                <a:solidFill>
                  <a:schemeClr val="bg2"/>
                </a:solidFill>
                <a:cs typeface="Calibri" panose="020F0502020204030204" pitchFamily="34" charset="0"/>
              </a:rPr>
              <a:t>.</a:t>
            </a:r>
          </a:p>
          <a:p>
            <a:pPr marL="285750" indent="-285750">
              <a:lnSpc>
                <a:spcPct val="100000"/>
              </a:lnSpc>
              <a:spcBef>
                <a:spcPct val="0"/>
              </a:spcBef>
              <a:defRPr/>
            </a:pPr>
            <a:endParaRPr lang="es-ES" altLang="es-ES" sz="1400" dirty="0">
              <a:solidFill>
                <a:schemeClr val="bg2"/>
              </a:solidFill>
              <a:cs typeface="Calibri" panose="020F0502020204030204" pitchFamily="34" charset="0"/>
            </a:endParaRPr>
          </a:p>
          <a:p>
            <a:pPr marL="285750" indent="-285750">
              <a:lnSpc>
                <a:spcPct val="100000"/>
              </a:lnSpc>
              <a:spcBef>
                <a:spcPct val="0"/>
              </a:spcBef>
              <a:defRPr/>
            </a:pPr>
            <a:r>
              <a:rPr lang="es-ES" altLang="es-ES" sz="1400" dirty="0">
                <a:solidFill>
                  <a:schemeClr val="bg2"/>
                </a:solidFill>
                <a:cs typeface="Calibri" panose="020F0502020204030204" pitchFamily="34" charset="0"/>
              </a:rPr>
              <a:t>Demasiadas Reuniones para poco avance, a veces es muy cansador y estresante reunirse demasiadas veces por el mismo tema, algunos van perdiendo el interés en el proyecto</a:t>
            </a:r>
            <a:r>
              <a:rPr lang="es-ES" altLang="es-ES" sz="1400" dirty="0" smtClean="0">
                <a:solidFill>
                  <a:schemeClr val="bg2"/>
                </a:solidFill>
                <a:cs typeface="Calibri" panose="020F0502020204030204" pitchFamily="34" charset="0"/>
              </a:rPr>
              <a:t>.</a:t>
            </a:r>
          </a:p>
          <a:p>
            <a:pPr marL="285750" indent="-285750">
              <a:lnSpc>
                <a:spcPct val="100000"/>
              </a:lnSpc>
              <a:spcBef>
                <a:spcPct val="0"/>
              </a:spcBef>
              <a:defRPr/>
            </a:pPr>
            <a:endParaRPr lang="es-ES" altLang="es-ES" sz="1400" dirty="0">
              <a:solidFill>
                <a:schemeClr val="bg2"/>
              </a:solidFill>
              <a:cs typeface="Calibri" panose="020F0502020204030204" pitchFamily="34" charset="0"/>
            </a:endParaRPr>
          </a:p>
          <a:p>
            <a:pPr marL="285750" indent="-285750">
              <a:lnSpc>
                <a:spcPct val="100000"/>
              </a:lnSpc>
              <a:spcBef>
                <a:spcPct val="0"/>
              </a:spcBef>
              <a:defRPr/>
            </a:pPr>
            <a:r>
              <a:rPr lang="es-ES" altLang="es-ES" sz="1400" dirty="0">
                <a:solidFill>
                  <a:schemeClr val="bg2"/>
                </a:solidFill>
                <a:cs typeface="Calibri" panose="020F0502020204030204" pitchFamily="34" charset="0"/>
              </a:rPr>
              <a:t>Si una persona renuncia o hay algún cambio es complicado remplazar ese rol ya que es la persona que se lleva el conocimiento especifico y afecta a todo el proyecto</a:t>
            </a:r>
            <a:r>
              <a:rPr lang="es-ES" altLang="es-ES" sz="1400" dirty="0" smtClean="0">
                <a:solidFill>
                  <a:schemeClr val="bg2"/>
                </a:solidFill>
                <a:cs typeface="Calibri" panose="020F0502020204030204" pitchFamily="34" charset="0"/>
              </a:rPr>
              <a:t>.</a:t>
            </a:r>
            <a:endParaRPr lang="es-ES" altLang="es-ES" sz="1400" dirty="0">
              <a:solidFill>
                <a:schemeClr val="bg2"/>
              </a:solidFill>
              <a:cs typeface="Calibri" panose="020F0502020204030204" pitchFamily="34" charset="0"/>
            </a:endParaRPr>
          </a:p>
        </p:txBody>
      </p:sp>
    </p:spTree>
    <p:extLst>
      <p:ext uri="{BB962C8B-B14F-4D97-AF65-F5344CB8AC3E}">
        <p14:creationId xmlns:p14="http://schemas.microsoft.com/office/powerpoint/2010/main" val="409445292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a:solidFill>
                  <a:schemeClr val="bg2"/>
                </a:solidFill>
                <a:latin typeface="Calibri" panose="020F0502020204030204" pitchFamily="34" charset="0"/>
                <a:cs typeface="Calibri" panose="020F0502020204030204" pitchFamily="34" charset="0"/>
              </a:rPr>
              <a:t>Metodologías </a:t>
            </a: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347614"/>
            <a:ext cx="6221088" cy="3191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71309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a:solidFill>
                  <a:schemeClr val="bg2"/>
                </a:solidFill>
                <a:latin typeface="Calibri" panose="020F0502020204030204" pitchFamily="34" charset="0"/>
                <a:cs typeface="Calibri" panose="020F0502020204030204" pitchFamily="34" charset="0"/>
              </a:rPr>
              <a:t>Desarrollo en </a:t>
            </a:r>
            <a:r>
              <a:rPr lang="es-ES" sz="2000" b="1" dirty="0" smtClean="0">
                <a:solidFill>
                  <a:schemeClr val="bg2"/>
                </a:solidFill>
                <a:latin typeface="Calibri" panose="020F0502020204030204" pitchFamily="34" charset="0"/>
                <a:cs typeface="Calibri" panose="020F0502020204030204" pitchFamily="34" charset="0"/>
              </a:rPr>
              <a:t>Java</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8" name="TextBox 2"/>
          <p:cNvSpPr txBox="1">
            <a:spLocks noChangeArrowheads="1"/>
          </p:cNvSpPr>
          <p:nvPr/>
        </p:nvSpPr>
        <p:spPr bwMode="auto">
          <a:xfrm>
            <a:off x="474116" y="1275605"/>
            <a:ext cx="774555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sz="1400" b="1" dirty="0">
                <a:solidFill>
                  <a:schemeClr val="bg2"/>
                </a:solidFill>
                <a:cs typeface="Calibri" panose="020F0502020204030204" pitchFamily="34" charset="0"/>
              </a:rPr>
              <a:t>Programación imperativa</a:t>
            </a:r>
          </a:p>
          <a:p>
            <a:pPr>
              <a:lnSpc>
                <a:spcPct val="100000"/>
              </a:lnSpc>
              <a:spcBef>
                <a:spcPct val="0"/>
              </a:spcBef>
              <a:buNone/>
              <a:defRPr/>
            </a:pPr>
            <a:endParaRPr lang="es-ES" altLang="es-ES" sz="1400" b="1" dirty="0">
              <a:solidFill>
                <a:schemeClr val="bg2"/>
              </a:solidFill>
              <a:cs typeface="Calibri" panose="020F0502020204030204" pitchFamily="34" charset="0"/>
            </a:endParaRPr>
          </a:p>
          <a:p>
            <a:pPr>
              <a:lnSpc>
                <a:spcPct val="100000"/>
              </a:lnSpc>
              <a:spcBef>
                <a:spcPct val="0"/>
              </a:spcBef>
              <a:buNone/>
              <a:defRPr/>
            </a:pPr>
            <a:r>
              <a:rPr lang="es-ES" altLang="es-ES" sz="1400" dirty="0">
                <a:solidFill>
                  <a:schemeClr val="bg2"/>
                </a:solidFill>
                <a:cs typeface="Calibri" panose="020F0502020204030204" pitchFamily="34" charset="0"/>
              </a:rPr>
              <a:t>En la programación se describen sentencias que nos permite modificar el estado de un programa.</a:t>
            </a:r>
          </a:p>
          <a:p>
            <a:pPr>
              <a:lnSpc>
                <a:spcPct val="100000"/>
              </a:lnSpc>
              <a:spcBef>
                <a:spcPct val="0"/>
              </a:spcBef>
              <a:buNone/>
              <a:defRPr/>
            </a:pPr>
            <a:endParaRPr lang="es-ES" altLang="es-ES" sz="1400" dirty="0" smtClean="0">
              <a:solidFill>
                <a:schemeClr val="bg2"/>
              </a:solidFill>
              <a:cs typeface="Calibri" panose="020F0502020204030204" pitchFamily="34" charset="0"/>
            </a:endParaRPr>
          </a:p>
          <a:p>
            <a:pPr>
              <a:lnSpc>
                <a:spcPct val="100000"/>
              </a:lnSpc>
              <a:spcBef>
                <a:spcPct val="0"/>
              </a:spcBef>
              <a:buNone/>
              <a:defRPr/>
            </a:pPr>
            <a:r>
              <a:rPr lang="es-ES" altLang="es-ES" sz="1400" dirty="0" smtClean="0">
                <a:solidFill>
                  <a:schemeClr val="bg2"/>
                </a:solidFill>
                <a:cs typeface="Calibri" panose="020F0502020204030204" pitchFamily="34" charset="0"/>
              </a:rPr>
              <a:t>En </a:t>
            </a:r>
            <a:r>
              <a:rPr lang="es-ES" altLang="es-ES" sz="1400" dirty="0">
                <a:solidFill>
                  <a:schemeClr val="bg2"/>
                </a:solidFill>
                <a:cs typeface="Calibri" panose="020F0502020204030204" pitchFamily="34" charset="0"/>
              </a:rPr>
              <a:t>este paradigma se expresa como debe solucionarse un problema especificando una secuencia de acciones a realizar a través de uno o más procedimientos denominados subrutinas o funciones</a:t>
            </a:r>
            <a:r>
              <a:rPr lang="es-ES" altLang="es-ES" sz="1400" dirty="0" smtClean="0">
                <a:solidFill>
                  <a:schemeClr val="bg2"/>
                </a:solidFill>
                <a:cs typeface="Calibri" panose="020F0502020204030204" pitchFamily="34" charset="0"/>
              </a:rPr>
              <a:t>.</a:t>
            </a: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a:solidFill>
                  <a:schemeClr val="bg2"/>
                </a:solidFill>
                <a:cs typeface="Calibri" panose="020F0502020204030204" pitchFamily="34" charset="0"/>
              </a:rPr>
              <a:t>Dentro de esta categoría se engloban la programación </a:t>
            </a:r>
            <a:r>
              <a:rPr lang="es-ES" altLang="es-ES" sz="1400" dirty="0" smtClean="0">
                <a:solidFill>
                  <a:schemeClr val="bg2"/>
                </a:solidFill>
                <a:cs typeface="Calibri" panose="020F0502020204030204" pitchFamily="34" charset="0"/>
              </a:rPr>
              <a:t>estructurada, </a:t>
            </a:r>
            <a:r>
              <a:rPr lang="es-ES" altLang="es-ES" sz="1400" dirty="0">
                <a:solidFill>
                  <a:schemeClr val="bg2"/>
                </a:solidFill>
                <a:cs typeface="Calibri" panose="020F0502020204030204" pitchFamily="34" charset="0"/>
              </a:rPr>
              <a:t>la programación modular y la programación orientada a objetos. Cada una de estas extensiones o evoluciones han permitido mejorar la mantenibilidad y la calidad de los programas imperativos.</a:t>
            </a:r>
          </a:p>
        </p:txBody>
      </p:sp>
    </p:spTree>
    <p:extLst>
      <p:ext uri="{BB962C8B-B14F-4D97-AF65-F5344CB8AC3E}">
        <p14:creationId xmlns:p14="http://schemas.microsoft.com/office/powerpoint/2010/main" val="4434891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8" name="TextBox 2"/>
          <p:cNvSpPr txBox="1">
            <a:spLocks noChangeArrowheads="1"/>
          </p:cNvSpPr>
          <p:nvPr/>
        </p:nvSpPr>
        <p:spPr bwMode="auto">
          <a:xfrm>
            <a:off x="474116" y="1275605"/>
            <a:ext cx="774555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400" b="1" dirty="0" smtClean="0">
                <a:solidFill>
                  <a:schemeClr val="bg2"/>
                </a:solidFill>
                <a:cs typeface="Calibri" panose="020F0502020204030204" pitchFamily="34" charset="0"/>
              </a:rPr>
              <a:t>Definición</a:t>
            </a:r>
          </a:p>
          <a:p>
            <a:pPr>
              <a:lnSpc>
                <a:spcPct val="100000"/>
              </a:lnSpc>
              <a:spcBef>
                <a:spcPct val="0"/>
              </a:spcBef>
              <a:buNone/>
              <a:defRPr/>
            </a:pPr>
            <a:endParaRPr lang="es-ES" altLang="es-ES" sz="1400" b="1" dirty="0">
              <a:solidFill>
                <a:schemeClr val="bg2"/>
              </a:solidFill>
              <a:cs typeface="Calibri" panose="020F0502020204030204" pitchFamily="34" charset="0"/>
            </a:endParaRPr>
          </a:p>
          <a:p>
            <a:pPr>
              <a:lnSpc>
                <a:spcPct val="100000"/>
              </a:lnSpc>
              <a:spcBef>
                <a:spcPct val="0"/>
              </a:spcBef>
              <a:buNone/>
              <a:defRPr/>
            </a:pPr>
            <a:r>
              <a:rPr lang="es-ES" altLang="es-ES" sz="1400" dirty="0">
                <a:solidFill>
                  <a:schemeClr val="bg2"/>
                </a:solidFill>
                <a:cs typeface="Calibri" panose="020F0502020204030204" pitchFamily="34" charset="0"/>
              </a:rPr>
              <a:t>Una clase representa al conjunto de objetos que comparten una estructura y un comportamiento comunes. </a:t>
            </a:r>
            <a:endParaRPr lang="es-ES" altLang="es-ES" sz="1400" dirty="0" smtClean="0">
              <a:solidFill>
                <a:schemeClr val="bg2"/>
              </a:solidFill>
              <a:cs typeface="Calibri" panose="020F0502020204030204" pitchFamily="34" charset="0"/>
            </a:endParaRP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smtClean="0">
                <a:solidFill>
                  <a:schemeClr val="bg2"/>
                </a:solidFill>
                <a:cs typeface="Calibri" panose="020F0502020204030204" pitchFamily="34" charset="0"/>
              </a:rPr>
              <a:t>Una </a:t>
            </a:r>
            <a:r>
              <a:rPr lang="es-ES" altLang="es-ES" sz="1400" dirty="0">
                <a:solidFill>
                  <a:schemeClr val="bg2"/>
                </a:solidFill>
                <a:cs typeface="Calibri" panose="020F0502020204030204" pitchFamily="34" charset="0"/>
              </a:rPr>
              <a:t>clase es una combinación específica de atributos y métodos y puede considerarse un tipo de dato de cualquier tipo no primitivo. Así, una clase es una especie de plantilla o prototipo de objetos: define los atributos que componen ese tipo de objetos y los métodos que pueden emplearse para trabajar con esos objetos</a:t>
            </a:r>
          </a:p>
        </p:txBody>
      </p:sp>
      <p:sp>
        <p:nvSpPr>
          <p:cNvPr id="5"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Clases en Java</a:t>
            </a:r>
            <a:endParaRPr lang="es-ES" sz="2000" b="1" dirty="0">
              <a:solidFill>
                <a:schemeClr val="bg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415997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Clases en Java</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8" name="TextBox 2"/>
          <p:cNvSpPr txBox="1">
            <a:spLocks noChangeArrowheads="1"/>
          </p:cNvSpPr>
          <p:nvPr/>
        </p:nvSpPr>
        <p:spPr bwMode="auto">
          <a:xfrm>
            <a:off x="474116" y="1275605"/>
            <a:ext cx="774555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400" b="1" dirty="0" smtClean="0">
                <a:solidFill>
                  <a:schemeClr val="bg2"/>
                </a:solidFill>
                <a:cs typeface="Calibri" panose="020F0502020204030204" pitchFamily="34" charset="0"/>
              </a:rPr>
              <a:t>Declaración</a:t>
            </a:r>
            <a:endParaRPr lang="es-ES" altLang="es-ES" sz="1400" b="1" dirty="0">
              <a:solidFill>
                <a:schemeClr val="bg2"/>
              </a:solidFill>
              <a:cs typeface="Calibri" panose="020F0502020204030204" pitchFamily="34" charset="0"/>
            </a:endParaRPr>
          </a:p>
          <a:p>
            <a:pPr>
              <a:lnSpc>
                <a:spcPct val="100000"/>
              </a:lnSpc>
              <a:spcBef>
                <a:spcPct val="0"/>
              </a:spcBef>
              <a:buNone/>
              <a:defRPr/>
            </a:pPr>
            <a:endParaRPr lang="es-ES" altLang="es-ES" sz="1400" b="1" dirty="0">
              <a:solidFill>
                <a:schemeClr val="bg2"/>
              </a:solidFill>
              <a:cs typeface="Calibri" panose="020F0502020204030204" pitchFamily="34" charset="0"/>
            </a:endParaRPr>
          </a:p>
          <a:p>
            <a:pPr>
              <a:lnSpc>
                <a:spcPct val="100000"/>
              </a:lnSpc>
              <a:spcBef>
                <a:spcPct val="0"/>
              </a:spcBef>
              <a:buNone/>
              <a:defRPr/>
            </a:pPr>
            <a:r>
              <a:rPr lang="es-ES" altLang="es-ES" sz="1400" dirty="0">
                <a:solidFill>
                  <a:schemeClr val="bg2"/>
                </a:solidFill>
                <a:cs typeface="Calibri" panose="020F0502020204030204" pitchFamily="34" charset="0"/>
              </a:rPr>
              <a:t>La creación de una clase consiste en su declaración y la de todos los elementos que la componen.</a:t>
            </a: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smtClean="0">
                <a:solidFill>
                  <a:schemeClr val="bg2"/>
                </a:solidFill>
                <a:cs typeface="Calibri" panose="020F0502020204030204" pitchFamily="34" charset="0"/>
              </a:rPr>
              <a:t>La </a:t>
            </a:r>
            <a:r>
              <a:rPr lang="es-ES" altLang="es-ES" sz="1400" dirty="0">
                <a:solidFill>
                  <a:schemeClr val="bg2"/>
                </a:solidFill>
                <a:cs typeface="Calibri" panose="020F0502020204030204" pitchFamily="34" charset="0"/>
              </a:rPr>
              <a:t>declaración de una clase se lleva a cabo utilizando la palabra clave </a:t>
            </a:r>
            <a:r>
              <a:rPr lang="es-ES" altLang="es-ES" sz="1400" b="1" dirty="0" err="1">
                <a:solidFill>
                  <a:schemeClr val="bg2"/>
                </a:solidFill>
                <a:cs typeface="Calibri" panose="020F0502020204030204" pitchFamily="34" charset="0"/>
              </a:rPr>
              <a:t>class</a:t>
            </a:r>
            <a:r>
              <a:rPr lang="es-ES" altLang="es-ES" sz="1400" dirty="0">
                <a:solidFill>
                  <a:schemeClr val="bg2"/>
                </a:solidFill>
                <a:cs typeface="Calibri" panose="020F0502020204030204" pitchFamily="34" charset="0"/>
              </a:rPr>
              <a:t> seguida del nombre de la clase y de un bloque de código delimitado por los caracteres { y } (llaves). </a:t>
            </a:r>
            <a:endParaRPr lang="es-ES" altLang="es-ES" sz="1400" dirty="0" smtClean="0">
              <a:solidFill>
                <a:schemeClr val="bg2"/>
              </a:solidFill>
              <a:cs typeface="Calibri" panose="020F0502020204030204" pitchFamily="34" charset="0"/>
            </a:endParaRP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a:solidFill>
                  <a:schemeClr val="bg2"/>
                </a:solidFill>
                <a:cs typeface="Calibri" panose="020F0502020204030204" pitchFamily="34" charset="0"/>
              </a:rPr>
              <a:t>La declaración de una clase sigue la siguiente sintaxis: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269" y="3291830"/>
            <a:ext cx="682942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604929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Clases y objetos</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8" name="TextBox 2"/>
          <p:cNvSpPr txBox="1">
            <a:spLocks noChangeArrowheads="1"/>
          </p:cNvSpPr>
          <p:nvPr/>
        </p:nvSpPr>
        <p:spPr bwMode="auto">
          <a:xfrm>
            <a:off x="474116" y="1275605"/>
            <a:ext cx="7745550"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endParaRPr lang="es-ES" altLang="es-ES" sz="1400" b="1" dirty="0">
              <a:solidFill>
                <a:schemeClr val="bg2"/>
              </a:solidFill>
              <a:cs typeface="Calibri" panose="020F0502020204030204" pitchFamily="34" charset="0"/>
            </a:endParaRPr>
          </a:p>
          <a:p>
            <a:pPr>
              <a:lnSpc>
                <a:spcPct val="100000"/>
              </a:lnSpc>
              <a:spcBef>
                <a:spcPct val="0"/>
              </a:spcBef>
              <a:buNone/>
              <a:defRPr/>
            </a:pPr>
            <a:r>
              <a:rPr lang="es-ES" altLang="es-ES" sz="1400" dirty="0">
                <a:solidFill>
                  <a:schemeClr val="bg2"/>
                </a:solidFill>
                <a:cs typeface="Calibri" panose="020F0502020204030204" pitchFamily="34" charset="0"/>
              </a:rPr>
              <a:t>Una instancia es un elemento tangible (ocupa memoria durante la ejecución del programa) generado a partir de una definición de clase. </a:t>
            </a:r>
            <a:endParaRPr lang="es-ES" altLang="es-ES" sz="1400" dirty="0" smtClean="0">
              <a:solidFill>
                <a:schemeClr val="bg2"/>
              </a:solidFill>
              <a:cs typeface="Calibri" panose="020F0502020204030204" pitchFamily="34" charset="0"/>
            </a:endParaRP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smtClean="0">
                <a:solidFill>
                  <a:schemeClr val="bg2"/>
                </a:solidFill>
                <a:cs typeface="Calibri" panose="020F0502020204030204" pitchFamily="34" charset="0"/>
              </a:rPr>
              <a:t>Todos </a:t>
            </a:r>
            <a:r>
              <a:rPr lang="es-ES" altLang="es-ES" sz="1400" dirty="0">
                <a:solidFill>
                  <a:schemeClr val="bg2"/>
                </a:solidFill>
                <a:cs typeface="Calibri" panose="020F0502020204030204" pitchFamily="34" charset="0"/>
              </a:rPr>
              <a:t>los objetos empleados en un programa han de pertenecer a una clase determinada.</a:t>
            </a: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a:solidFill>
                  <a:schemeClr val="bg2"/>
                </a:solidFill>
                <a:cs typeface="Calibri" panose="020F0502020204030204" pitchFamily="34" charset="0"/>
              </a:rPr>
              <a:t>Aunque el término a veces se emplea de una forma imprecisa</a:t>
            </a:r>
            <a:r>
              <a:rPr lang="es-ES" altLang="es-ES" sz="1400" b="1" dirty="0">
                <a:solidFill>
                  <a:schemeClr val="bg2"/>
                </a:solidFill>
                <a:cs typeface="Calibri" panose="020F0502020204030204" pitchFamily="34" charset="0"/>
              </a:rPr>
              <a:t>, un objeto es una instancia de una clase predefinida</a:t>
            </a:r>
            <a:r>
              <a:rPr lang="es-ES" altLang="es-ES" sz="1400" dirty="0">
                <a:solidFill>
                  <a:schemeClr val="bg2"/>
                </a:solidFill>
                <a:cs typeface="Calibri" panose="020F0502020204030204" pitchFamily="34" charset="0"/>
              </a:rPr>
              <a:t> en Java o declarada por el usuario y referenciada por una variable que almacena su dirección de memoria. </a:t>
            </a:r>
            <a:endParaRPr lang="es-ES" altLang="es-ES" sz="1400" dirty="0" smtClean="0">
              <a:solidFill>
                <a:schemeClr val="bg2"/>
              </a:solidFill>
              <a:cs typeface="Calibri" panose="020F0502020204030204" pitchFamily="34" charset="0"/>
            </a:endParaRP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smtClean="0">
                <a:solidFill>
                  <a:schemeClr val="bg2"/>
                </a:solidFill>
                <a:cs typeface="Calibri" panose="020F0502020204030204" pitchFamily="34" charset="0"/>
              </a:rPr>
              <a:t>Cuando </a:t>
            </a:r>
            <a:r>
              <a:rPr lang="es-ES" altLang="es-ES" sz="1400" dirty="0">
                <a:solidFill>
                  <a:schemeClr val="bg2"/>
                </a:solidFill>
                <a:cs typeface="Calibri" panose="020F0502020204030204" pitchFamily="34" charset="0"/>
              </a:rPr>
              <a:t>se dice que Java no tiene punteros simplemente se indica que Java no tiene punteros que el programador pueda ver, ya que todas las referencias a objeto son de hecho punteros en la representación interna.</a:t>
            </a:r>
          </a:p>
        </p:txBody>
      </p:sp>
    </p:spTree>
    <p:extLst>
      <p:ext uri="{BB962C8B-B14F-4D97-AF65-F5344CB8AC3E}">
        <p14:creationId xmlns:p14="http://schemas.microsoft.com/office/powerpoint/2010/main" val="271298235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Encapsulamiento</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8" name="TextBox 2"/>
          <p:cNvSpPr txBox="1">
            <a:spLocks noChangeArrowheads="1"/>
          </p:cNvSpPr>
          <p:nvPr/>
        </p:nvSpPr>
        <p:spPr bwMode="auto">
          <a:xfrm>
            <a:off x="474116" y="1275605"/>
            <a:ext cx="774555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400" b="1" dirty="0" smtClean="0">
                <a:solidFill>
                  <a:schemeClr val="bg2"/>
                </a:solidFill>
                <a:cs typeface="Calibri" panose="020F0502020204030204" pitchFamily="34" charset="0"/>
              </a:rPr>
              <a:t>Definición</a:t>
            </a:r>
          </a:p>
          <a:p>
            <a:pPr>
              <a:lnSpc>
                <a:spcPct val="100000"/>
              </a:lnSpc>
              <a:spcBef>
                <a:spcPct val="0"/>
              </a:spcBef>
              <a:buNone/>
              <a:defRPr/>
            </a:pPr>
            <a:endParaRPr lang="es-ES" altLang="es-ES" sz="1400" b="1" dirty="0" smtClean="0">
              <a:solidFill>
                <a:schemeClr val="bg2"/>
              </a:solidFill>
              <a:cs typeface="Calibri" panose="020F0502020204030204" pitchFamily="34" charset="0"/>
            </a:endParaRPr>
          </a:p>
          <a:p>
            <a:pPr>
              <a:lnSpc>
                <a:spcPct val="100000"/>
              </a:lnSpc>
              <a:spcBef>
                <a:spcPct val="0"/>
              </a:spcBef>
              <a:buNone/>
              <a:defRPr/>
            </a:pPr>
            <a:r>
              <a:rPr lang="es-ES" altLang="es-ES" sz="1400" dirty="0" smtClean="0">
                <a:solidFill>
                  <a:schemeClr val="bg2"/>
                </a:solidFill>
                <a:cs typeface="Calibri" panose="020F0502020204030204" pitchFamily="34" charset="0"/>
              </a:rPr>
              <a:t>Consiste </a:t>
            </a:r>
            <a:r>
              <a:rPr lang="es-ES" altLang="es-ES" sz="1400" dirty="0">
                <a:solidFill>
                  <a:schemeClr val="bg2"/>
                </a:solidFill>
                <a:cs typeface="Calibri" panose="020F0502020204030204" pitchFamily="34" charset="0"/>
              </a:rPr>
              <a:t>en permitir la visibilidad de atributos y/o métodos, en una clase determinada, teniendo así tres </a:t>
            </a:r>
            <a:r>
              <a:rPr lang="es-ES" altLang="es-ES" sz="1400" dirty="0" smtClean="0">
                <a:solidFill>
                  <a:schemeClr val="bg2"/>
                </a:solidFill>
                <a:cs typeface="Calibri" panose="020F0502020204030204" pitchFamily="34" charset="0"/>
              </a:rPr>
              <a:t>niveles:</a:t>
            </a: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b="1" dirty="0" smtClean="0">
                <a:solidFill>
                  <a:schemeClr val="bg2"/>
                </a:solidFill>
                <a:cs typeface="Calibri" panose="020F0502020204030204" pitchFamily="34" charset="0"/>
              </a:rPr>
              <a:t>Privados</a:t>
            </a:r>
            <a:r>
              <a:rPr lang="es-ES" altLang="es-ES" sz="1400" dirty="0" smtClean="0">
                <a:solidFill>
                  <a:schemeClr val="bg2"/>
                </a:solidFill>
                <a:cs typeface="Calibri" panose="020F0502020204030204" pitchFamily="34" charset="0"/>
              </a:rPr>
              <a:t> </a:t>
            </a:r>
            <a:r>
              <a:rPr lang="es-ES" altLang="es-ES" sz="1400" dirty="0">
                <a:solidFill>
                  <a:schemeClr val="bg2"/>
                </a:solidFill>
                <a:cs typeface="Calibri" panose="020F0502020204030204" pitchFamily="34" charset="0"/>
              </a:rPr>
              <a:t>(</a:t>
            </a:r>
            <a:r>
              <a:rPr lang="es-ES" altLang="es-ES" sz="1400" dirty="0" err="1">
                <a:solidFill>
                  <a:schemeClr val="bg2"/>
                </a:solidFill>
                <a:cs typeface="Calibri" panose="020F0502020204030204" pitchFamily="34" charset="0"/>
              </a:rPr>
              <a:t>private</a:t>
            </a:r>
            <a:r>
              <a:rPr lang="es-ES" altLang="es-ES" sz="1400" dirty="0">
                <a:solidFill>
                  <a:schemeClr val="bg2"/>
                </a:solidFill>
                <a:cs typeface="Calibri" panose="020F0502020204030204" pitchFamily="34" charset="0"/>
              </a:rPr>
              <a:t>) que se utilizaran solo en esa </a:t>
            </a:r>
            <a:r>
              <a:rPr lang="es-ES" altLang="es-ES" sz="1400" dirty="0" smtClean="0">
                <a:solidFill>
                  <a:schemeClr val="bg2"/>
                </a:solidFill>
                <a:cs typeface="Calibri" panose="020F0502020204030204" pitchFamily="34" charset="0"/>
              </a:rPr>
              <a:t>clase. </a:t>
            </a:r>
          </a:p>
          <a:p>
            <a:pPr>
              <a:lnSpc>
                <a:spcPct val="100000"/>
              </a:lnSpc>
              <a:spcBef>
                <a:spcPct val="0"/>
              </a:spcBef>
              <a:buNone/>
              <a:defRPr/>
            </a:pPr>
            <a:endParaRPr lang="es-ES" altLang="es-ES" sz="1400" dirty="0" smtClean="0">
              <a:solidFill>
                <a:schemeClr val="bg2"/>
              </a:solidFill>
              <a:cs typeface="Calibri" panose="020F0502020204030204" pitchFamily="34" charset="0"/>
            </a:endParaRPr>
          </a:p>
          <a:p>
            <a:pPr>
              <a:lnSpc>
                <a:spcPct val="100000"/>
              </a:lnSpc>
              <a:spcBef>
                <a:spcPct val="0"/>
              </a:spcBef>
              <a:buNone/>
              <a:defRPr/>
            </a:pPr>
            <a:r>
              <a:rPr lang="es-ES" altLang="es-ES" sz="1400" b="1" dirty="0" smtClean="0">
                <a:solidFill>
                  <a:schemeClr val="bg2"/>
                </a:solidFill>
                <a:cs typeface="Calibri" panose="020F0502020204030204" pitchFamily="34" charset="0"/>
              </a:rPr>
              <a:t>Protegidos</a:t>
            </a:r>
            <a:r>
              <a:rPr lang="es-ES" altLang="es-ES" sz="1400" dirty="0" smtClean="0">
                <a:solidFill>
                  <a:schemeClr val="bg2"/>
                </a:solidFill>
                <a:cs typeface="Calibri" panose="020F0502020204030204" pitchFamily="34" charset="0"/>
              </a:rPr>
              <a:t> </a:t>
            </a:r>
            <a:r>
              <a:rPr lang="es-ES" altLang="es-ES" sz="1400" dirty="0">
                <a:solidFill>
                  <a:schemeClr val="bg2"/>
                </a:solidFill>
                <a:cs typeface="Calibri" panose="020F0502020204030204" pitchFamily="34" charset="0"/>
              </a:rPr>
              <a:t>(</a:t>
            </a:r>
            <a:r>
              <a:rPr lang="es-ES" altLang="es-ES" sz="1400" dirty="0" err="1">
                <a:solidFill>
                  <a:schemeClr val="bg2"/>
                </a:solidFill>
                <a:cs typeface="Calibri" panose="020F0502020204030204" pitchFamily="34" charset="0"/>
              </a:rPr>
              <a:t>protected</a:t>
            </a:r>
            <a:r>
              <a:rPr lang="es-ES" altLang="es-ES" sz="1400" dirty="0">
                <a:solidFill>
                  <a:schemeClr val="bg2"/>
                </a:solidFill>
                <a:cs typeface="Calibri" panose="020F0502020204030204" pitchFamily="34" charset="0"/>
              </a:rPr>
              <a:t>) que se utilizaran por todas los métodos, clases y /o atributos mientras se encuentre en el mismo </a:t>
            </a:r>
            <a:r>
              <a:rPr lang="es-ES" altLang="es-ES" sz="1400" dirty="0" err="1">
                <a:solidFill>
                  <a:schemeClr val="bg2"/>
                </a:solidFill>
                <a:cs typeface="Calibri" panose="020F0502020204030204" pitchFamily="34" charset="0"/>
              </a:rPr>
              <a:t>package</a:t>
            </a:r>
            <a:r>
              <a:rPr lang="es-ES" altLang="es-ES" sz="1400" dirty="0">
                <a:solidFill>
                  <a:schemeClr val="bg2"/>
                </a:solidFill>
                <a:cs typeface="Calibri" panose="020F0502020204030204" pitchFamily="34" charset="0"/>
              </a:rPr>
              <a:t>, </a:t>
            </a:r>
            <a:endParaRPr lang="es-ES" altLang="es-ES" sz="1400" dirty="0" smtClean="0">
              <a:solidFill>
                <a:schemeClr val="bg2"/>
              </a:solidFill>
              <a:cs typeface="Calibri" panose="020F0502020204030204" pitchFamily="34" charset="0"/>
            </a:endParaRP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b="1" dirty="0">
                <a:solidFill>
                  <a:schemeClr val="bg2"/>
                </a:solidFill>
                <a:cs typeface="Calibri" panose="020F0502020204030204" pitchFamily="34" charset="0"/>
              </a:rPr>
              <a:t>P</a:t>
            </a:r>
            <a:r>
              <a:rPr lang="es-ES" altLang="es-ES" sz="1400" b="1" dirty="0" smtClean="0">
                <a:solidFill>
                  <a:schemeClr val="bg2"/>
                </a:solidFill>
                <a:cs typeface="Calibri" panose="020F0502020204030204" pitchFamily="34" charset="0"/>
              </a:rPr>
              <a:t>úblicos</a:t>
            </a:r>
            <a:r>
              <a:rPr lang="es-ES" altLang="es-ES" sz="1400" dirty="0" smtClean="0">
                <a:solidFill>
                  <a:schemeClr val="bg2"/>
                </a:solidFill>
                <a:cs typeface="Calibri" panose="020F0502020204030204" pitchFamily="34" charset="0"/>
              </a:rPr>
              <a:t> </a:t>
            </a:r>
            <a:r>
              <a:rPr lang="es-ES" altLang="es-ES" sz="1400" dirty="0">
                <a:solidFill>
                  <a:schemeClr val="bg2"/>
                </a:solidFill>
                <a:cs typeface="Calibri" panose="020F0502020204030204" pitchFamily="34" charset="0"/>
              </a:rPr>
              <a:t>(</a:t>
            </a:r>
            <a:r>
              <a:rPr lang="es-ES" altLang="es-ES" sz="1400" dirty="0" err="1">
                <a:solidFill>
                  <a:schemeClr val="bg2"/>
                </a:solidFill>
                <a:cs typeface="Calibri" panose="020F0502020204030204" pitchFamily="34" charset="0"/>
              </a:rPr>
              <a:t>public</a:t>
            </a:r>
            <a:r>
              <a:rPr lang="es-ES" altLang="es-ES" sz="1400" dirty="0">
                <a:solidFill>
                  <a:schemeClr val="bg2"/>
                </a:solidFill>
                <a:cs typeface="Calibri" panose="020F0502020204030204" pitchFamily="34" charset="0"/>
              </a:rPr>
              <a:t>) que pueden ser usados por cualquier clase o método</a:t>
            </a:r>
            <a:r>
              <a:rPr lang="es-ES" altLang="es-ES" sz="1400" b="1" dirty="0">
                <a:solidFill>
                  <a:schemeClr val="bg2"/>
                </a:solidFill>
                <a:cs typeface="Calibri" panose="020F0502020204030204" pitchFamily="34" charset="0"/>
              </a:rPr>
              <a:t>.</a:t>
            </a:r>
          </a:p>
        </p:txBody>
      </p:sp>
    </p:spTree>
    <p:extLst>
      <p:ext uri="{BB962C8B-B14F-4D97-AF65-F5344CB8AC3E}">
        <p14:creationId xmlns:p14="http://schemas.microsoft.com/office/powerpoint/2010/main" val="374443485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Encapsulamiento</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8" name="TextBox 2"/>
          <p:cNvSpPr txBox="1">
            <a:spLocks noChangeArrowheads="1"/>
          </p:cNvSpPr>
          <p:nvPr/>
        </p:nvSpPr>
        <p:spPr bwMode="auto">
          <a:xfrm>
            <a:off x="474116" y="1275605"/>
            <a:ext cx="774555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400" b="1" dirty="0" err="1">
                <a:solidFill>
                  <a:schemeClr val="bg2"/>
                </a:solidFill>
                <a:cs typeface="Calibri" panose="020F0502020204030204" pitchFamily="34" charset="0"/>
              </a:rPr>
              <a:t>Getters</a:t>
            </a:r>
            <a:r>
              <a:rPr lang="es-ES" altLang="es-ES" sz="1400" b="1" dirty="0">
                <a:solidFill>
                  <a:schemeClr val="bg2"/>
                </a:solidFill>
                <a:cs typeface="Calibri" panose="020F0502020204030204" pitchFamily="34" charset="0"/>
              </a:rPr>
              <a:t> y </a:t>
            </a:r>
            <a:r>
              <a:rPr lang="es-ES" altLang="es-ES" sz="1400" b="1" dirty="0" err="1">
                <a:solidFill>
                  <a:schemeClr val="bg2"/>
                </a:solidFill>
                <a:cs typeface="Calibri" panose="020F0502020204030204" pitchFamily="34" charset="0"/>
              </a:rPr>
              <a:t>Setters</a:t>
            </a:r>
            <a:endParaRPr lang="es-ES" altLang="es-ES" sz="1400" b="1" dirty="0" smtClean="0">
              <a:solidFill>
                <a:schemeClr val="bg2"/>
              </a:solidFill>
              <a:cs typeface="Calibri" panose="020F0502020204030204" pitchFamily="34" charset="0"/>
            </a:endParaRPr>
          </a:p>
          <a:p>
            <a:pPr>
              <a:lnSpc>
                <a:spcPct val="100000"/>
              </a:lnSpc>
              <a:spcBef>
                <a:spcPct val="0"/>
              </a:spcBef>
              <a:buNone/>
              <a:defRPr/>
            </a:pPr>
            <a:endParaRPr lang="es-ES" altLang="es-ES" sz="1400" b="1" dirty="0" smtClean="0">
              <a:solidFill>
                <a:schemeClr val="bg2"/>
              </a:solidFill>
              <a:cs typeface="Calibri" panose="020F0502020204030204" pitchFamily="34" charset="0"/>
            </a:endParaRPr>
          </a:p>
          <a:p>
            <a:pPr>
              <a:lnSpc>
                <a:spcPct val="100000"/>
              </a:lnSpc>
              <a:spcBef>
                <a:spcPct val="0"/>
              </a:spcBef>
              <a:buNone/>
              <a:defRPr/>
            </a:pPr>
            <a:r>
              <a:rPr lang="es-ES" altLang="es-ES" sz="1400" dirty="0">
                <a:solidFill>
                  <a:schemeClr val="bg2"/>
                </a:solidFill>
                <a:cs typeface="Calibri" panose="020F0502020204030204" pitchFamily="34" charset="0"/>
              </a:rPr>
              <a:t>Es una buena práctica mantener privadas las variables dentro de una clase. </a:t>
            </a:r>
            <a:endParaRPr lang="es-ES" altLang="es-ES" sz="1400" dirty="0" smtClean="0">
              <a:solidFill>
                <a:schemeClr val="bg2"/>
              </a:solidFill>
              <a:cs typeface="Calibri" panose="020F0502020204030204" pitchFamily="34" charset="0"/>
            </a:endParaRPr>
          </a:p>
          <a:p>
            <a:pPr>
              <a:lnSpc>
                <a:spcPct val="100000"/>
              </a:lnSpc>
              <a:spcBef>
                <a:spcPct val="0"/>
              </a:spcBef>
              <a:buNone/>
              <a:defRPr/>
            </a:pPr>
            <a:r>
              <a:rPr lang="es-ES" altLang="es-ES" sz="1400" dirty="0" smtClean="0">
                <a:solidFill>
                  <a:schemeClr val="bg2"/>
                </a:solidFill>
                <a:cs typeface="Calibri" panose="020F0502020204030204" pitchFamily="34" charset="0"/>
              </a:rPr>
              <a:t>Las </a:t>
            </a:r>
            <a:r>
              <a:rPr lang="es-ES" altLang="es-ES" sz="1400" dirty="0">
                <a:solidFill>
                  <a:schemeClr val="bg2"/>
                </a:solidFill>
                <a:cs typeface="Calibri" panose="020F0502020204030204" pitchFamily="34" charset="0"/>
              </a:rPr>
              <a:t>variables son accesibles y modificadas utilizando </a:t>
            </a:r>
            <a:r>
              <a:rPr lang="es-ES" altLang="es-ES" sz="1400" dirty="0" err="1">
                <a:solidFill>
                  <a:schemeClr val="bg2"/>
                </a:solidFill>
                <a:cs typeface="Calibri" panose="020F0502020204030204" pitchFamily="34" charset="0"/>
              </a:rPr>
              <a:t>Getters</a:t>
            </a:r>
            <a:r>
              <a:rPr lang="es-ES" altLang="es-ES" sz="1400" dirty="0">
                <a:solidFill>
                  <a:schemeClr val="bg2"/>
                </a:solidFill>
                <a:cs typeface="Calibri" panose="020F0502020204030204" pitchFamily="34" charset="0"/>
              </a:rPr>
              <a:t> y </a:t>
            </a:r>
            <a:r>
              <a:rPr lang="es-ES" altLang="es-ES" sz="1400" dirty="0" err="1">
                <a:solidFill>
                  <a:schemeClr val="bg2"/>
                </a:solidFill>
                <a:cs typeface="Calibri" panose="020F0502020204030204" pitchFamily="34" charset="0"/>
              </a:rPr>
              <a:t>Setters</a:t>
            </a:r>
            <a:r>
              <a:rPr lang="es-ES" altLang="es-ES" sz="1400" dirty="0">
                <a:solidFill>
                  <a:schemeClr val="bg2"/>
                </a:solidFill>
                <a:cs typeface="Calibri" panose="020F0502020204030204" pitchFamily="34" charset="0"/>
              </a:rPr>
              <a:t>.</a:t>
            </a: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err="1">
                <a:solidFill>
                  <a:schemeClr val="bg2"/>
                </a:solidFill>
                <a:cs typeface="Calibri" panose="020F0502020204030204" pitchFamily="34" charset="0"/>
              </a:rPr>
              <a:t>Getters</a:t>
            </a:r>
            <a:r>
              <a:rPr lang="es-ES" altLang="es-ES" sz="1400" dirty="0">
                <a:solidFill>
                  <a:schemeClr val="bg2"/>
                </a:solidFill>
                <a:cs typeface="Calibri" panose="020F0502020204030204" pitchFamily="34" charset="0"/>
              </a:rPr>
              <a:t> y </a:t>
            </a:r>
            <a:r>
              <a:rPr lang="es-ES" altLang="es-ES" sz="1400" dirty="0" err="1">
                <a:solidFill>
                  <a:schemeClr val="bg2"/>
                </a:solidFill>
                <a:cs typeface="Calibri" panose="020F0502020204030204" pitchFamily="34" charset="0"/>
              </a:rPr>
              <a:t>Setters</a:t>
            </a:r>
            <a:r>
              <a:rPr lang="es-ES" altLang="es-ES" sz="1400" dirty="0">
                <a:solidFill>
                  <a:schemeClr val="bg2"/>
                </a:solidFill>
                <a:cs typeface="Calibri" panose="020F0502020204030204" pitchFamily="34" charset="0"/>
              </a:rPr>
              <a:t> son utilizados para proteger efectivamente tu data, particularmente cuando se crean </a:t>
            </a:r>
            <a:r>
              <a:rPr lang="es-ES" altLang="es-ES" sz="1400" dirty="0" smtClean="0">
                <a:solidFill>
                  <a:schemeClr val="bg2"/>
                </a:solidFill>
                <a:cs typeface="Calibri" panose="020F0502020204030204" pitchFamily="34" charset="0"/>
              </a:rPr>
              <a:t>clases. Para </a:t>
            </a:r>
            <a:r>
              <a:rPr lang="es-ES" altLang="es-ES" sz="1400" dirty="0">
                <a:solidFill>
                  <a:schemeClr val="bg2"/>
                </a:solidFill>
                <a:cs typeface="Calibri" panose="020F0502020204030204" pitchFamily="34" charset="0"/>
              </a:rPr>
              <a:t>cada variable, el método </a:t>
            </a:r>
            <a:r>
              <a:rPr lang="es-ES" altLang="es-ES" sz="1400" b="1" dirty="0" err="1">
                <a:solidFill>
                  <a:schemeClr val="bg2"/>
                </a:solidFill>
                <a:cs typeface="Calibri" panose="020F0502020204030204" pitchFamily="34" charset="0"/>
              </a:rPr>
              <a:t>get</a:t>
            </a:r>
            <a:r>
              <a:rPr lang="es-ES" altLang="es-ES" sz="1400" b="1" dirty="0">
                <a:solidFill>
                  <a:schemeClr val="bg2"/>
                </a:solidFill>
                <a:cs typeface="Calibri" panose="020F0502020204030204" pitchFamily="34" charset="0"/>
              </a:rPr>
              <a:t> </a:t>
            </a:r>
            <a:r>
              <a:rPr lang="es-ES" altLang="es-ES" sz="1400" dirty="0">
                <a:solidFill>
                  <a:schemeClr val="bg2"/>
                </a:solidFill>
                <a:cs typeface="Calibri" panose="020F0502020204030204" pitchFamily="34" charset="0"/>
              </a:rPr>
              <a:t>retorna su valor, mientras que el método </a:t>
            </a:r>
            <a:r>
              <a:rPr lang="es-ES" altLang="es-ES" sz="1400" b="1" dirty="0">
                <a:solidFill>
                  <a:schemeClr val="bg2"/>
                </a:solidFill>
                <a:cs typeface="Calibri" panose="020F0502020204030204" pitchFamily="34" charset="0"/>
              </a:rPr>
              <a:t>set </a:t>
            </a:r>
            <a:r>
              <a:rPr lang="es-ES" altLang="es-ES" sz="1400" dirty="0">
                <a:solidFill>
                  <a:schemeClr val="bg2"/>
                </a:solidFill>
                <a:cs typeface="Calibri" panose="020F0502020204030204" pitchFamily="34" charset="0"/>
              </a:rPr>
              <a:t>fija o establece su valor.</a:t>
            </a: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a:solidFill>
                  <a:schemeClr val="bg2"/>
                </a:solidFill>
                <a:cs typeface="Calibri" panose="020F0502020204030204" pitchFamily="34" charset="0"/>
              </a:rPr>
              <a:t>Los </a:t>
            </a:r>
            <a:r>
              <a:rPr lang="es-ES" altLang="es-ES" sz="1400" b="1" dirty="0" err="1">
                <a:solidFill>
                  <a:schemeClr val="bg2"/>
                </a:solidFill>
                <a:cs typeface="Calibri" panose="020F0502020204030204" pitchFamily="34" charset="0"/>
              </a:rPr>
              <a:t>Getters</a:t>
            </a:r>
            <a:r>
              <a:rPr lang="es-ES" altLang="es-ES" sz="1400" dirty="0">
                <a:solidFill>
                  <a:schemeClr val="bg2"/>
                </a:solidFill>
                <a:cs typeface="Calibri" panose="020F0502020204030204" pitchFamily="34" charset="0"/>
              </a:rPr>
              <a:t> comienzan con </a:t>
            </a:r>
            <a:r>
              <a:rPr lang="es-ES" altLang="es-ES" sz="1400" dirty="0" err="1">
                <a:solidFill>
                  <a:schemeClr val="bg2"/>
                </a:solidFill>
                <a:cs typeface="Calibri" panose="020F0502020204030204" pitchFamily="34" charset="0"/>
              </a:rPr>
              <a:t>get</a:t>
            </a:r>
            <a:r>
              <a:rPr lang="es-ES" altLang="es-ES" sz="1400" dirty="0">
                <a:solidFill>
                  <a:schemeClr val="bg2"/>
                </a:solidFill>
                <a:cs typeface="Calibri" panose="020F0502020204030204" pitchFamily="34" charset="0"/>
              </a:rPr>
              <a:t>, seguidos por el nombre de la variable, con la primera letra del nombre de la variable en mayúscula. </a:t>
            </a: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a:solidFill>
                  <a:schemeClr val="bg2"/>
                </a:solidFill>
                <a:cs typeface="Calibri" panose="020F0502020204030204" pitchFamily="34" charset="0"/>
              </a:rPr>
              <a:t>Los </a:t>
            </a:r>
            <a:r>
              <a:rPr lang="es-ES" altLang="es-ES" sz="1400" b="1" dirty="0" err="1">
                <a:solidFill>
                  <a:schemeClr val="bg2"/>
                </a:solidFill>
                <a:cs typeface="Calibri" panose="020F0502020204030204" pitchFamily="34" charset="0"/>
              </a:rPr>
              <a:t>Setters</a:t>
            </a:r>
            <a:r>
              <a:rPr lang="es-ES" altLang="es-ES" sz="1400" dirty="0">
                <a:solidFill>
                  <a:schemeClr val="bg2"/>
                </a:solidFill>
                <a:cs typeface="Calibri" panose="020F0502020204030204" pitchFamily="34" charset="0"/>
              </a:rPr>
              <a:t> comienzan con set, seguidos por el nombre de la variable, con la primera letra del nombre de la variable en mayúscula. </a:t>
            </a:r>
          </a:p>
          <a:p>
            <a:pPr>
              <a:lnSpc>
                <a:spcPct val="100000"/>
              </a:lnSpc>
              <a:spcBef>
                <a:spcPct val="0"/>
              </a:spcBef>
              <a:buNone/>
              <a:defRPr/>
            </a:pPr>
            <a:endParaRPr lang="es-ES" altLang="es-ES" sz="1400" dirty="0">
              <a:solidFill>
                <a:schemeClr val="bg2"/>
              </a:solidFill>
              <a:cs typeface="Calibri" panose="020F0502020204030204" pitchFamily="34" charset="0"/>
            </a:endParaRPr>
          </a:p>
        </p:txBody>
      </p:sp>
    </p:spTree>
    <p:extLst>
      <p:ext uri="{BB962C8B-B14F-4D97-AF65-F5344CB8AC3E}">
        <p14:creationId xmlns:p14="http://schemas.microsoft.com/office/powerpoint/2010/main" val="309119846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Herencia de clases</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8" name="TextBox 2"/>
          <p:cNvSpPr txBox="1">
            <a:spLocks noChangeArrowheads="1"/>
          </p:cNvSpPr>
          <p:nvPr/>
        </p:nvSpPr>
        <p:spPr bwMode="auto">
          <a:xfrm>
            <a:off x="474116" y="1275605"/>
            <a:ext cx="7745550"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400" b="1" dirty="0" smtClean="0">
                <a:solidFill>
                  <a:schemeClr val="bg2"/>
                </a:solidFill>
                <a:cs typeface="Calibri" panose="020F0502020204030204" pitchFamily="34" charset="0"/>
              </a:rPr>
              <a:t>Definición</a:t>
            </a:r>
          </a:p>
          <a:p>
            <a:pPr>
              <a:lnSpc>
                <a:spcPct val="100000"/>
              </a:lnSpc>
              <a:spcBef>
                <a:spcPct val="0"/>
              </a:spcBef>
              <a:buNone/>
              <a:defRPr/>
            </a:pPr>
            <a:endParaRPr lang="es-ES" altLang="es-ES" sz="1400" b="1" dirty="0" smtClean="0">
              <a:solidFill>
                <a:schemeClr val="bg2"/>
              </a:solidFill>
              <a:cs typeface="Calibri" panose="020F0502020204030204" pitchFamily="34" charset="0"/>
            </a:endParaRPr>
          </a:p>
          <a:p>
            <a:pPr>
              <a:lnSpc>
                <a:spcPct val="100000"/>
              </a:lnSpc>
              <a:spcBef>
                <a:spcPct val="0"/>
              </a:spcBef>
              <a:buNone/>
              <a:defRPr/>
            </a:pPr>
            <a:r>
              <a:rPr lang="es-ES" altLang="es-ES" sz="1400" dirty="0">
                <a:solidFill>
                  <a:schemeClr val="bg2"/>
                </a:solidFill>
                <a:cs typeface="Calibri" panose="020F0502020204030204" pitchFamily="34" charset="0"/>
              </a:rPr>
              <a:t>La herencia es una propiedad que permite la declaración de nuevas clases a partir de otras ya existentes. </a:t>
            </a:r>
            <a:r>
              <a:rPr lang="es-ES" altLang="es-ES" sz="1400" dirty="0" smtClean="0">
                <a:solidFill>
                  <a:schemeClr val="bg2"/>
                </a:solidFill>
                <a:cs typeface="Calibri" panose="020F0502020204030204" pitchFamily="34" charset="0"/>
              </a:rPr>
              <a:t>Esto </a:t>
            </a:r>
            <a:r>
              <a:rPr lang="es-ES" altLang="es-ES" sz="1400" dirty="0">
                <a:solidFill>
                  <a:schemeClr val="bg2"/>
                </a:solidFill>
                <a:cs typeface="Calibri" panose="020F0502020204030204" pitchFamily="34" charset="0"/>
              </a:rPr>
              <a:t>proporciona una de las ventajas principales de la Programación Orientada a Objetos: la reutilización de código previamente desarrollado ya que permite a una clase más específica incorporar la estructura y comportamiento de una clase más general.</a:t>
            </a: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a:solidFill>
                  <a:schemeClr val="bg2"/>
                </a:solidFill>
                <a:cs typeface="Calibri" panose="020F0502020204030204" pitchFamily="34" charset="0"/>
              </a:rPr>
              <a:t>Cuando una clase B se construye a partir de otra A mediante la herencia, la clase B hereda todos los atributos, métodos y clases internas de la clase A. </a:t>
            </a:r>
            <a:endParaRPr lang="es-ES" altLang="es-ES" sz="1400" dirty="0" smtClean="0">
              <a:solidFill>
                <a:schemeClr val="bg2"/>
              </a:solidFill>
              <a:cs typeface="Calibri" panose="020F0502020204030204" pitchFamily="34" charset="0"/>
            </a:endParaRP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smtClean="0">
                <a:solidFill>
                  <a:schemeClr val="bg2"/>
                </a:solidFill>
                <a:cs typeface="Calibri" panose="020F0502020204030204" pitchFamily="34" charset="0"/>
              </a:rPr>
              <a:t>Además </a:t>
            </a:r>
            <a:r>
              <a:rPr lang="es-ES" altLang="es-ES" sz="1400" dirty="0">
                <a:solidFill>
                  <a:schemeClr val="bg2"/>
                </a:solidFill>
                <a:cs typeface="Calibri" panose="020F0502020204030204" pitchFamily="34" charset="0"/>
              </a:rPr>
              <a:t>la clase B puede redefinir los componentes heredados y añadir atributos, métodos y clases internas específicas.</a:t>
            </a:r>
          </a:p>
          <a:p>
            <a:pPr>
              <a:lnSpc>
                <a:spcPct val="100000"/>
              </a:lnSpc>
              <a:spcBef>
                <a:spcPct val="0"/>
              </a:spcBef>
              <a:buNone/>
              <a:defRPr/>
            </a:pPr>
            <a:endParaRPr lang="es-ES" altLang="es-ES" sz="1400" dirty="0">
              <a:solidFill>
                <a:schemeClr val="bg2"/>
              </a:solidFill>
              <a:cs typeface="Calibri" panose="020F0502020204030204" pitchFamily="34" charset="0"/>
            </a:endParaRPr>
          </a:p>
        </p:txBody>
      </p:sp>
    </p:spTree>
    <p:extLst>
      <p:ext uri="{BB962C8B-B14F-4D97-AF65-F5344CB8AC3E}">
        <p14:creationId xmlns:p14="http://schemas.microsoft.com/office/powerpoint/2010/main" val="137091687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Herencia de clases</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8" name="TextBox 2"/>
          <p:cNvSpPr txBox="1">
            <a:spLocks noChangeArrowheads="1"/>
          </p:cNvSpPr>
          <p:nvPr/>
        </p:nvSpPr>
        <p:spPr bwMode="auto">
          <a:xfrm>
            <a:off x="474116" y="1419622"/>
            <a:ext cx="77455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400" dirty="0">
                <a:solidFill>
                  <a:schemeClr val="bg2"/>
                </a:solidFill>
                <a:cs typeface="Calibri" panose="020F0502020204030204" pitchFamily="34" charset="0"/>
              </a:rPr>
              <a:t>Para indicar que la clase B (clase descendiente, derivada, hija o subclase) hereda de la clase A (clase ascendiente, heredada, padre, base o superclase) se emplea la palabra reservada </a:t>
            </a:r>
            <a:r>
              <a:rPr lang="es-ES" altLang="es-ES" sz="1400" dirty="0" err="1">
                <a:solidFill>
                  <a:schemeClr val="bg2"/>
                </a:solidFill>
                <a:cs typeface="Calibri" panose="020F0502020204030204" pitchFamily="34" charset="0"/>
              </a:rPr>
              <a:t>extends</a:t>
            </a:r>
            <a:r>
              <a:rPr lang="es-ES" altLang="es-ES" sz="1400" dirty="0">
                <a:solidFill>
                  <a:schemeClr val="bg2"/>
                </a:solidFill>
                <a:cs typeface="Calibri" panose="020F0502020204030204" pitchFamily="34" charset="0"/>
              </a:rPr>
              <a:t> en la cabecera de la declaración de la clase descendiente. La sintaxis es la siguiente</a:t>
            </a:r>
          </a:p>
          <a:p>
            <a:pPr>
              <a:lnSpc>
                <a:spcPct val="100000"/>
              </a:lnSpc>
              <a:spcBef>
                <a:spcPct val="0"/>
              </a:spcBef>
              <a:buNone/>
              <a:defRPr/>
            </a:pPr>
            <a:endParaRPr lang="es-ES" altLang="es-ES" sz="1400" dirty="0">
              <a:solidFill>
                <a:schemeClr val="bg2"/>
              </a:solidFill>
              <a:cs typeface="Calibri" panose="020F0502020204030204"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328" y="2859782"/>
            <a:ext cx="671512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622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a:ext uri="{FF2B5EF4-FFF2-40B4-BE49-F238E27FC236}"/>
            </a:extLst>
          </p:cNvPr>
          <p:cNvSpPr txBox="1"/>
          <p:nvPr/>
        </p:nvSpPr>
        <p:spPr>
          <a:xfrm>
            <a:off x="369888" y="534987"/>
            <a:ext cx="7813712" cy="400110"/>
          </a:xfrm>
          <a:prstGeom prst="rect">
            <a:avLst/>
          </a:prstGeom>
          <a:noFill/>
        </p:spPr>
        <p:txBody>
          <a:bodyPr wrap="square">
            <a:spAutoFit/>
          </a:bodyPr>
          <a:lstStyle/>
          <a:p>
            <a:pPr>
              <a:defRPr/>
            </a:pPr>
            <a:r>
              <a:rPr lang="es-ES" sz="2000" b="1" dirty="0">
                <a:solidFill>
                  <a:schemeClr val="bg2"/>
                </a:solidFill>
                <a:latin typeface="Calibri" panose="020F0502020204030204" pitchFamily="34" charset="0"/>
                <a:cs typeface="Calibri" panose="020F0502020204030204" pitchFamily="34" charset="0"/>
              </a:rPr>
              <a:t>Tipos de </a:t>
            </a:r>
            <a:r>
              <a:rPr lang="es-ES" sz="2000" b="1" dirty="0" smtClean="0">
                <a:solidFill>
                  <a:schemeClr val="bg2"/>
                </a:solidFill>
                <a:latin typeface="Calibri" panose="020F0502020204030204" pitchFamily="34" charset="0"/>
                <a:cs typeface="Calibri" panose="020F0502020204030204" pitchFamily="34" charset="0"/>
              </a:rPr>
              <a:t>datos primitivos en Java</a:t>
            </a:r>
            <a:endParaRPr lang="es-ES" sz="2000" b="1" dirty="0">
              <a:solidFill>
                <a:schemeClr val="bg2"/>
              </a:solidFill>
              <a:latin typeface="Calibri" panose="020F0502020204030204" pitchFamily="34" charset="0"/>
              <a:cs typeface="Calibri" panose="020F0502020204030204" pitchFamily="34" charset="0"/>
            </a:endParaRPr>
          </a:p>
        </p:txBody>
      </p:sp>
      <p:sp>
        <p:nvSpPr>
          <p:cNvPr id="3" name="Rectángulo 1">
            <a:extLst>
              <a:ext uri="{FF2B5EF4-FFF2-40B4-BE49-F238E27FC236}"/>
            </a:extLst>
          </p:cNvPr>
          <p:cNvSpPr/>
          <p:nvPr/>
        </p:nvSpPr>
        <p:spPr>
          <a:xfrm flipV="1">
            <a:off x="466726" y="935097"/>
            <a:ext cx="8353746"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4" name="TextBox 2"/>
          <p:cNvSpPr txBox="1">
            <a:spLocks noChangeArrowheads="1"/>
          </p:cNvSpPr>
          <p:nvPr/>
        </p:nvSpPr>
        <p:spPr bwMode="auto">
          <a:xfrm>
            <a:off x="369888" y="1058862"/>
            <a:ext cx="8353747" cy="357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400" dirty="0">
                <a:solidFill>
                  <a:schemeClr val="bg2"/>
                </a:solidFill>
                <a:cs typeface="Calibri" panose="020F0502020204030204" pitchFamily="34" charset="0"/>
              </a:rPr>
              <a:t>A todo dato (</a:t>
            </a:r>
            <a:r>
              <a:rPr lang="es-ES" altLang="es-ES" sz="1400" b="1" dirty="0">
                <a:solidFill>
                  <a:schemeClr val="bg2"/>
                </a:solidFill>
                <a:cs typeface="Calibri" panose="020F0502020204030204" pitchFamily="34" charset="0"/>
              </a:rPr>
              <a:t>constante, variable o expresión</a:t>
            </a:r>
            <a:r>
              <a:rPr lang="es-ES" altLang="es-ES" sz="1400" dirty="0">
                <a:solidFill>
                  <a:schemeClr val="bg2"/>
                </a:solidFill>
                <a:cs typeface="Calibri" panose="020F0502020204030204" pitchFamily="34" charset="0"/>
              </a:rPr>
              <a:t>) le corresponde un tipo específico en Java. Como se ha indicado anteriormente un tipo de dato determina los valores que pueden asignarse a un dato, el formato de representación correspondiente y las operaciones que pueden realizarse con dicho dato</a:t>
            </a:r>
            <a:r>
              <a:rPr lang="es-ES" altLang="es-ES" sz="1400" dirty="0" smtClean="0">
                <a:solidFill>
                  <a:schemeClr val="bg2"/>
                </a:solidFill>
                <a:cs typeface="Calibri" panose="020F0502020204030204" pitchFamily="34" charset="0"/>
              </a:rPr>
              <a:t>.</a:t>
            </a: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a:solidFill>
                  <a:schemeClr val="bg2"/>
                </a:solidFill>
                <a:cs typeface="Calibri" panose="020F0502020204030204" pitchFamily="34" charset="0"/>
              </a:rPr>
              <a:t>En Java casi todo es un objeto. Existen algunas excepciones como, por ejemplo, los tipos primitivos, tales como </a:t>
            </a:r>
            <a:r>
              <a:rPr lang="es-ES" altLang="es-ES" sz="1400" b="1" dirty="0" err="1">
                <a:solidFill>
                  <a:schemeClr val="bg2"/>
                </a:solidFill>
                <a:cs typeface="Calibri" panose="020F0502020204030204" pitchFamily="34" charset="0"/>
              </a:rPr>
              <a:t>int</a:t>
            </a:r>
            <a:r>
              <a:rPr lang="es-ES" altLang="es-ES" sz="1400" dirty="0">
                <a:solidFill>
                  <a:schemeClr val="bg2"/>
                </a:solidFill>
                <a:cs typeface="Calibri" panose="020F0502020204030204" pitchFamily="34" charset="0"/>
              </a:rPr>
              <a:t>, </a:t>
            </a:r>
            <a:r>
              <a:rPr lang="es-ES" altLang="es-ES" sz="1400" b="1" dirty="0" err="1">
                <a:solidFill>
                  <a:schemeClr val="bg2"/>
                </a:solidFill>
                <a:cs typeface="Calibri" panose="020F0502020204030204" pitchFamily="34" charset="0"/>
              </a:rPr>
              <a:t>char</a:t>
            </a:r>
            <a:r>
              <a:rPr lang="es-ES" altLang="es-ES" sz="1400" dirty="0">
                <a:solidFill>
                  <a:schemeClr val="bg2"/>
                </a:solidFill>
                <a:cs typeface="Calibri" panose="020F0502020204030204" pitchFamily="34" charset="0"/>
              </a:rPr>
              <a:t>, etc., que no se consideran objetos y se tratan de forma especial. Java tiene un conjunto de tipos primitivos para representar: </a:t>
            </a:r>
            <a:endParaRPr lang="es-ES" altLang="es-ES" sz="1400" dirty="0" smtClean="0">
              <a:solidFill>
                <a:schemeClr val="bg2"/>
              </a:solidFill>
              <a:cs typeface="Calibri" panose="020F0502020204030204" pitchFamily="34" charset="0"/>
            </a:endParaRPr>
          </a:p>
          <a:p>
            <a:pPr>
              <a:lnSpc>
                <a:spcPct val="100000"/>
              </a:lnSpc>
              <a:spcBef>
                <a:spcPct val="0"/>
              </a:spcBef>
              <a:buNone/>
              <a:defRPr/>
            </a:pPr>
            <a:endParaRPr lang="es-ES" altLang="es-ES" sz="1600" dirty="0">
              <a:solidFill>
                <a:schemeClr val="bg2"/>
              </a:solidFill>
              <a:cs typeface="Calibri" panose="020F0502020204030204" pitchFamily="34" charset="0"/>
            </a:endParaRPr>
          </a:p>
          <a:p>
            <a:pPr marL="285750" indent="-285750">
              <a:lnSpc>
                <a:spcPct val="100000"/>
              </a:lnSpc>
              <a:spcBef>
                <a:spcPct val="0"/>
              </a:spcBef>
              <a:defRPr/>
            </a:pPr>
            <a:r>
              <a:rPr lang="es-ES" altLang="es-ES" sz="1400" dirty="0" smtClean="0">
                <a:solidFill>
                  <a:schemeClr val="bg2"/>
                </a:solidFill>
                <a:cs typeface="Calibri" panose="020F0502020204030204" pitchFamily="34" charset="0"/>
              </a:rPr>
              <a:t>Datos </a:t>
            </a:r>
            <a:r>
              <a:rPr lang="es-ES" altLang="es-ES" sz="1400" b="1" dirty="0">
                <a:solidFill>
                  <a:schemeClr val="bg2"/>
                </a:solidFill>
                <a:cs typeface="Calibri" panose="020F0502020204030204" pitchFamily="34" charset="0"/>
              </a:rPr>
              <a:t>enteros</a:t>
            </a:r>
            <a:r>
              <a:rPr lang="es-ES" altLang="es-ES" sz="1400" dirty="0">
                <a:solidFill>
                  <a:schemeClr val="bg2"/>
                </a:solidFill>
                <a:cs typeface="Calibri" panose="020F0502020204030204" pitchFamily="34" charset="0"/>
              </a:rPr>
              <a:t> (cuatro tipos diferentes). </a:t>
            </a:r>
          </a:p>
          <a:p>
            <a:pPr marL="285750" indent="-285750">
              <a:lnSpc>
                <a:spcPct val="100000"/>
              </a:lnSpc>
              <a:spcBef>
                <a:spcPct val="0"/>
              </a:spcBef>
              <a:defRPr/>
            </a:pPr>
            <a:r>
              <a:rPr lang="es-ES" altLang="es-ES" sz="1400" dirty="0" smtClean="0">
                <a:solidFill>
                  <a:schemeClr val="bg2"/>
                </a:solidFill>
                <a:cs typeface="Calibri" panose="020F0502020204030204" pitchFamily="34" charset="0"/>
              </a:rPr>
              <a:t>Para </a:t>
            </a:r>
            <a:r>
              <a:rPr lang="es-ES" altLang="es-ES" sz="1400" dirty="0">
                <a:solidFill>
                  <a:schemeClr val="bg2"/>
                </a:solidFill>
                <a:cs typeface="Calibri" panose="020F0502020204030204" pitchFamily="34" charset="0"/>
              </a:rPr>
              <a:t>datos numéricos </a:t>
            </a:r>
            <a:r>
              <a:rPr lang="es-ES" altLang="es-ES" sz="1400" b="1" dirty="0">
                <a:solidFill>
                  <a:schemeClr val="bg2"/>
                </a:solidFill>
                <a:cs typeface="Calibri" panose="020F0502020204030204" pitchFamily="34" charset="0"/>
              </a:rPr>
              <a:t>reales</a:t>
            </a:r>
            <a:r>
              <a:rPr lang="es-ES" altLang="es-ES" sz="1400" dirty="0">
                <a:solidFill>
                  <a:schemeClr val="bg2"/>
                </a:solidFill>
                <a:cs typeface="Calibri" panose="020F0502020204030204" pitchFamily="34" charset="0"/>
              </a:rPr>
              <a:t> en coma </a:t>
            </a:r>
            <a:r>
              <a:rPr lang="es-ES" altLang="es-ES" sz="1400" b="1" dirty="0">
                <a:solidFill>
                  <a:schemeClr val="bg2"/>
                </a:solidFill>
                <a:cs typeface="Calibri" panose="020F0502020204030204" pitchFamily="34" charset="0"/>
              </a:rPr>
              <a:t>flotante</a:t>
            </a:r>
            <a:r>
              <a:rPr lang="es-ES" altLang="es-ES" sz="1400" dirty="0">
                <a:solidFill>
                  <a:schemeClr val="bg2"/>
                </a:solidFill>
                <a:cs typeface="Calibri" panose="020F0502020204030204" pitchFamily="34" charset="0"/>
              </a:rPr>
              <a:t> (dos tipos diferentes).</a:t>
            </a:r>
          </a:p>
          <a:p>
            <a:pPr marL="285750" indent="-285750">
              <a:lnSpc>
                <a:spcPct val="100000"/>
              </a:lnSpc>
              <a:spcBef>
                <a:spcPct val="0"/>
              </a:spcBef>
              <a:defRPr/>
            </a:pPr>
            <a:r>
              <a:rPr lang="es-ES" altLang="es-ES" sz="1400" dirty="0" smtClean="0">
                <a:solidFill>
                  <a:schemeClr val="bg2"/>
                </a:solidFill>
                <a:cs typeface="Calibri" panose="020F0502020204030204" pitchFamily="34" charset="0"/>
              </a:rPr>
              <a:t>Para </a:t>
            </a:r>
            <a:r>
              <a:rPr lang="es-ES" altLang="es-ES" sz="1400" dirty="0">
                <a:solidFill>
                  <a:schemeClr val="bg2"/>
                </a:solidFill>
                <a:cs typeface="Calibri" panose="020F0502020204030204" pitchFamily="34" charset="0"/>
              </a:rPr>
              <a:t>caracteres y para datos lógicos o </a:t>
            </a:r>
            <a:r>
              <a:rPr lang="es-ES" altLang="es-ES" sz="1400" b="1" dirty="0">
                <a:solidFill>
                  <a:schemeClr val="bg2"/>
                </a:solidFill>
                <a:cs typeface="Calibri" panose="020F0502020204030204" pitchFamily="34" charset="0"/>
              </a:rPr>
              <a:t>booleanos</a:t>
            </a:r>
            <a:r>
              <a:rPr lang="es-ES" altLang="es-ES" sz="1400" dirty="0">
                <a:solidFill>
                  <a:schemeClr val="bg2"/>
                </a:solidFill>
                <a:cs typeface="Calibri" panose="020F0502020204030204" pitchFamily="34" charset="0"/>
              </a:rPr>
              <a:t>. </a:t>
            </a:r>
            <a:endParaRPr lang="es-ES" altLang="es-ES" sz="1400" dirty="0" smtClean="0">
              <a:solidFill>
                <a:schemeClr val="bg2"/>
              </a:solidFill>
              <a:cs typeface="Calibri" panose="020F0502020204030204" pitchFamily="34" charset="0"/>
            </a:endParaRPr>
          </a:p>
          <a:p>
            <a:pPr marL="285750" indent="-285750">
              <a:lnSpc>
                <a:spcPct val="100000"/>
              </a:lnSpc>
              <a:spcBef>
                <a:spcPct val="0"/>
              </a:spcBef>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a:solidFill>
                  <a:schemeClr val="bg2"/>
                </a:solidFill>
                <a:cs typeface="Calibri" panose="020F0502020204030204" pitchFamily="34" charset="0"/>
              </a:rPr>
              <a:t>Cada uno de ellos tiene idéntico tamaño y comportamiento en todas las versiones de Java y para cualquier tipo de ordenador. </a:t>
            </a:r>
            <a:endParaRPr lang="es-ES" altLang="es-ES" sz="1400" dirty="0" smtClean="0">
              <a:solidFill>
                <a:schemeClr val="bg2"/>
              </a:solidFill>
              <a:cs typeface="Calibri" panose="020F0502020204030204" pitchFamily="34" charset="0"/>
            </a:endParaRPr>
          </a:p>
          <a:p>
            <a:pPr>
              <a:lnSpc>
                <a:spcPct val="100000"/>
              </a:lnSpc>
              <a:spcBef>
                <a:spcPct val="0"/>
              </a:spcBef>
              <a:buNone/>
              <a:defRPr/>
            </a:pPr>
            <a:r>
              <a:rPr lang="es-ES" altLang="es-ES" sz="1400" dirty="0" smtClean="0">
                <a:solidFill>
                  <a:schemeClr val="bg2"/>
                </a:solidFill>
                <a:cs typeface="Calibri" panose="020F0502020204030204" pitchFamily="34" charset="0"/>
              </a:rPr>
              <a:t>Esto </a:t>
            </a:r>
            <a:r>
              <a:rPr lang="es-ES" altLang="es-ES" sz="1400" dirty="0">
                <a:solidFill>
                  <a:schemeClr val="bg2"/>
                </a:solidFill>
                <a:cs typeface="Calibri" panose="020F0502020204030204" pitchFamily="34" charset="0"/>
              </a:rPr>
              <a:t>implica que no hay directivas de compilación condicionales y asegura la portabilidad de los programas a diferencia de lo que ocurre, por ejemplo, con el lenguaje de programación C.</a:t>
            </a:r>
          </a:p>
        </p:txBody>
      </p:sp>
    </p:spTree>
    <p:extLst>
      <p:ext uri="{BB962C8B-B14F-4D97-AF65-F5344CB8AC3E}">
        <p14:creationId xmlns:p14="http://schemas.microsoft.com/office/powerpoint/2010/main" val="352632994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Clases Abstractas</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8" name="TextBox 2"/>
          <p:cNvSpPr txBox="1">
            <a:spLocks noChangeArrowheads="1"/>
          </p:cNvSpPr>
          <p:nvPr/>
        </p:nvSpPr>
        <p:spPr bwMode="auto">
          <a:xfrm>
            <a:off x="474115" y="1275606"/>
            <a:ext cx="774555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400" b="1" dirty="0" smtClean="0">
                <a:solidFill>
                  <a:schemeClr val="bg2"/>
                </a:solidFill>
                <a:cs typeface="Calibri" panose="020F0502020204030204" pitchFamily="34" charset="0"/>
              </a:rPr>
              <a:t>Clases y métodos abstractos</a:t>
            </a: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a:solidFill>
                  <a:schemeClr val="bg2"/>
                </a:solidFill>
                <a:cs typeface="Calibri" panose="020F0502020204030204" pitchFamily="34" charset="0"/>
              </a:rPr>
              <a:t>Una clase abstracta es una clase de la que no se pueden crear instancias. </a:t>
            </a:r>
            <a:endParaRPr lang="es-ES" altLang="es-ES" sz="1400" dirty="0" smtClean="0">
              <a:solidFill>
                <a:schemeClr val="bg2"/>
              </a:solidFill>
              <a:cs typeface="Calibri" panose="020F0502020204030204" pitchFamily="34" charset="0"/>
            </a:endParaRP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smtClean="0">
                <a:solidFill>
                  <a:schemeClr val="bg2"/>
                </a:solidFill>
                <a:cs typeface="Calibri" panose="020F0502020204030204" pitchFamily="34" charset="0"/>
              </a:rPr>
              <a:t>Su </a:t>
            </a:r>
            <a:r>
              <a:rPr lang="es-ES" altLang="es-ES" sz="1400" dirty="0">
                <a:solidFill>
                  <a:schemeClr val="bg2"/>
                </a:solidFill>
                <a:cs typeface="Calibri" panose="020F0502020204030204" pitchFamily="34" charset="0"/>
              </a:rPr>
              <a:t>utilidad consiste en permitir que otras clases deriven de ella. De esta forma, proporciona un modelo de referencia a seguir a la vez que una serie de métodos de utilidad general. </a:t>
            </a:r>
            <a:endParaRPr lang="es-ES" altLang="es-ES" sz="1400" dirty="0" smtClean="0">
              <a:solidFill>
                <a:schemeClr val="bg2"/>
              </a:solidFill>
              <a:cs typeface="Calibri" panose="020F0502020204030204" pitchFamily="34" charset="0"/>
            </a:endParaRP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smtClean="0">
                <a:solidFill>
                  <a:schemeClr val="bg2"/>
                </a:solidFill>
                <a:cs typeface="Calibri" panose="020F0502020204030204" pitchFamily="34" charset="0"/>
              </a:rPr>
              <a:t>Las </a:t>
            </a:r>
            <a:r>
              <a:rPr lang="es-ES" altLang="es-ES" sz="1400" dirty="0">
                <a:solidFill>
                  <a:schemeClr val="bg2"/>
                </a:solidFill>
                <a:cs typeface="Calibri" panose="020F0502020204030204" pitchFamily="34" charset="0"/>
              </a:rPr>
              <a:t>clases abstractas se declaran empleando la palabra reservada </a:t>
            </a:r>
            <a:r>
              <a:rPr lang="es-ES" altLang="es-ES" sz="1400" b="1" dirty="0" err="1">
                <a:solidFill>
                  <a:schemeClr val="bg2"/>
                </a:solidFill>
                <a:cs typeface="Calibri" panose="020F0502020204030204" pitchFamily="34" charset="0"/>
              </a:rPr>
              <a:t>abstract</a:t>
            </a:r>
            <a:r>
              <a:rPr lang="es-ES" altLang="es-ES" sz="1400" dirty="0">
                <a:solidFill>
                  <a:schemeClr val="bg2"/>
                </a:solidFill>
                <a:cs typeface="Calibri" panose="020F0502020204030204" pitchFamily="34" charset="0"/>
              </a:rPr>
              <a:t> como se muestra a continuación:</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378" y="3723878"/>
            <a:ext cx="667702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741401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Clases Abstractas</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8" name="TextBox 2"/>
          <p:cNvSpPr txBox="1">
            <a:spLocks noChangeArrowheads="1"/>
          </p:cNvSpPr>
          <p:nvPr/>
        </p:nvSpPr>
        <p:spPr bwMode="auto">
          <a:xfrm>
            <a:off x="474116" y="1275606"/>
            <a:ext cx="774555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400" b="1" dirty="0" smtClean="0">
                <a:solidFill>
                  <a:schemeClr val="bg2"/>
                </a:solidFill>
                <a:cs typeface="Calibri" panose="020F0502020204030204" pitchFamily="34" charset="0"/>
              </a:rPr>
              <a:t>Clases y métodos abstractos</a:t>
            </a: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a:solidFill>
                  <a:schemeClr val="bg2"/>
                </a:solidFill>
                <a:cs typeface="Calibri" panose="020F0502020204030204" pitchFamily="34" charset="0"/>
              </a:rPr>
              <a:t>Una clase abstracta puede componerse de varios atributos y métodos pero debe tener, al menos, un método abstracto (declarado también con la palabra reservada </a:t>
            </a:r>
            <a:r>
              <a:rPr lang="es-ES" altLang="es-ES" sz="1400" b="1" dirty="0" err="1">
                <a:solidFill>
                  <a:schemeClr val="bg2"/>
                </a:solidFill>
                <a:cs typeface="Calibri" panose="020F0502020204030204" pitchFamily="34" charset="0"/>
              </a:rPr>
              <a:t>abstract</a:t>
            </a:r>
            <a:r>
              <a:rPr lang="es-ES" altLang="es-ES" sz="1400" dirty="0">
                <a:solidFill>
                  <a:schemeClr val="bg2"/>
                </a:solidFill>
                <a:cs typeface="Calibri" panose="020F0502020204030204" pitchFamily="34" charset="0"/>
              </a:rPr>
              <a:t> en la cabecera). </a:t>
            </a:r>
            <a:endParaRPr lang="es-ES" altLang="es-ES" sz="1400" dirty="0" smtClean="0">
              <a:solidFill>
                <a:schemeClr val="bg2"/>
              </a:solidFill>
              <a:cs typeface="Calibri" panose="020F0502020204030204" pitchFamily="34" charset="0"/>
            </a:endParaRP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smtClean="0">
                <a:solidFill>
                  <a:schemeClr val="bg2"/>
                </a:solidFill>
                <a:cs typeface="Calibri" panose="020F0502020204030204" pitchFamily="34" charset="0"/>
              </a:rPr>
              <a:t>Los </a:t>
            </a:r>
            <a:r>
              <a:rPr lang="es-ES" altLang="es-ES" sz="1400" dirty="0">
                <a:solidFill>
                  <a:schemeClr val="bg2"/>
                </a:solidFill>
                <a:cs typeface="Calibri" panose="020F0502020204030204" pitchFamily="34" charset="0"/>
              </a:rPr>
              <a:t>métodos abstractos no se implementan en el código de la clase abstracta pero las clases descendientes de ésta han de implementarlos o volver a declararlos como abstractos (en cuyo caso la subclase también debe declararse como abstracta). </a:t>
            </a:r>
            <a:endParaRPr lang="es-ES" altLang="es-ES" sz="1400" dirty="0" smtClean="0">
              <a:solidFill>
                <a:schemeClr val="bg2"/>
              </a:solidFill>
              <a:cs typeface="Calibri" panose="020F0502020204030204" pitchFamily="34" charset="0"/>
            </a:endParaRPr>
          </a:p>
          <a:p>
            <a:pPr>
              <a:lnSpc>
                <a:spcPct val="100000"/>
              </a:lnSpc>
              <a:spcBef>
                <a:spcPct val="0"/>
              </a:spcBef>
              <a:buNone/>
              <a:defRPr/>
            </a:pPr>
            <a:endParaRPr lang="es-ES" altLang="es-ES" sz="1400" dirty="0" smtClean="0">
              <a:solidFill>
                <a:schemeClr val="bg2"/>
              </a:solidFill>
              <a:cs typeface="Calibri" panose="020F0502020204030204" pitchFamily="34" charset="0"/>
            </a:endParaRPr>
          </a:p>
          <a:p>
            <a:pPr>
              <a:lnSpc>
                <a:spcPct val="100000"/>
              </a:lnSpc>
              <a:spcBef>
                <a:spcPct val="0"/>
              </a:spcBef>
              <a:buNone/>
              <a:defRPr/>
            </a:pPr>
            <a:r>
              <a:rPr lang="es-ES" altLang="es-ES" sz="1400" dirty="0" smtClean="0">
                <a:solidFill>
                  <a:schemeClr val="bg2"/>
                </a:solidFill>
                <a:cs typeface="Calibri" panose="020F0502020204030204" pitchFamily="34" charset="0"/>
              </a:rPr>
              <a:t>En </a:t>
            </a:r>
            <a:r>
              <a:rPr lang="es-ES" altLang="es-ES" sz="1400" dirty="0">
                <a:solidFill>
                  <a:schemeClr val="bg2"/>
                </a:solidFill>
                <a:cs typeface="Calibri" panose="020F0502020204030204" pitchFamily="34" charset="0"/>
              </a:rPr>
              <a:t>cualquier caso, ha de indicarse el tipo de dato que devuelve y el número y tipo de parámetros. La sintaxis de declaración de un método abstracto es:</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141" y="4035126"/>
            <a:ext cx="66675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159891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Interfaces</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8" name="TextBox 2"/>
          <p:cNvSpPr txBox="1">
            <a:spLocks noChangeArrowheads="1"/>
          </p:cNvSpPr>
          <p:nvPr/>
        </p:nvSpPr>
        <p:spPr bwMode="auto">
          <a:xfrm>
            <a:off x="474116" y="1275606"/>
            <a:ext cx="774555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400" b="1" dirty="0" smtClean="0">
                <a:solidFill>
                  <a:schemeClr val="bg2"/>
                </a:solidFill>
                <a:cs typeface="Calibri" panose="020F0502020204030204" pitchFamily="34" charset="0"/>
              </a:rPr>
              <a:t>Definición</a:t>
            </a: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a:solidFill>
                  <a:schemeClr val="bg2"/>
                </a:solidFill>
                <a:cs typeface="Calibri" panose="020F0502020204030204" pitchFamily="34" charset="0"/>
              </a:rPr>
              <a:t>Una </a:t>
            </a:r>
            <a:r>
              <a:rPr lang="es-ES" altLang="es-ES" sz="1400" b="1" dirty="0">
                <a:solidFill>
                  <a:schemeClr val="bg2"/>
                </a:solidFill>
                <a:cs typeface="Calibri" panose="020F0502020204030204" pitchFamily="34" charset="0"/>
              </a:rPr>
              <a:t>interfaz</a:t>
            </a:r>
            <a:r>
              <a:rPr lang="es-ES" altLang="es-ES" sz="1400" dirty="0">
                <a:solidFill>
                  <a:schemeClr val="bg2"/>
                </a:solidFill>
                <a:cs typeface="Calibri" panose="020F0502020204030204" pitchFamily="34" charset="0"/>
              </a:rPr>
              <a:t> es una especie de plantilla para la construcción de clases. </a:t>
            </a:r>
            <a:endParaRPr lang="es-ES" altLang="es-ES" sz="1400" dirty="0" smtClean="0">
              <a:solidFill>
                <a:schemeClr val="bg2"/>
              </a:solidFill>
              <a:cs typeface="Calibri" panose="020F0502020204030204" pitchFamily="34" charset="0"/>
            </a:endParaRP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smtClean="0">
                <a:solidFill>
                  <a:schemeClr val="bg2"/>
                </a:solidFill>
                <a:cs typeface="Calibri" panose="020F0502020204030204" pitchFamily="34" charset="0"/>
              </a:rPr>
              <a:t>Normalmente </a:t>
            </a:r>
            <a:r>
              <a:rPr lang="es-ES" altLang="es-ES" sz="1400" dirty="0">
                <a:solidFill>
                  <a:schemeClr val="bg2"/>
                </a:solidFill>
                <a:cs typeface="Calibri" panose="020F0502020204030204" pitchFamily="34" charset="0"/>
              </a:rPr>
              <a:t>una interfaz se compone de un conjunto de declaraciones de cabeceras de métodos (sin implementar, de forma similar a un método abstracto) que especifican un protocolo de comportamiento para una o varias clases</a:t>
            </a:r>
            <a:r>
              <a:rPr lang="es-ES" altLang="es-ES" sz="1400" dirty="0" smtClean="0">
                <a:solidFill>
                  <a:schemeClr val="bg2"/>
                </a:solidFill>
                <a:cs typeface="Calibri" panose="020F0502020204030204" pitchFamily="34" charset="0"/>
              </a:rPr>
              <a:t>.</a:t>
            </a: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smtClean="0">
                <a:solidFill>
                  <a:schemeClr val="bg2"/>
                </a:solidFill>
                <a:cs typeface="Calibri" panose="020F0502020204030204" pitchFamily="34" charset="0"/>
              </a:rPr>
              <a:t>Una </a:t>
            </a:r>
            <a:r>
              <a:rPr lang="es-ES" altLang="es-ES" sz="1400" dirty="0">
                <a:solidFill>
                  <a:schemeClr val="bg2"/>
                </a:solidFill>
                <a:cs typeface="Calibri" panose="020F0502020204030204" pitchFamily="34" charset="0"/>
              </a:rPr>
              <a:t>clase puede implementar una o varias interfaces: en ese caso, la clase debe proporcionar la declaración y definición de todos los métodos de cada una de las interfaces o bien declararse como clase </a:t>
            </a:r>
            <a:r>
              <a:rPr lang="es-ES" altLang="es-ES" sz="1400" b="1" dirty="0" err="1">
                <a:solidFill>
                  <a:schemeClr val="bg2"/>
                </a:solidFill>
                <a:cs typeface="Calibri" panose="020F0502020204030204" pitchFamily="34" charset="0"/>
              </a:rPr>
              <a:t>abstract</a:t>
            </a:r>
            <a:r>
              <a:rPr lang="es-ES" altLang="es-ES" sz="1400" dirty="0">
                <a:solidFill>
                  <a:schemeClr val="bg2"/>
                </a:solidFill>
                <a:cs typeface="Calibri" panose="020F0502020204030204" pitchFamily="34" charset="0"/>
              </a:rPr>
              <a:t>. </a:t>
            </a:r>
            <a:endParaRPr lang="es-ES" altLang="es-ES" sz="1400" dirty="0" smtClean="0">
              <a:solidFill>
                <a:schemeClr val="bg2"/>
              </a:solidFill>
              <a:cs typeface="Calibri" panose="020F0502020204030204" pitchFamily="34" charset="0"/>
            </a:endParaRP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smtClean="0">
                <a:solidFill>
                  <a:schemeClr val="bg2"/>
                </a:solidFill>
                <a:cs typeface="Calibri" panose="020F0502020204030204" pitchFamily="34" charset="0"/>
              </a:rPr>
              <a:t>Por </a:t>
            </a:r>
            <a:r>
              <a:rPr lang="es-ES" altLang="es-ES" sz="1400" dirty="0">
                <a:solidFill>
                  <a:schemeClr val="bg2"/>
                </a:solidFill>
                <a:cs typeface="Calibri" panose="020F0502020204030204" pitchFamily="34" charset="0"/>
              </a:rPr>
              <a:t>otro lado, una interfaz puede emplearse también para declarar constantes que luego puedan ser utilizadas por otras clases.</a:t>
            </a:r>
          </a:p>
        </p:txBody>
      </p:sp>
    </p:spTree>
    <p:extLst>
      <p:ext uri="{BB962C8B-B14F-4D97-AF65-F5344CB8AC3E}">
        <p14:creationId xmlns:p14="http://schemas.microsoft.com/office/powerpoint/2010/main" val="264611223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Interfaces</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8" name="TextBox 2"/>
          <p:cNvSpPr txBox="1">
            <a:spLocks noChangeArrowheads="1"/>
          </p:cNvSpPr>
          <p:nvPr/>
        </p:nvSpPr>
        <p:spPr bwMode="auto">
          <a:xfrm>
            <a:off x="474116" y="1275606"/>
            <a:ext cx="774555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400" dirty="0">
                <a:solidFill>
                  <a:schemeClr val="bg2"/>
                </a:solidFill>
                <a:cs typeface="Calibri" panose="020F0502020204030204" pitchFamily="34" charset="0"/>
              </a:rPr>
              <a:t>Una </a:t>
            </a:r>
            <a:r>
              <a:rPr lang="es-ES" altLang="es-ES" sz="1400" b="1" dirty="0">
                <a:solidFill>
                  <a:schemeClr val="bg2"/>
                </a:solidFill>
                <a:cs typeface="Calibri" panose="020F0502020204030204" pitchFamily="34" charset="0"/>
              </a:rPr>
              <a:t>interfaz</a:t>
            </a:r>
            <a:r>
              <a:rPr lang="es-ES" altLang="es-ES" sz="1400" dirty="0">
                <a:solidFill>
                  <a:schemeClr val="bg2"/>
                </a:solidFill>
                <a:cs typeface="Calibri" panose="020F0502020204030204" pitchFamily="34" charset="0"/>
              </a:rPr>
              <a:t> puede parecer similar a una clase abstracta, pero existen una serie de diferencias entre una interfaz y una clase abstracta:</a:t>
            </a:r>
          </a:p>
          <a:p>
            <a:pPr>
              <a:lnSpc>
                <a:spcPct val="100000"/>
              </a:lnSpc>
              <a:spcBef>
                <a:spcPct val="0"/>
              </a:spcBef>
              <a:buNone/>
              <a:defRPr/>
            </a:pPr>
            <a:endParaRPr lang="es-ES" altLang="es-ES" sz="1400" dirty="0">
              <a:solidFill>
                <a:schemeClr val="bg2"/>
              </a:solidFill>
              <a:cs typeface="Calibri" panose="020F0502020204030204" pitchFamily="34" charset="0"/>
            </a:endParaRPr>
          </a:p>
          <a:p>
            <a:pPr marL="285750" indent="-285750">
              <a:lnSpc>
                <a:spcPct val="100000"/>
              </a:lnSpc>
              <a:spcBef>
                <a:spcPct val="0"/>
              </a:spcBef>
              <a:defRPr/>
            </a:pPr>
            <a:r>
              <a:rPr lang="es-ES" altLang="es-ES" sz="1400" dirty="0">
                <a:solidFill>
                  <a:schemeClr val="bg2"/>
                </a:solidFill>
                <a:cs typeface="Calibri" panose="020F0502020204030204" pitchFamily="34" charset="0"/>
              </a:rPr>
              <a:t>Todos los métodos de una interfaz se declaran implícitamente como abstractos y públicos</a:t>
            </a:r>
            <a:r>
              <a:rPr lang="es-ES" altLang="es-ES" sz="1400" dirty="0" smtClean="0">
                <a:solidFill>
                  <a:schemeClr val="bg2"/>
                </a:solidFill>
                <a:cs typeface="Calibri" panose="020F0502020204030204" pitchFamily="34" charset="0"/>
              </a:rPr>
              <a:t>.</a:t>
            </a:r>
          </a:p>
          <a:p>
            <a:pPr marL="285750" indent="-285750">
              <a:lnSpc>
                <a:spcPct val="100000"/>
              </a:lnSpc>
              <a:spcBef>
                <a:spcPct val="0"/>
              </a:spcBef>
              <a:defRPr/>
            </a:pPr>
            <a:endParaRPr lang="es-ES" altLang="es-ES" sz="1400" dirty="0">
              <a:solidFill>
                <a:schemeClr val="bg2"/>
              </a:solidFill>
              <a:cs typeface="Calibri" panose="020F0502020204030204" pitchFamily="34" charset="0"/>
            </a:endParaRPr>
          </a:p>
          <a:p>
            <a:pPr marL="285750" indent="-285750">
              <a:lnSpc>
                <a:spcPct val="100000"/>
              </a:lnSpc>
              <a:spcBef>
                <a:spcPct val="0"/>
              </a:spcBef>
              <a:defRPr/>
            </a:pPr>
            <a:r>
              <a:rPr lang="es-ES" altLang="es-ES" sz="1400" dirty="0">
                <a:solidFill>
                  <a:schemeClr val="bg2"/>
                </a:solidFill>
                <a:cs typeface="Calibri" panose="020F0502020204030204" pitchFamily="34" charset="0"/>
              </a:rPr>
              <a:t>Una clase abstracta no puede implementar los métodos declarados como abstractos, una interfaz no puede implementar ningún método (ya que todos son abstractos</a:t>
            </a:r>
            <a:r>
              <a:rPr lang="es-ES" altLang="es-ES" sz="1400" dirty="0" smtClean="0">
                <a:solidFill>
                  <a:schemeClr val="bg2"/>
                </a:solidFill>
                <a:cs typeface="Calibri" panose="020F0502020204030204" pitchFamily="34" charset="0"/>
              </a:rPr>
              <a:t>).</a:t>
            </a:r>
          </a:p>
          <a:p>
            <a:pPr marL="285750" indent="-285750">
              <a:lnSpc>
                <a:spcPct val="100000"/>
              </a:lnSpc>
              <a:spcBef>
                <a:spcPct val="0"/>
              </a:spcBef>
              <a:defRPr/>
            </a:pPr>
            <a:endParaRPr lang="es-ES" altLang="es-ES" sz="1400" dirty="0">
              <a:solidFill>
                <a:schemeClr val="bg2"/>
              </a:solidFill>
              <a:cs typeface="Calibri" panose="020F0502020204030204" pitchFamily="34" charset="0"/>
            </a:endParaRPr>
          </a:p>
          <a:p>
            <a:pPr marL="285750" indent="-285750">
              <a:lnSpc>
                <a:spcPct val="100000"/>
              </a:lnSpc>
              <a:spcBef>
                <a:spcPct val="0"/>
              </a:spcBef>
              <a:defRPr/>
            </a:pPr>
            <a:r>
              <a:rPr lang="es-ES" altLang="es-ES" sz="1400" dirty="0">
                <a:solidFill>
                  <a:schemeClr val="bg2"/>
                </a:solidFill>
                <a:cs typeface="Calibri" panose="020F0502020204030204" pitchFamily="34" charset="0"/>
              </a:rPr>
              <a:t>Una interfaz no declara variables de instancia</a:t>
            </a:r>
            <a:r>
              <a:rPr lang="es-ES" altLang="es-ES" sz="1400" dirty="0" smtClean="0">
                <a:solidFill>
                  <a:schemeClr val="bg2"/>
                </a:solidFill>
                <a:cs typeface="Calibri" panose="020F0502020204030204" pitchFamily="34" charset="0"/>
              </a:rPr>
              <a:t>.</a:t>
            </a:r>
          </a:p>
          <a:p>
            <a:pPr marL="285750" indent="-285750">
              <a:lnSpc>
                <a:spcPct val="100000"/>
              </a:lnSpc>
              <a:spcBef>
                <a:spcPct val="0"/>
              </a:spcBef>
              <a:defRPr/>
            </a:pPr>
            <a:endParaRPr lang="es-ES" altLang="es-ES" sz="1400" dirty="0">
              <a:solidFill>
                <a:schemeClr val="bg2"/>
              </a:solidFill>
              <a:cs typeface="Calibri" panose="020F0502020204030204" pitchFamily="34" charset="0"/>
            </a:endParaRPr>
          </a:p>
          <a:p>
            <a:pPr marL="285750" indent="-285750">
              <a:lnSpc>
                <a:spcPct val="100000"/>
              </a:lnSpc>
              <a:spcBef>
                <a:spcPct val="0"/>
              </a:spcBef>
              <a:defRPr/>
            </a:pPr>
            <a:r>
              <a:rPr lang="es-ES" altLang="es-ES" sz="1400" dirty="0">
                <a:solidFill>
                  <a:schemeClr val="bg2"/>
                </a:solidFill>
                <a:cs typeface="Calibri" panose="020F0502020204030204" pitchFamily="34" charset="0"/>
              </a:rPr>
              <a:t>Una clase puede implementar varias interfaces, pero sólo puede tener una clase ascendiente directa</a:t>
            </a:r>
            <a:r>
              <a:rPr lang="es-ES" altLang="es-ES" sz="1400" dirty="0" smtClean="0">
                <a:solidFill>
                  <a:schemeClr val="bg2"/>
                </a:solidFill>
                <a:cs typeface="Calibri" panose="020F0502020204030204" pitchFamily="34" charset="0"/>
              </a:rPr>
              <a:t>.</a:t>
            </a:r>
          </a:p>
          <a:p>
            <a:pPr marL="285750" indent="-285750">
              <a:lnSpc>
                <a:spcPct val="100000"/>
              </a:lnSpc>
              <a:spcBef>
                <a:spcPct val="0"/>
              </a:spcBef>
              <a:defRPr/>
            </a:pPr>
            <a:endParaRPr lang="es-ES" altLang="es-ES" sz="1400" dirty="0">
              <a:solidFill>
                <a:schemeClr val="bg2"/>
              </a:solidFill>
              <a:cs typeface="Calibri" panose="020F0502020204030204" pitchFamily="34" charset="0"/>
            </a:endParaRPr>
          </a:p>
          <a:p>
            <a:pPr marL="285750" indent="-285750">
              <a:lnSpc>
                <a:spcPct val="100000"/>
              </a:lnSpc>
              <a:spcBef>
                <a:spcPct val="0"/>
              </a:spcBef>
              <a:defRPr/>
            </a:pPr>
            <a:r>
              <a:rPr lang="es-ES" altLang="es-ES" sz="1400" dirty="0">
                <a:solidFill>
                  <a:schemeClr val="bg2"/>
                </a:solidFill>
                <a:cs typeface="Calibri" panose="020F0502020204030204" pitchFamily="34" charset="0"/>
              </a:rPr>
              <a:t>Una clase abstracta pertenece a una jerarquía de clases mientras que una interfaz no pertenece a una jerarquía de clases. En consecuencia, clases sin relación de herencia pueden implementar la misma interfaz.</a:t>
            </a:r>
          </a:p>
        </p:txBody>
      </p:sp>
    </p:spTree>
    <p:extLst>
      <p:ext uri="{BB962C8B-B14F-4D97-AF65-F5344CB8AC3E}">
        <p14:creationId xmlns:p14="http://schemas.microsoft.com/office/powerpoint/2010/main" val="85316562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Interfaces</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8" name="TextBox 2"/>
          <p:cNvSpPr txBox="1">
            <a:spLocks noChangeArrowheads="1"/>
          </p:cNvSpPr>
          <p:nvPr/>
        </p:nvSpPr>
        <p:spPr bwMode="auto">
          <a:xfrm>
            <a:off x="474116" y="1275606"/>
            <a:ext cx="7745550"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400" b="1" dirty="0" smtClean="0">
                <a:solidFill>
                  <a:schemeClr val="bg2"/>
                </a:solidFill>
                <a:cs typeface="Calibri" panose="020F0502020204030204" pitchFamily="34" charset="0"/>
              </a:rPr>
              <a:t>Declaración de una interfaz</a:t>
            </a:r>
          </a:p>
          <a:p>
            <a:pPr>
              <a:lnSpc>
                <a:spcPct val="100000"/>
              </a:lnSpc>
              <a:spcBef>
                <a:spcPct val="0"/>
              </a:spcBef>
              <a:buNone/>
              <a:defRPr/>
            </a:pPr>
            <a:endParaRPr lang="es-ES" altLang="es-ES" sz="1400" dirty="0" smtClean="0">
              <a:solidFill>
                <a:schemeClr val="bg2"/>
              </a:solidFill>
              <a:cs typeface="Calibri" panose="020F0502020204030204" pitchFamily="34" charset="0"/>
            </a:endParaRPr>
          </a:p>
          <a:p>
            <a:pPr>
              <a:lnSpc>
                <a:spcPct val="100000"/>
              </a:lnSpc>
              <a:spcBef>
                <a:spcPct val="0"/>
              </a:spcBef>
              <a:buNone/>
              <a:defRPr/>
            </a:pPr>
            <a:r>
              <a:rPr lang="es-ES" altLang="es-ES" sz="1400" dirty="0" smtClean="0">
                <a:solidFill>
                  <a:schemeClr val="bg2"/>
                </a:solidFill>
                <a:cs typeface="Calibri" panose="020F0502020204030204" pitchFamily="34" charset="0"/>
              </a:rPr>
              <a:t>La </a:t>
            </a:r>
            <a:r>
              <a:rPr lang="es-ES" altLang="es-ES" sz="1400" dirty="0">
                <a:solidFill>
                  <a:schemeClr val="bg2"/>
                </a:solidFill>
                <a:cs typeface="Calibri" panose="020F0502020204030204" pitchFamily="34" charset="0"/>
              </a:rPr>
              <a:t>declaración de una interfaz es similar a una clase, aunque emplea la palabra reservada </a:t>
            </a:r>
            <a:r>
              <a:rPr lang="es-ES" altLang="es-ES" sz="1400" b="1" dirty="0">
                <a:solidFill>
                  <a:schemeClr val="bg2"/>
                </a:solidFill>
                <a:cs typeface="Calibri" panose="020F0502020204030204" pitchFamily="34" charset="0"/>
              </a:rPr>
              <a:t>interface</a:t>
            </a:r>
            <a:r>
              <a:rPr lang="es-ES" altLang="es-ES" sz="1400" dirty="0">
                <a:solidFill>
                  <a:schemeClr val="bg2"/>
                </a:solidFill>
                <a:cs typeface="Calibri" panose="020F0502020204030204" pitchFamily="34" charset="0"/>
              </a:rPr>
              <a:t> en lugar de </a:t>
            </a:r>
            <a:r>
              <a:rPr lang="es-ES" altLang="es-ES" sz="1400" b="1" dirty="0" err="1">
                <a:solidFill>
                  <a:schemeClr val="bg2"/>
                </a:solidFill>
                <a:cs typeface="Calibri" panose="020F0502020204030204" pitchFamily="34" charset="0"/>
              </a:rPr>
              <a:t>class</a:t>
            </a:r>
            <a:r>
              <a:rPr lang="es-ES" altLang="es-ES" sz="1400" dirty="0">
                <a:solidFill>
                  <a:schemeClr val="bg2"/>
                </a:solidFill>
                <a:cs typeface="Calibri" panose="020F0502020204030204" pitchFamily="34" charset="0"/>
              </a:rPr>
              <a:t> y no incluye ni la declaración de variables de instancia ni la implementación del cuerpo de los métodos (sólo las cabeceras). </a:t>
            </a:r>
            <a:endParaRPr lang="es-ES" altLang="es-ES" sz="1400" dirty="0" smtClean="0">
              <a:solidFill>
                <a:schemeClr val="bg2"/>
              </a:solidFill>
              <a:cs typeface="Calibri" panose="020F0502020204030204" pitchFamily="34" charset="0"/>
            </a:endParaRP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smtClean="0">
                <a:solidFill>
                  <a:schemeClr val="bg2"/>
                </a:solidFill>
                <a:cs typeface="Calibri" panose="020F0502020204030204" pitchFamily="34" charset="0"/>
              </a:rPr>
              <a:t>La </a:t>
            </a:r>
            <a:r>
              <a:rPr lang="es-ES" altLang="es-ES" sz="1400" dirty="0">
                <a:solidFill>
                  <a:schemeClr val="bg2"/>
                </a:solidFill>
                <a:cs typeface="Calibri" panose="020F0502020204030204" pitchFamily="34" charset="0"/>
              </a:rPr>
              <a:t>sintaxis de declaración de una interfaz es la siguiente:</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378" y="3219822"/>
            <a:ext cx="667702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330016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a:solidFill>
                  <a:schemeClr val="bg2"/>
                </a:solidFill>
                <a:latin typeface="Calibri" panose="020F0502020204030204" pitchFamily="34" charset="0"/>
                <a:cs typeface="Calibri" panose="020F0502020204030204" pitchFamily="34" charset="0"/>
              </a:rPr>
              <a:t>Tratamiento de errores. Excepciones</a:t>
            </a: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8" name="TextBox 2"/>
          <p:cNvSpPr txBox="1">
            <a:spLocks noChangeArrowheads="1"/>
          </p:cNvSpPr>
          <p:nvPr/>
        </p:nvSpPr>
        <p:spPr bwMode="auto">
          <a:xfrm>
            <a:off x="474116" y="1275606"/>
            <a:ext cx="774555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400" b="1" dirty="0" smtClean="0">
                <a:solidFill>
                  <a:schemeClr val="bg2"/>
                </a:solidFill>
                <a:cs typeface="Calibri" panose="020F0502020204030204" pitchFamily="34" charset="0"/>
              </a:rPr>
              <a:t>Definición</a:t>
            </a:r>
          </a:p>
          <a:p>
            <a:pPr>
              <a:lnSpc>
                <a:spcPct val="100000"/>
              </a:lnSpc>
              <a:spcBef>
                <a:spcPct val="0"/>
              </a:spcBef>
              <a:buNone/>
              <a:defRPr/>
            </a:pPr>
            <a:endParaRPr lang="es-ES" altLang="es-ES" sz="1400" b="1" dirty="0" smtClean="0">
              <a:solidFill>
                <a:schemeClr val="bg2"/>
              </a:solidFill>
              <a:cs typeface="Calibri" panose="020F0502020204030204" pitchFamily="34" charset="0"/>
            </a:endParaRPr>
          </a:p>
          <a:p>
            <a:pPr>
              <a:lnSpc>
                <a:spcPct val="100000"/>
              </a:lnSpc>
              <a:spcBef>
                <a:spcPct val="0"/>
              </a:spcBef>
              <a:buNone/>
              <a:defRPr/>
            </a:pPr>
            <a:r>
              <a:rPr lang="es-ES" altLang="es-ES" sz="1400" dirty="0" smtClean="0">
                <a:solidFill>
                  <a:schemeClr val="bg2"/>
                </a:solidFill>
                <a:cs typeface="Calibri" panose="020F0502020204030204" pitchFamily="34" charset="0"/>
              </a:rPr>
              <a:t>Una </a:t>
            </a:r>
            <a:r>
              <a:rPr lang="es-ES" altLang="es-ES" sz="1400" dirty="0">
                <a:solidFill>
                  <a:schemeClr val="bg2"/>
                </a:solidFill>
                <a:cs typeface="Calibri" panose="020F0502020204030204" pitchFamily="34" charset="0"/>
              </a:rPr>
              <a:t>excepción es una situación anómala a la que llega la ejecución de un programa. Estas situaciones anómalas pueden ser el intento de abrir un fichero que no existe, la división por cero o el acceso a un objeto no inicializado.</a:t>
            </a: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a:solidFill>
                  <a:schemeClr val="bg2"/>
                </a:solidFill>
                <a:cs typeface="Calibri" panose="020F0502020204030204" pitchFamily="34" charset="0"/>
              </a:rPr>
              <a:t>Java proporciona un mecanismo para detectar y solucionar las excepciones que se puede llegar a producir durante la ejecución de un programa. En Java estamos obligados a tratar las excepciones cuando se producen, bien gestionándolas directamente o bien desentendiéndonos de ellas, pero hasta esto último debemos hacerlo </a:t>
            </a:r>
            <a:r>
              <a:rPr lang="es-ES" altLang="es-ES" sz="1400" dirty="0" smtClean="0">
                <a:solidFill>
                  <a:schemeClr val="bg2"/>
                </a:solidFill>
                <a:cs typeface="Calibri" panose="020F0502020204030204" pitchFamily="34" charset="0"/>
              </a:rPr>
              <a:t>explícitamente.</a:t>
            </a:r>
            <a:endParaRPr lang="es-ES" altLang="es-ES" sz="1400" dirty="0">
              <a:solidFill>
                <a:schemeClr val="bg2"/>
              </a:solidFill>
              <a:cs typeface="Calibri" panose="020F0502020204030204" pitchFamily="34" charset="0"/>
            </a:endParaRPr>
          </a:p>
          <a:p>
            <a:pPr>
              <a:lnSpc>
                <a:spcPct val="100000"/>
              </a:lnSpc>
              <a:spcBef>
                <a:spcPct val="0"/>
              </a:spcBef>
              <a:buNone/>
              <a:defRPr/>
            </a:pPr>
            <a:endParaRPr lang="es-ES" altLang="es-ES" sz="1400" dirty="0">
              <a:solidFill>
                <a:schemeClr val="bg2"/>
              </a:solidFill>
              <a:cs typeface="Calibri" panose="020F0502020204030204" pitchFamily="34" charset="0"/>
            </a:endParaRPr>
          </a:p>
        </p:txBody>
      </p:sp>
    </p:spTree>
    <p:extLst>
      <p:ext uri="{BB962C8B-B14F-4D97-AF65-F5344CB8AC3E}">
        <p14:creationId xmlns:p14="http://schemas.microsoft.com/office/powerpoint/2010/main" val="31597715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a:solidFill>
                  <a:schemeClr val="bg2"/>
                </a:solidFill>
                <a:latin typeface="Calibri" panose="020F0502020204030204" pitchFamily="34" charset="0"/>
                <a:cs typeface="Calibri" panose="020F0502020204030204" pitchFamily="34" charset="0"/>
              </a:rPr>
              <a:t>Tratamiento de errores. Excepciones</a:t>
            </a: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8" name="TextBox 2"/>
          <p:cNvSpPr txBox="1">
            <a:spLocks noChangeArrowheads="1"/>
          </p:cNvSpPr>
          <p:nvPr/>
        </p:nvSpPr>
        <p:spPr bwMode="auto">
          <a:xfrm>
            <a:off x="474116" y="1275606"/>
            <a:ext cx="7745550"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400" dirty="0" smtClean="0">
                <a:solidFill>
                  <a:schemeClr val="bg2"/>
                </a:solidFill>
                <a:cs typeface="Calibri" panose="020F0502020204030204" pitchFamily="34" charset="0"/>
              </a:rPr>
              <a:t>En </a:t>
            </a:r>
            <a:r>
              <a:rPr lang="es-ES" altLang="es-ES" sz="1400" dirty="0">
                <a:solidFill>
                  <a:schemeClr val="bg2"/>
                </a:solidFill>
                <a:cs typeface="Calibri" panose="020F0502020204030204" pitchFamily="34" charset="0"/>
              </a:rPr>
              <a:t>Java existen dos grandes tipos de excepciones: los Errores y las Excepciones propiamente dichas:</a:t>
            </a:r>
          </a:p>
          <a:p>
            <a:pPr>
              <a:lnSpc>
                <a:spcPct val="100000"/>
              </a:lnSpc>
              <a:spcBef>
                <a:spcPct val="0"/>
              </a:spcBef>
              <a:buNone/>
              <a:defRPr/>
            </a:pPr>
            <a:endParaRPr lang="es-ES" altLang="es-ES" sz="1400" dirty="0">
              <a:solidFill>
                <a:schemeClr val="bg2"/>
              </a:solidFill>
              <a:cs typeface="Calibri" panose="020F0502020204030204" pitchFamily="34" charset="0"/>
            </a:endParaRPr>
          </a:p>
          <a:p>
            <a:pPr marL="285750" indent="-285750">
              <a:lnSpc>
                <a:spcPct val="100000"/>
              </a:lnSpc>
              <a:spcBef>
                <a:spcPct val="0"/>
              </a:spcBef>
              <a:defRPr/>
            </a:pPr>
            <a:r>
              <a:rPr lang="es-ES" altLang="es-ES" sz="1400" dirty="0">
                <a:solidFill>
                  <a:schemeClr val="bg2"/>
                </a:solidFill>
                <a:cs typeface="Calibri" panose="020F0502020204030204" pitchFamily="34" charset="0"/>
              </a:rPr>
              <a:t>Los Errores son situaciones irrecuperables, por ejemplo fallos de la máquina </a:t>
            </a:r>
            <a:r>
              <a:rPr lang="es-ES" altLang="es-ES" sz="1400" dirty="0" smtClean="0">
                <a:solidFill>
                  <a:schemeClr val="bg2"/>
                </a:solidFill>
                <a:cs typeface="Calibri" panose="020F0502020204030204" pitchFamily="34" charset="0"/>
              </a:rPr>
              <a:t>virtual</a:t>
            </a:r>
            <a:r>
              <a:rPr lang="es-ES" altLang="es-ES" sz="1400" dirty="0">
                <a:solidFill>
                  <a:schemeClr val="bg2"/>
                </a:solidFill>
                <a:cs typeface="Calibri" panose="020F0502020204030204" pitchFamily="34" charset="0"/>
              </a:rPr>
              <a:t>. Ante ellos no hay más alternativa que cerrar la aplicación, y no estamos obligados a gestionarlas</a:t>
            </a:r>
            <a:r>
              <a:rPr lang="es-ES" altLang="es-ES" sz="1400" dirty="0" smtClean="0">
                <a:solidFill>
                  <a:schemeClr val="bg2"/>
                </a:solidFill>
                <a:cs typeface="Calibri" panose="020F0502020204030204" pitchFamily="34" charset="0"/>
              </a:rPr>
              <a:t>.</a:t>
            </a:r>
          </a:p>
          <a:p>
            <a:pPr>
              <a:lnSpc>
                <a:spcPct val="100000"/>
              </a:lnSpc>
              <a:spcBef>
                <a:spcPct val="0"/>
              </a:spcBef>
              <a:buNone/>
              <a:defRPr/>
            </a:pPr>
            <a:endParaRPr lang="es-ES" altLang="es-ES" sz="1400" dirty="0">
              <a:solidFill>
                <a:schemeClr val="bg2"/>
              </a:solidFill>
              <a:cs typeface="Calibri" panose="020F0502020204030204" pitchFamily="34" charset="0"/>
            </a:endParaRPr>
          </a:p>
          <a:p>
            <a:pPr marL="285750" indent="-285750">
              <a:lnSpc>
                <a:spcPct val="100000"/>
              </a:lnSpc>
              <a:spcBef>
                <a:spcPct val="0"/>
              </a:spcBef>
              <a:defRPr/>
            </a:pPr>
            <a:r>
              <a:rPr lang="es-ES" altLang="es-ES" sz="1400" dirty="0" smtClean="0">
                <a:solidFill>
                  <a:schemeClr val="bg2"/>
                </a:solidFill>
                <a:cs typeface="Calibri" panose="020F0502020204030204" pitchFamily="34" charset="0"/>
              </a:rPr>
              <a:t>Las </a:t>
            </a:r>
            <a:r>
              <a:rPr lang="es-ES" altLang="es-ES" sz="1400" dirty="0">
                <a:solidFill>
                  <a:schemeClr val="bg2"/>
                </a:solidFill>
                <a:cs typeface="Calibri" panose="020F0502020204030204" pitchFamily="34" charset="0"/>
              </a:rPr>
              <a:t>excepciones son situaciones </a:t>
            </a:r>
            <a:r>
              <a:rPr lang="es-ES" altLang="es-ES" sz="1400" dirty="0" smtClean="0">
                <a:solidFill>
                  <a:schemeClr val="bg2"/>
                </a:solidFill>
                <a:cs typeface="Calibri" panose="020F0502020204030204" pitchFamily="34" charset="0"/>
              </a:rPr>
              <a:t>anómalas </a:t>
            </a:r>
            <a:r>
              <a:rPr lang="es-ES" altLang="es-ES" sz="1400" dirty="0">
                <a:solidFill>
                  <a:schemeClr val="bg2"/>
                </a:solidFill>
                <a:cs typeface="Calibri" panose="020F0502020204030204" pitchFamily="34" charset="0"/>
              </a:rPr>
              <a:t>ante las cuales bien debemos reaccionar o bien nos desentendemos </a:t>
            </a:r>
            <a:r>
              <a:rPr lang="es-ES" altLang="es-ES" sz="1400" dirty="0" smtClean="0">
                <a:solidFill>
                  <a:schemeClr val="bg2"/>
                </a:solidFill>
                <a:cs typeface="Calibri" panose="020F0502020204030204" pitchFamily="34" charset="0"/>
              </a:rPr>
              <a:t>explícitamente</a:t>
            </a:r>
            <a:r>
              <a:rPr lang="es-ES" altLang="es-ES" sz="1400" dirty="0">
                <a:solidFill>
                  <a:schemeClr val="bg2"/>
                </a:solidFill>
                <a:cs typeface="Calibri" panose="020F0502020204030204" pitchFamily="34" charset="0"/>
              </a:rPr>
              <a:t>. Cuando una excepción se produce se acompaña de toda la información relevante para que podamos gestionarla</a:t>
            </a:r>
            <a:r>
              <a:rPr lang="es-ES" altLang="es-ES" sz="1400" dirty="0" smtClean="0">
                <a:solidFill>
                  <a:schemeClr val="bg2"/>
                </a:solidFill>
                <a:cs typeface="Calibri" panose="020F0502020204030204" pitchFamily="34" charset="0"/>
              </a:rPr>
              <a:t>.</a:t>
            </a:r>
          </a:p>
          <a:p>
            <a:pPr marL="285750" indent="-285750">
              <a:lnSpc>
                <a:spcPct val="100000"/>
              </a:lnSpc>
              <a:spcBef>
                <a:spcPct val="0"/>
              </a:spcBef>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a:solidFill>
                  <a:schemeClr val="bg2"/>
                </a:solidFill>
                <a:cs typeface="Calibri" panose="020F0502020204030204" pitchFamily="34" charset="0"/>
              </a:rPr>
              <a:t>Un caso particular son las excepciones que derivan de </a:t>
            </a:r>
            <a:r>
              <a:rPr lang="es-ES" altLang="es-ES" sz="1400" b="1" dirty="0" err="1">
                <a:solidFill>
                  <a:schemeClr val="bg2"/>
                </a:solidFill>
                <a:cs typeface="Calibri" panose="020F0502020204030204" pitchFamily="34" charset="0"/>
              </a:rPr>
              <a:t>RuntimeException</a:t>
            </a:r>
            <a:r>
              <a:rPr lang="es-ES" altLang="es-ES" sz="1400" dirty="0">
                <a:solidFill>
                  <a:schemeClr val="bg2"/>
                </a:solidFill>
                <a:cs typeface="Calibri" panose="020F0502020204030204" pitchFamily="34" charset="0"/>
              </a:rPr>
              <a:t>, como por ejemplo </a:t>
            </a:r>
            <a:r>
              <a:rPr lang="es-ES" altLang="es-ES" sz="1400" b="1" dirty="0" err="1">
                <a:solidFill>
                  <a:schemeClr val="bg2"/>
                </a:solidFill>
                <a:cs typeface="Calibri" panose="020F0502020204030204" pitchFamily="34" charset="0"/>
              </a:rPr>
              <a:t>NullPointerException</a:t>
            </a:r>
            <a:r>
              <a:rPr lang="es-ES" altLang="es-ES" sz="1400" dirty="0">
                <a:solidFill>
                  <a:schemeClr val="bg2"/>
                </a:solidFill>
                <a:cs typeface="Calibri" panose="020F0502020204030204" pitchFamily="34" charset="0"/>
              </a:rPr>
              <a:t>.</a:t>
            </a:r>
          </a:p>
          <a:p>
            <a:pPr marL="285750" indent="-285750">
              <a:lnSpc>
                <a:spcPct val="100000"/>
              </a:lnSpc>
              <a:spcBef>
                <a:spcPct val="0"/>
              </a:spcBef>
              <a:defRPr/>
            </a:pPr>
            <a:endParaRPr lang="es-ES" altLang="es-ES" sz="1400" dirty="0">
              <a:solidFill>
                <a:schemeClr val="bg2"/>
              </a:solidFill>
              <a:cs typeface="Calibri" panose="020F0502020204030204" pitchFamily="34" charset="0"/>
            </a:endParaRPr>
          </a:p>
          <a:p>
            <a:pPr marL="285750" indent="-285750">
              <a:lnSpc>
                <a:spcPct val="100000"/>
              </a:lnSpc>
              <a:spcBef>
                <a:spcPct val="0"/>
              </a:spcBef>
              <a:defRPr/>
            </a:pPr>
            <a:endParaRPr lang="es-ES" altLang="es-ES" sz="1400" dirty="0">
              <a:solidFill>
                <a:schemeClr val="bg2"/>
              </a:solidFill>
              <a:cs typeface="Calibri" panose="020F0502020204030204" pitchFamily="34" charset="0"/>
            </a:endParaRPr>
          </a:p>
        </p:txBody>
      </p:sp>
    </p:spTree>
    <p:extLst>
      <p:ext uri="{BB962C8B-B14F-4D97-AF65-F5344CB8AC3E}">
        <p14:creationId xmlns:p14="http://schemas.microsoft.com/office/powerpoint/2010/main" val="166051970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a:solidFill>
                  <a:schemeClr val="bg2"/>
                </a:solidFill>
                <a:latin typeface="Calibri" panose="020F0502020204030204" pitchFamily="34" charset="0"/>
                <a:cs typeface="Calibri" panose="020F0502020204030204" pitchFamily="34" charset="0"/>
              </a:rPr>
              <a:t>Tratamiento de errores. Excepciones</a:t>
            </a: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8" name="TextBox 2"/>
          <p:cNvSpPr txBox="1">
            <a:spLocks noChangeArrowheads="1"/>
          </p:cNvSpPr>
          <p:nvPr/>
        </p:nvSpPr>
        <p:spPr bwMode="auto">
          <a:xfrm>
            <a:off x="474116" y="1275606"/>
            <a:ext cx="77455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400" dirty="0">
                <a:solidFill>
                  <a:schemeClr val="bg2"/>
                </a:solidFill>
                <a:cs typeface="Calibri" panose="020F0502020204030204" pitchFamily="34" charset="0"/>
              </a:rPr>
              <a:t>Para gestionar una excepción debe emplearse una sentencia </a:t>
            </a:r>
            <a:r>
              <a:rPr lang="es-ES" altLang="es-ES" sz="1400" b="1" dirty="0">
                <a:solidFill>
                  <a:schemeClr val="bg2"/>
                </a:solidFill>
                <a:cs typeface="Calibri" panose="020F0502020204030204" pitchFamily="34" charset="0"/>
              </a:rPr>
              <a:t>try</a:t>
            </a:r>
            <a:r>
              <a:rPr lang="es-ES" altLang="es-ES" sz="1400" dirty="0">
                <a:solidFill>
                  <a:schemeClr val="bg2"/>
                </a:solidFill>
                <a:cs typeface="Calibri" panose="020F0502020204030204" pitchFamily="34" charset="0"/>
              </a:rPr>
              <a:t>. La sintaxis de la sentencia se muestra a continuación:</a:t>
            </a:r>
          </a:p>
          <a:p>
            <a:pPr marL="285750" indent="-285750">
              <a:lnSpc>
                <a:spcPct val="100000"/>
              </a:lnSpc>
              <a:spcBef>
                <a:spcPct val="0"/>
              </a:spcBef>
              <a:defRPr/>
            </a:pPr>
            <a:endParaRPr lang="es-ES" altLang="es-ES" sz="1400" dirty="0">
              <a:solidFill>
                <a:schemeClr val="bg2"/>
              </a:solidFill>
              <a:cs typeface="Calibri" panose="020F0502020204030204"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954" y="1779662"/>
            <a:ext cx="6800850"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359075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a:solidFill>
                  <a:schemeClr val="bg2"/>
                </a:solidFill>
                <a:latin typeface="Calibri" panose="020F0502020204030204" pitchFamily="34" charset="0"/>
                <a:cs typeface="Calibri" panose="020F0502020204030204" pitchFamily="34" charset="0"/>
              </a:rPr>
              <a:t>Clases internas</a:t>
            </a: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8" name="TextBox 2"/>
          <p:cNvSpPr txBox="1">
            <a:spLocks noChangeArrowheads="1"/>
          </p:cNvSpPr>
          <p:nvPr/>
        </p:nvSpPr>
        <p:spPr bwMode="auto">
          <a:xfrm>
            <a:off x="474116" y="1275606"/>
            <a:ext cx="774555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400" dirty="0">
                <a:solidFill>
                  <a:schemeClr val="bg2"/>
                </a:solidFill>
                <a:cs typeface="Calibri" panose="020F0502020204030204" pitchFamily="34" charset="0"/>
              </a:rPr>
              <a:t>Una clase B se puede definir como miembro de otra clase A. La estructura sintáctica es la siguiente:</a:t>
            </a: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endParaRPr lang="es-ES" altLang="es-ES" sz="1400" dirty="0" smtClean="0">
              <a:solidFill>
                <a:schemeClr val="bg2"/>
              </a:solidFill>
              <a:cs typeface="Calibri" panose="020F0502020204030204" pitchFamily="34" charset="0"/>
            </a:endParaRP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endParaRPr lang="es-ES" altLang="es-ES" sz="1400" dirty="0" smtClean="0">
              <a:solidFill>
                <a:schemeClr val="bg2"/>
              </a:solidFill>
              <a:cs typeface="Calibri" panose="020F0502020204030204" pitchFamily="34" charset="0"/>
            </a:endParaRPr>
          </a:p>
          <a:p>
            <a:pPr>
              <a:lnSpc>
                <a:spcPct val="100000"/>
              </a:lnSpc>
              <a:spcBef>
                <a:spcPct val="0"/>
              </a:spcBef>
              <a:buNone/>
              <a:defRPr/>
            </a:pPr>
            <a:endParaRPr lang="es-ES" altLang="es-ES" sz="1400" dirty="0" smtClean="0">
              <a:solidFill>
                <a:schemeClr val="bg2"/>
              </a:solidFill>
              <a:cs typeface="Calibri" panose="020F0502020204030204" pitchFamily="34" charset="0"/>
            </a:endParaRP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endParaRPr lang="es-ES" altLang="es-ES" sz="1400" dirty="0" smtClean="0">
              <a:solidFill>
                <a:schemeClr val="bg2"/>
              </a:solidFill>
              <a:cs typeface="Calibri" panose="020F0502020204030204" pitchFamily="34" charset="0"/>
            </a:endParaRP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smtClean="0">
                <a:solidFill>
                  <a:schemeClr val="bg2"/>
                </a:solidFill>
                <a:cs typeface="Calibri" panose="020F0502020204030204" pitchFamily="34" charset="0"/>
              </a:rPr>
              <a:t>Se </a:t>
            </a:r>
            <a:r>
              <a:rPr lang="es-ES" altLang="es-ES" sz="1400" dirty="0">
                <a:solidFill>
                  <a:schemeClr val="bg2"/>
                </a:solidFill>
                <a:cs typeface="Calibri" panose="020F0502020204030204" pitchFamily="34" charset="0"/>
              </a:rPr>
              <a:t>dice que </a:t>
            </a:r>
            <a:r>
              <a:rPr lang="es-ES" altLang="es-ES" sz="1400" b="1" dirty="0" err="1">
                <a:solidFill>
                  <a:schemeClr val="bg2"/>
                </a:solidFill>
                <a:cs typeface="Calibri" panose="020F0502020204030204" pitchFamily="34" charset="0"/>
              </a:rPr>
              <a:t>ClaseB</a:t>
            </a:r>
            <a:r>
              <a:rPr lang="es-ES" altLang="es-ES" sz="1400" dirty="0">
                <a:solidFill>
                  <a:schemeClr val="bg2"/>
                </a:solidFill>
                <a:cs typeface="Calibri" panose="020F0502020204030204" pitchFamily="34" charset="0"/>
              </a:rPr>
              <a:t> es una clase anidada en la </a:t>
            </a:r>
            <a:r>
              <a:rPr lang="es-ES" altLang="es-ES" sz="1400" b="1" dirty="0" err="1">
                <a:solidFill>
                  <a:schemeClr val="bg2"/>
                </a:solidFill>
                <a:cs typeface="Calibri" panose="020F0502020204030204" pitchFamily="34" charset="0"/>
              </a:rPr>
              <a:t>ClaseA</a:t>
            </a:r>
            <a:r>
              <a:rPr lang="es-ES" altLang="es-ES" sz="1400" dirty="0">
                <a:solidFill>
                  <a:schemeClr val="bg2"/>
                </a:solidFill>
                <a:cs typeface="Calibri" panose="020F0502020204030204" pitchFamily="34" charset="0"/>
              </a:rPr>
              <a:t>. La clase anidada sólo puede emplearse dentro de la clase contenedora. </a:t>
            </a:r>
            <a:r>
              <a:rPr lang="es-ES" altLang="es-ES" sz="1400" dirty="0" smtClean="0">
                <a:solidFill>
                  <a:schemeClr val="bg2"/>
                </a:solidFill>
                <a:cs typeface="Calibri" panose="020F0502020204030204" pitchFamily="34" charset="0"/>
              </a:rPr>
              <a:t>Este </a:t>
            </a:r>
            <a:r>
              <a:rPr lang="es-ES" altLang="es-ES" sz="1400" dirty="0">
                <a:solidFill>
                  <a:schemeClr val="bg2"/>
                </a:solidFill>
                <a:cs typeface="Calibri" panose="020F0502020204030204" pitchFamily="34" charset="0"/>
              </a:rPr>
              <a:t>tipo de clases sólo se construyen cuando la clase anidada sólo se emplea o tiene sentido dentro de la clase contenedora. </a:t>
            </a:r>
            <a:endParaRPr lang="es-ES" altLang="es-ES" sz="1400" dirty="0" smtClean="0">
              <a:solidFill>
                <a:schemeClr val="bg2"/>
              </a:solidFill>
              <a:cs typeface="Calibri" panose="020F0502020204030204" pitchFamily="34" charset="0"/>
            </a:endParaRP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smtClean="0">
                <a:solidFill>
                  <a:schemeClr val="bg2"/>
                </a:solidFill>
                <a:cs typeface="Calibri" panose="020F0502020204030204" pitchFamily="34" charset="0"/>
              </a:rPr>
              <a:t>La </a:t>
            </a:r>
            <a:r>
              <a:rPr lang="es-ES" altLang="es-ES" sz="1400" dirty="0">
                <a:solidFill>
                  <a:schemeClr val="bg2"/>
                </a:solidFill>
                <a:cs typeface="Calibri" panose="020F0502020204030204" pitchFamily="34" charset="0"/>
              </a:rPr>
              <a:t>clase anidada puede declararse como </a:t>
            </a:r>
            <a:r>
              <a:rPr lang="es-ES" altLang="es-ES" sz="1400" b="1" dirty="0" err="1">
                <a:solidFill>
                  <a:schemeClr val="bg2"/>
                </a:solidFill>
                <a:cs typeface="Calibri" panose="020F0502020204030204" pitchFamily="34" charset="0"/>
              </a:rPr>
              <a:t>static</a:t>
            </a:r>
            <a:r>
              <a:rPr lang="es-ES" altLang="es-ES" sz="1400" dirty="0">
                <a:solidFill>
                  <a:schemeClr val="bg2"/>
                </a:solidFill>
                <a:cs typeface="Calibri" panose="020F0502020204030204" pitchFamily="34" charset="0"/>
              </a:rPr>
              <a:t>. En este caso la clase anidada se denomina clase anidada estática. En caso contrario se denomina clase interna.</a:t>
            </a: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023" y="1636787"/>
            <a:ext cx="7047735" cy="1503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808181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Polimorfismo</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8" name="TextBox 2"/>
          <p:cNvSpPr txBox="1">
            <a:spLocks noChangeArrowheads="1"/>
          </p:cNvSpPr>
          <p:nvPr/>
        </p:nvSpPr>
        <p:spPr bwMode="auto">
          <a:xfrm>
            <a:off x="474116" y="1275606"/>
            <a:ext cx="774555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400" b="1" dirty="0" smtClean="0">
                <a:solidFill>
                  <a:schemeClr val="bg2"/>
                </a:solidFill>
                <a:cs typeface="Calibri" panose="020F0502020204030204" pitchFamily="34" charset="0"/>
              </a:rPr>
              <a:t>Definición</a:t>
            </a:r>
          </a:p>
          <a:p>
            <a:pPr>
              <a:lnSpc>
                <a:spcPct val="100000"/>
              </a:lnSpc>
              <a:spcBef>
                <a:spcPct val="0"/>
              </a:spcBef>
              <a:buNone/>
              <a:defRPr/>
            </a:pPr>
            <a:endParaRPr lang="es-ES" altLang="es-ES" sz="1400" b="1" dirty="0" smtClean="0">
              <a:solidFill>
                <a:schemeClr val="bg2"/>
              </a:solidFill>
              <a:cs typeface="Calibri" panose="020F0502020204030204" pitchFamily="34" charset="0"/>
            </a:endParaRPr>
          </a:p>
          <a:p>
            <a:pPr>
              <a:lnSpc>
                <a:spcPct val="100000"/>
              </a:lnSpc>
              <a:spcBef>
                <a:spcPct val="0"/>
              </a:spcBef>
              <a:buNone/>
              <a:defRPr/>
            </a:pPr>
            <a:r>
              <a:rPr lang="es-ES" altLang="es-ES" sz="1400" dirty="0" smtClean="0">
                <a:solidFill>
                  <a:schemeClr val="bg2"/>
                </a:solidFill>
                <a:cs typeface="Calibri" panose="020F0502020204030204" pitchFamily="34" charset="0"/>
              </a:rPr>
              <a:t>El </a:t>
            </a:r>
            <a:r>
              <a:rPr lang="es-ES" altLang="es-ES" sz="1400" dirty="0">
                <a:solidFill>
                  <a:schemeClr val="bg2"/>
                </a:solidFill>
                <a:cs typeface="Calibri" panose="020F0502020204030204" pitchFamily="34" charset="0"/>
              </a:rPr>
              <a:t>polimorfismo, se refiere a la idea de “tener muchas formas”, ocurre cuando hay una jerarquía de clases ( relaciones entre sí a través de una herencia ), una llamada a un método miembro causará una implementación diferente al ser ejecutada.</a:t>
            </a: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a:solidFill>
                  <a:schemeClr val="bg2"/>
                </a:solidFill>
                <a:cs typeface="Calibri" panose="020F0502020204030204" pitchFamily="34" charset="0"/>
              </a:rPr>
              <a:t>A continuación un ejemplo: Perro y Gato son clases que heredan de la case Animal, pero cada clase tiene su propia implementación del método sonido(); </a:t>
            </a:r>
          </a:p>
        </p:txBody>
      </p:sp>
    </p:spTree>
    <p:extLst>
      <p:ext uri="{BB962C8B-B14F-4D97-AF65-F5344CB8AC3E}">
        <p14:creationId xmlns:p14="http://schemas.microsoft.com/office/powerpoint/2010/main" val="530584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a:ext uri="{FF2B5EF4-FFF2-40B4-BE49-F238E27FC236}"/>
            </a:extLst>
          </p:cNvPr>
          <p:cNvSpPr txBox="1"/>
          <p:nvPr/>
        </p:nvSpPr>
        <p:spPr>
          <a:xfrm>
            <a:off x="369888" y="534987"/>
            <a:ext cx="7813712" cy="400110"/>
          </a:xfrm>
          <a:prstGeom prst="rect">
            <a:avLst/>
          </a:prstGeom>
          <a:noFill/>
        </p:spPr>
        <p:txBody>
          <a:bodyPr wrap="square">
            <a:spAutoFit/>
          </a:bodyPr>
          <a:lstStyle/>
          <a:p>
            <a:pPr>
              <a:defRPr/>
            </a:pPr>
            <a:r>
              <a:rPr lang="es-ES" sz="2000" b="1" dirty="0">
                <a:solidFill>
                  <a:schemeClr val="bg2"/>
                </a:solidFill>
                <a:latin typeface="Calibri" panose="020F0502020204030204" pitchFamily="34" charset="0"/>
                <a:cs typeface="Calibri" panose="020F0502020204030204" pitchFamily="34" charset="0"/>
              </a:rPr>
              <a:t>Tipos de datos primitivos en Java</a:t>
            </a:r>
          </a:p>
        </p:txBody>
      </p:sp>
      <p:sp>
        <p:nvSpPr>
          <p:cNvPr id="3" name="Rectángulo 1">
            <a:extLst>
              <a:ext uri="{FF2B5EF4-FFF2-40B4-BE49-F238E27FC236}"/>
            </a:extLst>
          </p:cNvPr>
          <p:cNvSpPr/>
          <p:nvPr/>
        </p:nvSpPr>
        <p:spPr>
          <a:xfrm flipV="1">
            <a:off x="466726" y="935097"/>
            <a:ext cx="8353746"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4" name="TextBox 2"/>
          <p:cNvSpPr txBox="1">
            <a:spLocks noChangeArrowheads="1"/>
          </p:cNvSpPr>
          <p:nvPr/>
        </p:nvSpPr>
        <p:spPr bwMode="auto">
          <a:xfrm>
            <a:off x="369888" y="1058862"/>
            <a:ext cx="8353747"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400" dirty="0">
                <a:solidFill>
                  <a:schemeClr val="bg2"/>
                </a:solidFill>
                <a:cs typeface="Calibri" panose="020F0502020204030204" pitchFamily="34" charset="0"/>
              </a:rPr>
              <a:t>Por otro lado, a partir de estos tipos primitivos de dato pueden construirse otros tipos de datos compuestos, </a:t>
            </a:r>
            <a:r>
              <a:rPr lang="es-ES" altLang="es-ES" sz="1400" b="1" dirty="0" err="1">
                <a:solidFill>
                  <a:schemeClr val="bg2"/>
                </a:solidFill>
                <a:cs typeface="Calibri" panose="020F0502020204030204" pitchFamily="34" charset="0"/>
              </a:rPr>
              <a:t>arrays</a:t>
            </a:r>
            <a:r>
              <a:rPr lang="es-ES" altLang="es-ES" sz="1400" dirty="0">
                <a:solidFill>
                  <a:schemeClr val="bg2"/>
                </a:solidFill>
                <a:cs typeface="Calibri" panose="020F0502020204030204" pitchFamily="34" charset="0"/>
              </a:rPr>
              <a:t>, </a:t>
            </a:r>
            <a:r>
              <a:rPr lang="es-ES" altLang="es-ES" sz="1400" b="1" dirty="0">
                <a:solidFill>
                  <a:schemeClr val="bg2"/>
                </a:solidFill>
                <a:cs typeface="Calibri" panose="020F0502020204030204" pitchFamily="34" charset="0"/>
              </a:rPr>
              <a:t>clases</a:t>
            </a:r>
            <a:r>
              <a:rPr lang="es-ES" altLang="es-ES" sz="1400" dirty="0">
                <a:solidFill>
                  <a:schemeClr val="bg2"/>
                </a:solidFill>
                <a:cs typeface="Calibri" panose="020F0502020204030204" pitchFamily="34" charset="0"/>
              </a:rPr>
              <a:t> e </a:t>
            </a:r>
            <a:r>
              <a:rPr lang="es-ES" altLang="es-ES" sz="1400" b="1" dirty="0">
                <a:solidFill>
                  <a:schemeClr val="bg2"/>
                </a:solidFill>
                <a:cs typeface="Calibri" panose="020F0502020204030204" pitchFamily="34" charset="0"/>
              </a:rPr>
              <a:t>interfaces</a:t>
            </a:r>
            <a:r>
              <a:rPr lang="es-ES" altLang="es-ES" sz="1400" dirty="0">
                <a:solidFill>
                  <a:schemeClr val="bg2"/>
                </a:solidFill>
                <a:cs typeface="Calibri" panose="020F0502020204030204" pitchFamily="34" charset="0"/>
              </a:rPr>
              <a:t>. </a:t>
            </a:r>
            <a:endParaRPr lang="es-ES" altLang="es-ES" sz="1400" dirty="0" smtClean="0">
              <a:solidFill>
                <a:schemeClr val="bg2"/>
              </a:solidFill>
              <a:cs typeface="Calibri" panose="020F0502020204030204" pitchFamily="34" charset="0"/>
            </a:endParaRPr>
          </a:p>
          <a:p>
            <a:pPr>
              <a:lnSpc>
                <a:spcPct val="100000"/>
              </a:lnSpc>
              <a:spcBef>
                <a:spcPct val="0"/>
              </a:spcBef>
              <a:buNone/>
              <a:defRPr/>
            </a:pPr>
            <a:endParaRPr lang="es-ES" altLang="es-ES" sz="1400" dirty="0" smtClean="0">
              <a:solidFill>
                <a:schemeClr val="bg2"/>
              </a:solidFill>
              <a:cs typeface="Calibri" panose="020F0502020204030204" pitchFamily="34" charset="0"/>
            </a:endParaRPr>
          </a:p>
          <a:p>
            <a:pPr>
              <a:lnSpc>
                <a:spcPct val="100000"/>
              </a:lnSpc>
              <a:spcBef>
                <a:spcPct val="0"/>
              </a:spcBef>
              <a:buNone/>
              <a:defRPr/>
            </a:pPr>
            <a:r>
              <a:rPr lang="es-ES" altLang="es-ES" sz="1400" dirty="0" smtClean="0">
                <a:solidFill>
                  <a:schemeClr val="bg2"/>
                </a:solidFill>
                <a:cs typeface="Calibri" panose="020F0502020204030204" pitchFamily="34" charset="0"/>
              </a:rPr>
              <a:t>En </a:t>
            </a:r>
            <a:r>
              <a:rPr lang="es-ES" altLang="es-ES" sz="1400" dirty="0">
                <a:solidFill>
                  <a:schemeClr val="bg2"/>
                </a:solidFill>
                <a:cs typeface="Calibri" panose="020F0502020204030204" pitchFamily="34" charset="0"/>
              </a:rPr>
              <a:t>la siguiente tabla se muestran los tipos de dato primitivos de Java con el intervalo de representación de valores que puede tomar y el tamaño en memoria correspondiente.</a:t>
            </a: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8394" y="2715766"/>
            <a:ext cx="6656734" cy="15121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88986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Polimorfismo</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8" name="TextBox 2"/>
          <p:cNvSpPr txBox="1">
            <a:spLocks noChangeArrowheads="1"/>
          </p:cNvSpPr>
          <p:nvPr/>
        </p:nvSpPr>
        <p:spPr bwMode="auto">
          <a:xfrm>
            <a:off x="474116" y="1275606"/>
            <a:ext cx="774555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400" b="1" dirty="0" smtClean="0">
                <a:solidFill>
                  <a:schemeClr val="bg2"/>
                </a:solidFill>
                <a:cs typeface="Calibri" panose="020F0502020204030204" pitchFamily="34" charset="0"/>
              </a:rPr>
              <a:t>Definición</a:t>
            </a:r>
          </a:p>
          <a:p>
            <a:pPr>
              <a:lnSpc>
                <a:spcPct val="100000"/>
              </a:lnSpc>
              <a:spcBef>
                <a:spcPct val="0"/>
              </a:spcBef>
              <a:buNone/>
              <a:defRPr/>
            </a:pPr>
            <a:endParaRPr lang="es-ES" altLang="es-ES" sz="1400" b="1" dirty="0" smtClean="0">
              <a:solidFill>
                <a:schemeClr val="bg2"/>
              </a:solidFill>
              <a:cs typeface="Calibri" panose="020F0502020204030204" pitchFamily="34" charset="0"/>
            </a:endParaRPr>
          </a:p>
          <a:p>
            <a:pPr>
              <a:lnSpc>
                <a:spcPct val="100000"/>
              </a:lnSpc>
              <a:spcBef>
                <a:spcPct val="0"/>
              </a:spcBef>
              <a:buNone/>
              <a:defRPr/>
            </a:pPr>
            <a:r>
              <a:rPr lang="es-ES" altLang="es-ES" sz="1400" dirty="0" smtClean="0">
                <a:solidFill>
                  <a:schemeClr val="bg2"/>
                </a:solidFill>
                <a:cs typeface="Calibri" panose="020F0502020204030204" pitchFamily="34" charset="0"/>
              </a:rPr>
              <a:t>El </a:t>
            </a:r>
            <a:r>
              <a:rPr lang="es-ES" altLang="es-ES" sz="1400" dirty="0">
                <a:solidFill>
                  <a:schemeClr val="bg2"/>
                </a:solidFill>
                <a:cs typeface="Calibri" panose="020F0502020204030204" pitchFamily="34" charset="0"/>
              </a:rPr>
              <a:t>polimorfismo, se refiere a la idea de “tener muchas formas”, ocurre cuando hay una jerarquía de clases ( relaciones entre sí a través de una herencia ), una llamada a un método miembro causará una implementación diferente al ser ejecutada.</a:t>
            </a: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a:solidFill>
                  <a:schemeClr val="bg2"/>
                </a:solidFill>
                <a:cs typeface="Calibri" panose="020F0502020204030204" pitchFamily="34" charset="0"/>
              </a:rPr>
              <a:t>A continuación un ejemplo: </a:t>
            </a:r>
            <a:r>
              <a:rPr lang="es-ES" altLang="es-ES" sz="1400" b="1" dirty="0">
                <a:solidFill>
                  <a:schemeClr val="bg2"/>
                </a:solidFill>
                <a:cs typeface="Calibri" panose="020F0502020204030204" pitchFamily="34" charset="0"/>
              </a:rPr>
              <a:t>Perro</a:t>
            </a:r>
            <a:r>
              <a:rPr lang="es-ES" altLang="es-ES" sz="1400" dirty="0">
                <a:solidFill>
                  <a:schemeClr val="bg2"/>
                </a:solidFill>
                <a:cs typeface="Calibri" panose="020F0502020204030204" pitchFamily="34" charset="0"/>
              </a:rPr>
              <a:t> y </a:t>
            </a:r>
            <a:r>
              <a:rPr lang="es-ES" altLang="es-ES" sz="1400" b="1" dirty="0">
                <a:solidFill>
                  <a:schemeClr val="bg2"/>
                </a:solidFill>
                <a:cs typeface="Calibri" panose="020F0502020204030204" pitchFamily="34" charset="0"/>
              </a:rPr>
              <a:t>Gato</a:t>
            </a:r>
            <a:r>
              <a:rPr lang="es-ES" altLang="es-ES" sz="1400" dirty="0">
                <a:solidFill>
                  <a:schemeClr val="bg2"/>
                </a:solidFill>
                <a:cs typeface="Calibri" panose="020F0502020204030204" pitchFamily="34" charset="0"/>
              </a:rPr>
              <a:t> son clases que heredan de la case </a:t>
            </a:r>
            <a:r>
              <a:rPr lang="es-ES" altLang="es-ES" sz="1400" b="1" dirty="0">
                <a:solidFill>
                  <a:schemeClr val="bg2"/>
                </a:solidFill>
                <a:cs typeface="Calibri" panose="020F0502020204030204" pitchFamily="34" charset="0"/>
              </a:rPr>
              <a:t>Animal</a:t>
            </a:r>
            <a:r>
              <a:rPr lang="es-ES" altLang="es-ES" sz="1400" dirty="0">
                <a:solidFill>
                  <a:schemeClr val="bg2"/>
                </a:solidFill>
                <a:cs typeface="Calibri" panose="020F0502020204030204" pitchFamily="34" charset="0"/>
              </a:rPr>
              <a:t>, pero cada clase tiene su propia implementación del método </a:t>
            </a:r>
            <a:r>
              <a:rPr lang="es-ES" altLang="es-ES" sz="1400" b="1" dirty="0">
                <a:solidFill>
                  <a:schemeClr val="bg2"/>
                </a:solidFill>
                <a:cs typeface="Calibri" panose="020F0502020204030204" pitchFamily="34" charset="0"/>
              </a:rPr>
              <a:t>sonido()</a:t>
            </a:r>
            <a:r>
              <a:rPr lang="es-ES" altLang="es-ES" sz="1400" dirty="0">
                <a:solidFill>
                  <a:schemeClr val="bg2"/>
                </a:solidFill>
                <a:cs typeface="Calibri" panose="020F0502020204030204" pitchFamily="34" charset="0"/>
              </a:rPr>
              <a:t>; </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4802" y="3307642"/>
            <a:ext cx="4518359" cy="1256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083925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 name="CuadroTexto 5">
            <a:extLst>
              <a:ext uri="{FF2B5EF4-FFF2-40B4-BE49-F238E27FC236}"/>
            </a:extLst>
          </p:cNvPr>
          <p:cNvSpPr txBox="1"/>
          <p:nvPr/>
        </p:nvSpPr>
        <p:spPr>
          <a:xfrm>
            <a:off x="368299" y="537358"/>
            <a:ext cx="7851367" cy="400110"/>
          </a:xfrm>
          <a:prstGeom prst="rect">
            <a:avLst/>
          </a:prstGeom>
          <a:noFill/>
        </p:spPr>
        <p:txBody>
          <a:bodyPr wrap="square">
            <a:spAutoFit/>
          </a:bodyPr>
          <a:lstStyle/>
          <a:p>
            <a:pPr>
              <a:defRPr/>
            </a:pPr>
            <a:r>
              <a:rPr lang="es-ES" sz="2000" b="1" dirty="0" smtClean="0">
                <a:solidFill>
                  <a:schemeClr val="bg2"/>
                </a:solidFill>
                <a:latin typeface="Calibri" panose="020F0502020204030204" pitchFamily="34" charset="0"/>
                <a:cs typeface="Calibri" panose="020F0502020204030204" pitchFamily="34" charset="0"/>
              </a:rPr>
              <a:t>Polimorfismo</a:t>
            </a:r>
            <a:endParaRPr lang="es-ES" sz="2000" b="1" dirty="0">
              <a:solidFill>
                <a:schemeClr val="bg2"/>
              </a:solidFill>
              <a:latin typeface="Calibri" panose="020F0502020204030204" pitchFamily="34" charset="0"/>
              <a:cs typeface="Calibri" panose="020F0502020204030204" pitchFamily="34" charset="0"/>
            </a:endParaRPr>
          </a:p>
        </p:txBody>
      </p:sp>
      <p:sp>
        <p:nvSpPr>
          <p:cNvPr id="4" name="Rectángulo 1">
            <a:extLst>
              <a:ext uri="{FF2B5EF4-FFF2-40B4-BE49-F238E27FC236}"/>
            </a:extLst>
          </p:cNvPr>
          <p:cNvSpPr/>
          <p:nvPr/>
        </p:nvSpPr>
        <p:spPr>
          <a:xfrm flipV="1">
            <a:off x="498474" y="1067583"/>
            <a:ext cx="8394005"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8" name="TextBox 2"/>
          <p:cNvSpPr txBox="1">
            <a:spLocks noChangeArrowheads="1"/>
          </p:cNvSpPr>
          <p:nvPr/>
        </p:nvSpPr>
        <p:spPr bwMode="auto">
          <a:xfrm>
            <a:off x="474116" y="1275606"/>
            <a:ext cx="77455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400" b="1" dirty="0" smtClean="0">
                <a:solidFill>
                  <a:schemeClr val="bg2"/>
                </a:solidFill>
                <a:cs typeface="Calibri" panose="020F0502020204030204" pitchFamily="34" charset="0"/>
              </a:rPr>
              <a:t>Definición</a:t>
            </a:r>
          </a:p>
          <a:p>
            <a:pPr>
              <a:lnSpc>
                <a:spcPct val="100000"/>
              </a:lnSpc>
              <a:spcBef>
                <a:spcPct val="0"/>
              </a:spcBef>
              <a:buNone/>
              <a:defRPr/>
            </a:pPr>
            <a:endParaRPr lang="es-ES" altLang="es-ES" sz="1400" b="1" dirty="0" smtClean="0">
              <a:solidFill>
                <a:schemeClr val="bg2"/>
              </a:solidFill>
              <a:cs typeface="Calibri" panose="020F0502020204030204" pitchFamily="34" charset="0"/>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18321"/>
            <a:ext cx="3453992" cy="1564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299" y="1894137"/>
            <a:ext cx="4039440" cy="1388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53110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CuadroTexto 5">
            <a:extLst>
              <a:ext uri="{FF2B5EF4-FFF2-40B4-BE49-F238E27FC236}"/>
            </a:extLst>
          </p:cNvPr>
          <p:cNvSpPr txBox="1"/>
          <p:nvPr/>
        </p:nvSpPr>
        <p:spPr>
          <a:xfrm>
            <a:off x="369888" y="534987"/>
            <a:ext cx="7813712" cy="400110"/>
          </a:xfrm>
          <a:prstGeom prst="rect">
            <a:avLst/>
          </a:prstGeom>
          <a:noFill/>
        </p:spPr>
        <p:txBody>
          <a:bodyPr wrap="square">
            <a:spAutoFit/>
          </a:bodyPr>
          <a:lstStyle/>
          <a:p>
            <a:pPr>
              <a:defRPr/>
            </a:pPr>
            <a:r>
              <a:rPr lang="es-ES" sz="2000" b="1" dirty="0">
                <a:solidFill>
                  <a:schemeClr val="bg2"/>
                </a:solidFill>
                <a:latin typeface="Calibri" panose="020F0502020204030204" pitchFamily="34" charset="0"/>
                <a:cs typeface="Calibri" panose="020F0502020204030204" pitchFamily="34" charset="0"/>
              </a:rPr>
              <a:t>Tipos de datos primitivos en Java</a:t>
            </a:r>
          </a:p>
        </p:txBody>
      </p:sp>
      <p:sp>
        <p:nvSpPr>
          <p:cNvPr id="3" name="Rectángulo 1">
            <a:extLst>
              <a:ext uri="{FF2B5EF4-FFF2-40B4-BE49-F238E27FC236}"/>
            </a:extLst>
          </p:cNvPr>
          <p:cNvSpPr/>
          <p:nvPr/>
        </p:nvSpPr>
        <p:spPr>
          <a:xfrm flipV="1">
            <a:off x="466726" y="935097"/>
            <a:ext cx="8353746" cy="46038"/>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 sz="1600" dirty="0">
              <a:solidFill>
                <a:schemeClr val="bg2"/>
              </a:solidFill>
              <a:latin typeface="Calibri" panose="020F0502020204030204" pitchFamily="34" charset="0"/>
              <a:cs typeface="Calibri" panose="020F0502020204030204" pitchFamily="34" charset="0"/>
            </a:endParaRPr>
          </a:p>
        </p:txBody>
      </p:sp>
      <p:sp>
        <p:nvSpPr>
          <p:cNvPr id="9" name="TextBox 2"/>
          <p:cNvSpPr txBox="1">
            <a:spLocks noChangeArrowheads="1"/>
          </p:cNvSpPr>
          <p:nvPr/>
        </p:nvSpPr>
        <p:spPr bwMode="auto">
          <a:xfrm>
            <a:off x="466725" y="3363838"/>
            <a:ext cx="8137721"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pitchFamily="34" charset="0"/>
              </a:defRPr>
            </a:lvl1pPr>
            <a:lvl2pPr marL="742950" indent="-285750">
              <a:lnSpc>
                <a:spcPct val="90000"/>
              </a:lnSpc>
              <a:spcBef>
                <a:spcPts val="500"/>
              </a:spcBef>
              <a:buFont typeface="Arial" charset="0"/>
              <a:buChar char="•"/>
              <a:defRPr sz="2400">
                <a:solidFill>
                  <a:schemeClr val="tx1"/>
                </a:solidFill>
                <a:latin typeface="Calibri" pitchFamily="34" charset="0"/>
              </a:defRPr>
            </a:lvl2pPr>
            <a:lvl3pPr marL="1143000" indent="-228600">
              <a:lnSpc>
                <a:spcPct val="90000"/>
              </a:lnSpc>
              <a:spcBef>
                <a:spcPts val="500"/>
              </a:spcBef>
              <a:buFont typeface="Arial" charset="0"/>
              <a:buChar char="•"/>
              <a:defRPr sz="2000">
                <a:solidFill>
                  <a:schemeClr val="tx1"/>
                </a:solidFill>
                <a:latin typeface="Calibri" pitchFamily="34" charset="0"/>
              </a:defRPr>
            </a:lvl3pPr>
            <a:lvl4pPr marL="1600200" indent="-228600">
              <a:lnSpc>
                <a:spcPct val="90000"/>
              </a:lnSpc>
              <a:spcBef>
                <a:spcPts val="500"/>
              </a:spcBef>
              <a:buFont typeface="Arial" charset="0"/>
              <a:buChar char="•"/>
              <a:defRPr>
                <a:solidFill>
                  <a:schemeClr val="tx1"/>
                </a:solidFill>
                <a:latin typeface="Calibri" pitchFamily="34" charset="0"/>
              </a:defRPr>
            </a:lvl4pPr>
            <a:lvl5pPr marL="2057400" indent="-228600">
              <a:lnSpc>
                <a:spcPct val="90000"/>
              </a:lnSpc>
              <a:spcBef>
                <a:spcPts val="500"/>
              </a:spcBef>
              <a:buFont typeface="Arial" charset="0"/>
              <a:buChar char="•"/>
              <a:defRPr>
                <a:solidFill>
                  <a:schemeClr val="tx1"/>
                </a:solidFill>
                <a:latin typeface="Calibri" pitchFamily="34" charset="0"/>
              </a:defRPr>
            </a:lvl5pPr>
            <a:lvl6pPr marL="25146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6pPr>
            <a:lvl7pPr marL="29718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7pPr>
            <a:lvl8pPr marL="34290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8pPr>
            <a:lvl9pPr marL="3886200" indent="-228600" defTabSz="457200" fontAlgn="base">
              <a:lnSpc>
                <a:spcPct val="90000"/>
              </a:lnSpc>
              <a:spcBef>
                <a:spcPts val="500"/>
              </a:spcBef>
              <a:spcAft>
                <a:spcPct val="0"/>
              </a:spcAft>
              <a:buFont typeface="Arial" charset="0"/>
              <a:buChar char="•"/>
              <a:defRPr>
                <a:solidFill>
                  <a:schemeClr val="tx1"/>
                </a:solidFill>
                <a:latin typeface="Calibri" pitchFamily="34" charset="0"/>
              </a:defRPr>
            </a:lvl9pPr>
          </a:lstStyle>
          <a:p>
            <a:pPr>
              <a:lnSpc>
                <a:spcPct val="100000"/>
              </a:lnSpc>
              <a:spcBef>
                <a:spcPct val="0"/>
              </a:spcBef>
              <a:buNone/>
              <a:defRPr/>
            </a:pPr>
            <a:r>
              <a:rPr lang="es-ES" altLang="es-ES" sz="1400" dirty="0">
                <a:solidFill>
                  <a:schemeClr val="bg2"/>
                </a:solidFill>
                <a:cs typeface="Calibri" panose="020F0502020204030204" pitchFamily="34" charset="0"/>
              </a:rPr>
              <a:t>Los tipos de datos numéricos en Java no pueden representar cualquier número entero o real. </a:t>
            </a:r>
            <a:endParaRPr lang="es-ES" altLang="es-ES" sz="1400" dirty="0" smtClean="0">
              <a:solidFill>
                <a:schemeClr val="bg2"/>
              </a:solidFill>
              <a:cs typeface="Calibri" panose="020F0502020204030204" pitchFamily="34" charset="0"/>
            </a:endParaRPr>
          </a:p>
          <a:p>
            <a:pPr>
              <a:lnSpc>
                <a:spcPct val="100000"/>
              </a:lnSpc>
              <a:spcBef>
                <a:spcPct val="0"/>
              </a:spcBef>
              <a:buNone/>
              <a:defRPr/>
            </a:pPr>
            <a:r>
              <a:rPr lang="es-ES" altLang="es-ES" sz="1400" dirty="0" smtClean="0">
                <a:solidFill>
                  <a:schemeClr val="bg2"/>
                </a:solidFill>
                <a:cs typeface="Calibri" panose="020F0502020204030204" pitchFamily="34" charset="0"/>
              </a:rPr>
              <a:t>Por </a:t>
            </a:r>
            <a:r>
              <a:rPr lang="es-ES" altLang="es-ES" sz="1400" dirty="0">
                <a:solidFill>
                  <a:schemeClr val="bg2"/>
                </a:solidFill>
                <a:cs typeface="Calibri" panose="020F0502020204030204" pitchFamily="34" charset="0"/>
              </a:rPr>
              <a:t>ejemplo, el tipo de dato entero </a:t>
            </a:r>
            <a:r>
              <a:rPr lang="es-ES" altLang="es-ES" sz="1400" b="1" dirty="0" err="1">
                <a:solidFill>
                  <a:schemeClr val="bg2"/>
                </a:solidFill>
                <a:cs typeface="Calibri" panose="020F0502020204030204" pitchFamily="34" charset="0"/>
              </a:rPr>
              <a:t>int</a:t>
            </a:r>
            <a:r>
              <a:rPr lang="es-ES" altLang="es-ES" sz="1400" dirty="0">
                <a:solidFill>
                  <a:schemeClr val="bg2"/>
                </a:solidFill>
                <a:cs typeface="Calibri" panose="020F0502020204030204" pitchFamily="34" charset="0"/>
              </a:rPr>
              <a:t> tiene un intervalo de representación entre -2147483648 y 2147483647. </a:t>
            </a:r>
            <a:endParaRPr lang="es-ES" altLang="es-ES" sz="1400" dirty="0" smtClean="0">
              <a:solidFill>
                <a:schemeClr val="bg2"/>
              </a:solidFill>
              <a:cs typeface="Calibri" panose="020F0502020204030204" pitchFamily="34" charset="0"/>
            </a:endParaRPr>
          </a:p>
          <a:p>
            <a:pPr>
              <a:lnSpc>
                <a:spcPct val="100000"/>
              </a:lnSpc>
              <a:spcBef>
                <a:spcPct val="0"/>
              </a:spcBef>
              <a:buNone/>
              <a:defRPr/>
            </a:pPr>
            <a:endParaRPr lang="es-ES" altLang="es-ES" sz="1400" dirty="0">
              <a:solidFill>
                <a:schemeClr val="bg2"/>
              </a:solidFill>
              <a:cs typeface="Calibri" panose="020F0502020204030204" pitchFamily="34" charset="0"/>
            </a:endParaRPr>
          </a:p>
          <a:p>
            <a:pPr>
              <a:lnSpc>
                <a:spcPct val="100000"/>
              </a:lnSpc>
              <a:spcBef>
                <a:spcPct val="0"/>
              </a:spcBef>
              <a:buNone/>
              <a:defRPr/>
            </a:pPr>
            <a:r>
              <a:rPr lang="es-ES" altLang="es-ES" sz="1400" dirty="0" smtClean="0">
                <a:solidFill>
                  <a:schemeClr val="bg2"/>
                </a:solidFill>
                <a:cs typeface="Calibri" panose="020F0502020204030204" pitchFamily="34" charset="0"/>
              </a:rPr>
              <a:t>Si </a:t>
            </a:r>
            <a:r>
              <a:rPr lang="es-ES" altLang="es-ES" sz="1400" dirty="0">
                <a:solidFill>
                  <a:schemeClr val="bg2"/>
                </a:solidFill>
                <a:cs typeface="Calibri" panose="020F0502020204030204" pitchFamily="34" charset="0"/>
              </a:rPr>
              <a:t>se desea representar el valor correspondiente a la población mundial del planeta (más de 6 mil millones de habitantes) no puede hacerse con dato de tipo </a:t>
            </a:r>
            <a:r>
              <a:rPr lang="es-ES" altLang="es-ES" sz="1400" b="1" dirty="0" err="1">
                <a:solidFill>
                  <a:schemeClr val="bg2"/>
                </a:solidFill>
                <a:cs typeface="Calibri" panose="020F0502020204030204" pitchFamily="34" charset="0"/>
              </a:rPr>
              <a:t>int</a:t>
            </a:r>
            <a:r>
              <a:rPr lang="es-ES" altLang="es-ES" sz="1400" dirty="0" smtClean="0">
                <a:solidFill>
                  <a:schemeClr val="bg2"/>
                </a:solidFill>
                <a:cs typeface="Calibri" panose="020F0502020204030204" pitchFamily="34" charset="0"/>
              </a:rPr>
              <a:t>.</a:t>
            </a:r>
            <a:endParaRPr lang="es-ES" altLang="es-ES" sz="1400" dirty="0">
              <a:solidFill>
                <a:schemeClr val="bg2"/>
              </a:solidFill>
              <a:cs typeface="Calibri" panose="020F0502020204030204" pitchFamily="34" charset="0"/>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7412" y="1150640"/>
            <a:ext cx="6338664" cy="2034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7279429"/>
      </p:ext>
    </p:extLst>
  </p:cSld>
  <p:clrMapOvr>
    <a:masterClrMapping/>
  </p:clrMapOvr>
  <p:timing>
    <p:tnLst>
      <p:par>
        <p:cTn id="1" dur="indefinite" restart="never" nodeType="tmRoot"/>
      </p:par>
    </p:tnLst>
  </p:timing>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15077</TotalTime>
  <Words>5668</Words>
  <Application>Microsoft Office PowerPoint</Application>
  <PresentationFormat>Presentación en pantalla (16:9)</PresentationFormat>
  <Paragraphs>541</Paragraphs>
  <Slides>81</Slides>
  <Notes>81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81</vt:i4>
      </vt:variant>
    </vt:vector>
  </HeadingPairs>
  <TitlesOfParts>
    <vt:vector size="87" baseType="lpstr">
      <vt:lpstr>Arial</vt:lpstr>
      <vt:lpstr>Nunito</vt:lpstr>
      <vt:lpstr>Calibri</vt:lpstr>
      <vt:lpstr>Wingdings 3</vt:lpstr>
      <vt:lpstr>Century Gothic</vt:lpstr>
      <vt:lpstr>Shift</vt:lpstr>
      <vt:lpstr>DESARROLLO DE SOFTWARE Parte 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DESARROLLO DE SOFTWARE Parte 2</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Integración de módulos de software</dc:title>
  <dc:creator>David Villar-Sed</dc:creator>
  <cp:lastModifiedBy>Usuario</cp:lastModifiedBy>
  <cp:revision>253</cp:revision>
  <dcterms:modified xsi:type="dcterms:W3CDTF">2018-11-07T19:24:49Z</dcterms:modified>
</cp:coreProperties>
</file>