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4"/>
  </p:normalViewPr>
  <p:slideViewPr>
    <p:cSldViewPr snapToGrid="0" snapToObjects="1">
      <p:cViewPr varScale="1">
        <p:scale>
          <a:sx n="100" d="100"/>
          <a:sy n="100" d="100"/>
        </p:scale>
        <p:origin x="4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25D43-6833-8949-8E79-3B977BEB8270}" type="datetimeFigureOut">
              <a:rPr lang="es-CL" smtClean="0"/>
              <a:t>12-12-18</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10779-1927-E64F-B15C-1DB8A21C05DE}" type="slidenum">
              <a:rPr lang="es-CL" smtClean="0"/>
              <a:t>‹Nº›</a:t>
            </a:fld>
            <a:endParaRPr lang="es-CL"/>
          </a:p>
        </p:txBody>
      </p:sp>
    </p:spTree>
    <p:extLst>
      <p:ext uri="{BB962C8B-B14F-4D97-AF65-F5344CB8AC3E}">
        <p14:creationId xmlns:p14="http://schemas.microsoft.com/office/powerpoint/2010/main" val="286768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6110779-1927-E64F-B15C-1DB8A21C05DE}" type="slidenum">
              <a:rPr lang="es-CL" smtClean="0"/>
              <a:t>8</a:t>
            </a:fld>
            <a:endParaRPr lang="es-CL"/>
          </a:p>
        </p:txBody>
      </p:sp>
    </p:spTree>
    <p:extLst>
      <p:ext uri="{BB962C8B-B14F-4D97-AF65-F5344CB8AC3E}">
        <p14:creationId xmlns:p14="http://schemas.microsoft.com/office/powerpoint/2010/main" val="3337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174117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30203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B7EBC-4E64-5249-9E65-CECF9DE8D78C}" type="slidenum">
              <a:rPr lang="es-CL" smtClean="0"/>
              <a:t>‹Nº›</a:t>
            </a:fld>
            <a:endParaRPr lang="es-C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0512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3489318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B7EBC-4E64-5249-9E65-CECF9DE8D78C}" type="slidenum">
              <a:rPr lang="es-CL" smtClean="0"/>
              <a:t>‹Nº›</a:t>
            </a:fld>
            <a:endParaRPr lang="es-C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2838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156278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3514349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127600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136107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D49D1F92-008D-894A-BF13-1D52681A8FA1}" type="datetimeFigureOut">
              <a:rPr lang="es-CL" smtClean="0"/>
              <a:t>12-12-18</a:t>
            </a:fld>
            <a:endParaRPr lang="es-CL"/>
          </a:p>
        </p:txBody>
      </p:sp>
      <p:sp>
        <p:nvSpPr>
          <p:cNvPr id="5" name="Footer Placeholder 4"/>
          <p:cNvSpPr>
            <a:spLocks noGrp="1"/>
          </p:cNvSpPr>
          <p:nvPr>
            <p:ph type="ftr" sz="quarter" idx="11"/>
          </p:nvPr>
        </p:nvSpPr>
        <p:spPr/>
        <p:txBody>
          <a:bodyPr/>
          <a:lstStyle/>
          <a:p>
            <a:endParaRPr lang="es-C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170938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387522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D49D1F92-008D-894A-BF13-1D52681A8FA1}" type="datetimeFigureOut">
              <a:rPr lang="es-CL" smtClean="0"/>
              <a:t>12-12-18</a:t>
            </a:fld>
            <a:endParaRPr lang="es-CL"/>
          </a:p>
        </p:txBody>
      </p:sp>
      <p:sp>
        <p:nvSpPr>
          <p:cNvPr id="8" name="Footer Placeholder 7"/>
          <p:cNvSpPr>
            <a:spLocks noGrp="1"/>
          </p:cNvSpPr>
          <p:nvPr>
            <p:ph type="ftr" sz="quarter" idx="11"/>
          </p:nvPr>
        </p:nvSpPr>
        <p:spPr/>
        <p:txBody>
          <a:bodyPr/>
          <a:lstStyle/>
          <a:p>
            <a:endParaRPr lang="es-C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427724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9D1F92-008D-894A-BF13-1D52681A8FA1}" type="datetimeFigureOut">
              <a:rPr lang="es-CL" smtClean="0"/>
              <a:t>12-12-18</a:t>
            </a:fld>
            <a:endParaRPr lang="es-CL"/>
          </a:p>
        </p:txBody>
      </p:sp>
      <p:sp>
        <p:nvSpPr>
          <p:cNvPr id="4" name="Footer Placeholder 3"/>
          <p:cNvSpPr>
            <a:spLocks noGrp="1"/>
          </p:cNvSpPr>
          <p:nvPr>
            <p:ph type="ftr" sz="quarter" idx="11"/>
          </p:nvPr>
        </p:nvSpPr>
        <p:spPr/>
        <p:txBody>
          <a:bodyPr/>
          <a:lstStyle/>
          <a:p>
            <a:endParaRPr lang="es-C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272306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D1F92-008D-894A-BF13-1D52681A8FA1}" type="datetimeFigureOut">
              <a:rPr lang="es-CL" smtClean="0"/>
              <a:t>12-12-18</a:t>
            </a:fld>
            <a:endParaRPr lang="es-CL"/>
          </a:p>
        </p:txBody>
      </p:sp>
      <p:sp>
        <p:nvSpPr>
          <p:cNvPr id="3" name="Footer Placeholder 2"/>
          <p:cNvSpPr>
            <a:spLocks noGrp="1"/>
          </p:cNvSpPr>
          <p:nvPr>
            <p:ph type="ftr" sz="quarter" idx="11"/>
          </p:nvPr>
        </p:nvSpPr>
        <p:spPr/>
        <p:txBody>
          <a:bodyPr/>
          <a:lstStyle/>
          <a:p>
            <a:endParaRPr lang="es-C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262590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210852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49D1F92-008D-894A-BF13-1D52681A8FA1}" type="datetimeFigureOut">
              <a:rPr lang="es-CL" smtClean="0"/>
              <a:t>12-12-18</a:t>
            </a:fld>
            <a:endParaRPr lang="es-CL"/>
          </a:p>
        </p:txBody>
      </p:sp>
      <p:sp>
        <p:nvSpPr>
          <p:cNvPr id="6" name="Footer Placeholder 5"/>
          <p:cNvSpPr>
            <a:spLocks noGrp="1"/>
          </p:cNvSpPr>
          <p:nvPr>
            <p:ph type="ftr" sz="quarter" idx="11"/>
          </p:nvPr>
        </p:nvSpPr>
        <p:spPr/>
        <p:txBody>
          <a:bodyPr/>
          <a:lstStyle/>
          <a:p>
            <a:endParaRPr lang="es-C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B7EBC-4E64-5249-9E65-CECF9DE8D78C}" type="slidenum">
              <a:rPr lang="es-CL" smtClean="0"/>
              <a:t>‹Nº›</a:t>
            </a:fld>
            <a:endParaRPr lang="es-CL"/>
          </a:p>
        </p:txBody>
      </p:sp>
    </p:spTree>
    <p:extLst>
      <p:ext uri="{BB962C8B-B14F-4D97-AF65-F5344CB8AC3E}">
        <p14:creationId xmlns:p14="http://schemas.microsoft.com/office/powerpoint/2010/main" val="31616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9D1F92-008D-894A-BF13-1D52681A8FA1}" type="datetimeFigureOut">
              <a:rPr lang="es-CL" smtClean="0"/>
              <a:t>12-12-18</a:t>
            </a:fld>
            <a:endParaRPr lang="es-C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B7EBC-4E64-5249-9E65-CECF9DE8D78C}" type="slidenum">
              <a:rPr lang="es-CL" smtClean="0"/>
              <a:t>‹Nº›</a:t>
            </a:fld>
            <a:endParaRPr lang="es-CL"/>
          </a:p>
        </p:txBody>
      </p:sp>
    </p:spTree>
    <p:extLst>
      <p:ext uri="{BB962C8B-B14F-4D97-AF65-F5344CB8AC3E}">
        <p14:creationId xmlns:p14="http://schemas.microsoft.com/office/powerpoint/2010/main" val="142041315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6EA2B-44AE-784C-8F35-DFDF3215DDA8}"/>
              </a:ext>
            </a:extLst>
          </p:cNvPr>
          <p:cNvSpPr>
            <a:spLocks noGrp="1"/>
          </p:cNvSpPr>
          <p:nvPr>
            <p:ph type="ctrTitle"/>
          </p:nvPr>
        </p:nvSpPr>
        <p:spPr/>
        <p:txBody>
          <a:bodyPr/>
          <a:lstStyle/>
          <a:p>
            <a:r>
              <a:rPr lang="es-CL" dirty="0"/>
              <a:t>Ejercicios </a:t>
            </a:r>
            <a:br>
              <a:rPr lang="es-CL" dirty="0"/>
            </a:br>
            <a:r>
              <a:rPr lang="es-CL" dirty="0"/>
              <a:t>modelo Relacional</a:t>
            </a:r>
          </a:p>
        </p:txBody>
      </p:sp>
      <p:sp>
        <p:nvSpPr>
          <p:cNvPr id="3" name="Subtítulo 2">
            <a:extLst>
              <a:ext uri="{FF2B5EF4-FFF2-40B4-BE49-F238E27FC236}">
                <a16:creationId xmlns:a16="http://schemas.microsoft.com/office/drawing/2014/main" id="{7552A175-A513-A54D-B148-4108C1D25BEA}"/>
              </a:ext>
            </a:extLst>
          </p:cNvPr>
          <p:cNvSpPr>
            <a:spLocks noGrp="1"/>
          </p:cNvSpPr>
          <p:nvPr>
            <p:ph type="subTitle" idx="1"/>
          </p:nvPr>
        </p:nvSpPr>
        <p:spPr/>
        <p:txBody>
          <a:bodyPr/>
          <a:lstStyle/>
          <a:p>
            <a:r>
              <a:rPr lang="es-CL" dirty="0"/>
              <a:t>Matias Jara Figueroa</a:t>
            </a:r>
          </a:p>
        </p:txBody>
      </p:sp>
    </p:spTree>
    <p:extLst>
      <p:ext uri="{BB962C8B-B14F-4D97-AF65-F5344CB8AC3E}">
        <p14:creationId xmlns:p14="http://schemas.microsoft.com/office/powerpoint/2010/main" val="2115925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F7A53-CB5C-3740-A0B3-C60FEE850A7A}"/>
              </a:ext>
            </a:extLst>
          </p:cNvPr>
          <p:cNvSpPr>
            <a:spLocks noGrp="1"/>
          </p:cNvSpPr>
          <p:nvPr>
            <p:ph type="title"/>
          </p:nvPr>
        </p:nvSpPr>
        <p:spPr/>
        <p:txBody>
          <a:bodyPr/>
          <a:lstStyle/>
          <a:p>
            <a:r>
              <a:rPr lang="es-CL" dirty="0"/>
              <a:t>Ejercicio 1</a:t>
            </a:r>
          </a:p>
        </p:txBody>
      </p:sp>
      <p:sp>
        <p:nvSpPr>
          <p:cNvPr id="3" name="Marcador de contenido 2">
            <a:extLst>
              <a:ext uri="{FF2B5EF4-FFF2-40B4-BE49-F238E27FC236}">
                <a16:creationId xmlns:a16="http://schemas.microsoft.com/office/drawing/2014/main" id="{DE3089E9-FB77-A240-A127-78ED6FFDB2B3}"/>
              </a:ext>
            </a:extLst>
          </p:cNvPr>
          <p:cNvSpPr>
            <a:spLocks noGrp="1"/>
          </p:cNvSpPr>
          <p:nvPr>
            <p:ph idx="1"/>
          </p:nvPr>
        </p:nvSpPr>
        <p:spPr>
          <a:xfrm>
            <a:off x="2589212" y="2133600"/>
            <a:ext cx="8915400" cy="4572000"/>
          </a:xfrm>
        </p:spPr>
        <p:txBody>
          <a:bodyPr>
            <a:normAutofit fontScale="92500"/>
          </a:bodyPr>
          <a:lstStyle/>
          <a:p>
            <a:r>
              <a:rPr lang="es-CL" sz="2400" dirty="0"/>
              <a:t>Se quiere diseñar una base de datos relacional para almacenar información sobre los asuntos que lleva un gabinete de abogados. Cada asunto tiene un número de expediente que lo identifica, y corresponde a un solo cliente. </a:t>
            </a:r>
          </a:p>
          <a:p>
            <a:r>
              <a:rPr lang="es-CL" sz="2400" dirty="0"/>
              <a:t>Del asunto se debe almacenar el período (fecha de inicio y fecha de archivo o finalización), su estado (en trámite, archivado, etc.), así como los datos personales del cliente al que pertenece (DNI, nombre, dirección, etc.). </a:t>
            </a:r>
          </a:p>
          <a:p>
            <a:r>
              <a:rPr lang="es-CL" sz="2400" dirty="0"/>
              <a:t>Algunos asuntos son llevados por uno o varios procuradores, de los que nos interesa tambiénlos datos personales.</a:t>
            </a:r>
          </a:p>
          <a:p>
            <a:endParaRPr lang="es-CL" sz="2400" dirty="0"/>
          </a:p>
        </p:txBody>
      </p:sp>
    </p:spTree>
    <p:extLst>
      <p:ext uri="{BB962C8B-B14F-4D97-AF65-F5344CB8AC3E}">
        <p14:creationId xmlns:p14="http://schemas.microsoft.com/office/powerpoint/2010/main" val="382346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833B4-8949-4541-95F4-D0AC0574D02D}"/>
              </a:ext>
            </a:extLst>
          </p:cNvPr>
          <p:cNvSpPr>
            <a:spLocks noGrp="1"/>
          </p:cNvSpPr>
          <p:nvPr>
            <p:ph type="title"/>
          </p:nvPr>
        </p:nvSpPr>
        <p:spPr/>
        <p:txBody>
          <a:bodyPr/>
          <a:lstStyle/>
          <a:p>
            <a:r>
              <a:rPr lang="es-CL" dirty="0"/>
              <a:t>Ejercicio 2</a:t>
            </a:r>
          </a:p>
        </p:txBody>
      </p:sp>
      <p:sp>
        <p:nvSpPr>
          <p:cNvPr id="3" name="Marcador de contenido 2">
            <a:extLst>
              <a:ext uri="{FF2B5EF4-FFF2-40B4-BE49-F238E27FC236}">
                <a16:creationId xmlns:a16="http://schemas.microsoft.com/office/drawing/2014/main" id="{FD0F92A1-51D9-D84E-B0C7-67732105C170}"/>
              </a:ext>
            </a:extLst>
          </p:cNvPr>
          <p:cNvSpPr>
            <a:spLocks noGrp="1"/>
          </p:cNvSpPr>
          <p:nvPr>
            <p:ph idx="1"/>
          </p:nvPr>
        </p:nvSpPr>
        <p:spPr>
          <a:xfrm>
            <a:off x="2589212" y="2133600"/>
            <a:ext cx="8915400" cy="4521200"/>
          </a:xfrm>
        </p:spPr>
        <p:txBody>
          <a:bodyPr>
            <a:normAutofit fontScale="92500"/>
          </a:bodyPr>
          <a:lstStyle/>
          <a:p>
            <a:r>
              <a:rPr lang="es-CL" sz="2400" dirty="0"/>
              <a:t>Se quiere diseñar una base de datos relacional que almacene información relativa a los zoos existentes en el mundo, así como las especies animales que éstos albergan. De cada zoo se conoce el nombre, ciudad y país donde se encuentra, tamaño (en m2) y presupuesto anual. </a:t>
            </a:r>
          </a:p>
          <a:p>
            <a:r>
              <a:rPr lang="es-CL" sz="2400" dirty="0"/>
              <a:t>De cada especie animal se almacena el nombre vulgar y nombre científico, familia a la que pertenece y si se encuentra en peligro de extinción.</a:t>
            </a:r>
          </a:p>
          <a:p>
            <a:r>
              <a:rPr lang="es-CL" sz="2400" dirty="0"/>
              <a:t>Además, se debe guardar información sobre cada animal que los zoos poseen, como su número de identificación, especie, sexo, año de nacimiento, país de origen y continente.</a:t>
            </a:r>
          </a:p>
          <a:p>
            <a:endParaRPr lang="es-CL" sz="2400" dirty="0"/>
          </a:p>
        </p:txBody>
      </p:sp>
    </p:spTree>
    <p:extLst>
      <p:ext uri="{BB962C8B-B14F-4D97-AF65-F5344CB8AC3E}">
        <p14:creationId xmlns:p14="http://schemas.microsoft.com/office/powerpoint/2010/main" val="424021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F881A-DD19-6340-B9FF-5588F71AFD52}"/>
              </a:ext>
            </a:extLst>
          </p:cNvPr>
          <p:cNvSpPr>
            <a:spLocks noGrp="1"/>
          </p:cNvSpPr>
          <p:nvPr>
            <p:ph type="title"/>
          </p:nvPr>
        </p:nvSpPr>
        <p:spPr/>
        <p:txBody>
          <a:bodyPr/>
          <a:lstStyle/>
          <a:p>
            <a:r>
              <a:rPr lang="es-CL" dirty="0"/>
              <a:t>Ejercicio 3</a:t>
            </a:r>
          </a:p>
        </p:txBody>
      </p:sp>
      <p:sp>
        <p:nvSpPr>
          <p:cNvPr id="3" name="Marcador de contenido 2">
            <a:extLst>
              <a:ext uri="{FF2B5EF4-FFF2-40B4-BE49-F238E27FC236}">
                <a16:creationId xmlns:a16="http://schemas.microsoft.com/office/drawing/2014/main" id="{46708F23-0E30-9B48-84F3-70C49BA8BAE1}"/>
              </a:ext>
            </a:extLst>
          </p:cNvPr>
          <p:cNvSpPr>
            <a:spLocks noGrp="1"/>
          </p:cNvSpPr>
          <p:nvPr>
            <p:ph idx="1"/>
          </p:nvPr>
        </p:nvSpPr>
        <p:spPr/>
        <p:txBody>
          <a:bodyPr>
            <a:normAutofit fontScale="92500"/>
          </a:bodyPr>
          <a:lstStyle/>
          <a:p>
            <a:r>
              <a:rPr lang="es-CL" sz="2400" dirty="0"/>
              <a:t>Se quiere diseñar una base de datos relacional para gestionar los datos de los socios de un club náutico.</a:t>
            </a:r>
          </a:p>
          <a:p>
            <a:r>
              <a:rPr lang="es-CL" sz="2400" dirty="0"/>
              <a:t>De cada socio se guardan los datos personales y los datos del barco o barcos que posee: número de matrícula, nombre, número del amarre y cuota que paga por el mismo. </a:t>
            </a:r>
          </a:p>
          <a:p>
            <a:r>
              <a:rPr lang="es-CL" sz="2400" dirty="0"/>
              <a:t>Además, se quiere mantener información sobre las salidas realizadas por cada barco, como la fecha y hora de salida, el destino y los datos personales del patrón, que no tiene porque ser el propietario del barco, ni es necesario que sea socio delclub.</a:t>
            </a:r>
          </a:p>
          <a:p>
            <a:endParaRPr lang="es-CL" sz="2400" dirty="0"/>
          </a:p>
        </p:txBody>
      </p:sp>
    </p:spTree>
    <p:extLst>
      <p:ext uri="{BB962C8B-B14F-4D97-AF65-F5344CB8AC3E}">
        <p14:creationId xmlns:p14="http://schemas.microsoft.com/office/powerpoint/2010/main" val="388786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45D0D-4A89-EC42-B27D-12487463874A}"/>
              </a:ext>
            </a:extLst>
          </p:cNvPr>
          <p:cNvSpPr>
            <a:spLocks noGrp="1"/>
          </p:cNvSpPr>
          <p:nvPr>
            <p:ph type="title"/>
          </p:nvPr>
        </p:nvSpPr>
        <p:spPr/>
        <p:txBody>
          <a:bodyPr/>
          <a:lstStyle/>
          <a:p>
            <a:r>
              <a:rPr lang="es-CL" dirty="0"/>
              <a:t>Ejercicio 4 parte 1</a:t>
            </a:r>
          </a:p>
        </p:txBody>
      </p:sp>
      <p:sp>
        <p:nvSpPr>
          <p:cNvPr id="3" name="Marcador de contenido 2">
            <a:extLst>
              <a:ext uri="{FF2B5EF4-FFF2-40B4-BE49-F238E27FC236}">
                <a16:creationId xmlns:a16="http://schemas.microsoft.com/office/drawing/2014/main" id="{7D5183C0-205A-A24B-9161-EE7EEB97BBEE}"/>
              </a:ext>
            </a:extLst>
          </p:cNvPr>
          <p:cNvSpPr>
            <a:spLocks noGrp="1"/>
          </p:cNvSpPr>
          <p:nvPr>
            <p:ph idx="1"/>
          </p:nvPr>
        </p:nvSpPr>
        <p:spPr>
          <a:xfrm>
            <a:off x="2589212" y="2133600"/>
            <a:ext cx="8915400" cy="4559300"/>
          </a:xfrm>
        </p:spPr>
        <p:txBody>
          <a:bodyPr>
            <a:normAutofit fontScale="92500" lnSpcReduction="10000"/>
          </a:bodyPr>
          <a:lstStyle/>
          <a:p>
            <a:r>
              <a:rPr lang="es-CL" sz="2000" dirty="0"/>
              <a:t>Se desea diseñar una base de datos relacional que almacene la información sobre los préstamos de las películas de un vídeo club. En la actualidad la gestión de esta información se lleva cabo del siguiente modo:</a:t>
            </a:r>
          </a:p>
          <a:p>
            <a:r>
              <a:rPr lang="es-CL" sz="2000" dirty="0"/>
              <a:t>Cuando se hace un préstamo se rellena una ficha en la que se anota el socio que se lleva la película, la fecha y el número de la cinta que se lleva, que es único (de cada película hay varias copias en cintas distintas). </a:t>
            </a:r>
          </a:p>
          <a:p>
            <a:r>
              <a:rPr lang="es-CL" sz="2000" dirty="0"/>
              <a:t>Esta ficha se deposita en el archivador de películas prestadas. Cuando el socio devuelve la cinta, la ficha se pasa al archivador de películas devueltas. </a:t>
            </a:r>
          </a:p>
          <a:p>
            <a:r>
              <a:rPr lang="es-CL" sz="2000" dirty="0"/>
              <a:t>El vídeo club tiene, además, un archivador con fichas de películas ordenadas por título; cada ficha tiene además el género de la película (comedia, terror, ...), su director y los nombres de los actores que intervienen. </a:t>
            </a:r>
          </a:p>
        </p:txBody>
      </p:sp>
    </p:spTree>
    <p:extLst>
      <p:ext uri="{BB962C8B-B14F-4D97-AF65-F5344CB8AC3E}">
        <p14:creationId xmlns:p14="http://schemas.microsoft.com/office/powerpoint/2010/main" val="117327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61C20-9C30-5E46-A62E-7AA82D8FDB35}"/>
              </a:ext>
            </a:extLst>
          </p:cNvPr>
          <p:cNvSpPr>
            <a:spLocks noGrp="1"/>
          </p:cNvSpPr>
          <p:nvPr>
            <p:ph type="title"/>
          </p:nvPr>
        </p:nvSpPr>
        <p:spPr/>
        <p:txBody>
          <a:bodyPr/>
          <a:lstStyle/>
          <a:p>
            <a:r>
              <a:rPr lang="es-CL" dirty="0"/>
              <a:t>Ejercicio 4 parte 2</a:t>
            </a:r>
          </a:p>
        </p:txBody>
      </p:sp>
      <p:sp>
        <p:nvSpPr>
          <p:cNvPr id="3" name="Marcador de contenido 2">
            <a:extLst>
              <a:ext uri="{FF2B5EF4-FFF2-40B4-BE49-F238E27FC236}">
                <a16:creationId xmlns:a16="http://schemas.microsoft.com/office/drawing/2014/main" id="{AD62B411-DDFB-D44F-AA57-C5800A78CA27}"/>
              </a:ext>
            </a:extLst>
          </p:cNvPr>
          <p:cNvSpPr>
            <a:spLocks noGrp="1"/>
          </p:cNvSpPr>
          <p:nvPr>
            <p:ph idx="1"/>
          </p:nvPr>
        </p:nvSpPr>
        <p:spPr>
          <a:xfrm>
            <a:off x="2589212" y="2133600"/>
            <a:ext cx="8915400" cy="4343400"/>
          </a:xfrm>
        </p:spPr>
        <p:txBody>
          <a:bodyPr>
            <a:normAutofit/>
          </a:bodyPr>
          <a:lstStyle/>
          <a:p>
            <a:r>
              <a:rPr lang="es-CL" sz="2000" dirty="0"/>
              <a:t>También se tiene un archivador con las fichas de los socios, ordenadas por el código que el vídeo club les da cuando les hace el carné; cada ficha tiene el nombre del socio, su dirección y teléfono, los nombres de sus directores favoritos, los nombres de sus actores favoritos y los géneros cinematográficos de su preferencia. </a:t>
            </a:r>
          </a:p>
          <a:p>
            <a:r>
              <a:rPr lang="es-CL" sz="2000" dirty="0"/>
              <a:t>Cuando un socio quiere tomar prestada una película de la que no hay copias disponibles, se le puede anotar en la lista de espera de esa película. Cada vez que se devuelve una película, se comprueba si hay alguien en su lista de espera, y si es así se llama por teléfono al primer socio de la lista para decirle que ya puede pasar a recogerla, borrándolo después de la lista.</a:t>
            </a:r>
          </a:p>
          <a:p>
            <a:endParaRPr lang="es-CL" sz="2000" dirty="0"/>
          </a:p>
          <a:p>
            <a:endParaRPr lang="es-CL" sz="2000" dirty="0"/>
          </a:p>
        </p:txBody>
      </p:sp>
    </p:spTree>
    <p:extLst>
      <p:ext uri="{BB962C8B-B14F-4D97-AF65-F5344CB8AC3E}">
        <p14:creationId xmlns:p14="http://schemas.microsoft.com/office/powerpoint/2010/main" val="303164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600E68-A561-F141-9E86-3D703CB862B0}"/>
              </a:ext>
            </a:extLst>
          </p:cNvPr>
          <p:cNvSpPr>
            <a:spLocks noGrp="1"/>
          </p:cNvSpPr>
          <p:nvPr>
            <p:ph type="title"/>
          </p:nvPr>
        </p:nvSpPr>
        <p:spPr/>
        <p:txBody>
          <a:bodyPr/>
          <a:lstStyle/>
          <a:p>
            <a:r>
              <a:rPr lang="es-CL" dirty="0"/>
              <a:t>Ejercicio 5</a:t>
            </a:r>
          </a:p>
        </p:txBody>
      </p:sp>
      <p:sp>
        <p:nvSpPr>
          <p:cNvPr id="3" name="Marcador de contenido 2">
            <a:extLst>
              <a:ext uri="{FF2B5EF4-FFF2-40B4-BE49-F238E27FC236}">
                <a16:creationId xmlns:a16="http://schemas.microsoft.com/office/drawing/2014/main" id="{8B6A3B3B-D8B0-BB43-8B2F-F299B62E9392}"/>
              </a:ext>
            </a:extLst>
          </p:cNvPr>
          <p:cNvSpPr>
            <a:spLocks noGrp="1"/>
          </p:cNvSpPr>
          <p:nvPr>
            <p:ph idx="1"/>
          </p:nvPr>
        </p:nvSpPr>
        <p:spPr>
          <a:xfrm>
            <a:off x="1625600" y="1524000"/>
            <a:ext cx="9879012" cy="5092700"/>
          </a:xfrm>
        </p:spPr>
        <p:txBody>
          <a:bodyPr>
            <a:normAutofit lnSpcReduction="10000"/>
          </a:bodyPr>
          <a:lstStyle/>
          <a:p>
            <a:r>
              <a:rPr lang="es-CL" sz="2000" dirty="0"/>
              <a:t>Se desea almacenar la información de una compañía aérea en una base de datos relacional. La compañía aérea tiene tres recursos principales:</a:t>
            </a:r>
          </a:p>
          <a:p>
            <a:r>
              <a:rPr lang="es-CL" sz="2000" dirty="0"/>
              <a:t> aviones, pilotos y miembros de tripulación. De cada piloto se desea conocer su código, nombre y horas de vuelo. De los miembros de tripulación sólo mantendremos su código y nombre. </a:t>
            </a:r>
          </a:p>
          <a:p>
            <a:r>
              <a:rPr lang="es-CL" sz="2000" dirty="0"/>
              <a:t>Todos ellos (pilotos y miembros) tienen una base a la que regresan después de los vuelos de una jornada. Un vuelo que va desde un origen a un destino y a una hora determinada, tiene un número de vuelo (por ejemplo, el vuelo de Palma a Alicante de las 13:50 es el vuelo IB-8830). </a:t>
            </a:r>
          </a:p>
          <a:p>
            <a:r>
              <a:rPr lang="es-CL" sz="2000" dirty="0"/>
              <a:t>De cada vuelo que se va a realizar durante los próximos tres meses, así como de los vuelos que ya se han realizado, se desea saber el avión en que se va a hacer o en el que se ha hecho, el piloto y cada uno de los miembros de la tripulación. </a:t>
            </a:r>
          </a:p>
          <a:p>
            <a:r>
              <a:rPr lang="es-CL" sz="2000" dirty="0"/>
              <a:t>Cada avión tiene un código, es de un tipo (por ejemplo, BOEING-747) y tiene una base donde es sometido a las revisiones periódicas de mantenimiento. </a:t>
            </a:r>
          </a:p>
          <a:p>
            <a:endParaRPr lang="es-CL" sz="2000" dirty="0"/>
          </a:p>
        </p:txBody>
      </p:sp>
    </p:spTree>
    <p:extLst>
      <p:ext uri="{BB962C8B-B14F-4D97-AF65-F5344CB8AC3E}">
        <p14:creationId xmlns:p14="http://schemas.microsoft.com/office/powerpoint/2010/main" val="312459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5CD6F-1A46-B54D-ABB6-0F6EDE8B150D}"/>
              </a:ext>
            </a:extLst>
          </p:cNvPr>
          <p:cNvSpPr>
            <a:spLocks noGrp="1"/>
          </p:cNvSpPr>
          <p:nvPr>
            <p:ph type="title"/>
          </p:nvPr>
        </p:nvSpPr>
        <p:spPr/>
        <p:txBody>
          <a:bodyPr/>
          <a:lstStyle/>
          <a:p>
            <a:r>
              <a:rPr lang="es-CL" dirty="0"/>
              <a:t>Ejercicios 6</a:t>
            </a:r>
          </a:p>
        </p:txBody>
      </p:sp>
      <p:sp>
        <p:nvSpPr>
          <p:cNvPr id="3" name="Marcador de contenido 2">
            <a:extLst>
              <a:ext uri="{FF2B5EF4-FFF2-40B4-BE49-F238E27FC236}">
                <a16:creationId xmlns:a16="http://schemas.microsoft.com/office/drawing/2014/main" id="{1C75D23F-A64C-9846-8B8C-21731669DB1B}"/>
              </a:ext>
            </a:extLst>
          </p:cNvPr>
          <p:cNvSpPr>
            <a:spLocks noGrp="1"/>
          </p:cNvSpPr>
          <p:nvPr>
            <p:ph idx="1"/>
          </p:nvPr>
        </p:nvSpPr>
        <p:spPr>
          <a:xfrm>
            <a:off x="2589212" y="1397000"/>
            <a:ext cx="8915400" cy="5219700"/>
          </a:xfrm>
        </p:spPr>
        <p:txBody>
          <a:bodyPr>
            <a:normAutofit/>
          </a:bodyPr>
          <a:lstStyle/>
          <a:p>
            <a:r>
              <a:rPr lang="es-CL" dirty="0"/>
              <a:t>Las sedes olímpicas se dividen en complejos deportivos. Los complejos deportivos se subdividen en aquellos en los que se desarrolla un único deporte y en los polideportivos. </a:t>
            </a:r>
          </a:p>
          <a:p>
            <a:r>
              <a:rPr lang="es-CL" dirty="0"/>
              <a:t>Los complejos polideportivos tienen áreas designadas para cada deporte con un indicador de localización (ejemplo: centro, esquina-NE, etc.). Un complejo tiene una localización, un jefe de organización individual y un área total ocupada. Los dos tipos de complejos (deporte único y polideportivo) tendrán diferentes tipos de información. </a:t>
            </a:r>
          </a:p>
          <a:p>
            <a:r>
              <a:rPr lang="es-CL" dirty="0"/>
              <a:t>Para cada tipo de sede, se conservará el número de complejos junto con su presupuesto aproximado. Cada complejo celebra una serie de eventos (ejemplo: la pista del estadio puede celebrar muchas carreras distintas.). Para cada evento está prevista una fecha, duración, número de participantes, número de comisarios. Una lista de todos los comisarios se conservará junto con la lista de los eventos en los que esté involucrado cada comisario ya sea cumpliendo la tarea de juez u observador. </a:t>
            </a:r>
          </a:p>
          <a:p>
            <a:r>
              <a:rPr lang="es-CL" dirty="0"/>
              <a:t>Tanto para cada evento como para el mantenimiento se necesitará cierto equipamiento (ejemplo: arcos, pértigas, barras paralelas, etc). </a:t>
            </a:r>
          </a:p>
          <a:p>
            <a:endParaRPr lang="es-CL" dirty="0"/>
          </a:p>
        </p:txBody>
      </p:sp>
    </p:spTree>
    <p:extLst>
      <p:ext uri="{BB962C8B-B14F-4D97-AF65-F5344CB8AC3E}">
        <p14:creationId xmlns:p14="http://schemas.microsoft.com/office/powerpoint/2010/main" val="197490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7322C-847A-0D42-A4A8-DFB714AB4920}"/>
              </a:ext>
            </a:extLst>
          </p:cNvPr>
          <p:cNvSpPr>
            <a:spLocks noGrp="1"/>
          </p:cNvSpPr>
          <p:nvPr>
            <p:ph type="title"/>
          </p:nvPr>
        </p:nvSpPr>
        <p:spPr>
          <a:xfrm>
            <a:off x="2592925" y="243110"/>
            <a:ext cx="8911687" cy="1280890"/>
          </a:xfrm>
        </p:spPr>
        <p:txBody>
          <a:bodyPr/>
          <a:lstStyle/>
          <a:p>
            <a:r>
              <a:rPr lang="es-CL"/>
              <a:t>Ejercicio 7</a:t>
            </a:r>
            <a:endParaRPr lang="es-CL" dirty="0"/>
          </a:p>
        </p:txBody>
      </p:sp>
      <p:sp>
        <p:nvSpPr>
          <p:cNvPr id="3" name="Marcador de contenido 2">
            <a:extLst>
              <a:ext uri="{FF2B5EF4-FFF2-40B4-BE49-F238E27FC236}">
                <a16:creationId xmlns:a16="http://schemas.microsoft.com/office/drawing/2014/main" id="{A88BD3A9-F55F-E84C-8E36-70DFB629CF2E}"/>
              </a:ext>
            </a:extLst>
          </p:cNvPr>
          <p:cNvSpPr>
            <a:spLocks noGrp="1"/>
          </p:cNvSpPr>
          <p:nvPr>
            <p:ph idx="1"/>
          </p:nvPr>
        </p:nvSpPr>
        <p:spPr>
          <a:xfrm>
            <a:off x="1765300" y="939800"/>
            <a:ext cx="10121900" cy="5918199"/>
          </a:xfrm>
        </p:spPr>
        <p:txBody>
          <a:bodyPr>
            <a:normAutofit fontScale="92500" lnSpcReduction="10000"/>
          </a:bodyPr>
          <a:lstStyle/>
          <a:p>
            <a:r>
              <a:rPr lang="es-CL" sz="2000" dirty="0"/>
              <a:t>Se desea diseñar una base de datos para guardar la información sobre médicos, empleados y pacientes de un centro de salud. De los médicos se desea saber su nombre, dirección, teléfono, población, provincia, código postal, NIF, número de la seguridad social, número de colegiado y si es médico titular, médico interino o médico sustituto. Cada médico tiene un horario en el que pasa consulta, pudiendo ser diferente cada día de la semana. Los datos de los médicos sustitutos no desaparecen cuando finalizan una sustitución, se les da una fecha de baja. Así, cada sustituto puede tener varias fechas de alta y fechas de baja, dependiendo de las sustituciones que haya realizado. Si la última fecha de alta es posterior a la última fecha de baja, el médico está realizando una sustitución en la actualidad en el centro de salud. </a:t>
            </a:r>
          </a:p>
          <a:p>
            <a:r>
              <a:rPr lang="es-CL" sz="2000" dirty="0"/>
              <a:t>El resto de empleados son los ATS, ATS de zona, auxiliares de enfermería, celadores y administrativos. De todos ellos se desea conocer su nombre, dirección, teléfono, población, provincia, código postal, NIF y número de la seguridad social. </a:t>
            </a:r>
          </a:p>
          <a:p>
            <a:r>
              <a:rPr lang="es-CL" sz="2000" dirty="0"/>
              <a:t>De todos, médicos y empleados, se mantiene también información sobre los períodos de vacaciones que tienen planificados y de los que ya han disfrutado. </a:t>
            </a:r>
          </a:p>
          <a:p>
            <a:r>
              <a:rPr lang="es-CL" sz="2000" dirty="0"/>
              <a:t>Por último, de los pacientes se conoce su nombre, dirección, teléfono, código postal, NIF, número de la seguridad social y médico que les corresponde. </a:t>
            </a:r>
          </a:p>
          <a:p>
            <a:endParaRPr lang="es-CL" sz="2000" dirty="0"/>
          </a:p>
        </p:txBody>
      </p:sp>
    </p:spTree>
    <p:extLst>
      <p:ext uri="{BB962C8B-B14F-4D97-AF65-F5344CB8AC3E}">
        <p14:creationId xmlns:p14="http://schemas.microsoft.com/office/powerpoint/2010/main" val="3425748497"/>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{EC5877A3-7907-094B-B735-EFE506201989}tf10001069</Template>
  <TotalTime>1943</TotalTime>
  <Words>1315</Words>
  <Application>Microsoft Macintosh PowerPoint</Application>
  <PresentationFormat>Panorámica</PresentationFormat>
  <Paragraphs>39</Paragraphs>
  <Slides>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 Gothic</vt:lpstr>
      <vt:lpstr>Wingdings 3</vt:lpstr>
      <vt:lpstr>Espiral</vt:lpstr>
      <vt:lpstr>Ejercicios  modelo Relacional</vt:lpstr>
      <vt:lpstr>Ejercicio 1</vt:lpstr>
      <vt:lpstr>Ejercicio 2</vt:lpstr>
      <vt:lpstr>Ejercicio 3</vt:lpstr>
      <vt:lpstr>Ejercicio 4 parte 1</vt:lpstr>
      <vt:lpstr>Ejercicio 4 parte 2</vt:lpstr>
      <vt:lpstr>Ejercicio 5</vt:lpstr>
      <vt:lpstr>Ejercicios 6</vt:lpstr>
      <vt:lpstr>Ejercicio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modelo Relacional</dc:title>
  <dc:creator>Microsoft Office User</dc:creator>
  <cp:lastModifiedBy>Microsoft Office User</cp:lastModifiedBy>
  <cp:revision>11</cp:revision>
  <cp:lastPrinted>2018-12-12T12:28:33Z</cp:lastPrinted>
  <dcterms:created xsi:type="dcterms:W3CDTF">2018-12-05T12:00:59Z</dcterms:created>
  <dcterms:modified xsi:type="dcterms:W3CDTF">2018-12-12T12:36:39Z</dcterms:modified>
</cp:coreProperties>
</file>