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336" r:id="rId5"/>
    <p:sldId id="324" r:id="rId6"/>
    <p:sldId id="290" r:id="rId7"/>
    <p:sldId id="325" r:id="rId8"/>
    <p:sldId id="326" r:id="rId9"/>
    <p:sldId id="327" r:id="rId10"/>
    <p:sldId id="328" r:id="rId11"/>
    <p:sldId id="329" r:id="rId12"/>
    <p:sldId id="339" r:id="rId13"/>
    <p:sldId id="340" r:id="rId14"/>
    <p:sldId id="341" r:id="rId15"/>
    <p:sldId id="330" r:id="rId16"/>
    <p:sldId id="334" r:id="rId17"/>
    <p:sldId id="337" r:id="rId18"/>
    <p:sldId id="33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 autoAdjust="0"/>
    <p:restoredTop sz="81786"/>
  </p:normalViewPr>
  <p:slideViewPr>
    <p:cSldViewPr snapToGrid="0">
      <p:cViewPr>
        <p:scale>
          <a:sx n="73" d="100"/>
          <a:sy n="73" d="100"/>
        </p:scale>
        <p:origin x="1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13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30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4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9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72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76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43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3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0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3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EA8F-7E90-4571-ADF9-9B48C2BD838C}" type="datetimeFigureOut">
              <a:rPr lang="es-ES" smtClean="0"/>
              <a:t>15/1/19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ED93-7650-42CF-AFDF-D419E1BF07A0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41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6E2F8B5-6B7D-4C04-96FF-2E6C25A67E13}"/>
              </a:ext>
            </a:extLst>
          </p:cNvPr>
          <p:cNvSpPr txBox="1"/>
          <p:nvPr/>
        </p:nvSpPr>
        <p:spPr>
          <a:xfrm>
            <a:off x="368489" y="2337175"/>
            <a:ext cx="114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1958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Ejemplos de conexión.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54" y="1903504"/>
            <a:ext cx="9544973" cy="42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39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7" y="564169"/>
            <a:ext cx="961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tx2">
                    <a:lumMod val="75000"/>
                  </a:schemeClr>
                </a:solidFill>
              </a:rPr>
              <a:t>CRUD (Crear Recuperar Actualizar Eliminar)</a:t>
            </a:r>
            <a:endParaRPr lang="es-E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Constructores.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578831" y="1948085"/>
            <a:ext cx="10472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Utilizando </a:t>
            </a:r>
            <a:r>
              <a:rPr lang="es-ES" sz="2200" dirty="0"/>
              <a:t>la </a:t>
            </a:r>
            <a:r>
              <a:rPr lang="es-ES" sz="2200" b="1" dirty="0"/>
              <a:t>API</a:t>
            </a:r>
            <a:r>
              <a:rPr lang="es-ES" sz="2200" dirty="0"/>
              <a:t> </a:t>
            </a:r>
            <a:r>
              <a:rPr lang="es-ES" sz="2200" b="1" dirty="0"/>
              <a:t>JDBC</a:t>
            </a:r>
            <a:r>
              <a:rPr lang="es-ES" sz="2200" dirty="0"/>
              <a:t> (</a:t>
            </a:r>
            <a:r>
              <a:rPr lang="es-ES" sz="2200" dirty="0" smtClean="0"/>
              <a:t>Conector </a:t>
            </a:r>
            <a:r>
              <a:rPr lang="es-ES" sz="2200" dirty="0"/>
              <a:t>de Base de </a:t>
            </a:r>
            <a:r>
              <a:rPr lang="es-ES" sz="2200" dirty="0" smtClean="0"/>
              <a:t>Datos en </a:t>
            </a:r>
            <a:r>
              <a:rPr lang="es-ES" sz="2200" dirty="0"/>
              <a:t>Java</a:t>
            </a:r>
            <a:r>
              <a:rPr lang="es-ES" sz="2200" dirty="0" smtClean="0"/>
              <a:t>)  realizaremos las siguientes  operaciones </a:t>
            </a:r>
            <a:r>
              <a:rPr lang="es-ES" sz="2200" dirty="0"/>
              <a:t>CRUD </a:t>
            </a:r>
            <a:r>
              <a:rPr lang="es-ES" sz="2200" dirty="0" smtClean="0"/>
              <a:t>lo que es equivalente </a:t>
            </a:r>
            <a:r>
              <a:rPr lang="es-ES" sz="2200" dirty="0"/>
              <a:t>a las </a:t>
            </a:r>
            <a:r>
              <a:rPr lang="es-ES" sz="2200" dirty="0" smtClean="0"/>
              <a:t>instrucciones:</a:t>
            </a:r>
          </a:p>
          <a:p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INSERT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SELECT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UPDATE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DELETE</a:t>
            </a:r>
            <a:endParaRPr lang="es-ES" sz="2200" dirty="0"/>
          </a:p>
        </p:txBody>
      </p:sp>
      <p:sp>
        <p:nvSpPr>
          <p:cNvPr id="9" name="8 Rectángulo"/>
          <p:cNvSpPr/>
          <p:nvPr/>
        </p:nvSpPr>
        <p:spPr>
          <a:xfrm>
            <a:off x="578831" y="4711099"/>
            <a:ext cx="10592187" cy="17048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2076994" y="4901810"/>
            <a:ext cx="8765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Estas sentencias se encuentran en lenguaje </a:t>
            </a:r>
            <a:r>
              <a:rPr lang="es-ES" sz="2000" b="1" dirty="0" smtClean="0"/>
              <a:t>SQL</a:t>
            </a:r>
            <a:r>
              <a:rPr lang="es-ES" sz="2000" dirty="0"/>
              <a:t>. Aunque el sistema de base de datos de destino es </a:t>
            </a:r>
            <a:r>
              <a:rPr lang="es-ES" sz="2000" b="1" dirty="0" err="1"/>
              <a:t>MySQL</a:t>
            </a:r>
            <a:r>
              <a:rPr lang="es-ES" sz="2000" dirty="0"/>
              <a:t>, también se puede aplicar la misma técnica para otros sistemas de bases de datos porque la sintaxis de consulta utilizada es SQL estándar y compatible con todos los sistemas de bases de datos relacionales. </a:t>
            </a:r>
          </a:p>
        </p:txBody>
      </p:sp>
      <p:pic>
        <p:nvPicPr>
          <p:cNvPr id="11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89" y="5231515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6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6E2F8B5-6B7D-4C04-96FF-2E6C25A67E13}"/>
              </a:ext>
            </a:extLst>
          </p:cNvPr>
          <p:cNvSpPr txBox="1"/>
          <p:nvPr/>
        </p:nvSpPr>
        <p:spPr>
          <a:xfrm>
            <a:off x="368489" y="2337175"/>
            <a:ext cx="11477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/>
              <a:t>Servidor local</a:t>
            </a:r>
          </a:p>
          <a:p>
            <a:pPr algn="ctr"/>
            <a:r>
              <a:rPr lang="es-ES" sz="5400" dirty="0" err="1" smtClean="0"/>
              <a:t>LocalHost</a:t>
            </a:r>
            <a:endParaRPr lang="es-ES" sz="5400" dirty="0" smtClean="0"/>
          </a:p>
        </p:txBody>
      </p:sp>
    </p:spTree>
    <p:extLst>
      <p:ext uri="{BB962C8B-B14F-4D97-AF65-F5344CB8AC3E}">
        <p14:creationId xmlns:p14="http://schemas.microsoft.com/office/powerpoint/2010/main" val="296740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EB88920-0A70-4CE9-B8CE-EBED84F1BAF9}"/>
              </a:ext>
            </a:extLst>
          </p:cNvPr>
          <p:cNvSpPr txBox="1"/>
          <p:nvPr/>
        </p:nvSpPr>
        <p:spPr>
          <a:xfrm>
            <a:off x="368490" y="1997187"/>
            <a:ext cx="29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V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3865669" y="1997186"/>
            <a:ext cx="69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5732061" y="3411942"/>
            <a:ext cx="6059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1.1 Servidor</a:t>
            </a:r>
          </a:p>
          <a:p>
            <a:r>
              <a:rPr lang="es-ES" sz="2400" dirty="0" smtClean="0"/>
              <a:t>1.2 </a:t>
            </a:r>
            <a:r>
              <a:rPr lang="es-ES" sz="2400" dirty="0" err="1" smtClean="0"/>
              <a:t>Xampp</a:t>
            </a:r>
            <a:endParaRPr lang="es-ES" sz="2400" dirty="0" smtClean="0"/>
          </a:p>
          <a:p>
            <a:r>
              <a:rPr lang="es-ES" sz="2400" dirty="0" smtClean="0"/>
              <a:t>1.3 </a:t>
            </a:r>
            <a:r>
              <a:rPr lang="es-ES" sz="2400" dirty="0" err="1" smtClean="0"/>
              <a:t>Mamp</a:t>
            </a:r>
            <a:endParaRPr lang="es-ES" sz="2400" dirty="0" smtClean="0"/>
          </a:p>
          <a:p>
            <a:r>
              <a:rPr lang="es-ES" sz="2400" dirty="0" smtClean="0"/>
              <a:t>1.4 </a:t>
            </a:r>
            <a:r>
              <a:rPr lang="es-ES" sz="2400" dirty="0" err="1" smtClean="0"/>
              <a:t>Lamp</a:t>
            </a:r>
            <a:endParaRPr lang="es-ES" sz="2400" dirty="0" smtClean="0"/>
          </a:p>
          <a:p>
            <a:r>
              <a:rPr lang="es-ES" sz="2400" dirty="0" smtClean="0"/>
              <a:t>1.5 </a:t>
            </a:r>
            <a:r>
              <a:rPr lang="es-ES" sz="2400" dirty="0" err="1" smtClean="0"/>
              <a:t>Wamp</a:t>
            </a:r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7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>
            <a:off x="3958046" y="2771511"/>
            <a:ext cx="7364916" cy="45719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9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rgbClr val="002060"/>
                </a:solidFill>
              </a:rPr>
              <a:t>Servidor local (</a:t>
            </a:r>
            <a:r>
              <a:rPr lang="es-ES" sz="3600" dirty="0" err="1" smtClean="0">
                <a:solidFill>
                  <a:srgbClr val="002060"/>
                </a:solidFill>
              </a:rPr>
              <a:t>LocalHost</a:t>
            </a:r>
            <a:r>
              <a:rPr lang="es-ES" sz="3600" dirty="0" smtClean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2" y="2086015"/>
            <a:ext cx="97187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Un</a:t>
            </a:r>
            <a:r>
              <a:rPr lang="es-ES" sz="2200" b="1" dirty="0"/>
              <a:t> servidor local</a:t>
            </a:r>
            <a:r>
              <a:rPr lang="es-ES" sz="2200" dirty="0"/>
              <a:t> se instala por medio de un programa para permitirnos probar y navegar la página web que vayamos a crear desde nuestro equipo personal. </a:t>
            </a:r>
            <a:br>
              <a:rPr lang="es-ES" sz="2200" dirty="0"/>
            </a:br>
            <a:r>
              <a:rPr lang="es-ES" sz="2200" dirty="0"/>
              <a:t/>
            </a:r>
            <a:br>
              <a:rPr lang="es-ES" sz="2200" dirty="0"/>
            </a:br>
            <a:r>
              <a:rPr lang="es-ES" sz="2200" dirty="0"/>
              <a:t>Las páginas se acceden siempre mediante una dirección o </a:t>
            </a:r>
            <a:r>
              <a:rPr lang="es-ES" sz="2200" dirty="0" err="1"/>
              <a:t>url</a:t>
            </a:r>
            <a:r>
              <a:rPr lang="es-ES" sz="2200" dirty="0"/>
              <a:t>, el acceso para navegar en nuestro equipo se conoce como </a:t>
            </a:r>
            <a:r>
              <a:rPr lang="es-ES" sz="2200" b="1" dirty="0" err="1"/>
              <a:t>localhost</a:t>
            </a:r>
            <a:r>
              <a:rPr lang="es-ES" sz="2200" b="1" dirty="0"/>
              <a:t>.</a:t>
            </a:r>
            <a:r>
              <a:rPr lang="es-ES" sz="2200" dirty="0"/>
              <a:t> </a:t>
            </a:r>
            <a:endParaRPr lang="es-ES" sz="2200" dirty="0" smtClean="0"/>
          </a:p>
          <a:p>
            <a:r>
              <a:rPr lang="es-ES" sz="2200" dirty="0" smtClean="0"/>
              <a:t>Éste </a:t>
            </a:r>
            <a:r>
              <a:rPr lang="es-ES" sz="2200" dirty="0"/>
              <a:t>es un nombre reservado que tienen todas las computadoras, </a:t>
            </a:r>
            <a:r>
              <a:rPr lang="es-ES" sz="2200" dirty="0" err="1"/>
              <a:t>router</a:t>
            </a:r>
            <a:r>
              <a:rPr lang="es-ES" sz="2200" dirty="0"/>
              <a:t> o dispositivo que disponga de una tarjeta de red </a:t>
            </a:r>
            <a:r>
              <a:rPr lang="es-ES" sz="2200" dirty="0" err="1"/>
              <a:t>ethernet</a:t>
            </a:r>
            <a:r>
              <a:rPr lang="es-ES" sz="2200" dirty="0"/>
              <a:t> para referirse a sí mismo. </a:t>
            </a:r>
            <a:endParaRPr lang="es-ES" sz="2200" dirty="0" smtClean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92332" y="4960341"/>
            <a:ext cx="10226428" cy="120637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2610038" y="5363473"/>
            <a:ext cx="69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</a:t>
            </a:r>
            <a:r>
              <a:rPr lang="es-ES" sz="2000" dirty="0"/>
              <a:t>nombre </a:t>
            </a:r>
            <a:r>
              <a:rPr lang="es-ES" sz="2000" b="1" dirty="0" err="1"/>
              <a:t>localhost</a:t>
            </a:r>
            <a:r>
              <a:rPr lang="es-ES" sz="2000" dirty="0"/>
              <a:t> es traducido como la dirección IP </a:t>
            </a:r>
            <a:r>
              <a:rPr lang="es-ES" sz="2000" b="1" dirty="0" smtClean="0"/>
              <a:t>127.0.0.1</a:t>
            </a:r>
            <a:endParaRPr lang="es-ES" sz="2000" dirty="0"/>
          </a:p>
        </p:txBody>
      </p:sp>
      <p:pic>
        <p:nvPicPr>
          <p:cNvPr id="10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86" y="5231514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4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tx2">
                    <a:lumMod val="75000"/>
                  </a:schemeClr>
                </a:solidFill>
              </a:rPr>
              <a:t>XAMPP</a:t>
            </a:r>
            <a:endParaRPr lang="es-E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578831" y="1791331"/>
            <a:ext cx="57305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Es </a:t>
            </a:r>
            <a:r>
              <a:rPr lang="es-ES" sz="2000" dirty="0"/>
              <a:t>un servidor independiente de software libre que consiste </a:t>
            </a:r>
            <a:r>
              <a:rPr lang="es-ES" sz="2000" dirty="0" smtClean="0"/>
              <a:t>principalmente desarrollar sitios web y </a:t>
            </a:r>
            <a:r>
              <a:rPr lang="es-ES" sz="2000" dirty="0"/>
              <a:t>nombre proviene del acrónimo </a:t>
            </a:r>
            <a:r>
              <a:rPr lang="es-ES" sz="2000" dirty="0" smtClean="0"/>
              <a:t>de:</a:t>
            </a:r>
          </a:p>
          <a:p>
            <a:endParaRPr lang="es-ES" sz="2000" dirty="0"/>
          </a:p>
          <a:p>
            <a:r>
              <a:rPr lang="es-ES" sz="2000" dirty="0"/>
              <a:t> </a:t>
            </a:r>
            <a:r>
              <a:rPr lang="es-ES" sz="2000" b="1" dirty="0"/>
              <a:t>X</a:t>
            </a:r>
            <a:r>
              <a:rPr lang="es-ES" sz="2000" dirty="0"/>
              <a:t> (para </a:t>
            </a:r>
            <a:r>
              <a:rPr lang="es-ES" sz="2000" dirty="0" smtClean="0"/>
              <a:t>diferentes </a:t>
            </a:r>
            <a:r>
              <a:rPr lang="es-ES" sz="2000" dirty="0"/>
              <a:t>sistemas </a:t>
            </a:r>
            <a:r>
              <a:rPr lang="es-ES" sz="2000" dirty="0" smtClean="0"/>
              <a:t>operativos),</a:t>
            </a:r>
            <a:r>
              <a:rPr lang="es-ES" sz="2000" dirty="0"/>
              <a:t> </a:t>
            </a:r>
            <a:endParaRPr lang="es-ES" sz="2000" dirty="0" smtClean="0"/>
          </a:p>
          <a:p>
            <a:r>
              <a:rPr lang="es-ES" sz="2000" b="1" dirty="0"/>
              <a:t>A</a:t>
            </a:r>
            <a:r>
              <a:rPr lang="es-ES" sz="2000" dirty="0"/>
              <a:t>pache, como servidor web.</a:t>
            </a:r>
          </a:p>
          <a:p>
            <a:r>
              <a:rPr lang="es-ES" sz="2000" b="1" dirty="0" err="1"/>
              <a:t>M</a:t>
            </a:r>
            <a:r>
              <a:rPr lang="es-ES" sz="2000" dirty="0" err="1"/>
              <a:t>ySQL</a:t>
            </a:r>
            <a:r>
              <a:rPr lang="es-ES" sz="2000" dirty="0"/>
              <a:t> sistema gestor de Bases de Datos </a:t>
            </a:r>
            <a:endParaRPr lang="es-ES" sz="2000" b="1" dirty="0" smtClean="0"/>
          </a:p>
          <a:p>
            <a:r>
              <a:rPr lang="es-ES" sz="2000" b="1" dirty="0"/>
              <a:t>P</a:t>
            </a:r>
            <a:r>
              <a:rPr lang="es-ES" sz="2000" dirty="0"/>
              <a:t>HP, </a:t>
            </a:r>
            <a:r>
              <a:rPr lang="es-ES" sz="2000" b="1" dirty="0"/>
              <a:t>P</a:t>
            </a:r>
            <a:r>
              <a:rPr lang="es-ES" sz="2000" dirty="0"/>
              <a:t>erl o </a:t>
            </a:r>
            <a:r>
              <a:rPr lang="es-ES" sz="2000" b="1" dirty="0"/>
              <a:t>P</a:t>
            </a:r>
            <a:r>
              <a:rPr lang="es-ES" sz="2000" dirty="0"/>
              <a:t>ython, lenguajes de programación usados para la creación de sitios web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 smtClean="0"/>
              <a:t>El </a:t>
            </a:r>
            <a:r>
              <a:rPr lang="es-ES" sz="2000" dirty="0"/>
              <a:t>programa está liberado bajo la </a:t>
            </a:r>
            <a:r>
              <a:rPr lang="es-ES" sz="2000" dirty="0" smtClean="0"/>
              <a:t>licencia GNU</a:t>
            </a:r>
            <a:r>
              <a:rPr lang="es-ES" sz="2000" dirty="0"/>
              <a:t> y actúa como un servidor web </a:t>
            </a:r>
            <a:r>
              <a:rPr lang="es-ES" sz="2000" dirty="0" smtClean="0"/>
              <a:t>libre. Actualmente </a:t>
            </a:r>
            <a:r>
              <a:rPr lang="es-ES" sz="2000" dirty="0"/>
              <a:t>XAMPP está disponible para Microsoft Windows, GNU/Linux, Solaris y </a:t>
            </a:r>
            <a:r>
              <a:rPr lang="es-ES" sz="2000" dirty="0" err="1" smtClean="0"/>
              <a:t>MacOS</a:t>
            </a:r>
            <a:r>
              <a:rPr lang="es-ES" sz="2000" dirty="0" smtClean="0"/>
              <a:t> X.</a:t>
            </a:r>
            <a:endParaRPr lang="es-ES" sz="2000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 descr="Resultado de imagen para xampp wamp lamp m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74" y="2702317"/>
            <a:ext cx="4681201" cy="17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tx2">
                    <a:lumMod val="75000"/>
                  </a:schemeClr>
                </a:solidFill>
              </a:rPr>
              <a:t>MAMP</a:t>
            </a:r>
            <a:endParaRPr lang="es-E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3" y="1916198"/>
            <a:ext cx="581297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200" dirty="0" smtClean="0"/>
          </a:p>
          <a:p>
            <a:r>
              <a:rPr lang="es-ES" sz="2000" dirty="0" smtClean="0"/>
              <a:t>El </a:t>
            </a:r>
            <a:r>
              <a:rPr lang="es-ES" sz="2000" dirty="0"/>
              <a:t>acrónimo MAMP se refiere al conjunto de programas software comúnmente usados para desarrollar sitios web dinámicos sobre sistemas </a:t>
            </a:r>
            <a:r>
              <a:rPr lang="es-ES" sz="2000" dirty="0" smtClean="0"/>
              <a:t>operativos</a:t>
            </a:r>
            <a:r>
              <a:rPr lang="es-ES" sz="2000" dirty="0"/>
              <a:t> Apple Macintosh, MAC OS X.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Este </a:t>
            </a:r>
            <a:r>
              <a:rPr lang="es-ES" sz="2000" dirty="0"/>
              <a:t>nombre proviene de las iniciales </a:t>
            </a:r>
            <a:endParaRPr lang="es-ES" sz="2000" dirty="0" smtClean="0"/>
          </a:p>
          <a:p>
            <a:endParaRPr lang="es-ES" sz="2000" b="1" dirty="0" smtClean="0"/>
          </a:p>
          <a:p>
            <a:r>
              <a:rPr lang="es-ES" sz="2000" b="1" dirty="0" smtClean="0"/>
              <a:t>M</a:t>
            </a:r>
            <a:r>
              <a:rPr lang="es-ES" sz="2000" dirty="0" smtClean="0"/>
              <a:t>ac </a:t>
            </a:r>
            <a:r>
              <a:rPr lang="es-ES" sz="2000" dirty="0"/>
              <a:t>Os X, como sistema operativo. </a:t>
            </a:r>
            <a:endParaRPr lang="es-ES" sz="2000" dirty="0" smtClean="0"/>
          </a:p>
          <a:p>
            <a:r>
              <a:rPr lang="es-ES" sz="2000" b="1" dirty="0" smtClean="0"/>
              <a:t>A</a:t>
            </a:r>
            <a:r>
              <a:rPr lang="es-ES" sz="2000" dirty="0" smtClean="0"/>
              <a:t>pache</a:t>
            </a:r>
            <a:r>
              <a:rPr lang="es-ES" sz="2000" dirty="0"/>
              <a:t>, como servidor web</a:t>
            </a:r>
            <a:r>
              <a:rPr lang="es-ES" sz="2000" dirty="0" smtClean="0"/>
              <a:t>.</a:t>
            </a:r>
          </a:p>
          <a:p>
            <a:r>
              <a:rPr lang="es-ES" sz="2000" b="1" dirty="0" err="1" smtClean="0"/>
              <a:t>M</a:t>
            </a:r>
            <a:r>
              <a:rPr lang="es-ES" sz="2000" dirty="0" err="1" smtClean="0"/>
              <a:t>ySQL</a:t>
            </a:r>
            <a:r>
              <a:rPr lang="es-ES" sz="2000" dirty="0" smtClean="0"/>
              <a:t> </a:t>
            </a:r>
            <a:r>
              <a:rPr lang="es-ES" sz="2000" dirty="0"/>
              <a:t>sistema gestor de Bases de Datos </a:t>
            </a:r>
          </a:p>
          <a:p>
            <a:r>
              <a:rPr lang="es-ES" sz="2000" b="1" dirty="0" smtClean="0"/>
              <a:t>P</a:t>
            </a:r>
            <a:r>
              <a:rPr lang="es-ES" sz="2000" dirty="0" smtClean="0"/>
              <a:t>HP</a:t>
            </a:r>
            <a:r>
              <a:rPr lang="es-ES" sz="2000" dirty="0"/>
              <a:t>, </a:t>
            </a:r>
            <a:r>
              <a:rPr lang="es-ES" sz="2000" b="1" dirty="0"/>
              <a:t>P</a:t>
            </a:r>
            <a:r>
              <a:rPr lang="es-ES" sz="2000" dirty="0"/>
              <a:t>erl o </a:t>
            </a:r>
            <a:r>
              <a:rPr lang="es-ES" sz="2000" b="1" dirty="0"/>
              <a:t>P</a:t>
            </a:r>
            <a:r>
              <a:rPr lang="es-ES" sz="2000" dirty="0"/>
              <a:t>ython, lenguajes de programación usados para la creación de sitios web.</a:t>
            </a:r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124" name="Picture 4" descr="Resultado de imagen para mamp ser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3" y="24923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tx2">
                    <a:lumMod val="75000"/>
                  </a:schemeClr>
                </a:solidFill>
              </a:rPr>
              <a:t>LAMP</a:t>
            </a:r>
            <a:endParaRPr lang="es-E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3" y="1916198"/>
            <a:ext cx="581297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200" dirty="0" smtClean="0"/>
          </a:p>
          <a:p>
            <a:r>
              <a:rPr lang="es-ES" sz="2000" dirty="0" smtClean="0"/>
              <a:t>Es </a:t>
            </a:r>
            <a:r>
              <a:rPr lang="es-ES" sz="2000" dirty="0"/>
              <a:t>el </a:t>
            </a:r>
            <a:r>
              <a:rPr lang="es-ES" sz="2000" dirty="0" smtClean="0"/>
              <a:t>acrónimo LAMP es </a:t>
            </a:r>
            <a:r>
              <a:rPr lang="es-ES" sz="2000" dirty="0"/>
              <a:t>utilizado para describir un sistema de infraestructura de internet que usa las siguientes herramientas: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b="1" dirty="0" smtClean="0"/>
              <a:t>L</a:t>
            </a:r>
            <a:r>
              <a:rPr lang="es-ES" sz="2000" dirty="0" smtClean="0"/>
              <a:t>INUX </a:t>
            </a:r>
            <a:r>
              <a:rPr lang="es-ES" sz="2000" dirty="0"/>
              <a:t>como sistema </a:t>
            </a:r>
            <a:r>
              <a:rPr lang="es-ES" sz="2000" dirty="0" smtClean="0"/>
              <a:t>operativo </a:t>
            </a:r>
          </a:p>
          <a:p>
            <a:r>
              <a:rPr lang="es-ES" sz="2000" b="1" dirty="0" smtClean="0"/>
              <a:t>A</a:t>
            </a:r>
            <a:r>
              <a:rPr lang="es-ES" sz="2000" dirty="0" smtClean="0"/>
              <a:t>PACHE </a:t>
            </a:r>
            <a:r>
              <a:rPr lang="es-ES" sz="2000" dirty="0"/>
              <a:t>como servidor </a:t>
            </a:r>
            <a:r>
              <a:rPr lang="es-ES" sz="2000" dirty="0" smtClean="0"/>
              <a:t>web </a:t>
            </a:r>
          </a:p>
          <a:p>
            <a:r>
              <a:rPr lang="es-ES" sz="2000" b="1" dirty="0" err="1" smtClean="0"/>
              <a:t>M</a:t>
            </a:r>
            <a:r>
              <a:rPr lang="es-ES" sz="2000" dirty="0" err="1" smtClean="0"/>
              <a:t>ySQL</a:t>
            </a:r>
            <a:r>
              <a:rPr lang="es-ES" sz="2000" dirty="0" smtClean="0"/>
              <a:t> </a:t>
            </a:r>
            <a:r>
              <a:rPr lang="es-ES" sz="2000" dirty="0"/>
              <a:t>como gestor de base de datos </a:t>
            </a:r>
            <a:endParaRPr lang="es-ES" sz="2000" dirty="0" smtClean="0"/>
          </a:p>
          <a:p>
            <a:r>
              <a:rPr lang="es-ES" sz="2000" b="1" dirty="0" smtClean="0"/>
              <a:t>P</a:t>
            </a:r>
            <a:r>
              <a:rPr lang="es-ES" sz="2000" dirty="0" smtClean="0"/>
              <a:t>erl</a:t>
            </a:r>
            <a:r>
              <a:rPr lang="es-ES" sz="2000" dirty="0"/>
              <a:t>, </a:t>
            </a:r>
            <a:r>
              <a:rPr lang="es-ES" sz="2000" b="1" dirty="0"/>
              <a:t>P</a:t>
            </a:r>
            <a:r>
              <a:rPr lang="es-ES" sz="2000" dirty="0"/>
              <a:t>HP o </a:t>
            </a:r>
            <a:r>
              <a:rPr lang="es-ES" sz="2000" b="1" dirty="0" smtClean="0"/>
              <a:t>P</a:t>
            </a:r>
            <a:r>
              <a:rPr lang="es-ES" sz="2000" dirty="0" smtClean="0"/>
              <a:t>ython </a:t>
            </a:r>
            <a:r>
              <a:rPr lang="es-ES" sz="2000" dirty="0"/>
              <a:t>como lenguajes de programación.</a:t>
            </a:r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1" y="2007638"/>
            <a:ext cx="3570515" cy="357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9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tx2">
                    <a:lumMod val="75000"/>
                  </a:schemeClr>
                </a:solidFill>
              </a:rPr>
              <a:t>WAMP</a:t>
            </a:r>
            <a:endParaRPr lang="es-E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3" y="1916198"/>
            <a:ext cx="581297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200" dirty="0" smtClean="0"/>
          </a:p>
          <a:p>
            <a:r>
              <a:rPr lang="es-ES" sz="2000" dirty="0" smtClean="0"/>
              <a:t>El acrónimo WAMP es </a:t>
            </a:r>
            <a:r>
              <a:rPr lang="es-ES" sz="2000" dirty="0"/>
              <a:t>usado para describir un sistema de infraestructura de internet que usa las siguientes herramientas: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b="1" dirty="0" smtClean="0"/>
              <a:t>W</a:t>
            </a:r>
            <a:r>
              <a:rPr lang="es-ES" sz="2000" dirty="0" smtClean="0"/>
              <a:t>indows </a:t>
            </a:r>
            <a:r>
              <a:rPr lang="es-ES" sz="2000" dirty="0"/>
              <a:t>como sistema </a:t>
            </a:r>
            <a:r>
              <a:rPr lang="es-ES" sz="2000" dirty="0" smtClean="0"/>
              <a:t>operativo</a:t>
            </a:r>
          </a:p>
          <a:p>
            <a:r>
              <a:rPr lang="es-ES" sz="2000" b="1" dirty="0" smtClean="0"/>
              <a:t>A</a:t>
            </a:r>
            <a:r>
              <a:rPr lang="es-ES" sz="2000" dirty="0" smtClean="0"/>
              <a:t>PACHE </a:t>
            </a:r>
            <a:r>
              <a:rPr lang="es-ES" sz="2000" dirty="0"/>
              <a:t>como servidor </a:t>
            </a:r>
            <a:r>
              <a:rPr lang="es-ES" sz="2000" dirty="0" smtClean="0"/>
              <a:t>web</a:t>
            </a:r>
          </a:p>
          <a:p>
            <a:r>
              <a:rPr lang="es-ES" sz="2000" b="1" dirty="0" err="1" smtClean="0"/>
              <a:t>M</a:t>
            </a:r>
            <a:r>
              <a:rPr lang="es-ES" sz="2000" dirty="0" err="1" smtClean="0"/>
              <a:t>ySQL</a:t>
            </a:r>
            <a:r>
              <a:rPr lang="es-ES" sz="2000" dirty="0" smtClean="0"/>
              <a:t> </a:t>
            </a:r>
            <a:r>
              <a:rPr lang="es-ES" sz="2000" dirty="0"/>
              <a:t>como servidor web </a:t>
            </a:r>
          </a:p>
          <a:p>
            <a:r>
              <a:rPr lang="es-ES" sz="2000" b="1" dirty="0" smtClean="0"/>
              <a:t>P</a:t>
            </a:r>
            <a:r>
              <a:rPr lang="es-ES" sz="2000" dirty="0" smtClean="0"/>
              <a:t>HP</a:t>
            </a:r>
            <a:r>
              <a:rPr lang="es-ES" sz="2000" dirty="0"/>
              <a:t>, </a:t>
            </a:r>
            <a:r>
              <a:rPr lang="es-ES" sz="2000" b="1" dirty="0"/>
              <a:t>P</a:t>
            </a:r>
            <a:r>
              <a:rPr lang="es-ES" sz="2000" dirty="0"/>
              <a:t>erl o </a:t>
            </a:r>
            <a:r>
              <a:rPr lang="es-ES" sz="2000" b="1" dirty="0"/>
              <a:t>P</a:t>
            </a:r>
            <a:r>
              <a:rPr lang="es-ES" sz="2000" dirty="0"/>
              <a:t>ython como lenguajes de programación</a:t>
            </a:r>
            <a:r>
              <a:rPr lang="es-ES" sz="2000" dirty="0" smtClean="0"/>
              <a:t>.</a:t>
            </a:r>
            <a:endParaRPr lang="es-ES" sz="2000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074" name="Picture 2" descr="Resultado de imagen para wamp ser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3" y="2415353"/>
            <a:ext cx="4597794" cy="22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3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EB88920-0A70-4CE9-B8CE-EBED84F1BAF9}"/>
              </a:ext>
            </a:extLst>
          </p:cNvPr>
          <p:cNvSpPr txBox="1"/>
          <p:nvPr/>
        </p:nvSpPr>
        <p:spPr>
          <a:xfrm>
            <a:off x="368490" y="1997187"/>
            <a:ext cx="29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Nº 6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3865669" y="1997186"/>
            <a:ext cx="69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5732061" y="3411942"/>
            <a:ext cx="605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1.1 JDBC</a:t>
            </a:r>
          </a:p>
          <a:p>
            <a:r>
              <a:rPr lang="es-ES" sz="2400" dirty="0" smtClean="0"/>
              <a:t>1.2 API</a:t>
            </a:r>
          </a:p>
          <a:p>
            <a:endParaRPr lang="es-ES" sz="2400" dirty="0" smtClean="0"/>
          </a:p>
        </p:txBody>
      </p:sp>
      <p:sp>
        <p:nvSpPr>
          <p:cNvPr id="7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>
            <a:off x="3958046" y="2771511"/>
            <a:ext cx="7364916" cy="45719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71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2" y="2086015"/>
            <a:ext cx="9718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E</a:t>
            </a:r>
            <a:r>
              <a:rPr lang="es-ES" sz="2200" dirty="0" smtClean="0"/>
              <a:t>s </a:t>
            </a:r>
            <a:r>
              <a:rPr lang="es-ES" sz="2200" dirty="0"/>
              <a:t>un </a:t>
            </a:r>
            <a:r>
              <a:rPr lang="es-ES" sz="2200" b="1" dirty="0"/>
              <a:t>API</a:t>
            </a:r>
            <a:r>
              <a:rPr lang="es-ES" sz="2200" dirty="0"/>
              <a:t> de Java que nos permite conectarnos con bases de datos y realizar operaciones sobre ellas utilizando instrucciones SQL desde una aplicación Java. </a:t>
            </a:r>
            <a:endParaRPr lang="es-ES" sz="2200" dirty="0" smtClean="0"/>
          </a:p>
          <a:p>
            <a:endParaRPr lang="es-ES" sz="2200" dirty="0"/>
          </a:p>
          <a:p>
            <a:r>
              <a:rPr lang="es-ES" sz="2200" dirty="0" smtClean="0"/>
              <a:t>Con </a:t>
            </a:r>
            <a:r>
              <a:rPr lang="es-ES" sz="2200" b="1" dirty="0"/>
              <a:t>JDBC</a:t>
            </a:r>
            <a:r>
              <a:rPr lang="es-ES" sz="2200" dirty="0"/>
              <a:t> tenemos una interfaz para conectarnos con una base de </a:t>
            </a:r>
            <a:r>
              <a:rPr lang="es-ES" sz="2200" dirty="0" smtClean="0"/>
              <a:t>datos sin </a:t>
            </a:r>
            <a:r>
              <a:rPr lang="es-ES" sz="2200" dirty="0"/>
              <a:t>tener que preocuparnos de si es una base de datos </a:t>
            </a:r>
            <a:r>
              <a:rPr lang="es-ES" sz="2200" b="1" dirty="0" err="1"/>
              <a:t>MySQl</a:t>
            </a:r>
            <a:r>
              <a:rPr lang="es-ES" sz="2200" dirty="0"/>
              <a:t>, </a:t>
            </a:r>
            <a:r>
              <a:rPr lang="es-ES" sz="2200" b="1" dirty="0"/>
              <a:t>Oracle</a:t>
            </a:r>
            <a:r>
              <a:rPr lang="es-ES" sz="2200" dirty="0"/>
              <a:t>, </a:t>
            </a:r>
            <a:r>
              <a:rPr lang="es-ES" sz="2200" b="1" dirty="0" err="1"/>
              <a:t>SQLServer</a:t>
            </a:r>
            <a:r>
              <a:rPr lang="es-ES" sz="2200" dirty="0"/>
              <a:t> o cualquier otro tipo de base de datos. </a:t>
            </a:r>
            <a:endParaRPr lang="es-ES" sz="2200" dirty="0" smtClean="0"/>
          </a:p>
          <a:p>
            <a:endParaRPr lang="es-ES" sz="2200" dirty="0" smtClean="0"/>
          </a:p>
          <a:p>
            <a:r>
              <a:rPr lang="es-ES" sz="2200" dirty="0" smtClean="0"/>
              <a:t>El único cambio que habría que hacer para cambiar el tipo de base de datos de una aplicación sería cambiar el driver especifico de la base de datos en cuestión.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95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78830" y="4981766"/>
            <a:ext cx="9832268" cy="1256619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1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5278061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1615468" y="5185659"/>
            <a:ext cx="86885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único cambio que habría que hacer para cambiar el </a:t>
            </a:r>
            <a:r>
              <a:rPr lang="es-ES" sz="2000" b="1" dirty="0" smtClean="0"/>
              <a:t>tipo</a:t>
            </a:r>
            <a:r>
              <a:rPr lang="es-ES" sz="2000" dirty="0" smtClean="0"/>
              <a:t> de base de datos de una aplicación sería cambiar el </a:t>
            </a:r>
            <a:r>
              <a:rPr lang="es-ES" sz="2000" b="1" dirty="0" smtClean="0"/>
              <a:t>driver</a:t>
            </a:r>
            <a:r>
              <a:rPr lang="es-ES" sz="2000" dirty="0" smtClean="0"/>
              <a:t> especifico de la base de datos en cuestión.</a:t>
            </a:r>
            <a:r>
              <a:rPr lang="es-ES" sz="2200" dirty="0" smtClean="0"/>
              <a:t>	</a:t>
            </a:r>
            <a:endParaRPr lang="es-ES" sz="2000" dirty="0" smtClean="0"/>
          </a:p>
        </p:txBody>
      </p:sp>
      <p:pic>
        <p:nvPicPr>
          <p:cNvPr id="1026" name="Picture 2" descr="Resultado de imagen para jd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40" y="2158140"/>
            <a:ext cx="6603331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3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7" y="564169"/>
            <a:ext cx="972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chemeClr val="tx2">
                    <a:lumMod val="75000"/>
                  </a:schemeClr>
                </a:solidFill>
              </a:rPr>
              <a:t>API (</a:t>
            </a:r>
            <a:r>
              <a:rPr lang="es-ES" sz="3600" dirty="0" smtClean="0">
                <a:solidFill>
                  <a:srgbClr val="002060"/>
                </a:solidFill>
              </a:rPr>
              <a:t>Interfaz </a:t>
            </a:r>
            <a:r>
              <a:rPr lang="es-ES" sz="3600" dirty="0">
                <a:solidFill>
                  <a:srgbClr val="002060"/>
                </a:solidFill>
              </a:rPr>
              <a:t>de </a:t>
            </a:r>
            <a:r>
              <a:rPr lang="es-ES" sz="3600" dirty="0" smtClean="0">
                <a:solidFill>
                  <a:srgbClr val="002060"/>
                </a:solidFill>
              </a:rPr>
              <a:t>Programación </a:t>
            </a:r>
            <a:r>
              <a:rPr lang="es-ES" sz="3600" dirty="0">
                <a:solidFill>
                  <a:srgbClr val="002060"/>
                </a:solidFill>
              </a:rPr>
              <a:t>de A</a:t>
            </a:r>
            <a:r>
              <a:rPr lang="es-ES" sz="3600" dirty="0" smtClean="0">
                <a:solidFill>
                  <a:srgbClr val="002060"/>
                </a:solidFill>
              </a:rPr>
              <a:t>plicaciones)</a:t>
            </a:r>
            <a:endParaRPr lang="es-ES" sz="3600" dirty="0">
              <a:solidFill>
                <a:srgbClr val="002060"/>
              </a:solidFill>
            </a:endParaRPr>
          </a:p>
          <a:p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31212" y="2086015"/>
            <a:ext cx="972750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La </a:t>
            </a:r>
            <a:r>
              <a:rPr lang="es-ES" sz="2200" b="1" dirty="0"/>
              <a:t>interfaz de programación de aplicaciones</a:t>
            </a:r>
            <a:r>
              <a:rPr lang="es-ES" sz="2200" dirty="0"/>
              <a:t>, abreviada </a:t>
            </a:r>
            <a:r>
              <a:rPr lang="es-ES" sz="2200" dirty="0" smtClean="0"/>
              <a:t>como</a:t>
            </a:r>
            <a:r>
              <a:rPr lang="es-ES" sz="2200" dirty="0"/>
              <a:t> </a:t>
            </a:r>
            <a:r>
              <a:rPr lang="es-ES" sz="2200" b="1" dirty="0"/>
              <a:t>API</a:t>
            </a:r>
            <a:r>
              <a:rPr lang="es-ES" sz="2200" dirty="0"/>
              <a:t> del inglés</a:t>
            </a:r>
            <a:r>
              <a:rPr lang="es-ES" sz="2200" dirty="0" smtClean="0"/>
              <a:t>:</a:t>
            </a:r>
          </a:p>
          <a:p>
            <a:r>
              <a:rPr lang="es-ES" sz="2200" i="1" dirty="0" err="1" smtClean="0"/>
              <a:t>Application</a:t>
            </a:r>
            <a:r>
              <a:rPr lang="es-ES" sz="2200" i="1" dirty="0" smtClean="0"/>
              <a:t> </a:t>
            </a:r>
            <a:r>
              <a:rPr lang="es-ES" sz="2200" i="1" dirty="0" err="1"/>
              <a:t>Programming</a:t>
            </a:r>
            <a:r>
              <a:rPr lang="es-ES" sz="2200" i="1" dirty="0"/>
              <a:t> </a:t>
            </a:r>
            <a:r>
              <a:rPr lang="es-ES" sz="2200" i="1" dirty="0" smtClean="0"/>
              <a:t>Interface</a:t>
            </a:r>
            <a:r>
              <a:rPr lang="es-ES" sz="2200" dirty="0"/>
              <a:t>.</a:t>
            </a:r>
            <a:endParaRPr lang="es-ES" sz="2200" dirty="0" smtClean="0"/>
          </a:p>
          <a:p>
            <a:endParaRPr lang="es-ES" sz="2200" baseline="30000" dirty="0"/>
          </a:p>
          <a:p>
            <a:r>
              <a:rPr lang="es-ES" sz="2200" dirty="0"/>
              <a:t>E</a:t>
            </a:r>
            <a:r>
              <a:rPr lang="es-ES" sz="2200" dirty="0" smtClean="0"/>
              <a:t>s </a:t>
            </a:r>
            <a:r>
              <a:rPr lang="es-ES" sz="2200" dirty="0"/>
              <a:t>un conjunto de </a:t>
            </a:r>
            <a:r>
              <a:rPr lang="es-ES" sz="2200" dirty="0" smtClean="0"/>
              <a:t>funciones </a:t>
            </a:r>
            <a:r>
              <a:rPr lang="es-ES" sz="2200" dirty="0"/>
              <a:t>y procedimientos (o métodos, en la programación orientada a objetos) que ofrece cierta biblioteca para ser utilizado </a:t>
            </a:r>
            <a:r>
              <a:rPr lang="es-ES" sz="2200" dirty="0" smtClean="0"/>
              <a:t>por otro </a:t>
            </a:r>
            <a:r>
              <a:rPr lang="es-ES" sz="2200" dirty="0"/>
              <a:t> </a:t>
            </a:r>
            <a:endParaRPr lang="es-ES" sz="2200" dirty="0" smtClean="0"/>
          </a:p>
          <a:p>
            <a:r>
              <a:rPr lang="es-ES" sz="2200" i="1" dirty="0" smtClean="0"/>
              <a:t>software </a:t>
            </a:r>
            <a:r>
              <a:rPr lang="es-ES" sz="2200" dirty="0" smtClean="0"/>
              <a:t>como </a:t>
            </a:r>
            <a:r>
              <a:rPr lang="es-ES" sz="2200" dirty="0"/>
              <a:t>una capa de abstracción</a:t>
            </a:r>
            <a:r>
              <a:rPr lang="es-ES" sz="2200" dirty="0" smtClean="0"/>
              <a:t>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78830" y="4912908"/>
            <a:ext cx="9832268" cy="152835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5345071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1670125" y="5292364"/>
            <a:ext cx="8688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Una </a:t>
            </a:r>
            <a:r>
              <a:rPr lang="es-ES" sz="2200" b="1" dirty="0"/>
              <a:t>capa de abstracción</a:t>
            </a:r>
            <a:r>
              <a:rPr lang="es-ES" sz="2200" dirty="0"/>
              <a:t> (o nivel de abstracción) es una forma de ocultar los detalles de implementación de ciertas funcionalidades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0045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983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chemeClr val="tx2">
                    <a:lumMod val="75000"/>
                  </a:schemeClr>
                </a:solidFill>
              </a:rPr>
              <a:t>API (</a:t>
            </a:r>
            <a:r>
              <a:rPr lang="es-ES" sz="3600" dirty="0">
                <a:solidFill>
                  <a:srgbClr val="002060"/>
                </a:solidFill>
              </a:rPr>
              <a:t>Interfaz de Programación de Aplicaciones)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2" y="1916198"/>
            <a:ext cx="9718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Una </a:t>
            </a:r>
            <a:r>
              <a:rPr lang="es-ES" sz="2200" b="1" dirty="0"/>
              <a:t>API</a:t>
            </a:r>
            <a:r>
              <a:rPr lang="es-ES" sz="2200" dirty="0"/>
              <a:t> representa la capacidad de </a:t>
            </a:r>
            <a:r>
              <a:rPr lang="es-ES" sz="2200" b="1" dirty="0"/>
              <a:t>comunicación entre componentes </a:t>
            </a:r>
            <a:r>
              <a:rPr lang="es-ES" sz="2200" dirty="0"/>
              <a:t>de </a:t>
            </a:r>
            <a:r>
              <a:rPr lang="es-ES" sz="2200" i="1" dirty="0"/>
              <a:t>software</a:t>
            </a:r>
            <a:r>
              <a:rPr lang="es-ES" sz="2200" dirty="0"/>
              <a:t>. Se trata del conjunto de llamadas a ciertas bibliotecas </a:t>
            </a:r>
            <a:r>
              <a:rPr lang="es-ES" sz="2200" dirty="0" smtClean="0"/>
              <a:t>las cuales nos </a:t>
            </a:r>
            <a:r>
              <a:rPr lang="es-ES" sz="2200" dirty="0"/>
              <a:t>ofrecen acceso a ciertos servicios desde los procesos y representa un método para conseguir abstracción en la </a:t>
            </a:r>
            <a:r>
              <a:rPr lang="es-ES" sz="2200" dirty="0" smtClean="0"/>
              <a:t>programación</a:t>
            </a:r>
          </a:p>
          <a:p>
            <a:endParaRPr lang="es-ES" sz="2200" dirty="0" smtClean="0"/>
          </a:p>
          <a:p>
            <a:r>
              <a:rPr lang="es-ES" sz="2200" dirty="0"/>
              <a:t>Uno de los principales propósitos de un API consiste en proporcionar un conjunto de funciones de uso general, por ejemplo, para dibujar ventanas o </a:t>
            </a:r>
            <a:r>
              <a:rPr lang="es-ES" sz="2200" dirty="0" smtClean="0"/>
              <a:t>iconos en </a:t>
            </a:r>
            <a:r>
              <a:rPr lang="es-ES" sz="2200" dirty="0"/>
              <a:t>la pantalla</a:t>
            </a:r>
            <a:r>
              <a:rPr lang="es-ES" sz="2200" dirty="0" smtClean="0"/>
              <a:t>.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Definición.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76556" y="4912159"/>
            <a:ext cx="9832268" cy="152835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1615468" y="5123087"/>
            <a:ext cx="8688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 Los desarrolladores</a:t>
            </a:r>
            <a:r>
              <a:rPr lang="es-ES" sz="2200" dirty="0"/>
              <a:t> se benefician de las ventajas del </a:t>
            </a:r>
            <a:r>
              <a:rPr lang="es-ES" sz="2200" b="1" dirty="0"/>
              <a:t>API</a:t>
            </a:r>
            <a:r>
              <a:rPr lang="es-ES" sz="2200" dirty="0"/>
              <a:t> haciendo uso de su funcionalidad, evitándose el trabajo de programar todo desde el principio. </a:t>
            </a:r>
          </a:p>
        </p:txBody>
      </p:sp>
      <p:pic>
        <p:nvPicPr>
          <p:cNvPr id="10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5345071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30075" y="2208031"/>
            <a:ext cx="97252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El </a:t>
            </a:r>
            <a:r>
              <a:rPr lang="es-ES" sz="2200" dirty="0"/>
              <a:t>primer paso es obtener el driver de la base de datos que vamos a utilizar, buscamos en google “</a:t>
            </a:r>
            <a:r>
              <a:rPr lang="es-ES" sz="2200" dirty="0" err="1"/>
              <a:t>MySQL</a:t>
            </a:r>
            <a:r>
              <a:rPr lang="es-ES" sz="2200" dirty="0"/>
              <a:t> </a:t>
            </a:r>
            <a:r>
              <a:rPr lang="es-ES" sz="2200" dirty="0" smtClean="0"/>
              <a:t>JDBC </a:t>
            </a:r>
            <a:r>
              <a:rPr lang="es-ES" sz="2200" dirty="0"/>
              <a:t>driver”, “Oracle </a:t>
            </a:r>
            <a:r>
              <a:rPr lang="es-ES" sz="2200" dirty="0" smtClean="0"/>
              <a:t>JDBC driver</a:t>
            </a:r>
            <a:r>
              <a:rPr lang="es-ES" sz="2200" dirty="0"/>
              <a:t>” o el que queramos y descargamos el </a:t>
            </a:r>
            <a:r>
              <a:rPr lang="es-ES" sz="2200" dirty="0" smtClean="0"/>
              <a:t>JAR y </a:t>
            </a:r>
            <a:r>
              <a:rPr lang="es-ES" sz="2200" dirty="0"/>
              <a:t>lo incluimos es nuestro proyecto. </a:t>
            </a:r>
            <a:endParaRPr lang="es-ES" sz="2200" dirty="0" smtClean="0"/>
          </a:p>
          <a:p>
            <a:endParaRPr lang="es-ES" sz="2200" dirty="0"/>
          </a:p>
          <a:p>
            <a:r>
              <a:rPr lang="es-ES" sz="2200" dirty="0" smtClean="0"/>
              <a:t>Para </a:t>
            </a:r>
            <a:r>
              <a:rPr lang="es-ES" sz="2200" dirty="0"/>
              <a:t>este </a:t>
            </a:r>
            <a:r>
              <a:rPr lang="es-ES" sz="2200"/>
              <a:t>ejemplo </a:t>
            </a:r>
            <a:r>
              <a:rPr lang="es-ES" sz="2200" smtClean="0"/>
              <a:t>vamos </a:t>
            </a:r>
            <a:r>
              <a:rPr lang="es-ES" sz="2200" dirty="0"/>
              <a:t>a usar </a:t>
            </a:r>
            <a:r>
              <a:rPr lang="es-ES" sz="2200" b="1" dirty="0" err="1"/>
              <a:t>MySQL</a:t>
            </a:r>
            <a:endParaRPr lang="es-ES" sz="2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Incluir el JAR con el driver de la base de datos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1666713" y="4700920"/>
            <a:ext cx="86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 </a:t>
            </a:r>
            <a:r>
              <a:rPr lang="es-ES" sz="2400" dirty="0"/>
              <a:t>https://dev.mysql.com/downloads/connector/j/#downloads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5497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tx2">
                    <a:lumMod val="75000"/>
                  </a:schemeClr>
                </a:solidFill>
              </a:rPr>
              <a:t>Incluir el JAR con el driver de la base de </a:t>
            </a:r>
            <a:r>
              <a:rPr lang="es-CL" sz="2400" dirty="0" smtClean="0">
                <a:solidFill>
                  <a:schemeClr val="tx2">
                    <a:lumMod val="75000"/>
                  </a:schemeClr>
                </a:solidFill>
              </a:rPr>
              <a:t>datos</a:t>
            </a:r>
            <a:endParaRPr lang="es-ES" sz="2400" b="1" dirty="0">
              <a:solidFill>
                <a:srgbClr val="002060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6" y="2189172"/>
            <a:ext cx="9725229" cy="342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5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92332" y="5133544"/>
            <a:ext cx="9611727" cy="97971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3D22994-06FE-48C7-84AF-E7881F5823BF}"/>
              </a:ext>
            </a:extLst>
          </p:cNvPr>
          <p:cNvSpPr txBox="1"/>
          <p:nvPr/>
        </p:nvSpPr>
        <p:spPr>
          <a:xfrm>
            <a:off x="576558" y="564169"/>
            <a:ext cx="77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JDBC (Java </a:t>
            </a:r>
            <a:r>
              <a:rPr lang="es-ES" sz="3600" dirty="0" err="1">
                <a:solidFill>
                  <a:srgbClr val="002060"/>
                </a:solidFill>
              </a:rPr>
              <a:t>Database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Connectivity</a:t>
            </a:r>
            <a:r>
              <a:rPr lang="es-ES" sz="3600" dirty="0">
                <a:solidFill>
                  <a:srgbClr val="002060"/>
                </a:solidFill>
              </a:rPr>
              <a:t>)</a:t>
            </a:r>
            <a:endParaRPr lang="es-ES" sz="3600" b="1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692333" y="2117680"/>
            <a:ext cx="37434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200" dirty="0" smtClean="0"/>
          </a:p>
          <a:p>
            <a:r>
              <a:rPr lang="es-ES" sz="2200" dirty="0" smtClean="0"/>
              <a:t>Una vez descargado nuestro archivo, lo agregamos a la biblioteca de nuestro proyecto.</a:t>
            </a:r>
          </a:p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399422-B11C-492F-B5EE-5C019FF5EC1F}"/>
              </a:ext>
            </a:extLst>
          </p:cNvPr>
          <p:cNvSpPr txBox="1"/>
          <p:nvPr/>
        </p:nvSpPr>
        <p:spPr>
          <a:xfrm>
            <a:off x="578830" y="1276132"/>
            <a:ext cx="69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tx2">
                    <a:lumMod val="75000"/>
                  </a:schemeClr>
                </a:solidFill>
              </a:rPr>
              <a:t>Incluir el JAR con el driver de la base de datos</a:t>
            </a:r>
            <a:endParaRPr lang="es-ES" sz="2400" b="1" dirty="0">
              <a:solidFill>
                <a:srgbClr val="002060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350BD1B0-AC0A-48D3-B2D6-EE25D3A3BB9E}"/>
              </a:ext>
            </a:extLst>
          </p:cNvPr>
          <p:cNvSpPr/>
          <p:nvPr/>
        </p:nvSpPr>
        <p:spPr>
          <a:xfrm flipV="1">
            <a:off x="576556" y="1210499"/>
            <a:ext cx="9727503" cy="360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635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xmlns="" id="{8C47A37E-73A4-4FEF-A853-AC533841E667}"/>
              </a:ext>
            </a:extLst>
          </p:cNvPr>
          <p:cNvSpPr txBox="1"/>
          <p:nvPr/>
        </p:nvSpPr>
        <p:spPr>
          <a:xfrm>
            <a:off x="2438260" y="5423346"/>
            <a:ext cx="631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 No olvides el extraer el archivo antes de implementarlo.</a:t>
            </a:r>
            <a:endParaRPr lang="es-ES" sz="2000" dirty="0"/>
          </a:p>
        </p:txBody>
      </p:sp>
      <p:pic>
        <p:nvPicPr>
          <p:cNvPr id="11" name="Picture 3" descr="C:\Users\Romina Flores\Desktop\information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0" y="5291387"/>
            <a:ext cx="664028" cy="6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31" y="2117680"/>
            <a:ext cx="5213928" cy="274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99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514</Words>
  <Application>Microsoft Macintosh PowerPoint</Application>
  <PresentationFormat>Panorámica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Bastian</dc:creator>
  <cp:lastModifiedBy>Usuario de Microsoft Office</cp:lastModifiedBy>
  <cp:revision>160</cp:revision>
  <dcterms:created xsi:type="dcterms:W3CDTF">2017-08-24T16:18:47Z</dcterms:created>
  <dcterms:modified xsi:type="dcterms:W3CDTF">2019-01-15T15:08:55Z</dcterms:modified>
</cp:coreProperties>
</file>