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sldIdLst>
    <p:sldId id="256" r:id="rId2"/>
    <p:sldId id="257" r:id="rId3"/>
    <p:sldId id="258" r:id="rId4"/>
    <p:sldId id="261" r:id="rId5"/>
    <p:sldId id="259" r:id="rId6"/>
    <p:sldId id="262" r:id="rId7"/>
    <p:sldId id="263" r:id="rId8"/>
    <p:sldId id="264" r:id="rId9"/>
    <p:sldId id="260"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5"/>
    <p:restoredTop sz="94690"/>
  </p:normalViewPr>
  <p:slideViewPr>
    <p:cSldViewPr snapToGrid="0" snapToObjects="1">
      <p:cViewPr>
        <p:scale>
          <a:sx n="104" d="100"/>
          <a:sy n="104" d="100"/>
        </p:scale>
        <p:origin x="40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07T02:45:50.9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0 119,'53'0,"-3"0,9 0,-5 0,15 0,-9 0,0 0,0 0,0 0,0 0,1 0,-1 0,0 0,0 0,-8 0,6 0,-14 0,6 0,-8 0,0 0,-7-5,5 3,-12-4,12 6,-5 0,7 0,0 0,18 0,-13 0,14 0,-19 0,-7 0,5 0,-13 0,6 0,-7 0,0 0,0 0,0 0,-6 0,4 0,3 0,0 0,7 0,-9 0,20 0,-7 0,23 0,0 0,10 0,-20 0,-1 0,19 0,-16 0,0 0,13 0,24 0,-10 0,-8 0,6 0,-16 0,7 0,-9 0,-8 0,6 0,-6 0,0 0,-2 0,0 7,-6 1,6 0,-8 4,0-10,-7 10,-2-5,0 6,-5-5,5 4,-13-11,16 11,-14-11,9 5,-6 0,-12-5,11 5,-10-6,4 0,-1 0,-3 0,8 0,-2 0,5 0,-6 0,6 0,-12 0,11 0,-10 0,10 0,-4 0,0 0,4 0,-4 0,5 6,1-5,0 5,0-6,0 0,-6 0,4 0,-4 0,6 0,-1 0,-5 0,12 0,1 0,10 0,-4 0,-6 0,0 0,-5 0,5 0,0 0,-6 0,6 0,0 0,-5 0,5 0,0 0,14 0,-3 0,3 0,-14 0,0-7,-5 6,5-5,0 6,-6-6,6 4,0-3,-5-1,5 4,0-10,-5 11,-1-6,-3 7,-4 0,17 0,-8 0,8 0,-11 0,0-5,7 3,-5-4,5 6,0 0,-6 0,6 0,-7 0,0 0,0 0,0 0,0 0,7-6,-5 4,5-4,0 6,13 0,-1 0,1 0,-13 0,-7 0,0 0,0 0,0 0,0 0,0 0,-1 0,8 0,-5 0,5 0,12 0,-15 0,22 0,-24 0,12 0,-5 0,0-6,5-1,-5-1,7-4,0 4,0-6,-8 0,7 6,-14-3,13 9,0-15,3 14,-4-9,-12 7,-3 4,-4-10,-1 9,0-4,-8 1,13 4,4-5,12 6,10 0,-6 0,14 0,-6 7,17-6,-6 13,6-13,-9 6,-8-7,6 0,-14 0,6 0,-15 0,5 0,-5 0,7 0,0 0,0 0,-7 0,5 0,-12 0,12 0,-12 0,5 0,-8 0,-5 0,4 0,-4 0,6 0,0 0,0 0,0 0,0 0,7 0,6 0,-3 0,1 0,-11 0,0 0,-6 0,4 0,-4 0,5 0,1 0,0 0,0 0,7 0,2 0,7 0,0 0,8 0,-6 0,41 0,-26 0,27 0,-26 0,1 0,-1 0,-8 0,6 0,-14 0,6 0,0 0,-6 0,6 0,0 0,-6 0,14 0,-6 0,0 0,17 0,-22 0,13 0,-25 0,-2 0,-7 0,0 0,0 0,-7 0,6 0,-6 0,1 0,4 0,-4 0,17 0,-8 0,9 0,-12 0,-1 0,1 0,0 0,0 0,0 0,0 0,0 0,7 0,-6 0,6 0,0 0,-5 0,12 0,-12 0,5 0,0 0,13 0,-8 0,7 0,-12 0,-6 0,6 0,-7 0,0 0,0 0,0 0,-6 0,4 0,-11 0,12 0,-12 0,5 0,0 0,-5 0,9 0,-3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DAC5C01-DE3A-3940-853D-6E10DC7CCA72}" type="datetimeFigureOut">
              <a:rPr lang="es-CL" smtClean="0"/>
              <a:t>09-01-19</a:t>
            </a:fld>
            <a:endParaRPr lang="es-CL"/>
          </a:p>
        </p:txBody>
      </p:sp>
      <p:sp>
        <p:nvSpPr>
          <p:cNvPr id="5" name="Footer Placeholder 4"/>
          <p:cNvSpPr>
            <a:spLocks noGrp="1"/>
          </p:cNvSpPr>
          <p:nvPr>
            <p:ph type="ftr" sz="quarter" idx="11"/>
          </p:nvPr>
        </p:nvSpPr>
        <p:spPr>
          <a:xfrm>
            <a:off x="2416500" y="329307"/>
            <a:ext cx="4973915" cy="309201"/>
          </a:xfrm>
        </p:spPr>
        <p:txBody>
          <a:bodyPr/>
          <a:lstStyle/>
          <a:p>
            <a:endParaRPr lang="es-CL"/>
          </a:p>
        </p:txBody>
      </p:sp>
      <p:sp>
        <p:nvSpPr>
          <p:cNvPr id="6" name="Slide Number Placeholder 5"/>
          <p:cNvSpPr>
            <a:spLocks noGrp="1"/>
          </p:cNvSpPr>
          <p:nvPr>
            <p:ph type="sldNum" sz="quarter" idx="12"/>
          </p:nvPr>
        </p:nvSpPr>
        <p:spPr>
          <a:xfrm>
            <a:off x="1437664" y="798973"/>
            <a:ext cx="811019" cy="503578"/>
          </a:xfrm>
        </p:spPr>
        <p:txBody>
          <a:bodyPr/>
          <a:lstStyle/>
          <a:p>
            <a:fld id="{E611F000-A752-B34E-AAF3-5F803A232720}" type="slidenum">
              <a:rPr lang="es-CL" smtClean="0"/>
              <a:t>‹Nº›</a:t>
            </a:fld>
            <a:endParaRPr lang="es-CL"/>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8764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DAC5C01-DE3A-3940-853D-6E10DC7CCA72}" type="datetimeFigureOut">
              <a:rPr lang="es-CL" smtClean="0"/>
              <a:t>09-01-19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611F000-A752-B34E-AAF3-5F803A232720}" type="slidenum">
              <a:rPr lang="es-CL" smtClean="0"/>
              <a:t>‹Nº›</a:t>
            </a:fld>
            <a:endParaRPr lang="es-CL"/>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74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DAC5C01-DE3A-3940-853D-6E10DC7CCA72}" type="datetimeFigureOut">
              <a:rPr lang="es-CL" smtClean="0"/>
              <a:t>09-01-19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611F000-A752-B34E-AAF3-5F803A232720}" type="slidenum">
              <a:rPr lang="es-CL" smtClean="0"/>
              <a:t>‹Nº›</a:t>
            </a:fld>
            <a:endParaRPr lang="es-CL"/>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78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DAC5C01-DE3A-3940-853D-6E10DC7CCA72}" type="datetimeFigureOut">
              <a:rPr lang="es-CL" smtClean="0"/>
              <a:t>09-01-19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611F000-A752-B34E-AAF3-5F803A232720}" type="slidenum">
              <a:rPr lang="es-CL" smtClean="0"/>
              <a:t>‹Nº›</a:t>
            </a:fld>
            <a:endParaRPr lang="es-CL"/>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130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DAC5C01-DE3A-3940-853D-6E10DC7CCA72}" type="datetimeFigureOut">
              <a:rPr lang="es-CL" smtClean="0"/>
              <a:t>09-01-19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611F000-A752-B34E-AAF3-5F803A232720}" type="slidenum">
              <a:rPr lang="es-CL" smtClean="0"/>
              <a:t>‹Nº›</a:t>
            </a:fld>
            <a:endParaRPr lang="es-CL"/>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346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3DAC5C01-DE3A-3940-853D-6E10DC7CCA72}" type="datetimeFigureOut">
              <a:rPr lang="es-CL" smtClean="0"/>
              <a:t>09-01-19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611F000-A752-B34E-AAF3-5F803A232720}" type="slidenum">
              <a:rPr lang="es-CL" smtClean="0"/>
              <a:t>‹Nº›</a:t>
            </a:fld>
            <a:endParaRPr lang="es-CL"/>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981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3DAC5C01-DE3A-3940-853D-6E10DC7CCA72}" type="datetimeFigureOut">
              <a:rPr lang="es-CL" smtClean="0"/>
              <a:t>09-01-19</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E611F000-A752-B34E-AAF3-5F803A232720}" type="slidenum">
              <a:rPr lang="es-CL" smtClean="0"/>
              <a:t>‹Nº›</a:t>
            </a:fld>
            <a:endParaRPr lang="es-CL"/>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4841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DAC5C01-DE3A-3940-853D-6E10DC7CCA72}" type="datetimeFigureOut">
              <a:rPr lang="es-CL" smtClean="0"/>
              <a:t>09-01-19</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611F000-A752-B34E-AAF3-5F803A232720}" type="slidenum">
              <a:rPr lang="es-CL" smtClean="0"/>
              <a:t>‹Nº›</a:t>
            </a:fld>
            <a:endParaRPr lang="es-CL"/>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409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C5C01-DE3A-3940-853D-6E10DC7CCA72}" type="datetimeFigureOut">
              <a:rPr lang="es-CL" smtClean="0"/>
              <a:t>09-01-19</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E611F000-A752-B34E-AAF3-5F803A232720}" type="slidenum">
              <a:rPr lang="es-CL" smtClean="0"/>
              <a:t>‹Nº›</a:t>
            </a:fld>
            <a:endParaRPr lang="es-CL"/>
          </a:p>
        </p:txBody>
      </p:sp>
    </p:spTree>
    <p:extLst>
      <p:ext uri="{BB962C8B-B14F-4D97-AF65-F5344CB8AC3E}">
        <p14:creationId xmlns:p14="http://schemas.microsoft.com/office/powerpoint/2010/main" val="67471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3DAC5C01-DE3A-3940-853D-6E10DC7CCA72}" type="datetimeFigureOut">
              <a:rPr lang="es-CL" smtClean="0"/>
              <a:t>09-01-19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611F000-A752-B34E-AAF3-5F803A232720}" type="slidenum">
              <a:rPr lang="es-CL" smtClean="0"/>
              <a:t>‹Nº›</a:t>
            </a:fld>
            <a:endParaRPr lang="es-CL"/>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789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DAC5C01-DE3A-3940-853D-6E10DC7CCA72}" type="datetimeFigureOut">
              <a:rPr lang="es-CL" smtClean="0"/>
              <a:t>09-01-19</a:t>
            </a:fld>
            <a:endParaRPr lang="es-CL"/>
          </a:p>
        </p:txBody>
      </p:sp>
      <p:sp>
        <p:nvSpPr>
          <p:cNvPr id="6" name="Footer Placeholder 5"/>
          <p:cNvSpPr>
            <a:spLocks noGrp="1"/>
          </p:cNvSpPr>
          <p:nvPr>
            <p:ph type="ftr" sz="quarter" idx="11"/>
          </p:nvPr>
        </p:nvSpPr>
        <p:spPr>
          <a:xfrm>
            <a:off x="1447382" y="318640"/>
            <a:ext cx="5541004" cy="320931"/>
          </a:xfrm>
        </p:spPr>
        <p:txBody>
          <a:bodyPr/>
          <a:lstStyle/>
          <a:p>
            <a:endParaRPr lang="es-CL"/>
          </a:p>
        </p:txBody>
      </p:sp>
      <p:sp>
        <p:nvSpPr>
          <p:cNvPr id="7" name="Slide Number Placeholder 6"/>
          <p:cNvSpPr>
            <a:spLocks noGrp="1"/>
          </p:cNvSpPr>
          <p:nvPr>
            <p:ph type="sldNum" sz="quarter" idx="12"/>
          </p:nvPr>
        </p:nvSpPr>
        <p:spPr/>
        <p:txBody>
          <a:bodyPr/>
          <a:lstStyle/>
          <a:p>
            <a:fld id="{E611F000-A752-B34E-AAF3-5F803A232720}" type="slidenum">
              <a:rPr lang="es-CL" smtClean="0"/>
              <a:t>‹Nº›</a:t>
            </a:fld>
            <a:endParaRPr lang="es-CL"/>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637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DAC5C01-DE3A-3940-853D-6E10DC7CCA72}" type="datetimeFigureOut">
              <a:rPr lang="es-CL" smtClean="0"/>
              <a:t>09-01-19</a:t>
            </a:fld>
            <a:endParaRPr lang="es-CL"/>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611F000-A752-B34E-AAF3-5F803A232720}" type="slidenum">
              <a:rPr lang="es-CL" smtClean="0"/>
              <a:t>‹Nº›</a:t>
            </a:fld>
            <a:endParaRPr lang="es-CL"/>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04516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B3097-CF4E-0243-80C6-DD137E09CA1F}"/>
              </a:ext>
            </a:extLst>
          </p:cNvPr>
          <p:cNvSpPr>
            <a:spLocks noGrp="1"/>
          </p:cNvSpPr>
          <p:nvPr>
            <p:ph type="ctrTitle"/>
          </p:nvPr>
        </p:nvSpPr>
        <p:spPr/>
        <p:txBody>
          <a:bodyPr/>
          <a:lstStyle/>
          <a:p>
            <a:r>
              <a:rPr lang="es-CL" dirty="0"/>
              <a:t>Swing</a:t>
            </a:r>
            <a:br>
              <a:rPr lang="es-CL" dirty="0"/>
            </a:br>
            <a:r>
              <a:rPr lang="es-CL" dirty="0"/>
              <a:t>Componentes</a:t>
            </a:r>
          </a:p>
        </p:txBody>
      </p:sp>
      <p:sp>
        <p:nvSpPr>
          <p:cNvPr id="3" name="Subtítulo 2">
            <a:extLst>
              <a:ext uri="{FF2B5EF4-FFF2-40B4-BE49-F238E27FC236}">
                <a16:creationId xmlns:a16="http://schemas.microsoft.com/office/drawing/2014/main" id="{F584A347-96E4-734A-A0EF-C3C3FD925282}"/>
              </a:ext>
            </a:extLst>
          </p:cNvPr>
          <p:cNvSpPr>
            <a:spLocks noGrp="1"/>
          </p:cNvSpPr>
          <p:nvPr>
            <p:ph type="subTitle" idx="1"/>
          </p:nvPr>
        </p:nvSpPr>
        <p:spPr/>
        <p:txBody>
          <a:bodyPr/>
          <a:lstStyle/>
          <a:p>
            <a:r>
              <a:rPr lang="es-CL" dirty="0"/>
              <a:t>Matias Jara Figueroa</a:t>
            </a:r>
          </a:p>
        </p:txBody>
      </p:sp>
    </p:spTree>
    <p:extLst>
      <p:ext uri="{BB962C8B-B14F-4D97-AF65-F5344CB8AC3E}">
        <p14:creationId xmlns:p14="http://schemas.microsoft.com/office/powerpoint/2010/main" val="418893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02C451-70E3-4F40-800D-2D5BBBA31A57}"/>
              </a:ext>
            </a:extLst>
          </p:cNvPr>
          <p:cNvSpPr>
            <a:spLocks noGrp="1"/>
          </p:cNvSpPr>
          <p:nvPr>
            <p:ph type="title"/>
          </p:nvPr>
        </p:nvSpPr>
        <p:spPr/>
        <p:txBody>
          <a:bodyPr/>
          <a:lstStyle/>
          <a:p>
            <a:r>
              <a:rPr lang="es-CL" dirty="0"/>
              <a:t>combo Box</a:t>
            </a:r>
            <a:br>
              <a:rPr lang="es-CL" dirty="0"/>
            </a:br>
            <a:endParaRPr lang="es-CL" dirty="0"/>
          </a:p>
        </p:txBody>
      </p:sp>
      <p:sp>
        <p:nvSpPr>
          <p:cNvPr id="3" name="Marcador de contenido 2">
            <a:extLst>
              <a:ext uri="{FF2B5EF4-FFF2-40B4-BE49-F238E27FC236}">
                <a16:creationId xmlns:a16="http://schemas.microsoft.com/office/drawing/2014/main" id="{E2582480-CB94-2E49-A42D-5FF01008C834}"/>
              </a:ext>
            </a:extLst>
          </p:cNvPr>
          <p:cNvSpPr>
            <a:spLocks noGrp="1"/>
          </p:cNvSpPr>
          <p:nvPr>
            <p:ph idx="1"/>
          </p:nvPr>
        </p:nvSpPr>
        <p:spPr/>
        <p:txBody>
          <a:bodyPr>
            <a:normAutofit/>
          </a:bodyPr>
          <a:lstStyle/>
          <a:p>
            <a:r>
              <a:rPr lang="es-CL" dirty="0"/>
              <a:t>Eliminar todos los items de un jComboBox:</a:t>
            </a:r>
          </a:p>
          <a:p>
            <a:pPr lvl="1"/>
            <a:r>
              <a:rPr lang="es-CL" dirty="0"/>
              <a:t>Combo.removeAllItems();</a:t>
            </a:r>
          </a:p>
          <a:p>
            <a:r>
              <a:rPr lang="es-CL" dirty="0"/>
              <a:t>Recoger el valor seleccionado en el JComboBox:</a:t>
            </a:r>
          </a:p>
          <a:p>
            <a:pPr lvl="1"/>
            <a:r>
              <a:rPr lang="en" dirty="0"/>
              <a:t>String </a:t>
            </a:r>
            <a:r>
              <a:rPr lang="en" dirty="0" err="1"/>
              <a:t>seleccion</a:t>
            </a:r>
            <a:r>
              <a:rPr lang="en" dirty="0"/>
              <a:t> = (String) </a:t>
            </a:r>
            <a:r>
              <a:rPr lang="en" dirty="0" err="1"/>
              <a:t>Combo.getSelectedItem</a:t>
            </a:r>
            <a:r>
              <a:rPr lang="en" dirty="0"/>
              <a:t>();</a:t>
            </a:r>
            <a:endParaRPr lang="es-CL" dirty="0"/>
          </a:p>
          <a:p>
            <a:r>
              <a:rPr lang="es-CL" dirty="0"/>
              <a:t>Añadir un Listener para añadir comportamiento al cambiar de selección</a:t>
            </a:r>
          </a:p>
          <a:p>
            <a:pPr lvl="1"/>
            <a:r>
              <a:rPr lang="es-CL" dirty="0"/>
              <a:t>private void ComboItemStateChanged(java.awt.event.ItemEvent evt) {                                            </a:t>
            </a:r>
          </a:p>
          <a:p>
            <a:pPr marL="457200" lvl="1" indent="0">
              <a:buNone/>
            </a:pPr>
            <a:r>
              <a:rPr lang="es-CL" dirty="0"/>
              <a:t>   	//todo el codigo del comportamiento aqui     </a:t>
            </a:r>
          </a:p>
          <a:p>
            <a:pPr marL="457200" lvl="1" indent="0">
              <a:buNone/>
            </a:pPr>
            <a:r>
              <a:rPr lang="es-CL" dirty="0"/>
              <a:t>    }</a:t>
            </a:r>
            <a:endParaRPr lang="en" dirty="0"/>
          </a:p>
          <a:p>
            <a:endParaRPr lang="es-CL" dirty="0"/>
          </a:p>
        </p:txBody>
      </p:sp>
    </p:spTree>
    <p:extLst>
      <p:ext uri="{BB962C8B-B14F-4D97-AF65-F5344CB8AC3E}">
        <p14:creationId xmlns:p14="http://schemas.microsoft.com/office/powerpoint/2010/main" val="3817930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3CB409-7B86-E445-9A53-2C335F353E35}"/>
              </a:ext>
            </a:extLst>
          </p:cNvPr>
          <p:cNvSpPr>
            <a:spLocks noGrp="1"/>
          </p:cNvSpPr>
          <p:nvPr>
            <p:ph type="title"/>
          </p:nvPr>
        </p:nvSpPr>
        <p:spPr/>
        <p:txBody>
          <a:bodyPr/>
          <a:lstStyle/>
          <a:p>
            <a:r>
              <a:rPr lang="es-CL" dirty="0"/>
              <a:t>Table</a:t>
            </a:r>
          </a:p>
        </p:txBody>
      </p:sp>
      <p:sp>
        <p:nvSpPr>
          <p:cNvPr id="3" name="Marcador de contenido 2">
            <a:extLst>
              <a:ext uri="{FF2B5EF4-FFF2-40B4-BE49-F238E27FC236}">
                <a16:creationId xmlns:a16="http://schemas.microsoft.com/office/drawing/2014/main" id="{FB1E462F-4ECC-9A49-BEEB-76D2B3981E40}"/>
              </a:ext>
            </a:extLst>
          </p:cNvPr>
          <p:cNvSpPr>
            <a:spLocks noGrp="1"/>
          </p:cNvSpPr>
          <p:nvPr>
            <p:ph idx="1"/>
          </p:nvPr>
        </p:nvSpPr>
        <p:spPr>
          <a:xfrm>
            <a:off x="1451579" y="2015732"/>
            <a:ext cx="9603275" cy="3934494"/>
          </a:xfrm>
        </p:spPr>
        <p:txBody>
          <a:bodyPr>
            <a:normAutofit fontScale="92500" lnSpcReduction="20000"/>
          </a:bodyPr>
          <a:lstStyle/>
          <a:p>
            <a:r>
              <a:rPr lang="es-CL" dirty="0"/>
              <a:t>La forma más sencilla de usar un JTable y tener toda su funcionalidad es instanciar un DefaultTableModel con el modelo de la tabla </a:t>
            </a:r>
          </a:p>
          <a:p>
            <a:pPr lvl="1"/>
            <a:r>
              <a:rPr lang="es-CL" dirty="0"/>
              <a:t>DefaultTableModel modelo = (DefaultTableModel)table.getModel();</a:t>
            </a:r>
          </a:p>
          <a:p>
            <a:r>
              <a:rPr lang="es-CL" dirty="0"/>
              <a:t>Para ingresar un nueva fila a la tabla usamos addRow sobre el modelo y setiamos la tabla</a:t>
            </a:r>
          </a:p>
          <a:p>
            <a:pPr lvl="1"/>
            <a:r>
              <a:rPr lang="es-CL" dirty="0"/>
              <a:t>modelo.addRow(new Object[]{var1, var2, …, varN} );</a:t>
            </a:r>
          </a:p>
          <a:p>
            <a:pPr lvl="1"/>
            <a:r>
              <a:rPr lang="es-CL" dirty="0"/>
              <a:t>table.setModel(modelo);</a:t>
            </a:r>
          </a:p>
          <a:p>
            <a:r>
              <a:rPr lang="es-CL" dirty="0"/>
              <a:t>Usamos un evento MouseClicked y un metodo getSelectedRow para seleccionar un numero de fila especifica</a:t>
            </a:r>
          </a:p>
          <a:p>
            <a:pPr lvl="1"/>
            <a:r>
              <a:rPr lang="es-CL" dirty="0"/>
              <a:t>private void tableMouseClicked(java.awt.event.MouseEvent evt) {                                         </a:t>
            </a:r>
          </a:p>
          <a:p>
            <a:pPr marL="457200" lvl="1" indent="0">
              <a:buNone/>
            </a:pPr>
            <a:r>
              <a:rPr lang="es-CL" dirty="0"/>
              <a:t>       int fila = table.getSelectedRow();</a:t>
            </a:r>
          </a:p>
          <a:p>
            <a:pPr marL="457200" lvl="1" indent="0">
              <a:buNone/>
            </a:pPr>
            <a:r>
              <a:rPr lang="es-CL" dirty="0"/>
              <a:t>}</a:t>
            </a:r>
          </a:p>
        </p:txBody>
      </p:sp>
    </p:spTree>
    <p:extLst>
      <p:ext uri="{BB962C8B-B14F-4D97-AF65-F5344CB8AC3E}">
        <p14:creationId xmlns:p14="http://schemas.microsoft.com/office/powerpoint/2010/main" val="1917093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179D0-F9AF-C74C-AB1C-979B1D1D3E75}"/>
              </a:ext>
            </a:extLst>
          </p:cNvPr>
          <p:cNvSpPr>
            <a:spLocks noGrp="1"/>
          </p:cNvSpPr>
          <p:nvPr>
            <p:ph type="title"/>
          </p:nvPr>
        </p:nvSpPr>
        <p:spPr/>
        <p:txBody>
          <a:bodyPr/>
          <a:lstStyle/>
          <a:p>
            <a:r>
              <a:rPr lang="es-CL" dirty="0"/>
              <a:t>table</a:t>
            </a:r>
          </a:p>
        </p:txBody>
      </p:sp>
      <p:sp>
        <p:nvSpPr>
          <p:cNvPr id="3" name="Marcador de contenido 2">
            <a:extLst>
              <a:ext uri="{FF2B5EF4-FFF2-40B4-BE49-F238E27FC236}">
                <a16:creationId xmlns:a16="http://schemas.microsoft.com/office/drawing/2014/main" id="{EA43830F-60C5-3E4B-9CAE-F3B3238A8E75}"/>
              </a:ext>
            </a:extLst>
          </p:cNvPr>
          <p:cNvSpPr>
            <a:spLocks noGrp="1"/>
          </p:cNvSpPr>
          <p:nvPr>
            <p:ph idx="1"/>
          </p:nvPr>
        </p:nvSpPr>
        <p:spPr>
          <a:xfrm>
            <a:off x="1451579" y="2015732"/>
            <a:ext cx="9603275" cy="4037749"/>
          </a:xfrm>
        </p:spPr>
        <p:txBody>
          <a:bodyPr>
            <a:normAutofit/>
          </a:bodyPr>
          <a:lstStyle/>
          <a:p>
            <a:r>
              <a:rPr lang="es-CL" dirty="0"/>
              <a:t>Para modificar una fila en especifico usamos metodo SetValueAt que modifica el modelo con una variable, una fila especifica y columna de esa fila:</a:t>
            </a:r>
          </a:p>
          <a:p>
            <a:pPr lvl="1"/>
            <a:r>
              <a:rPr lang="es-CL" dirty="0"/>
              <a:t>Modelo = (DefaultTableModel)table.getModel();</a:t>
            </a:r>
          </a:p>
          <a:p>
            <a:pPr lvl="1"/>
            <a:r>
              <a:rPr lang="es-CL" dirty="0"/>
              <a:t>modelo.setValueAt( var , fila , columna);  // var = variable, fila = numero de fila, columna = numero columna</a:t>
            </a:r>
          </a:p>
          <a:p>
            <a:pPr lvl="1"/>
            <a:r>
              <a:rPr lang="es-CL" dirty="0"/>
              <a:t>table.setModel(modelo);</a:t>
            </a:r>
          </a:p>
          <a:p>
            <a:r>
              <a:rPr lang="es-CL" dirty="0"/>
              <a:t>Para Eliminar una fila especifica del modelo usamos RemoveRow con el modelo, enviando como parametro la fila:</a:t>
            </a:r>
          </a:p>
          <a:p>
            <a:pPr lvl="1"/>
            <a:r>
              <a:rPr lang="es-CL" dirty="0"/>
              <a:t>modelo.removeRow(fila);</a:t>
            </a:r>
          </a:p>
        </p:txBody>
      </p:sp>
    </p:spTree>
    <p:extLst>
      <p:ext uri="{BB962C8B-B14F-4D97-AF65-F5344CB8AC3E}">
        <p14:creationId xmlns:p14="http://schemas.microsoft.com/office/powerpoint/2010/main" val="306717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1855AB-6D81-BF48-A8C9-48F7403C6FC0}"/>
              </a:ext>
            </a:extLst>
          </p:cNvPr>
          <p:cNvSpPr>
            <a:spLocks noGrp="1"/>
          </p:cNvSpPr>
          <p:nvPr>
            <p:ph type="title"/>
          </p:nvPr>
        </p:nvSpPr>
        <p:spPr/>
        <p:txBody>
          <a:bodyPr/>
          <a:lstStyle/>
          <a:p>
            <a:r>
              <a:rPr lang="es-CL" dirty="0"/>
              <a:t>table</a:t>
            </a:r>
          </a:p>
        </p:txBody>
      </p:sp>
      <p:sp>
        <p:nvSpPr>
          <p:cNvPr id="3" name="Marcador de contenido 2">
            <a:extLst>
              <a:ext uri="{FF2B5EF4-FFF2-40B4-BE49-F238E27FC236}">
                <a16:creationId xmlns:a16="http://schemas.microsoft.com/office/drawing/2014/main" id="{82B37836-BC86-BD46-A709-34A40D70A897}"/>
              </a:ext>
            </a:extLst>
          </p:cNvPr>
          <p:cNvSpPr>
            <a:spLocks noGrp="1"/>
          </p:cNvSpPr>
          <p:nvPr>
            <p:ph idx="1"/>
          </p:nvPr>
        </p:nvSpPr>
        <p:spPr/>
        <p:txBody>
          <a:bodyPr/>
          <a:lstStyle/>
          <a:p>
            <a:r>
              <a:rPr lang="es-CL" dirty="0"/>
              <a:t>Para obtener el valor de una columna especifica usamo getValueAt con el numero de fila y el numero de columna enviados como parametro:</a:t>
            </a:r>
          </a:p>
          <a:p>
            <a:pPr lvl="1"/>
            <a:r>
              <a:rPr lang="es-CL" dirty="0"/>
              <a:t>txtField.setText(table.getValueAt( fila , columna ).toString());</a:t>
            </a:r>
          </a:p>
        </p:txBody>
      </p:sp>
    </p:spTree>
    <p:extLst>
      <p:ext uri="{BB962C8B-B14F-4D97-AF65-F5344CB8AC3E}">
        <p14:creationId xmlns:p14="http://schemas.microsoft.com/office/powerpoint/2010/main" val="77054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4EE380-63DE-9A42-80CF-F8FC7BD1FAEB}"/>
              </a:ext>
            </a:extLst>
          </p:cNvPr>
          <p:cNvSpPr>
            <a:spLocks noGrp="1"/>
          </p:cNvSpPr>
          <p:nvPr>
            <p:ph type="title"/>
          </p:nvPr>
        </p:nvSpPr>
        <p:spPr/>
        <p:txBody>
          <a:bodyPr/>
          <a:lstStyle/>
          <a:p>
            <a:r>
              <a:rPr lang="es-CL" dirty="0"/>
              <a:t>Show Message Dialog</a:t>
            </a:r>
          </a:p>
        </p:txBody>
      </p:sp>
      <p:sp>
        <p:nvSpPr>
          <p:cNvPr id="3" name="Marcador de contenido 2">
            <a:extLst>
              <a:ext uri="{FF2B5EF4-FFF2-40B4-BE49-F238E27FC236}">
                <a16:creationId xmlns:a16="http://schemas.microsoft.com/office/drawing/2014/main" id="{8516756C-47F8-064D-9A90-DE8B6FD9BA0B}"/>
              </a:ext>
            </a:extLst>
          </p:cNvPr>
          <p:cNvSpPr>
            <a:spLocks noGrp="1"/>
          </p:cNvSpPr>
          <p:nvPr>
            <p:ph idx="1"/>
          </p:nvPr>
        </p:nvSpPr>
        <p:spPr>
          <a:xfrm>
            <a:off x="1451579" y="2015732"/>
            <a:ext cx="9603275" cy="4125576"/>
          </a:xfrm>
        </p:spPr>
        <p:txBody>
          <a:bodyPr>
            <a:normAutofit fontScale="92500" lnSpcReduction="10000"/>
          </a:bodyPr>
          <a:lstStyle/>
          <a:p>
            <a:r>
              <a:rPr lang="es-CL" dirty="0"/>
              <a:t>JOptionPane.showMessageDialog(null, "Mensaje dentro de la ventana", "Mensaje en la barra de titulo", JOptionPane.WARNING_MESSAGE);</a:t>
            </a:r>
          </a:p>
          <a:p>
            <a:pPr lvl="1"/>
            <a:r>
              <a:rPr lang="es-CL" dirty="0"/>
              <a:t>Primer Parámetro: El componente padre sobre el cual se mostrará la ventana de dialogo.</a:t>
            </a:r>
          </a:p>
          <a:p>
            <a:pPr lvl="1"/>
            <a:r>
              <a:rPr lang="es-CL" dirty="0"/>
              <a:t>Segundo Parámetro: El mensaje que se mostrará dentro de la ventana.</a:t>
            </a:r>
          </a:p>
          <a:p>
            <a:pPr lvl="1"/>
            <a:r>
              <a:rPr lang="es-CL" dirty="0"/>
              <a:t>Tercer Parámetro: El mensaje que se mostrará en la barra de titulo.</a:t>
            </a:r>
          </a:p>
          <a:p>
            <a:pPr lvl="1"/>
            <a:r>
              <a:rPr lang="es-CL" dirty="0"/>
              <a:t>Cuarto Parámetro: Una variable Int contenida por JOptionPane, que representa el icono que se mostrará en la ventana, algunos de los valores posibles son: </a:t>
            </a:r>
          </a:p>
          <a:p>
            <a:pPr lvl="2"/>
            <a:r>
              <a:rPr lang="es-CL" dirty="0"/>
              <a:t>INFORMATION_MESSAGE ,</a:t>
            </a:r>
          </a:p>
          <a:p>
            <a:pPr lvl="2"/>
            <a:r>
              <a:rPr lang="es-CL" dirty="0"/>
              <a:t> WARNING_MESSAGE , </a:t>
            </a:r>
          </a:p>
          <a:p>
            <a:pPr lvl="2"/>
            <a:r>
              <a:rPr lang="es-CL" dirty="0"/>
              <a:t>QUESTION_MESSAGE , </a:t>
            </a:r>
          </a:p>
          <a:p>
            <a:pPr lvl="2"/>
            <a:r>
              <a:rPr lang="es-CL" dirty="0"/>
              <a:t>PLAIN_MESSAGE, </a:t>
            </a:r>
          </a:p>
          <a:p>
            <a:pPr lvl="2"/>
            <a:r>
              <a:rPr lang="es-CL" dirty="0"/>
              <a:t>ERROR_MESSAGE</a:t>
            </a:r>
          </a:p>
          <a:p>
            <a:endParaRPr lang="es-CL" dirty="0"/>
          </a:p>
        </p:txBody>
      </p:sp>
    </p:spTree>
    <p:extLst>
      <p:ext uri="{BB962C8B-B14F-4D97-AF65-F5344CB8AC3E}">
        <p14:creationId xmlns:p14="http://schemas.microsoft.com/office/powerpoint/2010/main" val="2435259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A4469-D9AD-1B4E-A8B3-0EE370FB7099}"/>
              </a:ext>
            </a:extLst>
          </p:cNvPr>
          <p:cNvSpPr>
            <a:spLocks noGrp="1"/>
          </p:cNvSpPr>
          <p:nvPr>
            <p:ph type="title"/>
          </p:nvPr>
        </p:nvSpPr>
        <p:spPr>
          <a:xfrm>
            <a:off x="1451579" y="804519"/>
            <a:ext cx="9603275" cy="1049235"/>
          </a:xfrm>
        </p:spPr>
        <p:txBody>
          <a:bodyPr/>
          <a:lstStyle/>
          <a:p>
            <a:r>
              <a:rPr lang="es-CL" dirty="0"/>
              <a:t>Show Input Dialog</a:t>
            </a:r>
          </a:p>
        </p:txBody>
      </p:sp>
      <p:sp>
        <p:nvSpPr>
          <p:cNvPr id="3" name="Marcador de contenido 2">
            <a:extLst>
              <a:ext uri="{FF2B5EF4-FFF2-40B4-BE49-F238E27FC236}">
                <a16:creationId xmlns:a16="http://schemas.microsoft.com/office/drawing/2014/main" id="{F3FEF91A-CC03-9A42-AD47-87A0B1099BB7}"/>
              </a:ext>
            </a:extLst>
          </p:cNvPr>
          <p:cNvSpPr>
            <a:spLocks noGrp="1"/>
          </p:cNvSpPr>
          <p:nvPr>
            <p:ph idx="1"/>
          </p:nvPr>
        </p:nvSpPr>
        <p:spPr>
          <a:xfrm>
            <a:off x="1451579" y="2015732"/>
            <a:ext cx="9603275" cy="4037749"/>
          </a:xfrm>
        </p:spPr>
        <p:txBody>
          <a:bodyPr/>
          <a:lstStyle/>
          <a:p>
            <a:r>
              <a:rPr lang="es-CL" dirty="0"/>
              <a:t>String respuesta = JOptionPane.showInputDialog("Escribe tu nombre");</a:t>
            </a:r>
          </a:p>
          <a:p>
            <a:pPr marL="0" indent="0">
              <a:buNone/>
            </a:pPr>
            <a:r>
              <a:rPr lang="es-CL" dirty="0"/>
              <a:t>Los datos ingresados a la caja de texto lo retorna como string el cual podemos almacenar en una variable string.</a:t>
            </a:r>
          </a:p>
          <a:p>
            <a:r>
              <a:rPr lang="es-CL" dirty="0"/>
              <a:t>String respuesta = JOptionPane.showInputDialog(null, "Escribe tu nombre");</a:t>
            </a:r>
          </a:p>
          <a:p>
            <a:pPr marL="0" indent="0">
              <a:buNone/>
            </a:pPr>
            <a:r>
              <a:rPr lang="es-CL" dirty="0"/>
              <a:t>Si agregamos el primer parametro, podemos ubicar el elemento en el componente padre.</a:t>
            </a:r>
          </a:p>
          <a:p>
            <a:endParaRPr lang="es-CL" dirty="0"/>
          </a:p>
        </p:txBody>
      </p:sp>
      <p:pic>
        <p:nvPicPr>
          <p:cNvPr id="1026" name="Picture 2" descr="input1">
            <a:extLst>
              <a:ext uri="{FF2B5EF4-FFF2-40B4-BE49-F238E27FC236}">
                <a16:creationId xmlns:a16="http://schemas.microsoft.com/office/drawing/2014/main" id="{C8618A06-3694-624D-BA9F-6C0BE8120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050" y="4465981"/>
            <a:ext cx="3771900" cy="158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0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298E6-AB42-124D-B213-974E9DF85138}"/>
              </a:ext>
            </a:extLst>
          </p:cNvPr>
          <p:cNvSpPr>
            <a:spLocks noGrp="1"/>
          </p:cNvSpPr>
          <p:nvPr>
            <p:ph type="title"/>
          </p:nvPr>
        </p:nvSpPr>
        <p:spPr/>
        <p:txBody>
          <a:bodyPr/>
          <a:lstStyle/>
          <a:p>
            <a:r>
              <a:rPr lang="es-CL" dirty="0"/>
              <a:t>Show Input Dialog</a:t>
            </a:r>
          </a:p>
        </p:txBody>
      </p:sp>
      <p:sp>
        <p:nvSpPr>
          <p:cNvPr id="3" name="Marcador de contenido 2">
            <a:extLst>
              <a:ext uri="{FF2B5EF4-FFF2-40B4-BE49-F238E27FC236}">
                <a16:creationId xmlns:a16="http://schemas.microsoft.com/office/drawing/2014/main" id="{F9A657F5-B3DD-D34E-8378-FAA8B0F94576}"/>
              </a:ext>
            </a:extLst>
          </p:cNvPr>
          <p:cNvSpPr>
            <a:spLocks noGrp="1"/>
          </p:cNvSpPr>
          <p:nvPr>
            <p:ph idx="1"/>
          </p:nvPr>
        </p:nvSpPr>
        <p:spPr>
          <a:xfrm>
            <a:off x="1451579" y="2015732"/>
            <a:ext cx="9603275" cy="4037749"/>
          </a:xfrm>
        </p:spPr>
        <p:txBody>
          <a:bodyPr/>
          <a:lstStyle/>
          <a:p>
            <a:r>
              <a:rPr lang="es-CL" dirty="0"/>
              <a:t>String respuesta = JOptionPane.showInputDialog(null, "Escriba nuevamente su nombre", "Error!", JOptionPane.ERROR_MESSAGE);</a:t>
            </a:r>
          </a:p>
          <a:p>
            <a:pPr marL="0" indent="0">
              <a:buNone/>
            </a:pPr>
            <a:r>
              <a:rPr lang="es-CL" dirty="0"/>
              <a:t>Ademas del mensaje y del componente padre, podemos agregar un titulo y un icono a la ventana.</a:t>
            </a:r>
          </a:p>
        </p:txBody>
      </p:sp>
      <p:pic>
        <p:nvPicPr>
          <p:cNvPr id="2050" name="Picture 2" descr="input4">
            <a:extLst>
              <a:ext uri="{FF2B5EF4-FFF2-40B4-BE49-F238E27FC236}">
                <a16:creationId xmlns:a16="http://schemas.microsoft.com/office/drawing/2014/main" id="{25A3E02A-648C-6F4D-877E-1405E02D5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050" y="4034606"/>
            <a:ext cx="3771900" cy="158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898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48327-944A-2C44-81EB-27945CEA4AA6}"/>
              </a:ext>
            </a:extLst>
          </p:cNvPr>
          <p:cNvSpPr>
            <a:spLocks noGrp="1"/>
          </p:cNvSpPr>
          <p:nvPr>
            <p:ph type="title"/>
          </p:nvPr>
        </p:nvSpPr>
        <p:spPr/>
        <p:txBody>
          <a:bodyPr/>
          <a:lstStyle/>
          <a:p>
            <a:r>
              <a:rPr lang="es-CL" dirty="0"/>
              <a:t>Show Input Dialog</a:t>
            </a:r>
          </a:p>
        </p:txBody>
      </p:sp>
      <p:sp>
        <p:nvSpPr>
          <p:cNvPr id="3" name="Marcador de contenido 2">
            <a:extLst>
              <a:ext uri="{FF2B5EF4-FFF2-40B4-BE49-F238E27FC236}">
                <a16:creationId xmlns:a16="http://schemas.microsoft.com/office/drawing/2014/main" id="{9D8D5904-D303-2F45-A571-D33DA4C3EF9F}"/>
              </a:ext>
            </a:extLst>
          </p:cNvPr>
          <p:cNvSpPr>
            <a:spLocks noGrp="1"/>
          </p:cNvSpPr>
          <p:nvPr>
            <p:ph idx="1"/>
          </p:nvPr>
        </p:nvSpPr>
        <p:spPr>
          <a:xfrm>
            <a:off x="1451579" y="2015732"/>
            <a:ext cx="9603275" cy="3450613"/>
          </a:xfrm>
        </p:spPr>
        <p:txBody>
          <a:bodyPr>
            <a:normAutofit/>
          </a:bodyPr>
          <a:lstStyle/>
          <a:p>
            <a:r>
              <a:rPr lang="es-CL" dirty="0"/>
              <a:t>String[] carreras = { "Ingeniería en sistemas computacionales", "Ingeniería industrial", "Ingeniería en mecatrónica", "Ingeniería en informatica", "Ingeniería petroquímica” };</a:t>
            </a:r>
          </a:p>
          <a:p>
            <a:r>
              <a:rPr lang="es-CL" dirty="0"/>
              <a:t>String resp = (String) JOptionPane.showInputDialog(null, "Seleccione una carrera a cursar", "Carrera", JOptionPane.DEFAULT_OPTION, icon, carreras, carreras[0]);</a:t>
            </a:r>
          </a:p>
          <a:p>
            <a:r>
              <a:rPr lang="es-CL" dirty="0"/>
              <a:t>JOptionPane.showInputDialog(Componente padre, Mensaje, Titulo, Tipo De Mensaje, Icono, Arreglo de opciones, Seleccion por defecto );</a:t>
            </a:r>
          </a:p>
        </p:txBody>
      </p:sp>
      <p:pic>
        <p:nvPicPr>
          <p:cNvPr id="3076" name="Picture 4" descr="input5">
            <a:extLst>
              <a:ext uri="{FF2B5EF4-FFF2-40B4-BE49-F238E27FC236}">
                <a16:creationId xmlns:a16="http://schemas.microsoft.com/office/drawing/2014/main" id="{63CF1988-62BC-5041-AECB-7B0C49033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066" y="4621795"/>
            <a:ext cx="4432300" cy="168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694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23D879-9A2D-8D44-8081-58B3491A109E}"/>
              </a:ext>
            </a:extLst>
          </p:cNvPr>
          <p:cNvSpPr>
            <a:spLocks noGrp="1"/>
          </p:cNvSpPr>
          <p:nvPr>
            <p:ph type="title"/>
          </p:nvPr>
        </p:nvSpPr>
        <p:spPr/>
        <p:txBody>
          <a:bodyPr/>
          <a:lstStyle/>
          <a:p>
            <a:r>
              <a:rPr lang="es-CL" dirty="0"/>
              <a:t>Show Confirm Dialog</a:t>
            </a:r>
            <a:br>
              <a:rPr lang="es-CL" dirty="0"/>
            </a:br>
            <a:endParaRPr lang="es-CL" dirty="0"/>
          </a:p>
        </p:txBody>
      </p:sp>
      <p:sp>
        <p:nvSpPr>
          <p:cNvPr id="3" name="Marcador de contenido 2">
            <a:extLst>
              <a:ext uri="{FF2B5EF4-FFF2-40B4-BE49-F238E27FC236}">
                <a16:creationId xmlns:a16="http://schemas.microsoft.com/office/drawing/2014/main" id="{ABCD74E6-A2BB-0046-B089-344D3E2DB11D}"/>
              </a:ext>
            </a:extLst>
          </p:cNvPr>
          <p:cNvSpPr>
            <a:spLocks noGrp="1"/>
          </p:cNvSpPr>
          <p:nvPr>
            <p:ph idx="1"/>
          </p:nvPr>
        </p:nvSpPr>
        <p:spPr>
          <a:xfrm>
            <a:off x="1451579" y="2015732"/>
            <a:ext cx="9603275" cy="4037749"/>
          </a:xfrm>
        </p:spPr>
        <p:txBody>
          <a:bodyPr/>
          <a:lstStyle/>
          <a:p>
            <a:r>
              <a:rPr lang="es-CL" dirty="0"/>
              <a:t>int resp = JOptionPane.showConfirmDialog(null, "¿Esta seguro?", "Alerta!", JOptionPane.YES_NO_OPTION, JOptionPane.ERROR_MESSAGE);</a:t>
            </a:r>
          </a:p>
          <a:p>
            <a:r>
              <a:rPr lang="es-CL" dirty="0"/>
              <a:t>Primer parametro: Componente padre</a:t>
            </a:r>
          </a:p>
          <a:p>
            <a:r>
              <a:rPr lang="es-CL" dirty="0"/>
              <a:t>Segundo parametro: Mensaje de la ventana</a:t>
            </a:r>
          </a:p>
          <a:p>
            <a:r>
              <a:rPr lang="es-CL" dirty="0"/>
              <a:t>Tercer parametro: titulo de la ventana</a:t>
            </a:r>
          </a:p>
          <a:p>
            <a:r>
              <a:rPr lang="es-CL" dirty="0"/>
              <a:t>Cuarto parametro: Tipo de selección (</a:t>
            </a:r>
            <a:r>
              <a:rPr lang="en" dirty="0"/>
              <a:t>YES_NO_OPTION o YES_NO_CANCEL_OPTION).</a:t>
            </a:r>
          </a:p>
          <a:p>
            <a:r>
              <a:rPr lang="en" dirty="0"/>
              <a:t>Quinto </a:t>
            </a:r>
            <a:r>
              <a:rPr lang="en" dirty="0" err="1"/>
              <a:t>parametro</a:t>
            </a:r>
            <a:r>
              <a:rPr lang="es-CL" dirty="0"/>
              <a:t>: Icono que se mostrara en la ventana</a:t>
            </a:r>
          </a:p>
          <a:p>
            <a:endParaRPr lang="es-CL" dirty="0"/>
          </a:p>
        </p:txBody>
      </p:sp>
      <p:pic>
        <p:nvPicPr>
          <p:cNvPr id="4098" name="Picture 2" descr="confirm3">
            <a:extLst>
              <a:ext uri="{FF2B5EF4-FFF2-40B4-BE49-F238E27FC236}">
                <a16:creationId xmlns:a16="http://schemas.microsoft.com/office/drawing/2014/main" id="{42857F51-ECFB-C744-A537-D0CD70DF6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3076" y="2969912"/>
            <a:ext cx="3403600" cy="151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704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6D18FE-EAE8-0F41-8355-36BCA17A199D}"/>
              </a:ext>
            </a:extLst>
          </p:cNvPr>
          <p:cNvSpPr>
            <a:spLocks noGrp="1"/>
          </p:cNvSpPr>
          <p:nvPr>
            <p:ph type="title"/>
          </p:nvPr>
        </p:nvSpPr>
        <p:spPr>
          <a:xfrm>
            <a:off x="1451579" y="804519"/>
            <a:ext cx="9603275" cy="1049235"/>
          </a:xfrm>
        </p:spPr>
        <p:txBody>
          <a:bodyPr/>
          <a:lstStyle/>
          <a:p>
            <a:r>
              <a:rPr lang="es-CL" dirty="0"/>
              <a:t>Show Option Dialog</a:t>
            </a:r>
            <a:br>
              <a:rPr lang="es-CL" dirty="0"/>
            </a:br>
            <a:endParaRPr lang="es-CL" dirty="0"/>
          </a:p>
        </p:txBody>
      </p:sp>
      <p:sp>
        <p:nvSpPr>
          <p:cNvPr id="3" name="Marcador de contenido 2">
            <a:extLst>
              <a:ext uri="{FF2B5EF4-FFF2-40B4-BE49-F238E27FC236}">
                <a16:creationId xmlns:a16="http://schemas.microsoft.com/office/drawing/2014/main" id="{DC0499F3-B10D-AE4C-B0CF-11737C8B60BC}"/>
              </a:ext>
            </a:extLst>
          </p:cNvPr>
          <p:cNvSpPr>
            <a:spLocks noGrp="1"/>
          </p:cNvSpPr>
          <p:nvPr>
            <p:ph idx="1"/>
          </p:nvPr>
        </p:nvSpPr>
        <p:spPr/>
        <p:txBody>
          <a:bodyPr/>
          <a:lstStyle/>
          <a:p>
            <a:r>
              <a:rPr lang="es-CL" dirty="0"/>
              <a:t>String[] options = {"Opcion A", "Opcion B", "Opcion C", "Opcion D"};</a:t>
            </a:r>
          </a:p>
          <a:p>
            <a:r>
              <a:rPr lang="es-CL" dirty="0"/>
              <a:t>int seleccion = JOptionPane.showOptionDialog(null, "Es necesario que seleccione una opcion", "Titulo", JOptionPane.DEFAULT_OPTION, JOptionPane.QUESTION_MESSAGE, icon, options, options[0]);</a:t>
            </a:r>
          </a:p>
          <a:p>
            <a:endParaRPr lang="es-CL" dirty="0"/>
          </a:p>
        </p:txBody>
      </p:sp>
      <p:pic>
        <p:nvPicPr>
          <p:cNvPr id="5124" name="Picture 4" descr="Captura">
            <a:extLst>
              <a:ext uri="{FF2B5EF4-FFF2-40B4-BE49-F238E27FC236}">
                <a16:creationId xmlns:a16="http://schemas.microsoft.com/office/drawing/2014/main" id="{F4408A07-CC1E-7D42-808F-45F5C32E6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0350" y="4240256"/>
            <a:ext cx="4051300" cy="168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18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899B9-338D-DF45-B59D-97FD03FD7D9B}"/>
              </a:ext>
            </a:extLst>
          </p:cNvPr>
          <p:cNvSpPr>
            <a:spLocks noGrp="1"/>
          </p:cNvSpPr>
          <p:nvPr>
            <p:ph type="title"/>
          </p:nvPr>
        </p:nvSpPr>
        <p:spPr/>
        <p:txBody>
          <a:bodyPr/>
          <a:lstStyle/>
          <a:p>
            <a:r>
              <a:rPr lang="es-CL" dirty="0"/>
              <a:t>Text field</a:t>
            </a:r>
          </a:p>
        </p:txBody>
      </p:sp>
      <p:sp>
        <p:nvSpPr>
          <p:cNvPr id="3" name="Marcador de contenido 2">
            <a:extLst>
              <a:ext uri="{FF2B5EF4-FFF2-40B4-BE49-F238E27FC236}">
                <a16:creationId xmlns:a16="http://schemas.microsoft.com/office/drawing/2014/main" id="{EE4A7D15-7064-B443-854A-7884F2FC9361}"/>
              </a:ext>
            </a:extLst>
          </p:cNvPr>
          <p:cNvSpPr>
            <a:spLocks noGrp="1"/>
          </p:cNvSpPr>
          <p:nvPr>
            <p:ph idx="1"/>
          </p:nvPr>
        </p:nvSpPr>
        <p:spPr/>
        <p:txBody>
          <a:bodyPr>
            <a:normAutofit fontScale="92500" lnSpcReduction="20000"/>
          </a:bodyPr>
          <a:lstStyle/>
          <a:p>
            <a:r>
              <a:rPr lang="es-CL" b="1" dirty="0"/>
              <a:t>jTextField.setText("Realizada modificación del JTextField"). </a:t>
            </a:r>
            <a:r>
              <a:rPr lang="es-CL" dirty="0"/>
              <a:t>En esta instrucción, queda claro que la cadena “Realizada modificación del JTextField”, que se le pasa como parámetro al método </a:t>
            </a:r>
            <a:r>
              <a:rPr lang="es-CL" b="1" dirty="0"/>
              <a:t>setText, </a:t>
            </a:r>
            <a:r>
              <a:rPr lang="es-CL" dirty="0"/>
              <a:t>aparece dentro de la caja de texto durante la ejecución del programa.</a:t>
            </a:r>
          </a:p>
          <a:p>
            <a:r>
              <a:rPr lang="es-CL" b="1" dirty="0"/>
              <a:t>jTextField.setEditable(false)</a:t>
            </a:r>
            <a:r>
              <a:rPr lang="es-CL" dirty="0"/>
              <a:t>. Si esta instrucción, está establecida en true, permite que se pueda escribir sobre el JTextField. Si está establecida en false, impide que el usuario pueda modificar el contenido del JTextField.</a:t>
            </a:r>
          </a:p>
          <a:p>
            <a:r>
              <a:rPr lang="es-CL" b="1" dirty="0"/>
              <a:t>setVisible(true). </a:t>
            </a:r>
            <a:r>
              <a:rPr lang="es-CL" dirty="0"/>
              <a:t>Este parámetro  </a:t>
            </a:r>
            <a:r>
              <a:rPr lang="es-CL" b="1" dirty="0"/>
              <a:t>true, </a:t>
            </a:r>
            <a:r>
              <a:rPr lang="es-CL" dirty="0"/>
              <a:t>del método </a:t>
            </a:r>
            <a:r>
              <a:rPr lang="es-CL" b="1" dirty="0"/>
              <a:t>setVisible, </a:t>
            </a:r>
            <a:r>
              <a:rPr lang="es-CL" dirty="0"/>
              <a:t>determina que el formulario sea visible en la pantalla, ya que si ponemos </a:t>
            </a:r>
            <a:r>
              <a:rPr lang="es-CL" b="1" dirty="0"/>
              <a:t>false, </a:t>
            </a:r>
            <a:r>
              <a:rPr lang="es-CL" dirty="0"/>
              <a:t>el formulario está en la pantalla de forma invisible.</a:t>
            </a:r>
          </a:p>
        </p:txBody>
      </p:sp>
    </p:spTree>
    <p:extLst>
      <p:ext uri="{BB962C8B-B14F-4D97-AF65-F5344CB8AC3E}">
        <p14:creationId xmlns:p14="http://schemas.microsoft.com/office/powerpoint/2010/main" val="3875641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id="{1428D5AF-972C-AD43-980B-70FAF2BFD821}"/>
              </a:ext>
            </a:extLst>
          </p:cNvPr>
          <p:cNvSpPr>
            <a:spLocks noGrp="1"/>
          </p:cNvSpPr>
          <p:nvPr>
            <p:ph type="title"/>
          </p:nvPr>
        </p:nvSpPr>
        <p:spPr>
          <a:xfrm>
            <a:off x="1451580" y="804520"/>
            <a:ext cx="4176511" cy="1049235"/>
          </a:xfrm>
        </p:spPr>
        <p:txBody>
          <a:bodyPr>
            <a:normAutofit/>
          </a:bodyPr>
          <a:lstStyle/>
          <a:p>
            <a:r>
              <a:rPr lang="es-CL" dirty="0"/>
              <a:t>J Desktop Pane</a:t>
            </a:r>
          </a:p>
        </p:txBody>
      </p:sp>
      <p:sp>
        <p:nvSpPr>
          <p:cNvPr id="77" name="Rectangle 7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id="{187DE74A-960D-7E4E-B6F2-3DC9ACDFBF78}"/>
              </a:ext>
            </a:extLst>
          </p:cNvPr>
          <p:cNvSpPr>
            <a:spLocks noGrp="1"/>
          </p:cNvSpPr>
          <p:nvPr>
            <p:ph idx="1"/>
          </p:nvPr>
        </p:nvSpPr>
        <p:spPr>
          <a:xfrm>
            <a:off x="1451581" y="2015732"/>
            <a:ext cx="4172212" cy="3450613"/>
          </a:xfrm>
        </p:spPr>
        <p:txBody>
          <a:bodyPr>
            <a:normAutofit/>
          </a:bodyPr>
          <a:lstStyle/>
          <a:p>
            <a:pPr>
              <a:lnSpc>
                <a:spcPct val="110000"/>
              </a:lnSpc>
            </a:pPr>
            <a:r>
              <a:rPr lang="es-CL" sz="1700" dirty="0"/>
              <a:t>Dentro del uso de los JFrame tenemos las aplicaciones MDI(Multiple Document Interface) el cual nos permite ingresar diferentes formularios hijos a nuestra aplicacion ya sean del tipo JInternalFramne, JDialog, JOptionPane , etc. Para el uso de estas aplicaciones tenemos el uso de un JDesktopPane que sirve como contenedor de los diferentes formularios hijos dentro del JFrame padre.</a:t>
            </a:r>
          </a:p>
        </p:txBody>
      </p:sp>
      <p:pic>
        <p:nvPicPr>
          <p:cNvPr id="6148" name="Picture 4" descr="Imagen relacionada">
            <a:extLst>
              <a:ext uri="{FF2B5EF4-FFF2-40B4-BE49-F238E27FC236}">
                <a16:creationId xmlns:a16="http://schemas.microsoft.com/office/drawing/2014/main" id="{2B3883D3-3218-5347-AE10-5039FFF79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1" y="1275798"/>
            <a:ext cx="4960442" cy="3720331"/>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7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1" name="Straight Connector 8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383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id="{6574CDFD-04C7-274E-8879-4F48C946273F}"/>
              </a:ext>
            </a:extLst>
          </p:cNvPr>
          <p:cNvSpPr>
            <a:spLocks noGrp="1"/>
          </p:cNvSpPr>
          <p:nvPr>
            <p:ph type="title"/>
          </p:nvPr>
        </p:nvSpPr>
        <p:spPr>
          <a:xfrm>
            <a:off x="1451580" y="804520"/>
            <a:ext cx="4176511" cy="1049235"/>
          </a:xfrm>
        </p:spPr>
        <p:txBody>
          <a:bodyPr>
            <a:normAutofit/>
          </a:bodyPr>
          <a:lstStyle/>
          <a:p>
            <a:r>
              <a:rPr lang="es-CL" dirty="0"/>
              <a:t>Menu java</a:t>
            </a:r>
          </a:p>
        </p:txBody>
      </p:sp>
      <p:sp>
        <p:nvSpPr>
          <p:cNvPr id="78" name="Rectangle 77">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175" name="Content Placeholder 7174">
            <a:extLst>
              <a:ext uri="{FF2B5EF4-FFF2-40B4-BE49-F238E27FC236}">
                <a16:creationId xmlns:a16="http://schemas.microsoft.com/office/drawing/2014/main" id="{05EBC5F6-97EB-41E5-9A2E-123A2F1F959C}"/>
              </a:ext>
            </a:extLst>
          </p:cNvPr>
          <p:cNvSpPr>
            <a:spLocks noGrp="1"/>
          </p:cNvSpPr>
          <p:nvPr>
            <p:ph idx="1"/>
          </p:nvPr>
        </p:nvSpPr>
        <p:spPr>
          <a:xfrm>
            <a:off x="1451581" y="2015732"/>
            <a:ext cx="4172212" cy="3450613"/>
          </a:xfrm>
        </p:spPr>
        <p:txBody>
          <a:bodyPr>
            <a:normAutofit/>
          </a:bodyPr>
          <a:lstStyle/>
          <a:p>
            <a:r>
              <a:rPr lang="en-US" dirty="0" err="1"/>
              <a:t>Componentes</a:t>
            </a:r>
            <a:r>
              <a:rPr lang="en-US" dirty="0"/>
              <a:t>:</a:t>
            </a:r>
          </a:p>
          <a:p>
            <a:pPr lvl="1"/>
            <a:r>
              <a:rPr lang="en-US" dirty="0" err="1"/>
              <a:t>JMenuBar</a:t>
            </a:r>
            <a:endParaRPr lang="en-US" dirty="0"/>
          </a:p>
          <a:p>
            <a:pPr lvl="1"/>
            <a:r>
              <a:rPr lang="en-US" dirty="0" err="1"/>
              <a:t>JMenu</a:t>
            </a:r>
            <a:endParaRPr lang="en-US" dirty="0"/>
          </a:p>
          <a:p>
            <a:pPr lvl="1"/>
            <a:r>
              <a:rPr lang="en-US" dirty="0" err="1"/>
              <a:t>JMenuItem</a:t>
            </a:r>
            <a:endParaRPr lang="en-US" dirty="0"/>
          </a:p>
        </p:txBody>
      </p:sp>
      <p:pic>
        <p:nvPicPr>
          <p:cNvPr id="7173" name="Picture 2" descr="Resultado de imagen para menu bar java">
            <a:extLst>
              <a:ext uri="{FF2B5EF4-FFF2-40B4-BE49-F238E27FC236}">
                <a16:creationId xmlns:a16="http://schemas.microsoft.com/office/drawing/2014/main" id="{1463B023-AC76-2B42-93A3-43F89A44E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1" y="1429956"/>
            <a:ext cx="4960442" cy="341201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9">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695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79E42-2108-9048-8B24-B5A839B3726A}"/>
              </a:ext>
            </a:extLst>
          </p:cNvPr>
          <p:cNvSpPr>
            <a:spLocks noGrp="1"/>
          </p:cNvSpPr>
          <p:nvPr>
            <p:ph type="title"/>
          </p:nvPr>
        </p:nvSpPr>
        <p:spPr/>
        <p:txBody>
          <a:bodyPr/>
          <a:lstStyle/>
          <a:p>
            <a:r>
              <a:rPr lang="es-CL" dirty="0"/>
              <a:t>J Menu item</a:t>
            </a:r>
          </a:p>
        </p:txBody>
      </p:sp>
      <p:sp>
        <p:nvSpPr>
          <p:cNvPr id="3" name="Marcador de contenido 2">
            <a:extLst>
              <a:ext uri="{FF2B5EF4-FFF2-40B4-BE49-F238E27FC236}">
                <a16:creationId xmlns:a16="http://schemas.microsoft.com/office/drawing/2014/main" id="{91330C47-2278-C64A-82DE-10CC0B7F4E5F}"/>
              </a:ext>
            </a:extLst>
          </p:cNvPr>
          <p:cNvSpPr>
            <a:spLocks noGrp="1"/>
          </p:cNvSpPr>
          <p:nvPr>
            <p:ph idx="1"/>
          </p:nvPr>
        </p:nvSpPr>
        <p:spPr>
          <a:xfrm>
            <a:off x="1451579" y="2015732"/>
            <a:ext cx="9603275" cy="4199717"/>
          </a:xfrm>
        </p:spPr>
        <p:txBody>
          <a:bodyPr>
            <a:normAutofit fontScale="77500" lnSpcReduction="20000"/>
          </a:bodyPr>
          <a:lstStyle/>
          <a:p>
            <a:r>
              <a:rPr lang="es-CL" dirty="0"/>
              <a:t>private void JMenuItemActionPerformed(java.awt.event.ActionEvent evt) {                                             </a:t>
            </a:r>
          </a:p>
          <a:p>
            <a:pPr marL="0" indent="0">
              <a:buNone/>
            </a:pPr>
            <a:r>
              <a:rPr lang="es-CL" dirty="0"/>
              <a:t>        JInternalFrame form = new JInternalFrame(); //nombre de la vista JInternalFrame</a:t>
            </a:r>
          </a:p>
          <a:p>
            <a:pPr marL="0" indent="0">
              <a:buNone/>
            </a:pPr>
            <a:r>
              <a:rPr lang="es-CL" dirty="0"/>
              <a:t>        JDesktopPane.add(form);</a:t>
            </a:r>
          </a:p>
          <a:p>
            <a:pPr marL="0" indent="0">
              <a:buNone/>
            </a:pPr>
            <a:r>
              <a:rPr lang="es-CL" dirty="0"/>
              <a:t>        form.show();</a:t>
            </a:r>
          </a:p>
          <a:p>
            <a:pPr marL="0" indent="0">
              <a:buNone/>
            </a:pPr>
            <a:r>
              <a:rPr lang="es-CL" dirty="0"/>
              <a:t>    } </a:t>
            </a:r>
          </a:p>
          <a:p>
            <a:pPr marL="0" indent="0">
              <a:buNone/>
            </a:pPr>
            <a:r>
              <a:rPr lang="es-CL" dirty="0"/>
              <a:t>Ejemplo con formulario Ciudades:</a:t>
            </a:r>
          </a:p>
          <a:p>
            <a:pPr marL="0" indent="0">
              <a:buNone/>
            </a:pPr>
            <a:r>
              <a:rPr lang="es-CL" dirty="0"/>
              <a:t>private void MenuCiudadesActionPerformed(java.awt.event.ActionEvent evt) {                                             </a:t>
            </a:r>
          </a:p>
          <a:p>
            <a:pPr marL="0" indent="0">
              <a:buNone/>
            </a:pPr>
            <a:r>
              <a:rPr lang="es-CL" dirty="0"/>
              <a:t>        Ciudades formCiudades = new Ciudades();</a:t>
            </a:r>
          </a:p>
          <a:p>
            <a:pPr marL="0" indent="0">
              <a:buNone/>
            </a:pPr>
            <a:r>
              <a:rPr lang="es-CL" dirty="0"/>
              <a:t>        PanelCentral.add(formCiudades);</a:t>
            </a:r>
          </a:p>
          <a:p>
            <a:pPr marL="0" indent="0">
              <a:buNone/>
            </a:pPr>
            <a:r>
              <a:rPr lang="es-CL" dirty="0"/>
              <a:t>        formCiudades.show();</a:t>
            </a:r>
          </a:p>
          <a:p>
            <a:pPr marL="0" indent="0">
              <a:buNone/>
            </a:pPr>
            <a:r>
              <a:rPr lang="es-CL" dirty="0"/>
              <a:t>    } </a:t>
            </a:r>
          </a:p>
        </p:txBody>
      </p:sp>
    </p:spTree>
    <p:extLst>
      <p:ext uri="{BB962C8B-B14F-4D97-AF65-F5344CB8AC3E}">
        <p14:creationId xmlns:p14="http://schemas.microsoft.com/office/powerpoint/2010/main" val="299286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E2862-6CA8-3146-9090-C21A9C95A2CD}"/>
              </a:ext>
            </a:extLst>
          </p:cNvPr>
          <p:cNvSpPr>
            <a:spLocks noGrp="1"/>
          </p:cNvSpPr>
          <p:nvPr>
            <p:ph type="title"/>
          </p:nvPr>
        </p:nvSpPr>
        <p:spPr/>
        <p:txBody>
          <a:bodyPr/>
          <a:lstStyle/>
          <a:p>
            <a:r>
              <a:rPr lang="es-CL" dirty="0"/>
              <a:t>Text field</a:t>
            </a:r>
          </a:p>
        </p:txBody>
      </p:sp>
      <p:sp>
        <p:nvSpPr>
          <p:cNvPr id="3" name="Marcador de contenido 2">
            <a:extLst>
              <a:ext uri="{FF2B5EF4-FFF2-40B4-BE49-F238E27FC236}">
                <a16:creationId xmlns:a16="http://schemas.microsoft.com/office/drawing/2014/main" id="{CC77D341-53E9-5246-8C49-890524D7FD1F}"/>
              </a:ext>
            </a:extLst>
          </p:cNvPr>
          <p:cNvSpPr>
            <a:spLocks noGrp="1"/>
          </p:cNvSpPr>
          <p:nvPr>
            <p:ph idx="1"/>
          </p:nvPr>
        </p:nvSpPr>
        <p:spPr>
          <a:xfrm>
            <a:off x="1451579" y="2015732"/>
            <a:ext cx="9603275" cy="3881485"/>
          </a:xfrm>
        </p:spPr>
        <p:txBody>
          <a:bodyPr>
            <a:normAutofit/>
          </a:bodyPr>
          <a:lstStyle/>
          <a:p>
            <a:r>
              <a:rPr lang="es-CL" dirty="0"/>
              <a:t>El contenido que introduce un usuario a través de un JTextField,tiene carácter de texto. Para trasladar dicho contenido a una variable, se usa la función o método getText. La sintaxis a emplear es:</a:t>
            </a:r>
          </a:p>
          <a:p>
            <a:pPr marL="0" indent="0">
              <a:buNone/>
            </a:pPr>
            <a:r>
              <a:rPr lang="es-CL" dirty="0"/>
              <a:t>  			String cadena  = jTextField.getText();</a:t>
            </a:r>
          </a:p>
          <a:p>
            <a:pPr marL="0" indent="0">
              <a:buNone/>
            </a:pPr>
            <a:r>
              <a:rPr lang="es-CL" dirty="0"/>
              <a:t>Transformar:</a:t>
            </a:r>
          </a:p>
          <a:p>
            <a:pPr marL="0" indent="0">
              <a:buNone/>
            </a:pPr>
            <a:r>
              <a:rPr lang="es-CL" dirty="0"/>
              <a:t>Integer.parseInt(String) de String a Entero</a:t>
            </a:r>
          </a:p>
          <a:p>
            <a:pPr marL="0" indent="0">
              <a:buNone/>
            </a:pPr>
            <a:r>
              <a:rPr lang="es-CL" dirty="0"/>
              <a:t>Double.parseDouble(String) de String a double</a:t>
            </a:r>
          </a:p>
          <a:p>
            <a:pPr marL="0" indent="0">
              <a:buNone/>
            </a:pPr>
            <a:r>
              <a:rPr lang="es-CL" dirty="0"/>
              <a:t>String.valueOf(Objeto) de cualquier tipo a String</a:t>
            </a:r>
          </a:p>
        </p:txBody>
      </p:sp>
    </p:spTree>
    <p:extLst>
      <p:ext uri="{BB962C8B-B14F-4D97-AF65-F5344CB8AC3E}">
        <p14:creationId xmlns:p14="http://schemas.microsoft.com/office/powerpoint/2010/main" val="81323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29070-3843-374A-8E9B-C39E8C77A698}"/>
              </a:ext>
            </a:extLst>
          </p:cNvPr>
          <p:cNvSpPr>
            <a:spLocks noGrp="1"/>
          </p:cNvSpPr>
          <p:nvPr>
            <p:ph type="title"/>
          </p:nvPr>
        </p:nvSpPr>
        <p:spPr/>
        <p:txBody>
          <a:bodyPr/>
          <a:lstStyle/>
          <a:p>
            <a:r>
              <a:rPr lang="es-CL" dirty="0"/>
              <a:t>Text Field</a:t>
            </a:r>
          </a:p>
        </p:txBody>
      </p:sp>
      <p:sp>
        <p:nvSpPr>
          <p:cNvPr id="3" name="Marcador de contenido 2">
            <a:extLst>
              <a:ext uri="{FF2B5EF4-FFF2-40B4-BE49-F238E27FC236}">
                <a16:creationId xmlns:a16="http://schemas.microsoft.com/office/drawing/2014/main" id="{3AD6B0D1-A681-F647-B65E-E4B0EF241B16}"/>
              </a:ext>
            </a:extLst>
          </p:cNvPr>
          <p:cNvSpPr>
            <a:spLocks noGrp="1"/>
          </p:cNvSpPr>
          <p:nvPr>
            <p:ph idx="1"/>
          </p:nvPr>
        </p:nvSpPr>
        <p:spPr/>
        <p:txBody>
          <a:bodyPr/>
          <a:lstStyle/>
          <a:p>
            <a:r>
              <a:rPr lang="es-CL" dirty="0"/>
              <a:t>Mover de Caja al presionar enter:</a:t>
            </a:r>
          </a:p>
          <a:p>
            <a:r>
              <a:rPr lang="es-CL" dirty="0"/>
              <a:t>private void jTextField1KeyPressed(java.awt.event.KeyEvent evt) {                                   </a:t>
            </a:r>
          </a:p>
          <a:p>
            <a:pPr marL="0" indent="0">
              <a:buNone/>
            </a:pPr>
            <a:r>
              <a:rPr lang="es-CL" dirty="0"/>
              <a:t>        if(evt.getKeyCode() == evt.VK_ENTER){</a:t>
            </a:r>
          </a:p>
          <a:p>
            <a:pPr marL="0" indent="0">
              <a:buNone/>
            </a:pPr>
            <a:r>
              <a:rPr lang="es-CL" dirty="0"/>
              <a:t>            jTextField2.requestFocus(); // hace focus en la caja 2</a:t>
            </a:r>
          </a:p>
          <a:p>
            <a:pPr marL="0" indent="0">
              <a:buNone/>
            </a:pPr>
            <a:r>
              <a:rPr lang="es-CL" dirty="0"/>
              <a:t>        }</a:t>
            </a:r>
          </a:p>
          <a:p>
            <a:pPr marL="0" indent="0">
              <a:buNone/>
            </a:pPr>
            <a:r>
              <a:rPr lang="es-CL" dirty="0"/>
              <a:t>    }</a:t>
            </a:r>
          </a:p>
        </p:txBody>
      </p:sp>
    </p:spTree>
    <p:extLst>
      <p:ext uri="{BB962C8B-B14F-4D97-AF65-F5344CB8AC3E}">
        <p14:creationId xmlns:p14="http://schemas.microsoft.com/office/powerpoint/2010/main" val="336694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D2D6B-A492-9B48-BB66-CA485F952663}"/>
              </a:ext>
            </a:extLst>
          </p:cNvPr>
          <p:cNvSpPr>
            <a:spLocks noGrp="1"/>
          </p:cNvSpPr>
          <p:nvPr>
            <p:ph type="title"/>
          </p:nvPr>
        </p:nvSpPr>
        <p:spPr/>
        <p:txBody>
          <a:bodyPr/>
          <a:lstStyle/>
          <a:p>
            <a:r>
              <a:rPr lang="es-CL" dirty="0"/>
              <a:t>Txt Area</a:t>
            </a:r>
          </a:p>
        </p:txBody>
      </p:sp>
      <p:sp>
        <p:nvSpPr>
          <p:cNvPr id="3" name="Marcador de contenido 2">
            <a:extLst>
              <a:ext uri="{FF2B5EF4-FFF2-40B4-BE49-F238E27FC236}">
                <a16:creationId xmlns:a16="http://schemas.microsoft.com/office/drawing/2014/main" id="{8FE32717-1A77-E44E-859B-4A396358D595}"/>
              </a:ext>
            </a:extLst>
          </p:cNvPr>
          <p:cNvSpPr>
            <a:spLocks noGrp="1"/>
          </p:cNvSpPr>
          <p:nvPr>
            <p:ph idx="1"/>
          </p:nvPr>
        </p:nvSpPr>
        <p:spPr/>
        <p:txBody>
          <a:bodyPr/>
          <a:lstStyle/>
          <a:p>
            <a:r>
              <a:rPr lang="es-CL" b="1" dirty="0"/>
              <a:t>jTextArea.setText("todo lo que va aqui \r\n va en la caja de texto"). </a:t>
            </a:r>
            <a:r>
              <a:rPr lang="es-CL" dirty="0"/>
              <a:t>queda claro que la cadena se le pasa como parámetro al método </a:t>
            </a:r>
            <a:r>
              <a:rPr lang="es-CL" b="1" dirty="0"/>
              <a:t>setText, </a:t>
            </a:r>
            <a:r>
              <a:rPr lang="es-CL" dirty="0"/>
              <a:t>aparece dentro de la area de texto durante la ejecución del programa. Los caracteres \r son para posicionar al inicio de la linea y \n para cambiar de linea.</a:t>
            </a:r>
          </a:p>
          <a:p>
            <a:r>
              <a:rPr lang="es-CL" b="1" dirty="0"/>
              <a:t>jTextArea.getText(). I</a:t>
            </a:r>
            <a:r>
              <a:rPr lang="es-CL" dirty="0"/>
              <a:t>ndicar que si deseamos capturar el texto ingresado en un control JTextArea se puede usar el método </a:t>
            </a:r>
            <a:r>
              <a:rPr lang="es-CL" b="1" dirty="0"/>
              <a:t>getText, </a:t>
            </a:r>
            <a:r>
              <a:rPr lang="es-CL" dirty="0"/>
              <a:t>igual que para el control JTextField. </a:t>
            </a:r>
          </a:p>
          <a:p>
            <a:endParaRPr lang="es-CL" dirty="0"/>
          </a:p>
        </p:txBody>
      </p:sp>
    </p:spTree>
    <p:extLst>
      <p:ext uri="{BB962C8B-B14F-4D97-AF65-F5344CB8AC3E}">
        <p14:creationId xmlns:p14="http://schemas.microsoft.com/office/powerpoint/2010/main" val="367900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E7490-0AD4-E94A-A7B1-8650C3AD8A85}"/>
              </a:ext>
            </a:extLst>
          </p:cNvPr>
          <p:cNvSpPr>
            <a:spLocks noGrp="1"/>
          </p:cNvSpPr>
          <p:nvPr>
            <p:ph type="title"/>
          </p:nvPr>
        </p:nvSpPr>
        <p:spPr/>
        <p:txBody>
          <a:bodyPr/>
          <a:lstStyle/>
          <a:p>
            <a:r>
              <a:rPr lang="es-CL" dirty="0"/>
              <a:t>Check Box</a:t>
            </a:r>
            <a:br>
              <a:rPr lang="es-CL" dirty="0"/>
            </a:br>
            <a:endParaRPr lang="es-CL" dirty="0"/>
          </a:p>
        </p:txBody>
      </p:sp>
      <p:sp>
        <p:nvSpPr>
          <p:cNvPr id="3" name="Marcador de contenido 2">
            <a:extLst>
              <a:ext uri="{FF2B5EF4-FFF2-40B4-BE49-F238E27FC236}">
                <a16:creationId xmlns:a16="http://schemas.microsoft.com/office/drawing/2014/main" id="{AEDE322D-4307-B541-A8DA-6DFD9E0171C5}"/>
              </a:ext>
            </a:extLst>
          </p:cNvPr>
          <p:cNvSpPr>
            <a:spLocks noGrp="1"/>
          </p:cNvSpPr>
          <p:nvPr>
            <p:ph idx="1"/>
          </p:nvPr>
        </p:nvSpPr>
        <p:spPr>
          <a:xfrm>
            <a:off x="1451579" y="2015732"/>
            <a:ext cx="9603275" cy="4037749"/>
          </a:xfrm>
        </p:spPr>
        <p:txBody>
          <a:bodyPr>
            <a:normAutofit/>
          </a:bodyPr>
          <a:lstStyle/>
          <a:p>
            <a:r>
              <a:rPr lang="es-CL" dirty="0"/>
              <a:t>Para saber si un JCheckBox está o no marcado, usaremos el método isSelected():</a:t>
            </a:r>
          </a:p>
          <a:p>
            <a:pPr lvl="1"/>
            <a:r>
              <a:rPr lang="es-CL" dirty="0"/>
              <a:t>check.isSelected()  //devuelve un true o un false</a:t>
            </a:r>
          </a:p>
          <a:p>
            <a:r>
              <a:rPr lang="es-CL" dirty="0"/>
              <a:t>Para cambiar el estado desde código, usaremos el método setSelected(boolean):</a:t>
            </a:r>
          </a:p>
          <a:p>
            <a:pPr lvl="1"/>
            <a:r>
              <a:rPr lang="en" dirty="0" err="1"/>
              <a:t>check.setSelected</a:t>
            </a:r>
            <a:r>
              <a:rPr lang="en" dirty="0"/>
              <a:t>(true); </a:t>
            </a:r>
          </a:p>
          <a:p>
            <a:pPr lvl="1"/>
            <a:r>
              <a:rPr lang="en" dirty="0" err="1"/>
              <a:t>check.setSelected</a:t>
            </a:r>
            <a:r>
              <a:rPr lang="en" dirty="0"/>
              <a:t>(false);</a:t>
            </a:r>
          </a:p>
          <a:p>
            <a:r>
              <a:rPr lang="es-CL" dirty="0"/>
              <a:t>Para agregar comportamiento cuando cambia el "check" añadiendo un StateChanged.</a:t>
            </a:r>
          </a:p>
          <a:p>
            <a:pPr lvl="1"/>
            <a:r>
              <a:rPr lang="es-CL" dirty="0"/>
              <a:t>private void checkItemStateChanged(java.awt.event.ItemEvent evt) {                                      </a:t>
            </a:r>
          </a:p>
          <a:p>
            <a:pPr marL="457200" lvl="1" indent="0">
              <a:buNone/>
            </a:pPr>
            <a:r>
              <a:rPr lang="es-CL" dirty="0"/>
              <a:t>        // todo el codigo del comportamiento aqui </a:t>
            </a:r>
          </a:p>
          <a:p>
            <a:pPr marL="457200" lvl="1" indent="0">
              <a:buNone/>
            </a:pPr>
            <a:r>
              <a:rPr lang="es-CL" dirty="0"/>
              <a:t>    }</a:t>
            </a:r>
          </a:p>
        </p:txBody>
      </p:sp>
    </p:spTree>
    <p:extLst>
      <p:ext uri="{BB962C8B-B14F-4D97-AF65-F5344CB8AC3E}">
        <p14:creationId xmlns:p14="http://schemas.microsoft.com/office/powerpoint/2010/main" val="122615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2EB09-0A79-AB48-BD19-1F0A00E18B3E}"/>
              </a:ext>
            </a:extLst>
          </p:cNvPr>
          <p:cNvSpPr>
            <a:spLocks noGrp="1"/>
          </p:cNvSpPr>
          <p:nvPr>
            <p:ph type="title"/>
          </p:nvPr>
        </p:nvSpPr>
        <p:spPr/>
        <p:txBody>
          <a:bodyPr/>
          <a:lstStyle/>
          <a:p>
            <a:r>
              <a:rPr lang="es-CL" dirty="0"/>
              <a:t>Radio Button</a:t>
            </a:r>
          </a:p>
        </p:txBody>
      </p:sp>
      <p:sp>
        <p:nvSpPr>
          <p:cNvPr id="3" name="Marcador de contenido 2">
            <a:extLst>
              <a:ext uri="{FF2B5EF4-FFF2-40B4-BE49-F238E27FC236}">
                <a16:creationId xmlns:a16="http://schemas.microsoft.com/office/drawing/2014/main" id="{E3D6D04A-66B4-4241-8EEA-1FC8700B98F7}"/>
              </a:ext>
            </a:extLst>
          </p:cNvPr>
          <p:cNvSpPr>
            <a:spLocks noGrp="1"/>
          </p:cNvSpPr>
          <p:nvPr>
            <p:ph idx="1"/>
          </p:nvPr>
        </p:nvSpPr>
        <p:spPr/>
        <p:txBody>
          <a:bodyPr>
            <a:normAutofit fontScale="92500" lnSpcReduction="10000"/>
          </a:bodyPr>
          <a:lstStyle/>
          <a:p>
            <a:r>
              <a:rPr lang="es-CL" dirty="0"/>
              <a:t>Para saber si un JRadioButton está o no marcado, usaremos el método isSelected():</a:t>
            </a:r>
          </a:p>
          <a:p>
            <a:pPr lvl="1"/>
            <a:r>
              <a:rPr lang="es-CL" dirty="0"/>
              <a:t>radio.isSelected()  //devuelve un true o un false</a:t>
            </a:r>
          </a:p>
          <a:p>
            <a:r>
              <a:rPr lang="es-CL" dirty="0"/>
              <a:t>Para cambiar el estado desde código, usaremos el método setSelected(boolean):</a:t>
            </a:r>
          </a:p>
          <a:p>
            <a:pPr lvl="1"/>
            <a:r>
              <a:rPr lang="en" dirty="0" err="1"/>
              <a:t>radio.setSelected</a:t>
            </a:r>
            <a:r>
              <a:rPr lang="en" dirty="0"/>
              <a:t>(true); </a:t>
            </a:r>
          </a:p>
          <a:p>
            <a:pPr lvl="1"/>
            <a:r>
              <a:rPr lang="en" dirty="0" err="1"/>
              <a:t>radio.setSelected</a:t>
            </a:r>
            <a:r>
              <a:rPr lang="en" dirty="0"/>
              <a:t>(false);</a:t>
            </a:r>
          </a:p>
          <a:p>
            <a:r>
              <a:rPr lang="es-CL" dirty="0"/>
              <a:t>Para agregar comportamiento cuando cambia el "check" añadiendo un StateChanged.</a:t>
            </a:r>
          </a:p>
          <a:p>
            <a:pPr lvl="1"/>
            <a:r>
              <a:rPr lang="es-CL" dirty="0"/>
              <a:t>private void radioItemStateChanged(java.awt.event.ItemEvent evt) {                                      </a:t>
            </a:r>
          </a:p>
          <a:p>
            <a:pPr marL="457200" lvl="1" indent="0">
              <a:buNone/>
            </a:pPr>
            <a:r>
              <a:rPr lang="es-CL" dirty="0"/>
              <a:t>        // todo el codigo del comportamiento aqui </a:t>
            </a:r>
          </a:p>
          <a:p>
            <a:pPr marL="457200" lvl="1" indent="0">
              <a:buNone/>
            </a:pPr>
            <a:r>
              <a:rPr lang="es-CL" dirty="0"/>
              <a:t>    }</a:t>
            </a:r>
          </a:p>
        </p:txBody>
      </p:sp>
    </p:spTree>
    <p:extLst>
      <p:ext uri="{BB962C8B-B14F-4D97-AF65-F5344CB8AC3E}">
        <p14:creationId xmlns:p14="http://schemas.microsoft.com/office/powerpoint/2010/main" val="425782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4C22E4-D6A7-F645-928B-CBC78A47031A}"/>
              </a:ext>
            </a:extLst>
          </p:cNvPr>
          <p:cNvSpPr>
            <a:spLocks noGrp="1"/>
          </p:cNvSpPr>
          <p:nvPr>
            <p:ph type="title"/>
          </p:nvPr>
        </p:nvSpPr>
        <p:spPr/>
        <p:txBody>
          <a:bodyPr/>
          <a:lstStyle/>
          <a:p>
            <a:r>
              <a:rPr lang="es-CL" dirty="0"/>
              <a:t>Radio Button group</a:t>
            </a:r>
          </a:p>
        </p:txBody>
      </p:sp>
      <p:sp>
        <p:nvSpPr>
          <p:cNvPr id="3" name="Marcador de contenido 2">
            <a:extLst>
              <a:ext uri="{FF2B5EF4-FFF2-40B4-BE49-F238E27FC236}">
                <a16:creationId xmlns:a16="http://schemas.microsoft.com/office/drawing/2014/main" id="{FFCD0C63-4B9D-ED45-A25A-5953D29FE607}"/>
              </a:ext>
            </a:extLst>
          </p:cNvPr>
          <p:cNvSpPr>
            <a:spLocks noGrp="1"/>
          </p:cNvSpPr>
          <p:nvPr>
            <p:ph idx="1"/>
          </p:nvPr>
        </p:nvSpPr>
        <p:spPr>
          <a:xfrm>
            <a:off x="1451580" y="2015732"/>
            <a:ext cx="5397456" cy="3450613"/>
          </a:xfrm>
        </p:spPr>
        <p:txBody>
          <a:bodyPr/>
          <a:lstStyle/>
          <a:p>
            <a:r>
              <a:rPr lang="es-CL" dirty="0"/>
              <a:t>habitualmente se ponen varios JRadioButton juntos y sólo se permite seleccionar uno de ellos, de forma que al seleccionar uno, se deseleccionan automáticamente los demás si estuvieran seleccionados. Este comportamiento no está por defecto en los JRadioButton, ya que no saben con qué otros JRadioButton están agrupados.</a:t>
            </a:r>
          </a:p>
        </p:txBody>
      </p:sp>
      <p:pic>
        <p:nvPicPr>
          <p:cNvPr id="5" name="Imagen 4">
            <a:extLst>
              <a:ext uri="{FF2B5EF4-FFF2-40B4-BE49-F238E27FC236}">
                <a16:creationId xmlns:a16="http://schemas.microsoft.com/office/drawing/2014/main" id="{35FBEAC2-0613-8A48-9C51-7DE1188F5DB0}"/>
              </a:ext>
            </a:extLst>
          </p:cNvPr>
          <p:cNvPicPr>
            <a:picLocks noChangeAspect="1"/>
          </p:cNvPicPr>
          <p:nvPr/>
        </p:nvPicPr>
        <p:blipFill>
          <a:blip r:embed="rId2"/>
          <a:stretch>
            <a:fillRect/>
          </a:stretch>
        </p:blipFill>
        <p:spPr>
          <a:xfrm>
            <a:off x="6849036" y="2015732"/>
            <a:ext cx="4699000" cy="391160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Entrada de lápiz 9">
                <a:extLst>
                  <a:ext uri="{FF2B5EF4-FFF2-40B4-BE49-F238E27FC236}">
                    <a16:creationId xmlns:a16="http://schemas.microsoft.com/office/drawing/2014/main" id="{87561091-AAC8-0145-8AEE-8CA292073398}"/>
                  </a:ext>
                </a:extLst>
              </p14:cNvPr>
              <p14:cNvContentPartPr/>
              <p14:nvPr/>
            </p14:nvContentPartPr>
            <p14:xfrm>
              <a:off x="7030054" y="3732960"/>
              <a:ext cx="4359600" cy="87120"/>
            </p14:xfrm>
          </p:contentPart>
        </mc:Choice>
        <mc:Fallback xmlns="">
          <p:pic>
            <p:nvPicPr>
              <p:cNvPr id="10" name="Entrada de lápiz 9">
                <a:extLst>
                  <a:ext uri="{FF2B5EF4-FFF2-40B4-BE49-F238E27FC236}">
                    <a16:creationId xmlns:a16="http://schemas.microsoft.com/office/drawing/2014/main" id="{87561091-AAC8-0145-8AEE-8CA292073398}"/>
                  </a:ext>
                </a:extLst>
              </p:cNvPr>
              <p:cNvPicPr/>
              <p:nvPr/>
            </p:nvPicPr>
            <p:blipFill>
              <a:blip r:embed="rId4"/>
              <a:stretch>
                <a:fillRect/>
              </a:stretch>
            </p:blipFill>
            <p:spPr>
              <a:xfrm>
                <a:off x="6976054" y="3624960"/>
                <a:ext cx="4467240" cy="302760"/>
              </a:xfrm>
              <a:prstGeom prst="rect">
                <a:avLst/>
              </a:prstGeom>
            </p:spPr>
          </p:pic>
        </mc:Fallback>
      </mc:AlternateContent>
    </p:spTree>
    <p:extLst>
      <p:ext uri="{BB962C8B-B14F-4D97-AF65-F5344CB8AC3E}">
        <p14:creationId xmlns:p14="http://schemas.microsoft.com/office/powerpoint/2010/main" val="547504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11F80-5D07-0344-BA47-2D4F2E018317}"/>
              </a:ext>
            </a:extLst>
          </p:cNvPr>
          <p:cNvSpPr>
            <a:spLocks noGrp="1"/>
          </p:cNvSpPr>
          <p:nvPr>
            <p:ph type="title"/>
          </p:nvPr>
        </p:nvSpPr>
        <p:spPr/>
        <p:txBody>
          <a:bodyPr/>
          <a:lstStyle/>
          <a:p>
            <a:r>
              <a:rPr lang="es-CL" dirty="0"/>
              <a:t>Combo box</a:t>
            </a:r>
          </a:p>
        </p:txBody>
      </p:sp>
      <p:sp>
        <p:nvSpPr>
          <p:cNvPr id="3" name="Marcador de contenido 2">
            <a:extLst>
              <a:ext uri="{FF2B5EF4-FFF2-40B4-BE49-F238E27FC236}">
                <a16:creationId xmlns:a16="http://schemas.microsoft.com/office/drawing/2014/main" id="{F7F572A2-D254-FA44-8635-FAFC8498901C}"/>
              </a:ext>
            </a:extLst>
          </p:cNvPr>
          <p:cNvSpPr>
            <a:spLocks noGrp="1"/>
          </p:cNvSpPr>
          <p:nvPr>
            <p:ph idx="1"/>
          </p:nvPr>
        </p:nvSpPr>
        <p:spPr>
          <a:xfrm>
            <a:off x="1451579" y="2015732"/>
            <a:ext cx="9603275" cy="4037749"/>
          </a:xfrm>
        </p:spPr>
        <p:txBody>
          <a:bodyPr>
            <a:normAutofit/>
          </a:bodyPr>
          <a:lstStyle/>
          <a:p>
            <a:r>
              <a:rPr lang="es-CL" dirty="0"/>
              <a:t>Rellenar los items del combo box:</a:t>
            </a:r>
          </a:p>
          <a:p>
            <a:pPr lvl="1"/>
            <a:r>
              <a:rPr lang="pt" dirty="0" err="1"/>
              <a:t>Combo.addItem</a:t>
            </a:r>
            <a:r>
              <a:rPr lang="pt" dirty="0"/>
              <a:t>("uno"); </a:t>
            </a:r>
          </a:p>
          <a:p>
            <a:pPr lvl="1"/>
            <a:r>
              <a:rPr lang="pt" dirty="0" err="1"/>
              <a:t>Combo.addItem</a:t>
            </a:r>
            <a:r>
              <a:rPr lang="pt" dirty="0"/>
              <a:t>("dos"); </a:t>
            </a:r>
          </a:p>
          <a:p>
            <a:pPr lvl="1"/>
            <a:r>
              <a:rPr lang="pt" dirty="0" err="1"/>
              <a:t>Combo.addItem</a:t>
            </a:r>
            <a:r>
              <a:rPr lang="pt" dirty="0"/>
              <a:t>("</a:t>
            </a:r>
            <a:r>
              <a:rPr lang="pt" dirty="0" err="1"/>
              <a:t>tres</a:t>
            </a:r>
            <a:r>
              <a:rPr lang="pt" dirty="0"/>
              <a:t>");</a:t>
            </a:r>
          </a:p>
          <a:p>
            <a:r>
              <a:rPr lang="es-CL" dirty="0"/>
              <a:t>Agregar un item en una posicion especifica dentro del jComboBox(toda numeracion siempre empieza de la posicion nº0):</a:t>
            </a:r>
          </a:p>
          <a:p>
            <a:pPr lvl="1"/>
            <a:r>
              <a:rPr lang="es-CL" dirty="0"/>
              <a:t>Combo.insertItemAt("Ejemplo2",5);</a:t>
            </a:r>
            <a:endParaRPr lang="pt" dirty="0"/>
          </a:p>
          <a:p>
            <a:r>
              <a:rPr lang="es-CL" dirty="0"/>
              <a:t>Eliminar un item con una posicion especifica:</a:t>
            </a:r>
          </a:p>
          <a:p>
            <a:pPr lvl="1"/>
            <a:r>
              <a:rPr lang="es-CL" dirty="0"/>
              <a:t>Combo.removeItemAt(2); </a:t>
            </a:r>
          </a:p>
          <a:p>
            <a:endParaRPr lang="es-CL" dirty="0"/>
          </a:p>
        </p:txBody>
      </p:sp>
    </p:spTree>
    <p:extLst>
      <p:ext uri="{BB962C8B-B14F-4D97-AF65-F5344CB8AC3E}">
        <p14:creationId xmlns:p14="http://schemas.microsoft.com/office/powerpoint/2010/main" val="3394739392"/>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8</TotalTime>
  <Words>1507</Words>
  <Application>Microsoft Macintosh PowerPoint</Application>
  <PresentationFormat>Panorámica</PresentationFormat>
  <Paragraphs>135</Paragraphs>
  <Slides>22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22</vt:i4>
      </vt:variant>
    </vt:vector>
  </HeadingPairs>
  <TitlesOfParts>
    <vt:vector size="25" baseType="lpstr">
      <vt:lpstr>Arial</vt:lpstr>
      <vt:lpstr>Gill Sans MT</vt:lpstr>
      <vt:lpstr>Galería</vt:lpstr>
      <vt:lpstr>Swing Componentes</vt:lpstr>
      <vt:lpstr>Text field</vt:lpstr>
      <vt:lpstr>Text field</vt:lpstr>
      <vt:lpstr>Text Field</vt:lpstr>
      <vt:lpstr>Txt Area</vt:lpstr>
      <vt:lpstr>Check Box </vt:lpstr>
      <vt:lpstr>Radio Button</vt:lpstr>
      <vt:lpstr>Radio Button group</vt:lpstr>
      <vt:lpstr>Combo box</vt:lpstr>
      <vt:lpstr>combo Box </vt:lpstr>
      <vt:lpstr>Table</vt:lpstr>
      <vt:lpstr>table</vt:lpstr>
      <vt:lpstr>table</vt:lpstr>
      <vt:lpstr>Show Message Dialog</vt:lpstr>
      <vt:lpstr>Show Input Dialog</vt:lpstr>
      <vt:lpstr>Show Input Dialog</vt:lpstr>
      <vt:lpstr>Show Input Dialog</vt:lpstr>
      <vt:lpstr>Show Confirm Dialog </vt:lpstr>
      <vt:lpstr>Show Option Dialog </vt:lpstr>
      <vt:lpstr>J Desktop Pane</vt:lpstr>
      <vt:lpstr>Menu java</vt:lpstr>
      <vt:lpstr>J Menu item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Swing Componentes</dc:title>
  <dc:creator>Microsoft Office User</dc:creator>
  <cp:lastModifiedBy>Microsoft Office User</cp:lastModifiedBy>
  <cp:revision>2</cp:revision>
  <dcterms:created xsi:type="dcterms:W3CDTF">2019-01-10T04:07:57Z</dcterms:created>
  <dcterms:modified xsi:type="dcterms:W3CDTF">2019-01-10T04:16:52Z</dcterms:modified>
</cp:coreProperties>
</file>