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Consta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D25BA-D227-DF48-BEC6-AEE17EAA3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EA53E-E175-3B46-9D0D-F0E721DBE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Matias Jara Figueroa</a:t>
            </a:r>
          </a:p>
        </p:txBody>
      </p:sp>
    </p:spTree>
    <p:extLst>
      <p:ext uri="{BB962C8B-B14F-4D97-AF65-F5344CB8AC3E}">
        <p14:creationId xmlns:p14="http://schemas.microsoft.com/office/powerpoint/2010/main" val="216316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8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C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aprendiendoarduino.files.wordpress.com/2014/11/435ee-arduino-sketch-blink-anno-1024x844.png?w=625&amp;h=515">
            <a:extLst>
              <a:ext uri="{FF2B5EF4-FFF2-40B4-BE49-F238E27FC236}">
                <a16:creationId xmlns:a16="http://schemas.microsoft.com/office/drawing/2014/main" id="{C31EDD7E-0529-0F41-9317-2F1AF366A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59" y="591544"/>
            <a:ext cx="6878681" cy="56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3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://1.bp.blogspot.com/_aiR9rtM3pn4/S7-7-00AqzI/AAAAAAAAAE0/KsKB3jdUKZ0/s1600/protoboard.bmp">
            <a:extLst>
              <a:ext uri="{FF2B5EF4-FFF2-40B4-BE49-F238E27FC236}">
                <a16:creationId xmlns:a16="http://schemas.microsoft.com/office/drawing/2014/main" id="{F69861EE-010F-FE4F-A880-418FFD619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" b="15265"/>
          <a:stretch/>
        </p:blipFill>
        <p:spPr bwMode="auto">
          <a:xfrm>
            <a:off x="-1" y="-1"/>
            <a:ext cx="12192001" cy="48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A31D09-46DC-4F49-88F0-8694040D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ProtoBoard</a:t>
            </a:r>
          </a:p>
        </p:txBody>
      </p:sp>
    </p:spTree>
    <p:extLst>
      <p:ext uri="{BB962C8B-B14F-4D97-AF65-F5344CB8AC3E}">
        <p14:creationId xmlns:p14="http://schemas.microsoft.com/office/powerpoint/2010/main" val="42111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D18AA-B3CD-884D-8C2B-59943E3E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</a:p>
        </p:txBody>
      </p:sp>
      <p:sp>
        <p:nvSpPr>
          <p:cNvPr id="5127" name="Content Placeholder 5126">
            <a:extLst>
              <a:ext uri="{FF2B5EF4-FFF2-40B4-BE49-F238E27FC236}">
                <a16:creationId xmlns:a16="http://schemas.microsoft.com/office/drawing/2014/main" id="{0B0F980B-351E-4E65-B55D-685D2B7A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CL" sz="1600" dirty="0"/>
              <a:t>1 – Tarjeta ARDUINO UNO</a:t>
            </a:r>
          </a:p>
          <a:p>
            <a:r>
              <a:rPr lang="es-CL" sz="1600" dirty="0"/>
              <a:t>1 – Cable USB para Arduino</a:t>
            </a:r>
          </a:p>
          <a:p>
            <a:r>
              <a:rPr lang="es-CL" sz="1600" dirty="0"/>
              <a:t>1 – Placa Protoboard</a:t>
            </a:r>
          </a:p>
          <a:p>
            <a:r>
              <a:rPr lang="es-CL" sz="1600" dirty="0"/>
              <a:t>1 – Software IDE de Arduino</a:t>
            </a:r>
          </a:p>
          <a:p>
            <a:r>
              <a:rPr lang="es-CL" sz="1600" dirty="0"/>
              <a:t>4- Diodo Led de cualquier color (Común)</a:t>
            </a:r>
          </a:p>
          <a:p>
            <a:r>
              <a:rPr lang="es-CL" sz="1600" dirty="0"/>
              <a:t>4- Resistencia de 220 / 330 Ohms</a:t>
            </a:r>
            <a:endParaRPr lang="en-US" sz="1600" dirty="0"/>
          </a:p>
        </p:txBody>
      </p:sp>
      <p:pic>
        <p:nvPicPr>
          <p:cNvPr id="5125" name="Picture 2" descr="http://4.bp.blogspot.com/-dJpdAiMojDk/U7u0cQct8cI/AAAAAAAAA0Q/jKLXKmWBFmg/s1600/DIODOSSECUENCIALES_PROTOBOARD.JPG">
            <a:extLst>
              <a:ext uri="{FF2B5EF4-FFF2-40B4-BE49-F238E27FC236}">
                <a16:creationId xmlns:a16="http://schemas.microsoft.com/office/drawing/2014/main" id="{643F29D1-449F-9841-8667-DA91531A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5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BC373-E95F-D24C-A9B8-0BBA93E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8E549-A83A-E74C-8DB7-A0D886BB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17" y="2374686"/>
            <a:ext cx="5469444" cy="4036126"/>
          </a:xfrm>
        </p:spPr>
        <p:txBody>
          <a:bodyPr>
            <a:normAutofit fontScale="92500" lnSpcReduction="10000"/>
          </a:bodyPr>
          <a:lstStyle/>
          <a:p>
            <a:r>
              <a:rPr lang="es-CL" sz="1600" dirty="0"/>
              <a:t>// Encendido secuencial de 4 LEDs</a:t>
            </a:r>
            <a:br>
              <a:rPr lang="es-CL" sz="1600" dirty="0"/>
            </a:br>
            <a:r>
              <a:rPr lang="es-CL" sz="1600" dirty="0"/>
              <a:t>int ledPin1 = 2; // Define las salidas de los LED´s</a:t>
            </a:r>
            <a:br>
              <a:rPr lang="es-CL" sz="1600" dirty="0"/>
            </a:br>
            <a:r>
              <a:rPr lang="es-CL" sz="1600" dirty="0"/>
              <a:t>int ledPin2 = 3;</a:t>
            </a:r>
            <a:br>
              <a:rPr lang="es-CL" sz="1600" dirty="0"/>
            </a:br>
            <a:r>
              <a:rPr lang="es-CL" sz="1600" dirty="0"/>
              <a:t>int ledPin3 = 4;</a:t>
            </a:r>
            <a:br>
              <a:rPr lang="es-CL" sz="1600" dirty="0"/>
            </a:br>
            <a:r>
              <a:rPr lang="es-CL" sz="1600" dirty="0"/>
              <a:t>int ledPin4 = 5;</a:t>
            </a:r>
          </a:p>
          <a:p>
            <a:r>
              <a:rPr lang="es-CL" sz="1600" dirty="0"/>
              <a:t>void setup() </a:t>
            </a:r>
            <a:br>
              <a:rPr lang="es-CL" sz="1600" dirty="0"/>
            </a:br>
            <a:r>
              <a:rPr lang="es-CL" sz="1600" dirty="0"/>
              <a:t>{        // Configura las SALIDAS</a:t>
            </a:r>
            <a:br>
              <a:rPr lang="es-CL" sz="1600" dirty="0"/>
            </a:br>
            <a:r>
              <a:rPr lang="es-CL" sz="1600" dirty="0"/>
              <a:t>pinMode(ledPin1, OUTPUT); // declarar LEDs como SALIDAS</a:t>
            </a:r>
            <a:br>
              <a:rPr lang="es-CL" sz="1600" dirty="0"/>
            </a:br>
            <a:r>
              <a:rPr lang="es-CL" sz="1600" dirty="0"/>
              <a:t>pinMode(ledPin2, OUTPUT);</a:t>
            </a:r>
            <a:br>
              <a:rPr lang="es-CL" sz="1600" dirty="0"/>
            </a:br>
            <a:r>
              <a:rPr lang="es-CL" sz="1600" dirty="0"/>
              <a:t>pinMode(ledPin3, OUTPUT);</a:t>
            </a:r>
            <a:br>
              <a:rPr lang="es-CL" sz="1600" dirty="0"/>
            </a:br>
            <a:r>
              <a:rPr lang="es-CL" sz="1600" dirty="0"/>
              <a:t>pinMode(ledPin4, OUTPUT);</a:t>
            </a:r>
            <a:br>
              <a:rPr lang="es-CL" sz="1600" dirty="0"/>
            </a:br>
            <a:r>
              <a:rPr lang="es-CL" sz="1600" dirty="0"/>
              <a:t>digitalWrite(ledPin1, LOW); // Apaga los LEDs</a:t>
            </a:r>
            <a:br>
              <a:rPr lang="es-CL" sz="1600" dirty="0"/>
            </a:br>
            <a:r>
              <a:rPr lang="es-CL" sz="1600" dirty="0"/>
              <a:t>digitalWrite(ledPin2, LOW);</a:t>
            </a:r>
            <a:br>
              <a:rPr lang="es-CL" sz="1600" dirty="0"/>
            </a:br>
            <a:r>
              <a:rPr lang="es-CL" sz="1600" dirty="0"/>
              <a:t>digitalWrite(ledPin3, LOW);</a:t>
            </a:r>
            <a:br>
              <a:rPr lang="es-CL" sz="1600" dirty="0"/>
            </a:br>
            <a:r>
              <a:rPr lang="es-CL" sz="1600" dirty="0"/>
              <a:t>digitalWrite(ledPin4, LOW);</a:t>
            </a:r>
            <a:br>
              <a:rPr lang="es-CL" sz="1600" dirty="0"/>
            </a:br>
            <a:r>
              <a:rPr lang="es-CL" sz="1600" dirty="0"/>
              <a:t>}</a:t>
            </a:r>
            <a:br>
              <a:rPr lang="es-CL" sz="1600" dirty="0"/>
            </a:br>
            <a:endParaRPr lang="es-CL" sz="1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9A95D8B-E224-1C4D-B9BE-BE836AAFE001}"/>
              </a:ext>
            </a:extLst>
          </p:cNvPr>
          <p:cNvSpPr txBox="1">
            <a:spLocks/>
          </p:cNvSpPr>
          <p:nvPr/>
        </p:nvSpPr>
        <p:spPr>
          <a:xfrm>
            <a:off x="5912554" y="2374685"/>
            <a:ext cx="5469444" cy="38008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void loop()</a:t>
            </a:r>
            <a:br>
              <a:rPr lang="es-CL" dirty="0"/>
            </a:br>
            <a:r>
              <a:rPr lang="es-CL" dirty="0"/>
              <a:t>{          //Bucle de Funcionamiento</a:t>
            </a:r>
            <a:br>
              <a:rPr lang="es-CL" dirty="0"/>
            </a:br>
            <a:r>
              <a:rPr lang="es-CL" dirty="0"/>
              <a:t>digitalWrite(ledPin1, HIGH); // Apaga y enciende los leds cada 200 ms</a:t>
            </a:r>
            <a:br>
              <a:rPr lang="es-CL" dirty="0"/>
            </a:br>
            <a:r>
              <a:rPr lang="es-CL" dirty="0"/>
              <a:t>delay(200);</a:t>
            </a:r>
            <a:br>
              <a:rPr lang="es-CL" dirty="0"/>
            </a:br>
            <a:r>
              <a:rPr lang="es-CL" dirty="0"/>
              <a:t>digitalWrite(ledPin1, LOW);</a:t>
            </a:r>
            <a:br>
              <a:rPr lang="es-CL" dirty="0"/>
            </a:br>
            <a:r>
              <a:rPr lang="es-CL" dirty="0"/>
              <a:t>digitalWrite(ledPin2, HIGH);</a:t>
            </a:r>
            <a:br>
              <a:rPr lang="es-CL" dirty="0"/>
            </a:br>
            <a:r>
              <a:rPr lang="es-CL" dirty="0"/>
              <a:t>delay(200);</a:t>
            </a:r>
            <a:br>
              <a:rPr lang="es-CL" dirty="0"/>
            </a:br>
            <a:r>
              <a:rPr lang="es-CL" dirty="0"/>
              <a:t>digitalWrite(ledPin2, LOW);</a:t>
            </a:r>
            <a:br>
              <a:rPr lang="es-CL" dirty="0"/>
            </a:br>
            <a:r>
              <a:rPr lang="es-CL" dirty="0"/>
              <a:t>digitalWrite(ledPin3, HIGH);</a:t>
            </a:r>
            <a:br>
              <a:rPr lang="es-CL" dirty="0"/>
            </a:br>
            <a:r>
              <a:rPr lang="es-CL" dirty="0"/>
              <a:t>delay(200);</a:t>
            </a:r>
            <a:br>
              <a:rPr lang="es-CL" dirty="0"/>
            </a:br>
            <a:r>
              <a:rPr lang="es-CL" dirty="0"/>
              <a:t>digitalWrite(ledPin3, LOW);</a:t>
            </a:r>
            <a:br>
              <a:rPr lang="es-CL" dirty="0"/>
            </a:br>
            <a:r>
              <a:rPr lang="es-CL" dirty="0"/>
              <a:t>digitalWrite(ledPin4, HIGH);</a:t>
            </a:r>
            <a:br>
              <a:rPr lang="es-CL" dirty="0"/>
            </a:br>
            <a:r>
              <a:rPr lang="es-CL" dirty="0"/>
              <a:t>delay(200);</a:t>
            </a:r>
            <a:br>
              <a:rPr lang="es-CL" dirty="0"/>
            </a:br>
            <a:r>
              <a:rPr lang="es-CL" dirty="0"/>
              <a:t>digitalWrite(ledPin4, LOW);</a:t>
            </a:r>
            <a:br>
              <a:rPr lang="es-CL" dirty="0"/>
            </a:b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22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1C03-B82A-A144-AB38-DE90DA13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2</a:t>
            </a:r>
          </a:p>
        </p:txBody>
      </p:sp>
      <p:sp>
        <p:nvSpPr>
          <p:cNvPr id="6151" name="Content Placeholder 6150">
            <a:extLst>
              <a:ext uri="{FF2B5EF4-FFF2-40B4-BE49-F238E27FC236}">
                <a16:creationId xmlns:a16="http://schemas.microsoft.com/office/drawing/2014/main" id="{94C08365-948D-4BAB-A14E-950F1574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 </a:t>
            </a:r>
            <a:r>
              <a:rPr lang="en-US" sz="1600" dirty="0" err="1"/>
              <a:t>Diodo</a:t>
            </a:r>
            <a:r>
              <a:rPr lang="en-US" sz="1600" dirty="0"/>
              <a:t> Led RGB</a:t>
            </a:r>
          </a:p>
          <a:p>
            <a:r>
              <a:rPr lang="en-US" sz="1600" dirty="0"/>
              <a:t>3- Resistencia de 220 / 330 Ohms</a:t>
            </a:r>
          </a:p>
        </p:txBody>
      </p:sp>
      <p:pic>
        <p:nvPicPr>
          <p:cNvPr id="6149" name="Picture 2" descr="http://2.bp.blogspot.com/-Bh94iaRT7SE/U719bdkZxhI/AAAAAAAAA3M/X5qUiij1II8/s1600/CONTROL_LED_RGB_PCB.JPG">
            <a:extLst>
              <a:ext uri="{FF2B5EF4-FFF2-40B4-BE49-F238E27FC236}">
                <a16:creationId xmlns:a16="http://schemas.microsoft.com/office/drawing/2014/main" id="{202D8443-A7E1-2445-8A50-A56991D5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09" y="2413000"/>
            <a:ext cx="5875633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5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F7F6-DBDD-3D42-9F70-DD64182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38B38-D4A1-4B4A-8E54-B34B48E1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2222287"/>
            <a:ext cx="5035826" cy="3833956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const int greenLEDPin = 10; // PIN verde del LED RGB se conecta a la salida 10</a:t>
            </a:r>
            <a:br>
              <a:rPr lang="es-CL" dirty="0"/>
            </a:br>
            <a:r>
              <a:rPr lang="es-CL" dirty="0"/>
              <a:t>const int blueLEDPin = 11;  // PIN azul del LED RGB se conecta a la salida 11</a:t>
            </a:r>
            <a:br>
              <a:rPr lang="es-CL" dirty="0"/>
            </a:br>
            <a:r>
              <a:rPr lang="es-CL" dirty="0"/>
              <a:t>const int redLEDPin = 9;    // PIN rojo del LED RGB se conecta a la salida 9    </a:t>
            </a:r>
            <a:br>
              <a:rPr lang="es-CL" dirty="0"/>
            </a:br>
            <a:br>
              <a:rPr lang="es-CL" dirty="0"/>
            </a:br>
            <a:r>
              <a:rPr lang="es-CL" dirty="0"/>
              <a:t>int randomNum = 0;  //variable que va a almacenar el número aleatorio</a:t>
            </a:r>
            <a:br>
              <a:rPr lang="es-CL" dirty="0"/>
            </a:br>
            <a:br>
              <a:rPr lang="es-CL" dirty="0"/>
            </a:br>
            <a:r>
              <a:rPr lang="es-CL" dirty="0"/>
              <a:t>void setup() {</a:t>
            </a:r>
            <a:br>
              <a:rPr lang="es-CL" dirty="0"/>
            </a:br>
            <a:r>
              <a:rPr lang="es-CL" dirty="0"/>
              <a:t>  // se configuran los pines 9, 10 y 11 como salidas</a:t>
            </a:r>
            <a:br>
              <a:rPr lang="es-CL" dirty="0"/>
            </a:br>
            <a:r>
              <a:rPr lang="es-CL" dirty="0"/>
              <a:t>  pinMode(greenLEDPin,OUTPUT);</a:t>
            </a:r>
            <a:br>
              <a:rPr lang="es-CL" dirty="0"/>
            </a:br>
            <a:r>
              <a:rPr lang="es-CL" dirty="0"/>
              <a:t>  pinMode(redLEDPin,OUTPUT);</a:t>
            </a:r>
            <a:br>
              <a:rPr lang="es-CL" dirty="0"/>
            </a:br>
            <a:r>
              <a:rPr lang="es-CL" dirty="0"/>
              <a:t>  pinMode(blueLEDPin,OUTPUT);</a:t>
            </a:r>
            <a:br>
              <a:rPr lang="es-CL" dirty="0"/>
            </a:br>
            <a:r>
              <a:rPr lang="es-CL" dirty="0"/>
              <a:t>}</a:t>
            </a: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2572FC8-788F-4048-96F0-3BA44071A019}"/>
              </a:ext>
            </a:extLst>
          </p:cNvPr>
          <p:cNvSpPr txBox="1">
            <a:spLocks/>
          </p:cNvSpPr>
          <p:nvPr/>
        </p:nvSpPr>
        <p:spPr>
          <a:xfrm>
            <a:off x="5208104" y="2222286"/>
            <a:ext cx="6983896" cy="44833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200" dirty="0"/>
              <a:t>void loop() {</a:t>
            </a:r>
            <a:br>
              <a:rPr lang="es-CL" sz="1200" dirty="0"/>
            </a:br>
            <a:r>
              <a:rPr lang="es-CL" sz="1200" dirty="0"/>
              <a:t>randomNum = random(2,5); //se genera un número aleatorio entre el 2 y el 4</a:t>
            </a:r>
            <a:br>
              <a:rPr lang="es-CL" sz="1200" dirty="0"/>
            </a:br>
            <a:r>
              <a:rPr lang="es-CL" sz="1200" dirty="0"/>
              <a:t>// la funcion random(min,max) nos devuelve un valor entre min y max-1</a:t>
            </a:r>
            <a:br>
              <a:rPr lang="es-CL" sz="1200" dirty="0"/>
            </a:br>
            <a:br>
              <a:rPr lang="es-CL" sz="1200" dirty="0"/>
            </a:br>
            <a:r>
              <a:rPr lang="es-CL" sz="1200" dirty="0"/>
              <a:t>//se evalua el número aleatorio y en función de eso se enciende de un color u otro</a:t>
            </a:r>
            <a:br>
              <a:rPr lang="es-CL" sz="1200" dirty="0"/>
            </a:br>
            <a:r>
              <a:rPr lang="es-CL" sz="1200" dirty="0"/>
              <a:t>if(randomNum == 2){</a:t>
            </a:r>
            <a:br>
              <a:rPr lang="es-CL" sz="1200" dirty="0"/>
            </a:br>
            <a:r>
              <a:rPr lang="es-CL" sz="1200" dirty="0"/>
              <a:t>  digitalWrite(9,HIGH); //luce el LED en ROJO</a:t>
            </a:r>
            <a:br>
              <a:rPr lang="es-CL" sz="1200" dirty="0"/>
            </a:br>
            <a:r>
              <a:rPr lang="es-CL" sz="1200" dirty="0"/>
              <a:t>  digitalWrite(10,LOW);</a:t>
            </a:r>
            <a:br>
              <a:rPr lang="es-CL" sz="1200" dirty="0"/>
            </a:br>
            <a:r>
              <a:rPr lang="es-CL" sz="1200" dirty="0"/>
              <a:t>  digitalWrite(11,LOW); </a:t>
            </a:r>
            <a:br>
              <a:rPr lang="es-CL" sz="1200" dirty="0"/>
            </a:br>
            <a:r>
              <a:rPr lang="es-CL" sz="1200" dirty="0"/>
              <a:t>  delay(500);</a:t>
            </a:r>
            <a:br>
              <a:rPr lang="es-CL" sz="1200" dirty="0"/>
            </a:br>
            <a:r>
              <a:rPr lang="es-CL" sz="1200" dirty="0"/>
              <a:t>}</a:t>
            </a:r>
            <a:br>
              <a:rPr lang="es-CL" sz="1200" dirty="0"/>
            </a:br>
            <a:r>
              <a:rPr lang="es-CL" sz="1200" dirty="0"/>
              <a:t>else if(randomNum == 3){</a:t>
            </a:r>
            <a:br>
              <a:rPr lang="es-CL" sz="1200" dirty="0"/>
            </a:br>
            <a:r>
              <a:rPr lang="es-CL" sz="1200" dirty="0"/>
              <a:t>  digitalWrite(9,LOW); </a:t>
            </a:r>
            <a:br>
              <a:rPr lang="es-CL" sz="1200" dirty="0"/>
            </a:br>
            <a:r>
              <a:rPr lang="es-CL" sz="1200" dirty="0"/>
              <a:t>  digitalWrite(10,HIGH); //luce el LED en VERDE</a:t>
            </a:r>
            <a:br>
              <a:rPr lang="es-CL" sz="1200" dirty="0"/>
            </a:br>
            <a:r>
              <a:rPr lang="es-CL" sz="1200" dirty="0"/>
              <a:t>  digitalWrite(11,LOW); </a:t>
            </a:r>
            <a:br>
              <a:rPr lang="es-CL" sz="1200" dirty="0"/>
            </a:br>
            <a:r>
              <a:rPr lang="es-CL" sz="1200" dirty="0"/>
              <a:t>  delay(500);</a:t>
            </a:r>
            <a:br>
              <a:rPr lang="es-CL" sz="1200" dirty="0"/>
            </a:br>
            <a:r>
              <a:rPr lang="es-CL" sz="1200" dirty="0"/>
              <a:t>}</a:t>
            </a:r>
            <a:br>
              <a:rPr lang="es-CL" sz="1200" dirty="0"/>
            </a:br>
            <a:r>
              <a:rPr lang="es-CL" sz="1200" dirty="0"/>
              <a:t>else if(randomNum == 4){</a:t>
            </a:r>
            <a:br>
              <a:rPr lang="es-CL" sz="1200" dirty="0"/>
            </a:br>
            <a:r>
              <a:rPr lang="es-CL" sz="1200" dirty="0"/>
              <a:t>  digitalWrite(9,LOW); </a:t>
            </a:r>
            <a:br>
              <a:rPr lang="es-CL" sz="1200" dirty="0"/>
            </a:br>
            <a:r>
              <a:rPr lang="es-CL" sz="1200" dirty="0"/>
              <a:t>  digitalWrite(10,LOW); </a:t>
            </a:r>
            <a:br>
              <a:rPr lang="es-CL" sz="1200" dirty="0"/>
            </a:br>
            <a:r>
              <a:rPr lang="es-CL" sz="1200" dirty="0"/>
              <a:t>  digitalWrite(11,HIGH); //luce el LED en AZUL</a:t>
            </a:r>
            <a:br>
              <a:rPr lang="es-CL" sz="1200" dirty="0"/>
            </a:br>
            <a:r>
              <a:rPr lang="es-CL" sz="1200" dirty="0"/>
              <a:t>  delay(500);</a:t>
            </a:r>
            <a:br>
              <a:rPr lang="es-CL" sz="1200" dirty="0"/>
            </a:br>
            <a:r>
              <a:rPr lang="es-CL" sz="1200" dirty="0"/>
              <a:t>}</a:t>
            </a:r>
            <a:br>
              <a:rPr lang="es-CL" sz="1200" dirty="0"/>
            </a:br>
            <a:r>
              <a:rPr lang="es-C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79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0974A-0330-594D-A064-185D527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221183-3514-47EB-A26C-995FB891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 </a:t>
            </a:r>
            <a:r>
              <a:rPr lang="en-US" sz="1600" dirty="0" err="1"/>
              <a:t>Diodo</a:t>
            </a:r>
            <a:r>
              <a:rPr lang="en-US" sz="1600" dirty="0"/>
              <a:t> Led </a:t>
            </a:r>
          </a:p>
          <a:p>
            <a:r>
              <a:rPr lang="en-US" sz="1600" dirty="0"/>
              <a:t>2- Resistencia de 220 / 330 Ohms</a:t>
            </a:r>
          </a:p>
          <a:p>
            <a:r>
              <a:rPr lang="en-US" sz="1600" dirty="0"/>
              <a:t>1- </a:t>
            </a:r>
            <a:r>
              <a:rPr lang="en-US" sz="1600" dirty="0" err="1"/>
              <a:t>Boton</a:t>
            </a:r>
            <a:r>
              <a:rPr lang="en-US" sz="1600" dirty="0"/>
              <a:t> </a:t>
            </a:r>
            <a:r>
              <a:rPr lang="en-US" sz="1600" dirty="0" err="1"/>
              <a:t>pulsador</a:t>
            </a:r>
            <a:endParaRPr lang="en-US" sz="16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FA410264-824C-8C49-AE2A-D2EF51A3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40" y="2413000"/>
            <a:ext cx="406157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250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A579-60BF-5F4D-B695-F47690E3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427A1-EB81-5D4E-B27E-87EAA7EF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r>
              <a:rPr lang="es-CL" dirty="0"/>
              <a:t>// Práctica encender y apagar un LED a través de botón pulsador</a:t>
            </a:r>
            <a:br>
              <a:rPr lang="es-CL" dirty="0"/>
            </a:br>
            <a:r>
              <a:rPr lang="es-CL" dirty="0"/>
              <a:t>const int LED=13;</a:t>
            </a:r>
            <a:br>
              <a:rPr lang="es-CL" dirty="0"/>
            </a:br>
            <a:r>
              <a:rPr lang="es-CL" dirty="0"/>
              <a:t>const int BOTON=7;</a:t>
            </a:r>
            <a:br>
              <a:rPr lang="es-CL" dirty="0"/>
            </a:br>
            <a:r>
              <a:rPr lang="es-CL" dirty="0"/>
              <a:t>int val;</a:t>
            </a:r>
          </a:p>
          <a:p>
            <a:endParaRPr lang="es-CL" dirty="0"/>
          </a:p>
          <a:p>
            <a:r>
              <a:rPr lang="es-CL" dirty="0"/>
              <a:t>void setup(){</a:t>
            </a:r>
            <a:br>
              <a:rPr lang="es-CL" dirty="0"/>
            </a:br>
            <a:r>
              <a:rPr lang="es-CL" dirty="0"/>
              <a:t>	pinMode(LED,OUTPUT);</a:t>
            </a:r>
            <a:br>
              <a:rPr lang="es-CL" dirty="0"/>
            </a:br>
            <a:r>
              <a:rPr lang="es-CL" dirty="0"/>
              <a:t>	pinMode(BOTON,INPUT);</a:t>
            </a:r>
            <a:br>
              <a:rPr lang="es-CL" dirty="0"/>
            </a:br>
            <a:r>
              <a:rPr lang="es-CL" dirty="0"/>
              <a:t>}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7D49B7D-025B-D344-9357-4BCDC6B777C7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void loop(){</a:t>
            </a:r>
            <a:br>
              <a:rPr lang="es-CL" dirty="0"/>
            </a:br>
            <a:r>
              <a:rPr lang="es-CL" dirty="0"/>
              <a:t>	val=digitalRead(BOTON);</a:t>
            </a:r>
            <a:br>
              <a:rPr lang="es-CL" dirty="0"/>
            </a:br>
            <a:br>
              <a:rPr lang="es-CL" dirty="0"/>
            </a:br>
            <a:r>
              <a:rPr lang="es-CL" dirty="0"/>
              <a:t>	if  (val==HIGH){</a:t>
            </a:r>
            <a:br>
              <a:rPr lang="es-CL" dirty="0"/>
            </a:br>
            <a:r>
              <a:rPr lang="es-CL" dirty="0"/>
              <a:t>		digitalWrite(LED,HIGH);</a:t>
            </a:r>
            <a:br>
              <a:rPr lang="es-CL" dirty="0"/>
            </a:br>
            <a:r>
              <a:rPr lang="es-CL" dirty="0"/>
              <a:t>	} else { </a:t>
            </a:r>
            <a:br>
              <a:rPr lang="es-CL" dirty="0"/>
            </a:br>
            <a:r>
              <a:rPr lang="es-CL" dirty="0"/>
              <a:t>		digitalWrite(LED,LOW);</a:t>
            </a:r>
            <a:br>
              <a:rPr lang="es-CL" dirty="0"/>
            </a:br>
            <a:r>
              <a:rPr lang="es-CL" dirty="0"/>
              <a:t>	}</a:t>
            </a:r>
            <a:br>
              <a:rPr lang="es-CL" dirty="0"/>
            </a:br>
            <a:br>
              <a:rPr lang="es-CL" dirty="0"/>
            </a:b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44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457E-1A7A-5B41-B419-DA0C8989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F28A65-1F6E-49C4-B7AB-730E4906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1-LM35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2C4A4D6-4280-224C-848A-C21600D2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63" y="2413000"/>
            <a:ext cx="455992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656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4AED-25FD-A342-8D5F-AE4EEA43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695EF-8AD9-614D-8D2E-D54C3468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2413000"/>
            <a:ext cx="7461342" cy="3868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400"/>
              <a:t>//Práctica encender y apagar un LED a través de botón pulsador</a:t>
            </a:r>
            <a:br>
              <a:rPr lang="es-CL" sz="1400"/>
            </a:br>
            <a:r>
              <a:rPr lang="es-CL" sz="1400"/>
              <a:t>const int sensorPin=A0;</a:t>
            </a:r>
          </a:p>
          <a:p>
            <a:pPr>
              <a:lnSpc>
                <a:spcPct val="90000"/>
              </a:lnSpc>
            </a:pPr>
            <a:endParaRPr lang="es-CL" sz="1400"/>
          </a:p>
          <a:p>
            <a:pPr>
              <a:lnSpc>
                <a:spcPct val="90000"/>
              </a:lnSpc>
            </a:pPr>
            <a:r>
              <a:rPr lang="es-CL" sz="1400"/>
              <a:t>void setup(){</a:t>
            </a:r>
            <a:br>
              <a:rPr lang="es-CL" sz="1400"/>
            </a:br>
            <a:r>
              <a:rPr lang="es-CL" sz="1400"/>
              <a:t>Serial.begin(9600);</a:t>
            </a:r>
            <a:br>
              <a:rPr lang="es-CL" sz="1400"/>
            </a:br>
            <a:r>
              <a:rPr lang="es-CL" sz="1400"/>
              <a:t>}</a:t>
            </a:r>
          </a:p>
          <a:p>
            <a:pPr>
              <a:lnSpc>
                <a:spcPct val="90000"/>
              </a:lnSpc>
            </a:pPr>
            <a:endParaRPr lang="es-CL" sz="1400"/>
          </a:p>
          <a:p>
            <a:pPr>
              <a:lnSpc>
                <a:spcPct val="90000"/>
              </a:lnSpc>
            </a:pPr>
            <a:r>
              <a:rPr lang="es-CL" sz="1400"/>
              <a:t>void loop(){</a:t>
            </a:r>
            <a:br>
              <a:rPr lang="es-CL" sz="1400"/>
            </a:br>
            <a:r>
              <a:rPr lang="es-CL" sz="1400"/>
              <a:t>int sensorVal=analogRead(sensorPin);</a:t>
            </a:r>
            <a:br>
              <a:rPr lang="es-CL" sz="1400"/>
            </a:br>
            <a:r>
              <a:rPr lang="es-CL" sz="1400"/>
              <a:t>Serial.print ("Valor del Sensor= ");</a:t>
            </a:r>
            <a:br>
              <a:rPr lang="es-CL" sz="1400"/>
            </a:br>
            <a:r>
              <a:rPr lang="es-CL" sz="1400"/>
              <a:t>Serial.print (sensorVal);</a:t>
            </a:r>
            <a:br>
              <a:rPr lang="es-CL" sz="1400"/>
            </a:br>
            <a:r>
              <a:rPr lang="es-CL" sz="1400"/>
              <a:t>float voltaje = (sensorVal/1024.0)*5*100;</a:t>
            </a:r>
            <a:br>
              <a:rPr lang="es-CL" sz="1400"/>
            </a:br>
            <a:r>
              <a:rPr lang="es-CL" sz="1400"/>
              <a:t>Serial.print ("Valor de la Temperatura= ");</a:t>
            </a:r>
            <a:br>
              <a:rPr lang="es-CL" sz="1400"/>
            </a:br>
            <a:r>
              <a:rPr lang="es-CL" sz="1400"/>
              <a:t>Serial.println (voltaje);</a:t>
            </a:r>
            <a:br>
              <a:rPr lang="es-CL" sz="1400"/>
            </a:br>
            <a:r>
              <a:rPr lang="es-CL" sz="1400"/>
              <a:t>delay(1000);</a:t>
            </a:r>
            <a:br>
              <a:rPr lang="es-CL" sz="1400"/>
            </a:br>
            <a:r>
              <a:rPr lang="es-CL" sz="1400"/>
              <a:t>}</a:t>
            </a:r>
          </a:p>
        </p:txBody>
      </p:sp>
      <p:pic>
        <p:nvPicPr>
          <p:cNvPr id="7170" name="Picture 2" descr="https://i1.wp.com/mecabot-ula.org/wp-content/uploads/practica4a-1.png?resize=300%2C118">
            <a:extLst>
              <a:ext uri="{FF2B5EF4-FFF2-40B4-BE49-F238E27FC236}">
                <a16:creationId xmlns:a16="http://schemas.microsoft.com/office/drawing/2014/main" id="{F9F62CC2-2D1E-0744-B7AA-0405EE4C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26" y="2916388"/>
            <a:ext cx="5253635" cy="206642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7C8FEA-9CF5-6843-B284-207A7276ED46}"/>
              </a:ext>
            </a:extLst>
          </p:cNvPr>
          <p:cNvSpPr txBox="1"/>
          <p:nvPr/>
        </p:nvSpPr>
        <p:spPr>
          <a:xfrm>
            <a:off x="8665302" y="5116873"/>
            <a:ext cx="27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Activar Monitor serial</a:t>
            </a:r>
          </a:p>
        </p:txBody>
      </p:sp>
    </p:spTree>
    <p:extLst>
      <p:ext uri="{BB962C8B-B14F-4D97-AF65-F5344CB8AC3E}">
        <p14:creationId xmlns:p14="http://schemas.microsoft.com/office/powerpoint/2010/main" val="17202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2D7CB-BA10-A34E-9967-C4052BF4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49C86-697D-A545-979F-91B32F44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Arduino Uno es una placa electrónica basada en el microcontrolador ATmega328. Cuenta con 14 entradas/salidas digitales.La placa incluye todo lo necesario para que el microcontrolador haga su trabajo, basta conectarla a un ordenador con un cable USB o a la corriente eléctrica a través de un transformador.</a:t>
            </a:r>
          </a:p>
        </p:txBody>
      </p:sp>
    </p:spTree>
    <p:extLst>
      <p:ext uri="{BB962C8B-B14F-4D97-AF65-F5344CB8AC3E}">
        <p14:creationId xmlns:p14="http://schemas.microsoft.com/office/powerpoint/2010/main" val="13542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6B213-BEC1-DC4B-920E-B5E2ADC1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FCF5F2-DF88-4188-9BA4-EADE14E8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 Servo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8BEB4B85-8A31-DF42-8AB4-BC64347B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10" y="2413000"/>
            <a:ext cx="352123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5905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3FB3-4CFC-FF4F-9412-21E259C5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40491-8BC8-7342-82B5-D894EB70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r>
              <a:rPr lang="es-CL" dirty="0"/>
              <a:t>// Uso de potenciómetro y señales analógicas</a:t>
            </a:r>
            <a:br>
              <a:rPr lang="es-CL" dirty="0"/>
            </a:br>
            <a:r>
              <a:rPr lang="es-CL" dirty="0"/>
              <a:t>#include&lt;Servo.h&gt;</a:t>
            </a:r>
            <a:br>
              <a:rPr lang="es-CL" dirty="0"/>
            </a:br>
            <a:r>
              <a:rPr lang="es-CL" dirty="0"/>
              <a:t>Servo myServo;</a:t>
            </a:r>
            <a:br>
              <a:rPr lang="es-CL" dirty="0"/>
            </a:br>
            <a:r>
              <a:rPr lang="es-CL" dirty="0"/>
              <a:t>void setup(){</a:t>
            </a:r>
            <a:br>
              <a:rPr lang="es-CL" dirty="0"/>
            </a:br>
            <a:r>
              <a:rPr lang="es-CL" dirty="0"/>
              <a:t>	myServo.attach(9);</a:t>
            </a:r>
            <a:br>
              <a:rPr lang="es-CL" dirty="0"/>
            </a:br>
            <a:r>
              <a:rPr lang="es-CL" dirty="0"/>
              <a:t>	Serial.begin(9600);</a:t>
            </a:r>
            <a:br>
              <a:rPr lang="es-CL" dirty="0"/>
            </a:br>
            <a:r>
              <a:rPr lang="es-CL" dirty="0"/>
              <a:t>}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14A4A15-BCB1-EB48-A820-11A61D33AD0A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void loop()</a:t>
            </a:r>
            <a:br>
              <a:rPr lang="es-CL" dirty="0"/>
            </a:br>
            <a:r>
              <a:rPr lang="es-CL" dirty="0"/>
              <a:t>{</a:t>
            </a:r>
            <a:br>
              <a:rPr lang="es-CL" dirty="0"/>
            </a:br>
            <a:r>
              <a:rPr lang="es-CL" dirty="0"/>
              <a:t>	myServo.write (0);</a:t>
            </a:r>
            <a:br>
              <a:rPr lang="es-CL" dirty="0"/>
            </a:br>
            <a:r>
              <a:rPr lang="es-CL" dirty="0"/>
              <a:t>	delay (1000);</a:t>
            </a:r>
            <a:br>
              <a:rPr lang="es-CL" dirty="0"/>
            </a:br>
            <a:r>
              <a:rPr lang="es-CL" dirty="0"/>
              <a:t>	myServo.write (90);</a:t>
            </a:r>
            <a:br>
              <a:rPr lang="es-CL" dirty="0"/>
            </a:br>
            <a:r>
              <a:rPr lang="es-CL" dirty="0"/>
              <a:t>	delay (1000);</a:t>
            </a:r>
            <a:br>
              <a:rPr lang="es-CL" dirty="0"/>
            </a:br>
            <a:r>
              <a:rPr lang="es-CL" dirty="0"/>
              <a:t>	myServo.write (180);</a:t>
            </a:r>
            <a:br>
              <a:rPr lang="es-CL" dirty="0"/>
            </a:br>
            <a:r>
              <a:rPr lang="es-CL" dirty="0"/>
              <a:t>	delay (1000);</a:t>
            </a:r>
            <a:br>
              <a:rPr lang="es-CL" dirty="0"/>
            </a:br>
            <a:r>
              <a:rPr lang="es-CL" dirty="0"/>
              <a:t>	myServo.write (90);</a:t>
            </a:r>
            <a:br>
              <a:rPr lang="es-CL" dirty="0"/>
            </a:br>
            <a:r>
              <a:rPr lang="es-CL" dirty="0"/>
              <a:t>	delay (1000);</a:t>
            </a:r>
            <a:br>
              <a:rPr lang="es-CL" dirty="0"/>
            </a:b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9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41365-5837-5A47-89A9-DE87922B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407326-7D5B-41B8-9D56-D898F6DE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 Servo</a:t>
            </a:r>
          </a:p>
          <a:p>
            <a:r>
              <a:rPr lang="en-US" sz="1600" dirty="0"/>
              <a:t>1-potenciometro</a:t>
            </a:r>
          </a:p>
          <a:p>
            <a:endParaRPr lang="en-US" sz="16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1E8740E-3B26-7441-9CA7-9A3D05F1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20" y="2413000"/>
            <a:ext cx="442421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7357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11BAB-5712-F248-AE81-3A8397E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2AAB4-57DB-7748-A650-EDF3BBF0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r>
              <a:rPr lang="es-CL" dirty="0"/>
              <a:t>// Uso de potenciometro y señales analógicas</a:t>
            </a:r>
            <a:br>
              <a:rPr lang="es-CL" dirty="0"/>
            </a:br>
            <a:r>
              <a:rPr lang="es-CL" dirty="0"/>
              <a:t>#include&lt;Servo.h&gt;</a:t>
            </a:r>
            <a:br>
              <a:rPr lang="es-CL" dirty="0"/>
            </a:br>
            <a:r>
              <a:rPr lang="es-CL" dirty="0"/>
              <a:t>Servo myServo;</a:t>
            </a:r>
            <a:br>
              <a:rPr lang="es-CL" dirty="0"/>
            </a:br>
            <a:r>
              <a:rPr lang="es-CL" dirty="0"/>
              <a:t>int const PotPin=A5;</a:t>
            </a:r>
            <a:br>
              <a:rPr lang="es-CL" dirty="0"/>
            </a:br>
            <a:r>
              <a:rPr lang="es-CL" dirty="0"/>
              <a:t>int PotVal;</a:t>
            </a:r>
            <a:br>
              <a:rPr lang="es-CL" dirty="0"/>
            </a:br>
            <a:r>
              <a:rPr lang="es-CL" dirty="0"/>
              <a:t>int angle;</a:t>
            </a:r>
          </a:p>
          <a:p>
            <a:r>
              <a:rPr lang="es-CL" dirty="0"/>
              <a:t>void setup(){</a:t>
            </a:r>
            <a:br>
              <a:rPr lang="es-CL" dirty="0"/>
            </a:br>
            <a:r>
              <a:rPr lang="es-CL" dirty="0"/>
              <a:t>	myServo.attach(9);</a:t>
            </a:r>
            <a:br>
              <a:rPr lang="es-CL" dirty="0"/>
            </a:br>
            <a:r>
              <a:rPr lang="es-CL" dirty="0"/>
              <a:t>	Serial.begin(9600);</a:t>
            </a:r>
            <a:br>
              <a:rPr lang="es-CL" dirty="0"/>
            </a:br>
            <a:r>
              <a:rPr lang="es-CL" dirty="0"/>
              <a:t>}</a:t>
            </a:r>
            <a:br>
              <a:rPr lang="es-CL" dirty="0"/>
            </a:b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D7B20F2-910E-234D-A96A-6F4FE13192FE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void loop(){</a:t>
            </a:r>
            <a:br>
              <a:rPr lang="es-CL" dirty="0"/>
            </a:br>
            <a:r>
              <a:rPr lang="es-CL" dirty="0"/>
              <a:t>	PotVal=analogRead(PotPin);</a:t>
            </a:r>
            <a:br>
              <a:rPr lang="es-CL" dirty="0"/>
            </a:br>
            <a:r>
              <a:rPr lang="es-CL" dirty="0"/>
              <a:t>	Serial.print("PotVal:");</a:t>
            </a:r>
            <a:br>
              <a:rPr lang="es-CL" dirty="0"/>
            </a:br>
            <a:r>
              <a:rPr lang="es-CL" dirty="0"/>
              <a:t>	Serial.print(PotVal);</a:t>
            </a:r>
            <a:br>
              <a:rPr lang="es-CL" dirty="0"/>
            </a:br>
            <a:r>
              <a:rPr lang="es-CL" dirty="0"/>
              <a:t>	angle=map(PotVal,0,1023,0,179);</a:t>
            </a:r>
            <a:br>
              <a:rPr lang="es-CL" dirty="0"/>
            </a:br>
            <a:r>
              <a:rPr lang="es-CL" dirty="0"/>
              <a:t>	Serial.print ("angle= ");</a:t>
            </a:r>
            <a:br>
              <a:rPr lang="es-CL" dirty="0"/>
            </a:br>
            <a:r>
              <a:rPr lang="es-CL" dirty="0"/>
              <a:t>	Serial.println (angle);</a:t>
            </a:r>
            <a:br>
              <a:rPr lang="es-CL" dirty="0"/>
            </a:br>
            <a:r>
              <a:rPr lang="es-CL" dirty="0"/>
              <a:t>	myServo.write(angle);</a:t>
            </a:r>
            <a:br>
              <a:rPr lang="es-CL" dirty="0"/>
            </a:br>
            <a:r>
              <a:rPr lang="es-CL" dirty="0"/>
              <a:t>	delay (15);</a:t>
            </a:r>
            <a:br>
              <a:rPr lang="es-CL" dirty="0"/>
            </a:b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094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3D479-D04A-DA41-B200-3BCE404B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7</a:t>
            </a:r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43F49D31-8DD5-4938-AF49-C5703E47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1-potenciometro</a:t>
            </a:r>
          </a:p>
          <a:p>
            <a:r>
              <a:rPr lang="en-US" sz="1600" dirty="0"/>
              <a:t>1-pantalla led 16x2</a:t>
            </a:r>
          </a:p>
        </p:txBody>
      </p:sp>
      <p:pic>
        <p:nvPicPr>
          <p:cNvPr id="9221" name="Picture 2" descr="LCD 16X2 con Arduino - Señales de control">
            <a:extLst>
              <a:ext uri="{FF2B5EF4-FFF2-40B4-BE49-F238E27FC236}">
                <a16:creationId xmlns:a16="http://schemas.microsoft.com/office/drawing/2014/main" id="{86B7A8A7-0124-8942-8D20-EE0FA5F1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97" y="2413000"/>
            <a:ext cx="3922256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9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DAD3-EB92-BC43-B1AD-98BCD5E2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FC5BD-86D5-0845-BB3D-AEE64A3B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22287"/>
            <a:ext cx="5791200" cy="4085748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#include  &lt;LiquidCrystal.h&gt; </a:t>
            </a:r>
            <a:br>
              <a:rPr lang="es-CL" dirty="0"/>
            </a:br>
            <a:r>
              <a:rPr lang="es-CL" dirty="0"/>
              <a:t>// CONSTRUCTOR PARA LA PANTALLA LCD 16X2</a:t>
            </a:r>
            <a:br>
              <a:rPr lang="es-CL" dirty="0"/>
            </a:br>
            <a:r>
              <a:rPr lang="es-CL" dirty="0"/>
              <a:t>// AQUI SE CONFIGURAN LOS PINES PARA LA COMUNICACION CON LA PANTALLA</a:t>
            </a:r>
            <a:br>
              <a:rPr lang="es-CL" dirty="0"/>
            </a:br>
            <a:r>
              <a:rPr lang="es-CL" dirty="0"/>
              <a:t>LiquidCrystal lcd(12, 11, 5, 4, 3, 2);</a:t>
            </a:r>
            <a:br>
              <a:rPr lang="es-CL" dirty="0"/>
            </a:br>
            <a:endParaRPr lang="es-CL" dirty="0"/>
          </a:p>
          <a:p>
            <a:r>
              <a:rPr lang="es-CL" dirty="0"/>
              <a:t>void setup(){</a:t>
            </a:r>
            <a:br>
              <a:rPr lang="es-CL" dirty="0"/>
            </a:br>
            <a:r>
              <a:rPr lang="es-CL" dirty="0"/>
              <a:t> // INDICAMOS QUE TENEMOS CONECTADA UNA PANTALLA DE 16X2</a:t>
            </a:r>
            <a:br>
              <a:rPr lang="es-CL" dirty="0"/>
            </a:br>
            <a:r>
              <a:rPr lang="es-CL" dirty="0"/>
              <a:t>  lcd.begin(16, 2);</a:t>
            </a:r>
            <a:br>
              <a:rPr lang="es-CL" dirty="0"/>
            </a:br>
            <a:r>
              <a:rPr lang="es-CL" dirty="0"/>
              <a:t>  // MOVER EL CURSOR A LA PRIMERA POSICION DE LA PANTALLA (0, 0)</a:t>
            </a:r>
            <a:br>
              <a:rPr lang="es-CL" dirty="0"/>
            </a:br>
            <a:r>
              <a:rPr lang="es-CL" dirty="0"/>
              <a:t> lcd.home();</a:t>
            </a:r>
            <a:br>
              <a:rPr lang="es-CL" dirty="0"/>
            </a:br>
            <a:r>
              <a:rPr lang="es-CL" dirty="0"/>
              <a:t> // IMPRIMIR "Hola Mundo" EN LA PRIMERA LINEA</a:t>
            </a:r>
            <a:br>
              <a:rPr lang="es-CL" dirty="0"/>
            </a:br>
            <a:r>
              <a:rPr lang="es-CL" dirty="0"/>
              <a:t> lcd.print("Hola Mundo");</a:t>
            </a:r>
            <a:br>
              <a:rPr lang="es-CL" dirty="0"/>
            </a:br>
            <a:r>
              <a:rPr lang="es-CL" dirty="0"/>
              <a:t> // MOVER EL CURSOR A LA SEGUNDA LINEA (1) PRIMERA COLUMNA (0)</a:t>
            </a:r>
            <a:br>
              <a:rPr lang="es-CL" dirty="0"/>
            </a:br>
            <a:r>
              <a:rPr lang="es-CL" dirty="0"/>
              <a:t>  lcd.setCursor ( 0, 1 );</a:t>
            </a:r>
            <a:br>
              <a:rPr lang="es-CL" dirty="0"/>
            </a:br>
            <a:r>
              <a:rPr lang="es-CL" dirty="0"/>
              <a:t> // IMPRIMIR OTRA CADENA EN ESTA POSICION</a:t>
            </a:r>
            <a:br>
              <a:rPr lang="es-CL" dirty="0"/>
            </a:br>
            <a:r>
              <a:rPr lang="es-CL" dirty="0"/>
              <a:t>  lcd.print("GEEKFACTORY");</a:t>
            </a:r>
            <a:br>
              <a:rPr lang="es-CL" dirty="0"/>
            </a:br>
            <a:r>
              <a:rPr lang="es-CL" dirty="0"/>
              <a:t> // ESPERAR UN SEGUNDO</a:t>
            </a:r>
            <a:br>
              <a:rPr lang="es-CL" dirty="0"/>
            </a:br>
            <a:r>
              <a:rPr lang="es-CL" dirty="0"/>
              <a:t> delay(1000);</a:t>
            </a:r>
            <a:br>
              <a:rPr lang="es-CL" dirty="0"/>
            </a:br>
            <a:r>
              <a:rPr lang="es-CL" dirty="0"/>
              <a:t>}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A7DFA7B-B56F-EF4F-AED1-6EE06A480DEB}"/>
              </a:ext>
            </a:extLst>
          </p:cNvPr>
          <p:cNvSpPr txBox="1">
            <a:spLocks/>
          </p:cNvSpPr>
          <p:nvPr/>
        </p:nvSpPr>
        <p:spPr>
          <a:xfrm>
            <a:off x="6104710" y="2222286"/>
            <a:ext cx="5782490" cy="44833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void loop()</a:t>
            </a:r>
            <a:br>
              <a:rPr lang="es-CL" dirty="0"/>
            </a:br>
            <a:r>
              <a:rPr lang="es-CL" dirty="0"/>
              <a:t>{</a:t>
            </a:r>
            <a:br>
              <a:rPr lang="es-CL" dirty="0"/>
            </a:br>
            <a:r>
              <a:rPr lang="es-CL" dirty="0"/>
              <a:t>  // BORRAMOS TODA LA PANTALLA PARA ACTUALIZARLA CADA SEGUNDO</a:t>
            </a:r>
            <a:br>
              <a:rPr lang="es-CL" dirty="0"/>
            </a:br>
            <a:r>
              <a:rPr lang="es-CL" dirty="0"/>
              <a:t>  lcd.clear();</a:t>
            </a:r>
            <a:br>
              <a:rPr lang="es-CL" dirty="0"/>
            </a:br>
            <a:br>
              <a:rPr lang="es-CL" dirty="0"/>
            </a:br>
            <a:r>
              <a:rPr lang="es-CL" dirty="0"/>
              <a:t>  // Situamos el cursor en la columna 0 fila 0 e imprimimos Hola mundo!</a:t>
            </a:r>
            <a:br>
              <a:rPr lang="es-CL" dirty="0"/>
            </a:br>
            <a:r>
              <a:rPr lang="es-CL" dirty="0"/>
              <a:t> lcd.setCursor(0,0);</a:t>
            </a:r>
            <a:br>
              <a:rPr lang="es-CL" dirty="0"/>
            </a:br>
            <a:r>
              <a:rPr lang="es-CL" dirty="0"/>
              <a:t> lcd.print("Hola Mundo!!!!!!");</a:t>
            </a:r>
            <a:br>
              <a:rPr lang="es-CL" dirty="0"/>
            </a:br>
            <a:br>
              <a:rPr lang="es-CL" dirty="0"/>
            </a:br>
            <a:r>
              <a:rPr lang="es-CL" dirty="0"/>
              <a:t>// ESPERAR UN SEGUNDO ANTES DE CONTUNUAR</a:t>
            </a:r>
            <a:br>
              <a:rPr lang="es-CL" dirty="0"/>
            </a:br>
            <a:r>
              <a:rPr lang="es-CL" dirty="0"/>
              <a:t> delay (1000);</a:t>
            </a:r>
            <a:br>
              <a:rPr lang="es-CL" dirty="0"/>
            </a:br>
            <a:br>
              <a:rPr lang="es-CL" dirty="0"/>
            </a:br>
            <a:r>
              <a:rPr lang="es-CL" dirty="0"/>
              <a:t>  // Situamos el cursor en la columna 0 fila 1 e imprimimos probando LCD.</a:t>
            </a:r>
            <a:br>
              <a:rPr lang="es-CL" dirty="0"/>
            </a:br>
            <a:r>
              <a:rPr lang="es-CL" dirty="0"/>
              <a:t> lcd.setCursor(0,1);</a:t>
            </a:r>
            <a:br>
              <a:rPr lang="es-CL" dirty="0"/>
            </a:br>
            <a:r>
              <a:rPr lang="es-CL" dirty="0"/>
              <a:t> lcd.print(”Probando LCD!");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 // ESPERAR UN SEGUNDO ANTES DE CONTUNUAR</a:t>
            </a:r>
            <a:br>
              <a:rPr lang="es-CL" dirty="0"/>
            </a:br>
            <a:r>
              <a:rPr lang="es-CL" dirty="0"/>
              <a:t> delay (1000);</a:t>
            </a:r>
            <a:br>
              <a:rPr lang="es-CL" dirty="0"/>
            </a:br>
            <a:r>
              <a:rPr lang="es-CL" dirty="0"/>
              <a:t>}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0435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25294-0E0D-AC48-BEAB-E3A6F749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L" dirty="0"/>
              <a:t>Ejercicio 8</a:t>
            </a:r>
          </a:p>
        </p:txBody>
      </p:sp>
      <p:sp>
        <p:nvSpPr>
          <p:cNvPr id="11271" name="Content Placeholder 11270">
            <a:extLst>
              <a:ext uri="{FF2B5EF4-FFF2-40B4-BE49-F238E27FC236}">
                <a16:creationId xmlns:a16="http://schemas.microsoft.com/office/drawing/2014/main" id="{A9D4038D-1404-4D5C-ADE4-74FDE8F7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1 – </a:t>
            </a:r>
            <a:r>
              <a:rPr lang="en-US" sz="1600" dirty="0" err="1"/>
              <a:t>Tarjeta</a:t>
            </a:r>
            <a:r>
              <a:rPr lang="en-US" sz="1600" dirty="0"/>
              <a:t> ARDUINO UNO</a:t>
            </a:r>
          </a:p>
          <a:p>
            <a:r>
              <a:rPr lang="en-US" sz="1600" dirty="0"/>
              <a:t>1 – </a:t>
            </a:r>
            <a:r>
              <a:rPr lang="en-US" sz="1600" dirty="0" err="1"/>
              <a:t>Placa</a:t>
            </a:r>
            <a:r>
              <a:rPr lang="en-US" sz="1600" dirty="0"/>
              <a:t> Protoboard</a:t>
            </a:r>
          </a:p>
          <a:p>
            <a:r>
              <a:rPr lang="en-US" sz="1600" dirty="0"/>
              <a:t>1-fotoresistencia</a:t>
            </a:r>
          </a:p>
        </p:txBody>
      </p:sp>
      <p:pic>
        <p:nvPicPr>
          <p:cNvPr id="11269" name="Picture 2" descr="arduino-ldr-montaje">
            <a:extLst>
              <a:ext uri="{FF2B5EF4-FFF2-40B4-BE49-F238E27FC236}">
                <a16:creationId xmlns:a16="http://schemas.microsoft.com/office/drawing/2014/main" id="{516329C8-AA43-F04F-BF4B-2DA0CAAC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75865" y="2109823"/>
            <a:ext cx="3848321" cy="470457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60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E886C-F941-CF4D-91C3-70F0DAE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AE834-7B15-C54F-8DF4-715C392C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222287"/>
            <a:ext cx="5724939" cy="397973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const long A = 1000;     //Resistencia en oscuridad en K</a:t>
            </a:r>
            <a:r>
              <a:rPr lang="el-GR" dirty="0"/>
              <a:t>Ω</a:t>
            </a:r>
            <a:br>
              <a:rPr lang="es-ES" dirty="0"/>
            </a:br>
            <a:r>
              <a:rPr lang="es-CL" dirty="0"/>
              <a:t>const int B = 15;        //Resistencia a la luz (10 Lux) en K</a:t>
            </a:r>
            <a:r>
              <a:rPr lang="el-GR" dirty="0"/>
              <a:t>Ω</a:t>
            </a:r>
            <a:br>
              <a:rPr lang="es-ES" dirty="0"/>
            </a:br>
            <a:r>
              <a:rPr lang="es-CL" dirty="0"/>
              <a:t>const int Rc = 10;       //Resistencia calibracion en K</a:t>
            </a:r>
            <a:r>
              <a:rPr lang="el-GR" dirty="0"/>
              <a:t>Ω</a:t>
            </a:r>
            <a:br>
              <a:rPr lang="es-ES" dirty="0"/>
            </a:br>
            <a:r>
              <a:rPr lang="es-CL" dirty="0"/>
              <a:t>const int LDRPin = A0;   //Pin del LDR</a:t>
            </a:r>
            <a:br>
              <a:rPr lang="es-CL" dirty="0"/>
            </a:br>
            <a:r>
              <a:rPr lang="es-CL" dirty="0"/>
              <a:t> </a:t>
            </a:r>
            <a:br>
              <a:rPr lang="es-CL" dirty="0"/>
            </a:br>
            <a:r>
              <a:rPr lang="es-CL" dirty="0"/>
              <a:t>int V;</a:t>
            </a:r>
            <a:br>
              <a:rPr lang="es-CL" dirty="0"/>
            </a:br>
            <a:r>
              <a:rPr lang="es-CL" dirty="0"/>
              <a:t>int ilum;</a:t>
            </a:r>
            <a:br>
              <a:rPr lang="es-CL" dirty="0"/>
            </a:br>
            <a:r>
              <a:rPr lang="es-CL" dirty="0"/>
              <a:t> </a:t>
            </a:r>
          </a:p>
          <a:p>
            <a:r>
              <a:rPr lang="es-CL" dirty="0"/>
              <a:t>void setup() {</a:t>
            </a:r>
            <a:br>
              <a:rPr lang="es-CL" dirty="0"/>
            </a:br>
            <a:r>
              <a:rPr lang="es-CL" dirty="0"/>
              <a:t>   Serial.begin(115200);</a:t>
            </a:r>
            <a:br>
              <a:rPr lang="es-CL" dirty="0"/>
            </a:br>
            <a:r>
              <a:rPr lang="es-CL" dirty="0"/>
              <a:t>}</a:t>
            </a:r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8B6A301-FC68-3847-88BA-CBB1E0C162DD}"/>
              </a:ext>
            </a:extLst>
          </p:cNvPr>
          <p:cNvSpPr txBox="1">
            <a:spLocks/>
          </p:cNvSpPr>
          <p:nvPr/>
        </p:nvSpPr>
        <p:spPr>
          <a:xfrm>
            <a:off x="6095999" y="2222286"/>
            <a:ext cx="5883966" cy="41885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void loop(){</a:t>
            </a:r>
            <a:br>
              <a:rPr lang="es-CL" dirty="0"/>
            </a:br>
            <a:r>
              <a:rPr lang="es-CL" dirty="0"/>
              <a:t>   V = analogRead(LDRPin);         </a:t>
            </a:r>
            <a:br>
              <a:rPr lang="es-CL" dirty="0"/>
            </a:br>
            <a:r>
              <a:rPr lang="es-CL" dirty="0"/>
              <a:t> </a:t>
            </a:r>
            <a:br>
              <a:rPr lang="es-CL" dirty="0"/>
            </a:br>
            <a:r>
              <a:rPr lang="es-CL" dirty="0"/>
              <a:t>   //ilum = ((long)(1024-V)*A*10)/((long)B*Rc*V);  //usar si LDR entre GND y A0 </a:t>
            </a:r>
            <a:br>
              <a:rPr lang="es-CL" dirty="0"/>
            </a:br>
            <a:r>
              <a:rPr lang="es-CL" dirty="0"/>
              <a:t>   ilum = ((long)V*A*10)/((long)B*Rc*(1024-V));    //usar si LDR entre A0 y Vcc (como en el esquema anterior)</a:t>
            </a:r>
            <a:br>
              <a:rPr lang="es-CL" dirty="0"/>
            </a:br>
            <a:r>
              <a:rPr lang="es-CL" dirty="0"/>
              <a:t>  </a:t>
            </a:r>
            <a:br>
              <a:rPr lang="es-CL" dirty="0"/>
            </a:br>
            <a:r>
              <a:rPr lang="es-CL" dirty="0"/>
              <a:t>   Serial.println(ilum);   </a:t>
            </a:r>
            <a:br>
              <a:rPr lang="es-CL" dirty="0"/>
            </a:br>
            <a:r>
              <a:rPr lang="es-CL" dirty="0"/>
              <a:t>   delay(1000);</a:t>
            </a:r>
            <a:br>
              <a:rPr lang="es-CL" dirty="0"/>
            </a:br>
            <a:r>
              <a:rPr lang="es-CL" dirty="0"/>
              <a:t>}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468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15CE89-E141-0C47-9CB2-97DA1B66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Placa</a:t>
            </a:r>
          </a:p>
        </p:txBody>
      </p:sp>
      <p:sp>
        <p:nvSpPr>
          <p:cNvPr id="1040" name="Freeform: Shape 13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Rectangle 13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2" descr="Pines Arduino UNO">
            <a:extLst>
              <a:ext uri="{FF2B5EF4-FFF2-40B4-BE49-F238E27FC236}">
                <a16:creationId xmlns:a16="http://schemas.microsoft.com/office/drawing/2014/main" id="{D248D895-336C-EE44-98F6-C77C9E4CF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98" y="1251276"/>
            <a:ext cx="4709680" cy="432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9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5C19-11E5-F340-A777-59C3700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37AFE-21B3-0D4D-A9B1-6BF12CD6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b="1" dirty="0"/>
              <a:t>Terminales Digitales</a:t>
            </a:r>
            <a:endParaRPr lang="es-CL" dirty="0"/>
          </a:p>
          <a:p>
            <a:r>
              <a:rPr lang="es-CL" dirty="0"/>
              <a:t>Las terminales digitales de una placa Arduino pueden ser utilizadas para entradas o salidas de propósito general a través de los comandos de programación </a:t>
            </a:r>
            <a:r>
              <a:rPr lang="es-CL" b="1" i="1" dirty="0"/>
              <a:t>pinMode</a:t>
            </a:r>
            <a:r>
              <a:rPr lang="es-CL" dirty="0"/>
              <a:t>(), </a:t>
            </a:r>
            <a:r>
              <a:rPr lang="es-CL" b="1" i="1" dirty="0"/>
              <a:t>digitalRead</a:t>
            </a:r>
            <a:r>
              <a:rPr lang="es-CL" dirty="0"/>
              <a:t>(), y </a:t>
            </a:r>
            <a:r>
              <a:rPr lang="es-CL" b="1" i="1" dirty="0"/>
              <a:t>digitalWrite</a:t>
            </a:r>
            <a:r>
              <a:rPr lang="es-CL" dirty="0"/>
              <a:t>().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b="1" i="1" dirty="0"/>
              <a:t>pinMode</a:t>
            </a:r>
            <a:r>
              <a:rPr lang="es-CL" dirty="0"/>
              <a:t>():</a:t>
            </a:r>
          </a:p>
          <a:p>
            <a:r>
              <a:rPr lang="es-CL" dirty="0"/>
              <a:t>Configura el pin especificado para comportarse como una entrada o como una salida.</a:t>
            </a:r>
          </a:p>
          <a:p>
            <a:pPr lvl="1"/>
            <a:r>
              <a:rPr lang="es-CL" dirty="0"/>
              <a:t>INPUT: entrada o demanda constante de corriente extremadamente baja</a:t>
            </a:r>
          </a:p>
          <a:p>
            <a:pPr lvl="1"/>
            <a:r>
              <a:rPr lang="es-CL" dirty="0"/>
              <a:t>OUTPUT: estado de baja impedancia o puede administrar una cantidad sustancial de corriente.</a:t>
            </a:r>
          </a:p>
          <a:p>
            <a:pPr lvl="1"/>
            <a:r>
              <a:rPr lang="es-CL" dirty="0"/>
              <a:t>INPUT_PULLUP: entrada o demanda conectada a una resistencia Pull-Up interna.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625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A4571-17AF-024F-9619-584810B4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9F163-488B-244C-8610-8F3355C0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b="1" i="1" dirty="0"/>
              <a:t>digitalRead</a:t>
            </a:r>
            <a:r>
              <a:rPr lang="es-CL" dirty="0"/>
              <a:t>()</a:t>
            </a:r>
          </a:p>
          <a:p>
            <a:r>
              <a:rPr lang="es-CL" dirty="0"/>
              <a:t>Lee el valor de un pin digital especificado, puede ser </a:t>
            </a:r>
            <a:r>
              <a:rPr lang="es-CL" dirty="0">
                <a:hlinkClick r:id="rId2"/>
              </a:rPr>
              <a:t>HIGH</a:t>
            </a:r>
            <a:r>
              <a:rPr lang="es-CL" dirty="0"/>
              <a:t> o </a:t>
            </a:r>
            <a:r>
              <a:rPr lang="es-CL" dirty="0">
                <a:hlinkClick r:id="rId2"/>
              </a:rPr>
              <a:t>LOW</a:t>
            </a:r>
            <a:r>
              <a:rPr lang="es-CL" dirty="0"/>
              <a:t>. Es igual a decir 1 y 0 o abierto y cerrado.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b="1" i="1" dirty="0"/>
              <a:t>digitalWrite</a:t>
            </a:r>
            <a:r>
              <a:rPr lang="es-CL" dirty="0"/>
              <a:t>()</a:t>
            </a:r>
          </a:p>
          <a:p>
            <a:r>
              <a:rPr lang="es-CL" dirty="0"/>
              <a:t>Escribe un valor </a:t>
            </a:r>
            <a:r>
              <a:rPr lang="es-CL" dirty="0">
                <a:hlinkClick r:id="rId2"/>
              </a:rPr>
              <a:t>HIGH</a:t>
            </a:r>
            <a:r>
              <a:rPr lang="es-CL" dirty="0"/>
              <a:t> o un valor </a:t>
            </a:r>
            <a:r>
              <a:rPr lang="es-CL" dirty="0">
                <a:hlinkClick r:id="rId2"/>
              </a:rPr>
              <a:t>LOW</a:t>
            </a:r>
            <a:r>
              <a:rPr lang="es-CL" dirty="0"/>
              <a:t> en un pin digital. Si el pin se configura como INPUT, digitalWrite() activará (HIGH) o desactivará(LOW) las resistencias pullup internas en el pin de entrada. </a:t>
            </a:r>
          </a:p>
        </p:txBody>
      </p:sp>
    </p:spTree>
    <p:extLst>
      <p:ext uri="{BB962C8B-B14F-4D97-AF65-F5344CB8AC3E}">
        <p14:creationId xmlns:p14="http://schemas.microsoft.com/office/powerpoint/2010/main" val="17517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09C3-74EF-C447-AB58-BBD8A6F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6113B-F9EB-7D4B-AFC9-4C738FD1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b="1" dirty="0"/>
              <a:t>Pines de alimentación</a:t>
            </a:r>
          </a:p>
          <a:p>
            <a:r>
              <a:rPr lang="es-CL" dirty="0"/>
              <a:t> </a:t>
            </a:r>
            <a:r>
              <a:rPr lang="es-CL" b="1" dirty="0"/>
              <a:t>VIN</a:t>
            </a:r>
            <a:r>
              <a:rPr lang="es-CL" dirty="0"/>
              <a:t> (a veces marcada como “9V”). Es el voltaje de entrada a la placa Arduino cuando se está utilizando una fuente de alimentación externa (En comparación con los 5 voltios de la conexión USB o de otra fuente de alimentación regulada). Puede proporcionar voltaje a través de este pin. </a:t>
            </a:r>
          </a:p>
          <a:p>
            <a:r>
              <a:rPr lang="es-CL" b="1" dirty="0"/>
              <a:t>5V</a:t>
            </a:r>
            <a:r>
              <a:rPr lang="es-CL" dirty="0"/>
              <a:t>. La alimentación regulada utilizada para alimentar el microcontrolador y otros componentes de la placa. Esta puede venir de VIN a través de un regulador en placa o ser proporcionada por USB u otra fuente regulada de 5V.</a:t>
            </a:r>
          </a:p>
          <a:p>
            <a:r>
              <a:rPr lang="es-CL" b="1" dirty="0"/>
              <a:t>3V3</a:t>
            </a:r>
            <a:r>
              <a:rPr lang="es-CL" dirty="0"/>
              <a:t>. Una fuente de 3.3 voltios generada por el chip FTDI de la placa.</a:t>
            </a:r>
          </a:p>
          <a:p>
            <a:r>
              <a:rPr lang="es-CL" b="1" dirty="0"/>
              <a:t>GND</a:t>
            </a:r>
            <a:r>
              <a:rPr lang="es-CL" dirty="0"/>
              <a:t>. Pines de tierra.</a:t>
            </a:r>
          </a:p>
        </p:txBody>
      </p:sp>
    </p:spTree>
    <p:extLst>
      <p:ext uri="{BB962C8B-B14F-4D97-AF65-F5344CB8AC3E}">
        <p14:creationId xmlns:p14="http://schemas.microsoft.com/office/powerpoint/2010/main" val="41360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7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E641F-167E-2B44-BBDD-934BD891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s-CL" sz="3200"/>
              <a:t>IDE</a:t>
            </a:r>
          </a:p>
        </p:txBody>
      </p:sp>
      <p:sp>
        <p:nvSpPr>
          <p:cNvPr id="2066" name="Content Placeholder 2054">
            <a:extLst>
              <a:ext uri="{FF2B5EF4-FFF2-40B4-BE49-F238E27FC236}">
                <a16:creationId xmlns:a16="http://schemas.microsoft.com/office/drawing/2014/main" id="{1732074C-1A5E-42C7-8334-ECB9C2FA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s-CL" sz="1600" dirty="0"/>
              <a:t>Su función es la de procesador de textos, vamos a utilizar el lenguaje que entiende el microcontrolador (más bien el compilador), el lenguaje C++.</a:t>
            </a:r>
          </a:p>
          <a:p>
            <a:r>
              <a:rPr lang="es-CL" sz="1600" dirty="0"/>
              <a:t>El microcontrolador solo entiende el lenguaje máquina así que necesitamos de un traductor. Aquí es donde entra en juego el compilador.</a:t>
            </a:r>
          </a:p>
        </p:txBody>
      </p:sp>
      <p:sp>
        <p:nvSpPr>
          <p:cNvPr id="7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7" name="Picture 2" descr="IDE Arduino">
            <a:extLst>
              <a:ext uri="{FF2B5EF4-FFF2-40B4-BE49-F238E27FC236}">
                <a16:creationId xmlns:a16="http://schemas.microsoft.com/office/drawing/2014/main" id="{C0A490CE-DAA7-B845-8E73-666B89893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477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D54D7-343A-EF4E-885A-57BF3016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s-CL" sz="3200">
                <a:solidFill>
                  <a:srgbClr val="FFFFFF"/>
                </a:solidFill>
              </a:rPr>
              <a:t>Compilador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B8FB3F24-92FC-4889-9CDB-3744C250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s-CL" sz="1600" dirty="0">
                <a:solidFill>
                  <a:srgbClr val="FFFFFF"/>
                </a:solidFill>
              </a:rPr>
              <a:t>El compilador cogerá el código en C++ en el IDE de Arduino y lo convertirá en código máquina para que lo entienda el microcontrolador. El que utiliza Arduino se llama AVR-GCC.</a:t>
            </a:r>
          </a:p>
          <a:p>
            <a:r>
              <a:rPr lang="es-CL" sz="1600" dirty="0">
                <a:solidFill>
                  <a:srgbClr val="FFFFFF"/>
                </a:solidFill>
              </a:rPr>
              <a:t>Como salida del compilador obtenemos un archivo hexadecimal, con extensión .hex, en código máquina.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077" name="Picture 2" descr="compilador AVR-GCC Arduino">
            <a:extLst>
              <a:ext uri="{FF2B5EF4-FFF2-40B4-BE49-F238E27FC236}">
                <a16:creationId xmlns:a16="http://schemas.microsoft.com/office/drawing/2014/main" id="{A87C8B54-CEC0-1D41-8E6C-71D7F5FC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90" y="1185207"/>
            <a:ext cx="6267743" cy="418894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1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7E732-8EBA-0141-8E9E-3C29A7E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basica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BCF25-A16D-CD46-BF34-54E64FDF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void setup()</a:t>
            </a:r>
          </a:p>
          <a:p>
            <a:r>
              <a:rPr lang="es-CL" dirty="0"/>
              <a:t>El setup es la primera función en ejecutarse dentro de un programa en Arduino. Es, básicamente, donde se “setean” las funciones que llevará a cabo el microcontrolador.</a:t>
            </a:r>
          </a:p>
          <a:p>
            <a:endParaRPr lang="en" dirty="0"/>
          </a:p>
          <a:p>
            <a:pPr marL="0" indent="0">
              <a:buNone/>
            </a:pPr>
            <a:r>
              <a:rPr lang="en" dirty="0"/>
              <a:t>void loop()</a:t>
            </a:r>
          </a:p>
          <a:p>
            <a:r>
              <a:rPr lang="es-CL" dirty="0"/>
              <a:t>Loop en inglés significa lazo o bucle. La función loop en Arduino es la que se ejecuta un número infinito de veces. Al encenderse el Arduino se ejecuta el código del setup y luego se entra al loop, el cual se repite de forma indefinida hasta que se apague o se reinicie el microcontrolador.</a:t>
            </a:r>
          </a:p>
        </p:txBody>
      </p:sp>
    </p:spTree>
    <p:extLst>
      <p:ext uri="{BB962C8B-B14F-4D97-AF65-F5344CB8AC3E}">
        <p14:creationId xmlns:p14="http://schemas.microsoft.com/office/powerpoint/2010/main" val="396758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576</Words>
  <Application>Microsoft Macintosh PowerPoint</Application>
  <PresentationFormat>Panorámica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2</vt:lpstr>
      <vt:lpstr>Citable</vt:lpstr>
      <vt:lpstr>Arduino</vt:lpstr>
      <vt:lpstr>Placa</vt:lpstr>
      <vt:lpstr>Placa</vt:lpstr>
      <vt:lpstr>Placa</vt:lpstr>
      <vt:lpstr>Placa</vt:lpstr>
      <vt:lpstr>Placa</vt:lpstr>
      <vt:lpstr>IDE</vt:lpstr>
      <vt:lpstr>Compilador</vt:lpstr>
      <vt:lpstr>Estructura basica</vt:lpstr>
      <vt:lpstr>Presentación de PowerPoint</vt:lpstr>
      <vt:lpstr>ProtoBoard</vt:lpstr>
      <vt:lpstr>Ejercicio 1</vt:lpstr>
      <vt:lpstr>Ejercicio 1</vt:lpstr>
      <vt:lpstr>Ejercicio 2</vt:lpstr>
      <vt:lpstr>Ejercicio 2</vt:lpstr>
      <vt:lpstr>Ejercicio 3</vt:lpstr>
      <vt:lpstr>Ejercicio 3</vt:lpstr>
      <vt:lpstr>Ejercicio 4</vt:lpstr>
      <vt:lpstr>Ejercicio 4</vt:lpstr>
      <vt:lpstr>Ejercicio 5</vt:lpstr>
      <vt:lpstr>Ejercicio 5</vt:lpstr>
      <vt:lpstr>Ejercicio 6</vt:lpstr>
      <vt:lpstr>Ejercicio 6</vt:lpstr>
      <vt:lpstr>Ejercicio 7</vt:lpstr>
      <vt:lpstr>Ejercicio 7</vt:lpstr>
      <vt:lpstr>Ejercicio 8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Microsoft Office User</dc:creator>
  <cp:lastModifiedBy>Microsoft Office User</cp:lastModifiedBy>
  <cp:revision>1</cp:revision>
  <dcterms:created xsi:type="dcterms:W3CDTF">2018-12-21T12:49:12Z</dcterms:created>
  <dcterms:modified xsi:type="dcterms:W3CDTF">2018-12-21T12:53:09Z</dcterms:modified>
</cp:coreProperties>
</file>